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77" r:id="rId2"/>
    <p:sldId id="536" r:id="rId3"/>
    <p:sldId id="597" r:id="rId4"/>
    <p:sldId id="599" r:id="rId5"/>
    <p:sldId id="593" r:id="rId6"/>
    <p:sldId id="591" r:id="rId7"/>
    <p:sldId id="600" r:id="rId8"/>
    <p:sldId id="594" r:id="rId9"/>
    <p:sldId id="561" r:id="rId10"/>
    <p:sldId id="589" r:id="rId11"/>
    <p:sldId id="596" r:id="rId12"/>
    <p:sldId id="601" r:id="rId13"/>
    <p:sldId id="598" r:id="rId14"/>
    <p:sldId id="605" r:id="rId15"/>
    <p:sldId id="592" r:id="rId16"/>
    <p:sldId id="563" r:id="rId17"/>
  </p:sldIdLst>
  <p:sldSz cx="9144000" cy="6858000" type="screen4x3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bf1" initials="s" lastIdx="1" clrIdx="0"/>
  <p:cmAuthor id="1" name="Комп начальника отдела" initials="Кно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2709"/>
    <a:srgbClr val="FF7C80"/>
    <a:srgbClr val="FFCCFF"/>
    <a:srgbClr val="FF99FF"/>
    <a:srgbClr val="7DDDFF"/>
    <a:srgbClr val="66FFCC"/>
    <a:srgbClr val="FFFF99"/>
    <a:srgbClr val="4BD0FF"/>
    <a:srgbClr val="66FFFF"/>
    <a:srgbClr val="FCD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68" autoAdjust="0"/>
    <p:restoredTop sz="94420" autoAdjust="0"/>
  </p:normalViewPr>
  <p:slideViewPr>
    <p:cSldViewPr>
      <p:cViewPr>
        <p:scale>
          <a:sx n="71" d="100"/>
          <a:sy n="71" d="100"/>
        </p:scale>
        <p:origin x="-2820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image" Target="../media/image6.jpe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2.xlsx"/><Relationship Id="rId1" Type="http://schemas.openxmlformats.org/officeDocument/2006/relationships/image" Target="../media/image7.jpeg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3.xlsx"/><Relationship Id="rId1" Type="http://schemas.openxmlformats.org/officeDocument/2006/relationships/image" Target="../media/image8.jpe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image" Target="../media/image8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816493816600737E-2"/>
          <c:y val="0.17624601378402269"/>
          <c:w val="0.62530331818117524"/>
          <c:h val="0.6487907798816461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Pt>
            <c:idx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331-4608-86E7-CFB7348246BC}"/>
              </c:ext>
            </c:extLst>
          </c:dPt>
          <c:dPt>
            <c:idx val="1"/>
            <c:bubble3D val="0"/>
            <c:spPr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331-4608-86E7-CFB7348246BC}"/>
              </c:ext>
            </c:extLst>
          </c:dPt>
          <c:cat>
            <c:strRef>
              <c:f>Лист1!$A$2:$A$3</c:f>
              <c:strCache>
                <c:ptCount val="2"/>
                <c:pt idx="0">
                  <c:v>средства ФБ и ПФР</c:v>
                </c:pt>
                <c:pt idx="1">
                  <c:v>средства РБ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2654.4</c:v>
                </c:pt>
                <c:pt idx="1">
                  <c:v>4735.5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331-4608-86E7-CFB7348246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767653121899159"/>
          <c:y val="0.62701616372796076"/>
          <c:w val="0.32361274457393352"/>
          <c:h val="0.25032575884270336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116843700136378E-2"/>
          <c:y val="0.15138385541337815"/>
          <c:w val="0.59560290402515659"/>
          <c:h val="0.6713037150225122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63500" h="63500" prst="angle"/>
              <a:contourClr>
                <a:srgbClr val="000000"/>
              </a:contourClr>
            </a:sp3d>
          </c:spPr>
          <c:dPt>
            <c:idx val="0"/>
            <c:bubble3D val="0"/>
            <c:explosion val="1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 prstMaterial="matte">
                <a:bevelT w="63500" h="635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B77-424C-8940-256CE43FEB3C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matte">
                <a:bevelT w="63500" h="635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B77-424C-8940-256CE43FEB3C}"/>
              </c:ext>
            </c:extLst>
          </c:dPt>
          <c:cat>
            <c:strRef>
              <c:f>Лист1!$A$2:$A$4</c:f>
              <c:strCache>
                <c:ptCount val="3"/>
                <c:pt idx="0">
                  <c:v>сфера социальной защиты</c:v>
                </c:pt>
                <c:pt idx="1">
                  <c:v>сфера занятости населения</c:v>
                </c:pt>
                <c:pt idx="2">
                  <c:v>обеспечение функций Минтруда Чувашии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6744.4</c:v>
                </c:pt>
                <c:pt idx="1">
                  <c:v>604</c:v>
                </c:pt>
                <c:pt idx="2">
                  <c:v>41.4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B77-424C-8940-256CE43FEB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67905136144293143"/>
          <c:y val="0.26919517760813172"/>
          <c:w val="0.30050002495696937"/>
          <c:h val="0.47796893819557967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686991300483516E-2"/>
          <c:y val="0.16319303925536219"/>
          <c:w val="0.42061955913628646"/>
          <c:h val="0.7752895348746853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CDA-4118-B9A8-98FF436E3F69}"/>
              </c:ext>
            </c:extLst>
          </c:dPt>
          <c:cat>
            <c:strRef>
              <c:f>Лист1!$A$2:$A$3</c:f>
              <c:strCache>
                <c:ptCount val="2"/>
                <c:pt idx="0">
                  <c:v>сфера социальной защиты</c:v>
                </c:pt>
                <c:pt idx="1">
                  <c:v>сфера занятости населения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5537.1</c:v>
                </c:pt>
                <c:pt idx="1">
                  <c:v>382.8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CDA-4118-B9A8-98FF436E3F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116362777017243"/>
          <c:y val="6.9881138053948785E-2"/>
          <c:w val="0.32949488747282046"/>
          <c:h val="0.16621243472947453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38040420163664"/>
          <c:y val="0.12992529899240501"/>
          <c:w val="0.72590824800858667"/>
          <c:h val="0.6017348606097477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271-4E1B-B483-DBE8A8744A6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271-4E1B-B483-DBE8A8744A6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271-4E1B-B483-DBE8A8744A67}"/>
              </c:ext>
            </c:extLst>
          </c:dPt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271-4E1B-B483-DBE8A8744A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пособия по безработице - 242 187,8 тыс. рублей</c:v>
                </c:pt>
                <c:pt idx="1">
                  <c:v>досрочная пенсия - 30 974,0 тыс. рублей</c:v>
                </c:pt>
                <c:pt idx="2">
                  <c:v>стипендия - 19 781,6 тыс. 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242187.8</c:v>
                </c:pt>
                <c:pt idx="1">
                  <c:v>30974</c:v>
                </c:pt>
                <c:pt idx="2">
                  <c:v>19781.599999999999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271-4E1B-B483-DBE8A8744A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egendEntry>
        <c:idx val="0"/>
        <c:txPr>
          <a:bodyPr/>
          <a:lstStyle/>
          <a:p>
            <a:pPr>
              <a:defRPr sz="1500" b="1" i="1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500" b="1" i="1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500" b="1" i="1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73834226752583043"/>
          <c:w val="1"/>
          <c:h val="0.26151035301633152"/>
        </c:manualLayout>
      </c:layout>
      <c:overlay val="0"/>
      <c:txPr>
        <a:bodyPr/>
        <a:lstStyle/>
        <a:p>
          <a:pPr>
            <a:defRPr sz="1500" b="1" i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604947458668116E-2"/>
          <c:y val="0.34361603499994253"/>
          <c:w val="0.56350735662494522"/>
          <c:h val="0.589485267920422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январь-март 2018 г.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40711.5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7D-49BD-8E1F-13464306BEF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январь-март 2019 г.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65930.899999999994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D7D-49BD-8E1F-13464306BE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682368"/>
        <c:axId val="76683904"/>
      </c:barChart>
      <c:catAx>
        <c:axId val="76682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6683904"/>
        <c:crosses val="autoZero"/>
        <c:auto val="1"/>
        <c:lblAlgn val="ctr"/>
        <c:lblOffset val="100"/>
        <c:noMultiLvlLbl val="0"/>
      </c:catAx>
      <c:valAx>
        <c:axId val="766839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6682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484985971973323"/>
          <c:y val="5.0622898310575953E-2"/>
          <c:w val="0.5454914766885044"/>
          <c:h val="0.13517981026799492"/>
        </c:manualLayout>
      </c:layout>
      <c:overlay val="0"/>
      <c:txPr>
        <a:bodyPr/>
        <a:lstStyle/>
        <a:p>
          <a:pPr>
            <a:defRPr sz="1600" b="1" i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903790350977952E-2"/>
          <c:y val="0"/>
          <c:w val="0.5906078703119616"/>
          <c:h val="0.93447848248976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 (факт)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2363.8000000000002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2A-4435-91E7-EDB3A9E2229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январь-март 2018 года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590.9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F2A-4435-91E7-EDB3A9E2229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F2A-4435-91E7-EDB3A9E2229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2019 год (план)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3859.2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F2A-4435-91E7-EDB3A9E2229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январь-март 2019 года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276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F2A-4435-91E7-EDB3A9E222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400000"/>
        <c:axId val="84401536"/>
      </c:barChart>
      <c:catAx>
        <c:axId val="8440000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84401536"/>
        <c:crosses val="autoZero"/>
        <c:auto val="1"/>
        <c:lblAlgn val="ctr"/>
        <c:lblOffset val="100"/>
        <c:noMultiLvlLbl val="0"/>
      </c:catAx>
      <c:valAx>
        <c:axId val="84401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44000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65637269116990771"/>
          <c:y val="4.9275745688337057E-2"/>
          <c:w val="0.25095869762116829"/>
          <c:h val="0.86273124827636649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54788436407304E-2"/>
          <c:y val="3.0397383963372084E-2"/>
          <c:w val="0.59557143582453287"/>
          <c:h val="0.871655489932429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 (факт)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19671.7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1C-456C-ACA5-5DFF75E0CE2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январь-март 2018 г.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2497.1999999999998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91C-456C-ACA5-5DFF75E0CE2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91C-456C-ACA5-5DFF75E0CE2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2019 год (план)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21477.8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91C-456C-ACA5-5DFF75E0CE2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январь-март 2019 года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1910.2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91C-456C-ACA5-5DFF75E0CE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944192"/>
        <c:axId val="43958272"/>
      </c:barChart>
      <c:catAx>
        <c:axId val="4394419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3958272"/>
        <c:crosses val="autoZero"/>
        <c:auto val="1"/>
        <c:lblAlgn val="ctr"/>
        <c:lblOffset val="100"/>
        <c:noMultiLvlLbl val="0"/>
      </c:catAx>
      <c:valAx>
        <c:axId val="439582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9441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66288078127771377"/>
          <c:y val="0.33145391252823758"/>
          <c:w val="0.30927143572741428"/>
          <c:h val="0.52521942006443734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0112287718518605E-2"/>
          <c:y val="3.2636680122206808E-2"/>
          <c:w val="0.799078123873176"/>
          <c:h val="0.958996885792720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 (предусмотрено)</c:v>
                </c:pt>
              </c:strCache>
            </c:strRef>
          </c:tx>
          <c:spPr>
            <a:solidFill>
              <a:srgbClr val="6FC65A"/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Выплата в связи с рождением (усыновлением) 3-го ребенка</c:v>
                </c:pt>
                <c:pt idx="1">
                  <c:v>Выплата в связи с рождением первого ребенка</c:v>
                </c:pt>
                <c:pt idx="2">
                  <c:v>Выплата ежемесячного пособия на ребенка</c:v>
                </c:pt>
                <c:pt idx="3">
                  <c:v>Выплата пособий на детей нетрудоустроенным гражданам</c:v>
                </c:pt>
                <c:pt idx="4">
                  <c:v>Выплата средств республиканского маткапитала</c:v>
                </c:pt>
                <c:pt idx="5">
                  <c:v>ежемесячные выплаты на детей опекунам и попечителям</c:v>
                </c:pt>
                <c:pt idx="6">
                  <c:v>другие выплаты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793.6</c:v>
                </c:pt>
                <c:pt idx="1">
                  <c:v>296.10000000000002</c:v>
                </c:pt>
                <c:pt idx="2">
                  <c:v>475.1</c:v>
                </c:pt>
                <c:pt idx="3">
                  <c:v>594.6</c:v>
                </c:pt>
                <c:pt idx="4">
                  <c:v>146.80000000000001</c:v>
                </c:pt>
                <c:pt idx="5">
                  <c:v>218.8</c:v>
                </c:pt>
                <c:pt idx="6">
                  <c:v>12.600000000000001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CB-4833-B009-26A8410224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январь-март 2019 года (факт, оперативные даные)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Выплата в связи с рождением (усыновлением) 3-го ребенка</c:v>
                </c:pt>
                <c:pt idx="1">
                  <c:v>Выплата в связи с рождением первого ребенка</c:v>
                </c:pt>
                <c:pt idx="2">
                  <c:v>Выплата ежемесячного пособия на ребенка</c:v>
                </c:pt>
                <c:pt idx="3">
                  <c:v>Выплата пособий на детей нетрудоустроенным гражданам</c:v>
                </c:pt>
                <c:pt idx="4">
                  <c:v>Выплата средств республиканского маткапитала</c:v>
                </c:pt>
                <c:pt idx="5">
                  <c:v>ежемесячные выплаты на детей опекунам и попечителям</c:v>
                </c:pt>
                <c:pt idx="6">
                  <c:v>другие выплаты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131.1</c:v>
                </c:pt>
                <c:pt idx="1">
                  <c:v>83.4</c:v>
                </c:pt>
                <c:pt idx="2">
                  <c:v>104.2</c:v>
                </c:pt>
                <c:pt idx="3">
                  <c:v>109.3</c:v>
                </c:pt>
                <c:pt idx="4">
                  <c:v>28.9</c:v>
                </c:pt>
                <c:pt idx="5">
                  <c:v>50.5</c:v>
                </c:pt>
                <c:pt idx="6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9CB-4833-B009-26A841022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4674816"/>
        <c:axId val="84684800"/>
        <c:axId val="0"/>
      </c:bar3DChart>
      <c:catAx>
        <c:axId val="8467481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84684800"/>
        <c:crosses val="autoZero"/>
        <c:auto val="1"/>
        <c:lblAlgn val="ctr"/>
        <c:lblOffset val="100"/>
        <c:noMultiLvlLbl val="0"/>
      </c:catAx>
      <c:valAx>
        <c:axId val="84684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467481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="1" i="1">
                <a:solidFill>
                  <a:schemeClr val="bg2">
                    <a:lumMod val="10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 i="1">
                <a:solidFill>
                  <a:schemeClr val="bg2">
                    <a:lumMod val="10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81329434939488321"/>
          <c:y val="0.63661971635385106"/>
          <c:w val="0.1867056506051169"/>
          <c:h val="0.36338028364614894"/>
        </c:manualLayout>
      </c:layout>
      <c:overlay val="0"/>
      <c:txPr>
        <a:bodyPr/>
        <a:lstStyle/>
        <a:p>
          <a:pPr>
            <a:defRPr sz="1400" b="1" i="1">
              <a:solidFill>
                <a:schemeClr val="bg2">
                  <a:lumMod val="1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2019 года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1736.3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6C-4E03-B850-B868826DC83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январь-март 2019 года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442.2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F6C-4E03-B850-B868826DC83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F6C-4E03-B850-B868826DC83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факт 2018 года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F6C-4E03-B850-B868826DC83B}"/>
              </c:ext>
            </c:extLst>
          </c:dPt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1751.1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F6C-4E03-B850-B868826DC83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январь-март 2018 года</c:v>
                </c:pt>
              </c:strCache>
            </c:strRef>
          </c:tx>
          <c:spPr>
            <a:solidFill>
              <a:srgbClr val="FF7C80"/>
            </a:solidFill>
            <a:effectLst>
              <a:outerShdw blurRad="50800" dist="50800" dir="5400000" algn="ctr" rotWithShape="0">
                <a:schemeClr val="accent5">
                  <a:lumMod val="60000"/>
                  <a:lumOff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435.4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F6C-4E03-B850-B868826DC8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275968"/>
        <c:axId val="44281856"/>
      </c:barChart>
      <c:catAx>
        <c:axId val="4427596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4281856"/>
        <c:crosses val="autoZero"/>
        <c:auto val="1"/>
        <c:lblAlgn val="ctr"/>
        <c:lblOffset val="100"/>
        <c:noMultiLvlLbl val="0"/>
      </c:catAx>
      <c:valAx>
        <c:axId val="44281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4275968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63730052721414787"/>
          <c:y val="9.7260401599905524E-2"/>
          <c:w val="0.32742561432568096"/>
          <c:h val="0.32515700180063167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0.22935</cdr:x>
      <cdr:y>0.44383</cdr:y>
    </cdr:from>
    <cdr:to>
      <cdr:x>0.61795</cdr:x>
      <cdr:y>0.60244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907768" y="1975970"/>
          <a:ext cx="1538065" cy="706124"/>
        </a:xfrm>
        <a:prstGeom xmlns:a="http://schemas.openxmlformats.org/drawingml/2006/main" prst="ellipse">
          <a:avLst/>
        </a:prstGeom>
        <a:effectLst xmlns:a="http://schemas.openxmlformats.org/drawingml/2006/main">
          <a:glow rad="139700">
            <a:schemeClr val="accent1">
              <a:satMod val="175000"/>
              <a:alpha val="40000"/>
            </a:schemeClr>
          </a:glow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rPr>
            <a:t>7389,9 </a:t>
          </a:r>
          <a:br>
            <a:rPr lang="ru-RU" sz="1400" b="1" dirty="0" smtClean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rPr>
          </a:br>
          <a:r>
            <a:rPr lang="ru-RU" sz="1400" b="1" dirty="0" smtClean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rPr>
            <a:t>млн. рублей</a:t>
          </a:r>
          <a:endParaRPr lang="ru-RU" sz="1400" b="1" dirty="0">
            <a:solidFill>
              <a:schemeClr val="tx2">
                <a:lumMod val="75000"/>
              </a:schemeClr>
            </a:solidFill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0.14035</cdr:x>
      <cdr:y>0.05726</cdr:y>
    </cdr:from>
    <cdr:to>
      <cdr:x>0.80702</cdr:x>
      <cdr:y>0.18177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231800"/>
          <a:ext cx="273630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0.14432</cdr:x>
      <cdr:y>0.40325</cdr:y>
    </cdr:from>
    <cdr:to>
      <cdr:x>0.51154</cdr:x>
      <cdr:y>0.59373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707478" y="1829361"/>
          <a:ext cx="1800200" cy="864096"/>
        </a:xfrm>
        <a:prstGeom xmlns:a="http://schemas.openxmlformats.org/drawingml/2006/main" prst="ellipse">
          <a:avLst/>
        </a:prstGeom>
        <a:effectLst xmlns:a="http://schemas.openxmlformats.org/drawingml/2006/main">
          <a:glow rad="139700">
            <a:schemeClr val="accent1">
              <a:satMod val="175000"/>
              <a:alpha val="40000"/>
            </a:schemeClr>
          </a:glow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rPr>
            <a:t>7389,9 </a:t>
          </a:r>
          <a:br>
            <a:rPr lang="ru-RU" sz="1400" b="1" dirty="0" smtClean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rPr>
          </a:br>
          <a:r>
            <a:rPr lang="ru-RU" sz="1400" b="1" dirty="0" smtClean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rPr>
            <a:t>млн. рублей</a:t>
          </a:r>
          <a:endParaRPr lang="ru-RU" sz="1400" b="1" dirty="0">
            <a:solidFill>
              <a:schemeClr val="tx2">
                <a:lumMod val="75000"/>
              </a:schemeClr>
            </a:solidFill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0.14035</cdr:x>
      <cdr:y>0.05726</cdr:y>
    </cdr:from>
    <cdr:to>
      <cdr:x>0.80702</cdr:x>
      <cdr:y>0.18177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231800"/>
          <a:ext cx="273630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0.52362</cdr:x>
      <cdr:y>0.56734</cdr:y>
    </cdr:from>
    <cdr:to>
      <cdr:x>0.97249</cdr:x>
      <cdr:y>0.94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788023" y="3334385"/>
          <a:ext cx="4104457" cy="2190223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0.02059</cdr:x>
      <cdr:y>0</cdr:y>
    </cdr:from>
    <cdr:to>
      <cdr:x>0.99776</cdr:x>
      <cdr:y>0.11674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97852" y="-980728"/>
          <a:ext cx="4644023" cy="6692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ОБЪЕМ ФИНАНСИРОВАНИЯ 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на </a:t>
          </a:r>
          <a:r>
            <a:rPr lang="ru-RU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2019 г.</a:t>
          </a:r>
          <a:r>
            <a:rPr lang="ru-RU" sz="1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 (предусмотрено)</a:t>
          </a:r>
        </a:p>
        <a:p xmlns:a="http://schemas.openxmlformats.org/drawingml/2006/main">
          <a:pPr algn="ctr"/>
          <a:endParaRPr lang="ru-RU" sz="1600" b="1" dirty="0" smtClean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/>
          <a:endParaRPr lang="ru-RU" sz="16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0.48824</cdr:x>
      <cdr:y>0.5125</cdr:y>
    </cdr:from>
    <cdr:to>
      <cdr:x>0.88199</cdr:x>
      <cdr:y>0.675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2232248" y="2952328"/>
          <a:ext cx="1800200" cy="936104"/>
        </a:xfrm>
        <a:prstGeom xmlns:a="http://schemas.openxmlformats.org/drawingml/2006/main" prst="ellipse">
          <a:avLst/>
        </a:prstGeom>
        <a:ln xmlns:a="http://schemas.openxmlformats.org/drawingml/2006/main">
          <a:noFill/>
        </a:ln>
        <a:effectLst xmlns:a="http://schemas.openxmlformats.org/drawingml/2006/main">
          <a:outerShdw blurRad="149987" dist="250190" dir="8460000" algn="ctr">
            <a:srgbClr val="000000">
              <a:alpha val="28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contrasting" dir="t">
            <a:rot lat="0" lon="0" rev="1500000"/>
          </a:lightRig>
        </a:scene3d>
        <a:sp3d xmlns:a="http://schemas.openxmlformats.org/drawingml/2006/main" prstMaterial="metal">
          <a:bevelT w="88900" h="88900"/>
        </a:sp3d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0070C0"/>
              </a:solidFill>
            </a:rPr>
            <a:t>В 2018 году – 183 082,7 тыс. рублей</a:t>
          </a:r>
          <a:r>
            <a:rPr lang="ru-RU" sz="800" dirty="0" smtClean="0">
              <a:solidFill>
                <a:srgbClr val="0070C0"/>
              </a:solidFill>
            </a:rPr>
            <a:t> 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0.40351</cdr:x>
      <cdr:y>0.30556</cdr:y>
    </cdr:from>
    <cdr:to>
      <cdr:x>0.68653</cdr:x>
      <cdr:y>0.42461</cdr:y>
    </cdr:to>
    <cdr:sp macro="" textlink="">
      <cdr:nvSpPr>
        <cdr:cNvPr id="2" name="Скругленная прямоугольная выноска 1"/>
        <cdr:cNvSpPr/>
      </cdr:nvSpPr>
      <cdr:spPr>
        <a:xfrm xmlns:a="http://schemas.openxmlformats.org/drawingml/2006/main">
          <a:off x="1656184" y="1584176"/>
          <a:ext cx="1161643" cy="617258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FFFF99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100" b="1" dirty="0" smtClean="0">
            <a:solidFill>
              <a:srgbClr val="002060"/>
            </a:solidFill>
          </a:endParaRPr>
        </a:p>
        <a:p xmlns:a="http://schemas.openxmlformats.org/drawingml/2006/main">
          <a:pPr algn="ctr"/>
          <a:r>
            <a:rPr lang="ru-RU" sz="1200" b="1" dirty="0" smtClean="0">
              <a:solidFill>
                <a:srgbClr val="002060"/>
              </a:solidFill>
            </a:rPr>
            <a:t>65 930,9 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rgbClr val="002060"/>
              </a:solidFill>
            </a:rPr>
            <a:t>млн. руб</a:t>
          </a:r>
          <a:r>
            <a:rPr lang="ru-RU" sz="1100" b="1" dirty="0" smtClean="0">
              <a:solidFill>
                <a:srgbClr val="002060"/>
              </a:solidFill>
            </a:rPr>
            <a:t>.</a:t>
          </a:r>
          <a:endParaRPr lang="ru-RU" sz="1100" b="1" dirty="0" smtClean="0">
            <a:solidFill>
              <a:schemeClr val="bg1"/>
            </a:solidFill>
          </a:endParaRPr>
        </a:p>
        <a:p xmlns:a="http://schemas.openxmlformats.org/drawingml/2006/main">
          <a:pPr algn="ctr"/>
          <a:endParaRPr lang="ru-RU" sz="14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0.21053</cdr:x>
      <cdr:y>0.48611</cdr:y>
    </cdr:from>
    <cdr:to>
      <cdr:x>0.47468</cdr:x>
      <cdr:y>0.61022</cdr:y>
    </cdr:to>
    <cdr:sp macro="" textlink="">
      <cdr:nvSpPr>
        <cdr:cNvPr id="3" name="Скругленная прямоугольная выноска 2"/>
        <cdr:cNvSpPr/>
      </cdr:nvSpPr>
      <cdr:spPr>
        <a:xfrm xmlns:a="http://schemas.openxmlformats.org/drawingml/2006/main">
          <a:off x="864096" y="2520280"/>
          <a:ext cx="1084192" cy="643446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FFFF99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100" b="1" dirty="0" smtClean="0">
            <a:solidFill>
              <a:srgbClr val="002060"/>
            </a:solidFill>
          </a:endParaRPr>
        </a:p>
        <a:p xmlns:a="http://schemas.openxmlformats.org/drawingml/2006/main">
          <a:pPr algn="ctr"/>
          <a:r>
            <a:rPr lang="ru-RU" sz="1200" b="1" dirty="0" smtClean="0">
              <a:solidFill>
                <a:srgbClr val="002060"/>
              </a:solidFill>
            </a:rPr>
            <a:t>40 711,5 млн. руб.</a:t>
          </a:r>
          <a:endParaRPr lang="ru-RU" sz="1200" b="1" dirty="0" smtClean="0">
            <a:solidFill>
              <a:schemeClr val="bg1"/>
            </a:solidFill>
          </a:endParaRPr>
        </a:p>
        <a:p xmlns:a="http://schemas.openxmlformats.org/drawingml/2006/main">
          <a:pPr algn="ctr"/>
          <a:endParaRPr lang="ru-RU" sz="14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0.52072</cdr:x>
      <cdr:y>0.53198</cdr:y>
    </cdr:from>
    <cdr:to>
      <cdr:x>0.98347</cdr:x>
      <cdr:y>0.88231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268772" y="2952329"/>
          <a:ext cx="2016211" cy="194421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0.33898</cdr:x>
      <cdr:y>0.69234</cdr:y>
    </cdr:from>
    <cdr:to>
      <cdr:x>0.57627</cdr:x>
      <cdr:y>0.80219</cdr:y>
    </cdr:to>
    <cdr:sp macro="" textlink="">
      <cdr:nvSpPr>
        <cdr:cNvPr id="6" name="Скругленная прямоугольная выноска 5"/>
        <cdr:cNvSpPr/>
      </cdr:nvSpPr>
      <cdr:spPr>
        <a:xfrm xmlns:a="http://schemas.openxmlformats.org/drawingml/2006/main">
          <a:off x="1440160" y="2952328"/>
          <a:ext cx="1008112" cy="468415"/>
        </a:xfrm>
        <a:prstGeom xmlns:a="http://schemas.openxmlformats.org/drawingml/2006/main" prst="wedgeRoundRectCallou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100" b="1" dirty="0" smtClean="0">
            <a:solidFill>
              <a:srgbClr val="002060"/>
            </a:solidFill>
          </a:endParaRPr>
        </a:p>
        <a:p xmlns:a="http://schemas.openxmlformats.org/drawingml/2006/main">
          <a:pPr algn="ctr"/>
          <a:r>
            <a:rPr lang="ru-RU" sz="1400" b="1" dirty="0" smtClean="0">
              <a:solidFill>
                <a:srgbClr val="002060"/>
              </a:solidFill>
            </a:rPr>
            <a:t>2 363,8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rgbClr val="002060"/>
              </a:solidFill>
            </a:rPr>
            <a:t>тыс. руб.</a:t>
          </a:r>
          <a:endParaRPr lang="ru-RU" sz="1400" b="1" dirty="0" smtClean="0">
            <a:solidFill>
              <a:schemeClr val="bg1"/>
            </a:solidFill>
          </a:endParaRPr>
        </a:p>
        <a:p xmlns:a="http://schemas.openxmlformats.org/drawingml/2006/main">
          <a:pPr algn="ctr"/>
          <a:endParaRPr lang="ru-RU" sz="14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0.36177</cdr:x>
      <cdr:y>0.30396</cdr:y>
    </cdr:from>
    <cdr:to>
      <cdr:x>0.59322</cdr:x>
      <cdr:y>0.41381</cdr:y>
    </cdr:to>
    <cdr:sp macro="" textlink="">
      <cdr:nvSpPr>
        <cdr:cNvPr id="7" name="Скругленная прямоугольная выноска 6"/>
        <cdr:cNvSpPr/>
      </cdr:nvSpPr>
      <cdr:spPr>
        <a:xfrm xmlns:a="http://schemas.openxmlformats.org/drawingml/2006/main">
          <a:off x="1536968" y="1296144"/>
          <a:ext cx="983312" cy="468457"/>
        </a:xfrm>
        <a:prstGeom xmlns:a="http://schemas.openxmlformats.org/drawingml/2006/main" prst="wedgeRoundRectCallou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100" b="1" dirty="0" smtClean="0">
            <a:solidFill>
              <a:srgbClr val="002060"/>
            </a:solidFill>
          </a:endParaRPr>
        </a:p>
        <a:p xmlns:a="http://schemas.openxmlformats.org/drawingml/2006/main">
          <a:pPr algn="ctr"/>
          <a:r>
            <a:rPr lang="ru-RU" sz="1400" b="1" dirty="0" smtClean="0">
              <a:solidFill>
                <a:srgbClr val="002060"/>
              </a:solidFill>
            </a:rPr>
            <a:t>3 859,2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rgbClr val="002060"/>
              </a:solidFill>
            </a:rPr>
            <a:t>тыс. руб.</a:t>
          </a:r>
          <a:endParaRPr lang="ru-RU" sz="1400" b="1" dirty="0" smtClean="0">
            <a:solidFill>
              <a:schemeClr val="bg1"/>
            </a:solidFill>
          </a:endParaRPr>
        </a:p>
        <a:p xmlns:a="http://schemas.openxmlformats.org/drawingml/2006/main">
          <a:pPr algn="ctr"/>
          <a:endParaRPr lang="ru-RU" sz="14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0.11864</cdr:x>
      <cdr:y>0.52348</cdr:y>
    </cdr:from>
    <cdr:to>
      <cdr:x>0.35593</cdr:x>
      <cdr:y>0.63333</cdr:y>
    </cdr:to>
    <cdr:sp macro="" textlink="">
      <cdr:nvSpPr>
        <cdr:cNvPr id="4" name="Скругленная прямоугольная выноска 3"/>
        <cdr:cNvSpPr/>
      </cdr:nvSpPr>
      <cdr:spPr>
        <a:xfrm xmlns:a="http://schemas.openxmlformats.org/drawingml/2006/main">
          <a:off x="504056" y="2232248"/>
          <a:ext cx="1008112" cy="468415"/>
        </a:xfrm>
        <a:prstGeom xmlns:a="http://schemas.openxmlformats.org/drawingml/2006/main" prst="wedgeRoundRectCallou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100" b="1" dirty="0" smtClean="0">
            <a:solidFill>
              <a:srgbClr val="002060"/>
            </a:solidFill>
          </a:endParaRPr>
        </a:p>
        <a:p xmlns:a="http://schemas.openxmlformats.org/drawingml/2006/main">
          <a:pPr algn="ctr"/>
          <a:r>
            <a:rPr lang="ru-RU" sz="1400" b="1" dirty="0" smtClean="0">
              <a:solidFill>
                <a:srgbClr val="002060"/>
              </a:solidFill>
            </a:rPr>
            <a:t>590,9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rgbClr val="002060"/>
              </a:solidFill>
            </a:rPr>
            <a:t>тыс. руб.</a:t>
          </a:r>
          <a:endParaRPr lang="ru-RU" sz="1400" b="1" dirty="0" smtClean="0">
            <a:solidFill>
              <a:schemeClr val="bg1"/>
            </a:solidFill>
          </a:endParaRPr>
        </a:p>
        <a:p xmlns:a="http://schemas.openxmlformats.org/drawingml/2006/main">
          <a:pPr algn="ctr"/>
          <a:endParaRPr lang="ru-RU" sz="14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0.08475</cdr:x>
      <cdr:y>0.08443</cdr:y>
    </cdr:from>
    <cdr:to>
      <cdr:x>0.32203</cdr:x>
      <cdr:y>0.19428</cdr:y>
    </cdr:to>
    <cdr:sp macro="" textlink="">
      <cdr:nvSpPr>
        <cdr:cNvPr id="5" name="Скругленная прямоугольная выноска 4"/>
        <cdr:cNvSpPr/>
      </cdr:nvSpPr>
      <cdr:spPr>
        <a:xfrm xmlns:a="http://schemas.openxmlformats.org/drawingml/2006/main">
          <a:off x="360040" y="360040"/>
          <a:ext cx="1008112" cy="468415"/>
        </a:xfrm>
        <a:prstGeom xmlns:a="http://schemas.openxmlformats.org/drawingml/2006/main" prst="wedgeRoundRectCallou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100" b="1" dirty="0" smtClean="0">
            <a:solidFill>
              <a:srgbClr val="002060"/>
            </a:solidFill>
          </a:endParaRPr>
        </a:p>
        <a:p xmlns:a="http://schemas.openxmlformats.org/drawingml/2006/main">
          <a:pPr algn="ctr"/>
          <a:r>
            <a:rPr lang="ru-RU" sz="1400" b="1" dirty="0" smtClean="0">
              <a:solidFill>
                <a:srgbClr val="002060"/>
              </a:solidFill>
            </a:rPr>
            <a:t>276,0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rgbClr val="002060"/>
              </a:solidFill>
            </a:rPr>
            <a:t>тыс. руб.</a:t>
          </a:r>
          <a:endParaRPr lang="ru-RU" sz="1400" b="1" dirty="0" smtClean="0">
            <a:solidFill>
              <a:schemeClr val="bg1"/>
            </a:solidFill>
          </a:endParaRPr>
        </a:p>
        <a:p xmlns:a="http://schemas.openxmlformats.org/drawingml/2006/main">
          <a:pPr algn="ctr"/>
          <a:endParaRPr lang="ru-RU" sz="1400" dirty="0">
            <a:solidFill>
              <a:srgbClr val="002060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0.25114</cdr:x>
      <cdr:y>0.24687</cdr:y>
    </cdr:from>
    <cdr:to>
      <cdr:x>0.49943</cdr:x>
      <cdr:y>0.35394</cdr:y>
    </cdr:to>
    <cdr:sp macro="" textlink="">
      <cdr:nvSpPr>
        <cdr:cNvPr id="5" name="Скругленная прямоугольная выноска 4"/>
        <cdr:cNvSpPr/>
      </cdr:nvSpPr>
      <cdr:spPr>
        <a:xfrm xmlns:a="http://schemas.openxmlformats.org/drawingml/2006/main">
          <a:off x="994636" y="1080120"/>
          <a:ext cx="983312" cy="468457"/>
        </a:xfrm>
        <a:prstGeom xmlns:a="http://schemas.openxmlformats.org/drawingml/2006/main" prst="wedgeRoundRectCallou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100" b="1" dirty="0" smtClean="0">
            <a:solidFill>
              <a:srgbClr val="002060"/>
            </a:solidFill>
          </a:endParaRPr>
        </a:p>
        <a:p xmlns:a="http://schemas.openxmlformats.org/drawingml/2006/main">
          <a:pPr algn="ctr"/>
          <a:r>
            <a:rPr lang="ru-RU" sz="1400" b="1" dirty="0" smtClean="0">
              <a:solidFill>
                <a:srgbClr val="002060"/>
              </a:solidFill>
            </a:rPr>
            <a:t>21 477,8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rgbClr val="002060"/>
              </a:solidFill>
            </a:rPr>
            <a:t>тыс. руб.</a:t>
          </a:r>
          <a:endParaRPr lang="ru-RU" sz="1400" b="1" dirty="0" smtClean="0">
            <a:solidFill>
              <a:schemeClr val="bg1"/>
            </a:solidFill>
          </a:endParaRPr>
        </a:p>
        <a:p xmlns:a="http://schemas.openxmlformats.org/drawingml/2006/main">
          <a:pPr algn="ctr"/>
          <a:endParaRPr lang="ru-RU" sz="14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0.09091</cdr:x>
      <cdr:y>0.49374</cdr:y>
    </cdr:from>
    <cdr:to>
      <cdr:x>0.33919</cdr:x>
      <cdr:y>0.6008</cdr:y>
    </cdr:to>
    <cdr:sp macro="" textlink="">
      <cdr:nvSpPr>
        <cdr:cNvPr id="7" name="Скругленная прямоугольная выноска 6"/>
        <cdr:cNvSpPr/>
      </cdr:nvSpPr>
      <cdr:spPr>
        <a:xfrm xmlns:a="http://schemas.openxmlformats.org/drawingml/2006/main">
          <a:off x="360040" y="2160240"/>
          <a:ext cx="983312" cy="468457"/>
        </a:xfrm>
        <a:prstGeom xmlns:a="http://schemas.openxmlformats.org/drawingml/2006/main" prst="wedgeRoundRectCallou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100" b="1" dirty="0" smtClean="0">
            <a:solidFill>
              <a:srgbClr val="002060"/>
            </a:solidFill>
          </a:endParaRPr>
        </a:p>
        <a:p xmlns:a="http://schemas.openxmlformats.org/drawingml/2006/main">
          <a:pPr algn="ctr"/>
          <a:r>
            <a:rPr lang="ru-RU" sz="1400" b="1" dirty="0" smtClean="0">
              <a:solidFill>
                <a:srgbClr val="002060"/>
              </a:solidFill>
            </a:rPr>
            <a:t>2 497,2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rgbClr val="002060"/>
              </a:solidFill>
            </a:rPr>
            <a:t>тыс. руб.</a:t>
          </a:r>
          <a:endParaRPr lang="ru-RU" sz="1400" b="1" dirty="0" smtClean="0">
            <a:solidFill>
              <a:schemeClr val="bg1"/>
            </a:solidFill>
          </a:endParaRPr>
        </a:p>
        <a:p xmlns:a="http://schemas.openxmlformats.org/drawingml/2006/main">
          <a:pPr algn="ctr"/>
          <a:endParaRPr lang="ru-RU" sz="14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0.03636</cdr:x>
      <cdr:y>0.04937</cdr:y>
    </cdr:from>
    <cdr:to>
      <cdr:x>0.28465</cdr:x>
      <cdr:y>0.15644</cdr:y>
    </cdr:to>
    <cdr:sp macro="" textlink="">
      <cdr:nvSpPr>
        <cdr:cNvPr id="8" name="Скругленная прямоугольная выноска 7"/>
        <cdr:cNvSpPr/>
      </cdr:nvSpPr>
      <cdr:spPr>
        <a:xfrm xmlns:a="http://schemas.openxmlformats.org/drawingml/2006/main">
          <a:off x="144016" y="216024"/>
          <a:ext cx="983312" cy="468457"/>
        </a:xfrm>
        <a:prstGeom xmlns:a="http://schemas.openxmlformats.org/drawingml/2006/main" prst="wedgeRoundRectCallou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100" b="1" dirty="0" smtClean="0">
            <a:solidFill>
              <a:srgbClr val="002060"/>
            </a:solidFill>
          </a:endParaRPr>
        </a:p>
        <a:p xmlns:a="http://schemas.openxmlformats.org/drawingml/2006/main">
          <a:pPr algn="ctr"/>
          <a:r>
            <a:rPr lang="ru-RU" sz="1400" b="1" dirty="0" smtClean="0">
              <a:solidFill>
                <a:srgbClr val="002060"/>
              </a:solidFill>
            </a:rPr>
            <a:t>1 910,2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rgbClr val="002060"/>
              </a:solidFill>
            </a:rPr>
            <a:t>тыс. руб.</a:t>
          </a:r>
          <a:endParaRPr lang="ru-RU" sz="1400" b="1" dirty="0" smtClean="0">
            <a:solidFill>
              <a:schemeClr val="bg1"/>
            </a:solidFill>
          </a:endParaRPr>
        </a:p>
        <a:p xmlns:a="http://schemas.openxmlformats.org/drawingml/2006/main">
          <a:pPr algn="ctr"/>
          <a:endParaRPr lang="ru-RU" sz="14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0.24711</cdr:x>
      <cdr:y>0.64186</cdr:y>
    </cdr:from>
    <cdr:to>
      <cdr:x>0.49539</cdr:x>
      <cdr:y>0.74892</cdr:y>
    </cdr:to>
    <cdr:sp macro="" textlink="">
      <cdr:nvSpPr>
        <cdr:cNvPr id="9" name="Скругленная прямоугольная выноска 8"/>
        <cdr:cNvSpPr/>
      </cdr:nvSpPr>
      <cdr:spPr>
        <a:xfrm xmlns:a="http://schemas.openxmlformats.org/drawingml/2006/main">
          <a:off x="978652" y="2808312"/>
          <a:ext cx="983312" cy="468457"/>
        </a:xfrm>
        <a:prstGeom xmlns:a="http://schemas.openxmlformats.org/drawingml/2006/main" prst="wedgeRoundRectCallou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100" b="1" dirty="0" smtClean="0">
            <a:solidFill>
              <a:srgbClr val="002060"/>
            </a:solidFill>
          </a:endParaRPr>
        </a:p>
        <a:p xmlns:a="http://schemas.openxmlformats.org/drawingml/2006/main">
          <a:pPr algn="ctr"/>
          <a:r>
            <a:rPr lang="ru-RU" sz="1400" b="1" dirty="0" smtClean="0">
              <a:solidFill>
                <a:srgbClr val="002060"/>
              </a:solidFill>
            </a:rPr>
            <a:t>19 671,7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rgbClr val="002060"/>
              </a:solidFill>
            </a:rPr>
            <a:t>тыс. руб.</a:t>
          </a:r>
          <a:endParaRPr lang="ru-RU" sz="1400" b="1" dirty="0" smtClean="0">
            <a:solidFill>
              <a:schemeClr val="bg1"/>
            </a:solidFill>
          </a:endParaRPr>
        </a:p>
        <a:p xmlns:a="http://schemas.openxmlformats.org/drawingml/2006/main">
          <a:pPr algn="ctr"/>
          <a:endParaRPr lang="ru-RU" sz="1400" dirty="0">
            <a:solidFill>
              <a:srgbClr val="002060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0.43997</cdr:x>
      <cdr:y>0.21665</cdr:y>
    </cdr:from>
    <cdr:to>
      <cdr:x>0.78414</cdr:x>
      <cdr:y>0.59366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790706" y="936007"/>
          <a:ext cx="2965320" cy="1628824"/>
        </a:xfrm>
        <a:prstGeom xmlns:a="http://schemas.openxmlformats.org/drawingml/2006/main" prst="ellipse">
          <a:avLst/>
        </a:prstGeom>
        <a:gradFill xmlns:a="http://schemas.openxmlformats.org/drawingml/2006/main">
          <a:gsLst>
            <a:gs pos="0">
              <a:schemeClr val="accent2">
                <a:lumMod val="40000"/>
                <a:lumOff val="60000"/>
              </a:schemeClr>
            </a:gs>
            <a:gs pos="100000">
              <a:srgbClr val="E8FFA7"/>
            </a:gs>
            <a:gs pos="100000">
              <a:srgbClr val="E8FFA7"/>
            </a:gs>
          </a:gsLst>
        </a:gradFill>
      </cdr:spPr>
      <cdr:style>
        <a:lnRef xmlns:a="http://schemas.openxmlformats.org/drawingml/2006/main" idx="0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3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350" b="1" dirty="0" smtClean="0">
              <a:solidFill>
                <a:srgbClr val="7030A0"/>
              </a:solidFill>
            </a:rPr>
            <a:t>По итогам январь-март 2019 года выплаты предоставлены  более чем </a:t>
          </a:r>
          <a:r>
            <a:rPr lang="ru-RU" sz="1600" b="1" dirty="0" smtClean="0">
              <a:solidFill>
                <a:srgbClr val="7030A0"/>
              </a:solidFill>
            </a:rPr>
            <a:t>на 63 тыс. детей </a:t>
          </a:r>
        </a:p>
        <a:p xmlns:a="http://schemas.openxmlformats.org/drawingml/2006/main">
          <a:pPr algn="ctr"/>
          <a:r>
            <a:rPr lang="ru-RU" sz="1350" b="1" dirty="0" smtClean="0">
              <a:solidFill>
                <a:srgbClr val="7030A0"/>
              </a:solidFill>
            </a:rPr>
            <a:t>на общую сумму </a:t>
          </a:r>
          <a:br>
            <a:rPr lang="ru-RU" sz="1350" b="1" dirty="0" smtClean="0">
              <a:solidFill>
                <a:srgbClr val="7030A0"/>
              </a:solidFill>
            </a:rPr>
          </a:br>
          <a:r>
            <a:rPr lang="ru-RU" sz="1350" b="1" dirty="0" smtClean="0">
              <a:solidFill>
                <a:srgbClr val="7030A0"/>
              </a:solidFill>
            </a:rPr>
            <a:t>0,5 млрд. рублей</a:t>
          </a:r>
        </a:p>
        <a:p xmlns:a="http://schemas.openxmlformats.org/drawingml/2006/main">
          <a:pPr algn="ctr"/>
          <a:r>
            <a:rPr lang="ru-RU" sz="1350" b="1" dirty="0" smtClean="0">
              <a:solidFill>
                <a:srgbClr val="7030A0"/>
              </a:solidFill>
            </a:rPr>
            <a:t> </a:t>
          </a:r>
          <a:r>
            <a:rPr lang="ru-RU" sz="1000" b="1" dirty="0" smtClean="0">
              <a:solidFill>
                <a:srgbClr val="7030A0"/>
              </a:solidFill>
            </a:rPr>
            <a:t>(оперативные данные)</a:t>
          </a:r>
          <a:endParaRPr lang="ru-RU" sz="1000" b="1" dirty="0">
            <a:solidFill>
              <a:srgbClr val="7030A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8"/>
            <a:ext cx="4302625" cy="340210"/>
          </a:xfrm>
          <a:prstGeom prst="rect">
            <a:avLst/>
          </a:prstGeom>
        </p:spPr>
        <p:txBody>
          <a:bodyPr vert="horz" lIns="91522" tIns="45760" rIns="91522" bIns="4576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9" y="8"/>
            <a:ext cx="4302625" cy="340210"/>
          </a:xfrm>
          <a:prstGeom prst="rect">
            <a:avLst/>
          </a:prstGeom>
        </p:spPr>
        <p:txBody>
          <a:bodyPr vert="horz" lIns="91522" tIns="45760" rIns="91522" bIns="4576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E78743E-B161-48D2-8C82-0824D1755F98}" type="datetimeFigureOut">
              <a:rPr lang="ru-RU"/>
              <a:pPr>
                <a:defRPr/>
              </a:pPr>
              <a:t>01.04.2019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380"/>
            <a:ext cx="4302625" cy="340210"/>
          </a:xfrm>
          <a:prstGeom prst="rect">
            <a:avLst/>
          </a:prstGeom>
        </p:spPr>
        <p:txBody>
          <a:bodyPr vert="horz" lIns="91522" tIns="45760" rIns="91522" bIns="4576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9" y="6456380"/>
            <a:ext cx="4302625" cy="340210"/>
          </a:xfrm>
          <a:prstGeom prst="rect">
            <a:avLst/>
          </a:prstGeom>
        </p:spPr>
        <p:txBody>
          <a:bodyPr vert="horz" lIns="91522" tIns="45760" rIns="91522" bIns="4576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35A5E48-D604-4F38-9AC3-C86656C65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4251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687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9-03-30T04:43:02.5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85A59BD-0C29-4A12-B67F-2AB604D1F190}" emma:medium="tactile" emma:mode="ink">
          <msink:context xmlns:msink="http://schemas.microsoft.com/ink/2010/main" type="writingRegion" rotatedBoundingBox="22013,18795 25298,18795 25298,19013 22013,19013"/>
        </emma:interpretation>
      </emma:emma>
    </inkml:annotationXML>
    <inkml:traceGroup>
      <inkml:annotationXML>
        <emma:emma xmlns:emma="http://www.w3.org/2003/04/emma" version="1.0">
          <emma:interpretation id="{E2BD976F-DB08-4CEE-B46E-68DB9C86F3D3}" emma:medium="tactile" emma:mode="ink">
            <msink:context xmlns:msink="http://schemas.microsoft.com/ink/2010/main" type="paragraph" rotatedBoundingBox="22013,18795 25298,18795 25298,19013 22013,190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9A3A6B-F460-4F7B-B716-96565D8454E5}" emma:medium="tactile" emma:mode="ink">
              <msink:context xmlns:msink="http://schemas.microsoft.com/ink/2010/main" type="line" rotatedBoundingBox="22013,18795 25298,18795 25298,19013 22013,19013"/>
            </emma:interpretation>
          </emma:emma>
        </inkml:annotationXML>
        <inkml:traceGroup>
          <inkml:annotationXML>
            <emma:emma xmlns:emma="http://www.w3.org/2003/04/emma" version="1.0">
              <emma:interpretation id="{E2AABDAB-E474-4DC6-A99C-2CB2742F8E9E}" emma:medium="tactile" emma:mode="ink">
                <msink:context xmlns:msink="http://schemas.microsoft.com/ink/2010/main" type="inkWord" rotatedBoundingBox="22013,18795 25298,18795 25298,18863 22013,18863"/>
              </emma:interpretation>
            </emma:emma>
          </inkml:annotationXML>
          <inkml:trace contextRef="#ctx0" brushRef="#br0">0 42 0,'34'0'0,"0"0"16,-1 0-16,35 0 16,0 0-16,-34 0 15,0 0-15,0 0 16,-1 0-16,35 0 15,-34 0-15,0 0 16,0 0-16,67 0 16,-67 0-16,34 0 15,-34 0-15,34 0 16,-35 0-16,1 0 15,0 0-15,0 0 16,0 0-16,-34 0 16,101 0-16,-67 0 15,34 0-15,0 0 16,-34 0-16,33 0 15,35 0 1,-34 34-16,-34 0 16,33-34-16,1 0 15,-68 0-15,68 0 16,-34 0-16,0 0 15,-1 0-15,-33 0 16,34 0-16,0 0 16,-34 0-16,34 0 15,-34 0-15,34 0 16,0 0-16,0 0 15,-34 0 1,33 0-16,1 0 16,0 0-16,0 0 15,0 0-15,0 0 16,0 0-16,-34 0 15,34 0-15,-34 0 16,67 0-16,-67 0 16,34 0-1,0 0-15,0 0 16,67-34-16,-101 34 15,34 0-15,0-34 16,0 34 0,-34 0-16,34 0 15,-34 0-15,68 0 16,-68 0 15,34 0-15,-34 0 77,33 0-77,-33 0-1,34 0-15,0 0 16,-34 0-16,34 0 16,-34 0 202,34 0-218,0 0 16,33 0-16,-33 0 15,-34 0-15,34 0 16,0 0 62,-34 0-63,34 0 1</inkml:trace>
        </inkml:traceGroup>
        <inkml:traceGroup>
          <inkml:annotationXML>
            <emma:emma xmlns:emma="http://www.w3.org/2003/04/emma" version="1.0">
              <emma:interpretation id="{B4036770-5E6B-4C41-BF62-529AEDE4EC2C}" emma:medium="tactile" emma:mode="ink">
                <msink:context xmlns:msink="http://schemas.microsoft.com/ink/2010/main" type="inkWord" rotatedBoundingBox="23029,18998 24587,18998 24587,19013 23029,19013"/>
              </emma:interpretation>
            </emma:emma>
          </inkml:annotationXML>
          <inkml:trace contextRef="#ctx0" brushRef="#br0" timeOffset="2137.2037">1016 245 0,'34'0'31,"0"0"-31,-1 0 16,1 0-16,0 0 16,34 0-16,0 0 15,-1 0-15,1 0 16,0 0-16,-34 0 15,0 0-15,33 0 16,-67 0-16,34 0 16,0 0-16,0 0 15,0 0-15,-34 0 16,68 0-16,-35 0 15,1 0-15,34 0 16,-34 0 0,0 0-16,33 0 15,-67 0-15,34 0 16,-34 0-16,34 0 15,0 0-15,0 0 16,-34 0-16,34 0 16,0 0-16,0 0 15,-34 0-15,33 0 16,-33 0-16,34 0 15,0 0-15,34 0 16,-68 0 0,34 0-16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687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9-03-30T08:49:05.56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42 0,'34'0'0,"0"0"16,-1 0-16,35 0 16,0 0-16,-34 0 15,0 0-15,0 0 16,-1 0-16,35 0 15,-34 0-15,0 0 16,0 0-16,67 0 16,-67 0-16,34 0 15,-34 0-15,34 0 16,-35 0-16,1 0 15,0 0-15,0 0 16,0 0-16,-34 0 16,101 0-16,-67 0 15,34 0-15,0 0 16,-34 0-16,33 0 15,35 0 1,-34 34-16,-34 0 16,33-34-16,1 0 15,-68 0-15,68 0 16,-34 0-16,0 0 15,-1 0-15,-33 0 16,34 0-16,0 0 16,-34 0-16,34 0 15,-34 0-15,34 0 16,0 0-16,0 0 15,-34 0 1,33 0-16,1 0 16,0 0-16,0 0 15,0 0-15,0 0 16,0 0-16,-34 0 15,34 0-15,-34 0 16,67 0-16,-67 0 16,34 0-1,0 0-15,0 0 16,67-34-16,-101 34 15,34 0-15,0-34 16,0 34 0,-34 0-16,34 0 15,-34 0-15,68 0 16,-68 0 15,34 0-15,-34 0 77,33 0-77,-33 0-1,34 0-15,0 0 16,-34 0-16,34 0 16,-34 0 202,34 0-218,0 0 16,33 0-16,-33 0 15,-34 0-15,34 0 16,0 0 62,-34 0-63,34 0 1</inkml:trace>
  <inkml:trace contextRef="#ctx0" brushRef="#br0" timeOffset="1">1016 245 0,'34'0'31,"0"0"-31,-1 0 16,1 0-16,0 0 16,34 0-16,0 0 15,-1 0-15,1 0 16,0 0-16,-34 0 15,0 0-15,33 0 16,-67 0-16,34 0 16,0 0-16,0 0 15,0 0-15,-34 0 16,68 0-16,-35 0 15,1 0-15,34 0 16,-34 0 0,0 0-16,33 0 15,-67 0-15,34 0 16,-34 0-16,34 0 15,0 0-15,0 0 16,-34 0-16,34 0 16,0 0-16,0 0 15,-34 0-15,33 0 16,-33 0-16,34 0 15,0 0-15,34 0 16,-68 0 0,34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7" y="8"/>
            <a:ext cx="4300308" cy="340210"/>
          </a:xfrm>
          <a:prstGeom prst="rect">
            <a:avLst/>
          </a:prstGeom>
        </p:spPr>
        <p:txBody>
          <a:bodyPr vert="horz" lIns="92235" tIns="46119" rIns="92235" bIns="4611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022" y="8"/>
            <a:ext cx="4300308" cy="340210"/>
          </a:xfrm>
          <a:prstGeom prst="rect">
            <a:avLst/>
          </a:prstGeom>
        </p:spPr>
        <p:txBody>
          <a:bodyPr vert="horz" lIns="92235" tIns="46119" rIns="92235" bIns="4611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B9CBFD-E248-4315-9A72-B4D4FA4AC8C1}" type="datetimeFigureOut">
              <a:rPr lang="ru-RU"/>
              <a:pPr>
                <a:defRPr/>
              </a:pPr>
              <a:t>01.04.2019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5" tIns="46119" rIns="92235" bIns="4611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202" y="3228200"/>
            <a:ext cx="7942239" cy="3059715"/>
          </a:xfrm>
          <a:prstGeom prst="rect">
            <a:avLst/>
          </a:prstGeom>
        </p:spPr>
        <p:txBody>
          <a:bodyPr vert="horz" lIns="92235" tIns="46119" rIns="92235" bIns="46119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7" y="6456380"/>
            <a:ext cx="4300308" cy="340210"/>
          </a:xfrm>
          <a:prstGeom prst="rect">
            <a:avLst/>
          </a:prstGeom>
        </p:spPr>
        <p:txBody>
          <a:bodyPr vert="horz" lIns="92235" tIns="46119" rIns="92235" bIns="4611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022" y="6456380"/>
            <a:ext cx="4300308" cy="340210"/>
          </a:xfrm>
          <a:prstGeom prst="rect">
            <a:avLst/>
          </a:prstGeom>
        </p:spPr>
        <p:txBody>
          <a:bodyPr vert="horz" lIns="92235" tIns="46119" rIns="92235" bIns="4611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696D6E-358A-423C-BF22-72FDEB417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99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158F9-0423-49BE-86B9-197FD9F6037C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293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96D6E-358A-423C-BF22-72FDEB41779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153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96D6E-358A-423C-BF22-72FDEB41779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140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37AA2-A108-48EB-B8E3-4258990463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FEC12-1721-449A-A00F-DC82900498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0563B-07DB-43B2-82BB-1D3AD496FF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89BCA-3487-4876-9604-97265625C4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44C10-DD94-4496-87DE-9DB4F84741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23.05.2012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7E1B2-443C-4541-BF62-2FCEECF355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23.05.2012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CB6D7-C9EC-47A9-92F6-974A8A09E7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 userDrawn="1"/>
        </p:nvSpPr>
        <p:spPr bwMode="auto">
          <a:xfrm>
            <a:off x="0" y="1"/>
            <a:ext cx="9144000" cy="981075"/>
          </a:xfrm>
          <a:prstGeom prst="rect">
            <a:avLst/>
          </a:prstGeom>
          <a:solidFill>
            <a:srgbClr val="9933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r>
              <a:rPr lang="ru-RU" dirty="0"/>
              <a:t>       </a:t>
            </a:r>
            <a:endParaRPr lang="ru-RU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4" name="Picture 5" descr="gerb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674688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980728"/>
          </a:xfrm>
        </p:spPr>
        <p:txBody>
          <a:bodyPr/>
          <a:lstStyle>
            <a:lvl1pPr algn="ctr"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23.05.2012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CCBFA-BFB9-4E9F-B6F6-694D72409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23.05.2012</a:t>
            </a:r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B4E9E-DC20-4671-BC32-BBFE77E2AC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23.05.2012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43F0E-A427-490E-ABE9-659AE898AE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23.05.2012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15313-B841-44C1-BD37-82F30A73F5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2" y="6356351"/>
            <a:ext cx="1306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051052" y="6356351"/>
            <a:ext cx="302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364163" y="6356351"/>
            <a:ext cx="1054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</a:defRPr>
            </a:lvl1pPr>
          </a:lstStyle>
          <a:p>
            <a:pPr>
              <a:defRPr/>
            </a:pPr>
            <a:fld id="{8135DCAC-F131-4C56-82C1-BB591457AF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1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/>
            <a:r>
              <a:rPr lang="ru-RU" sz="4000" smtClean="0">
                <a:solidFill>
                  <a:schemeClr val="bg1"/>
                </a:solidFill>
              </a:rPr>
              <a:t>Тема:</a:t>
            </a:r>
            <a:r>
              <a:rPr lang="en-US" sz="5000" smtClean="0">
                <a:solidFill>
                  <a:schemeClr val="bg1"/>
                </a:solidFill>
              </a:rPr>
              <a:t> </a:t>
            </a:r>
            <a:r>
              <a:rPr lang="ru-RU" sz="2400" smtClean="0">
                <a:solidFill>
                  <a:schemeClr val="bg1"/>
                </a:solidFill>
              </a:rPr>
              <a:t>Об информационной политике Чувашской Республики</a:t>
            </a:r>
            <a:endParaRPr lang="ru-RU" sz="2000" smtClean="0">
              <a:solidFill>
                <a:schemeClr val="bg1"/>
              </a:solidFill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100" dirty="0" smtClean="0"/>
              <a:t>Дата:  18 октября 2011 г.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100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100" dirty="0" smtClean="0"/>
              <a:t>Докладчик:</a:t>
            </a:r>
            <a:endParaRPr lang="ru-RU" sz="3000" dirty="0"/>
          </a:p>
        </p:txBody>
      </p:sp>
      <p:pic>
        <p:nvPicPr>
          <p:cNvPr id="17412" name="Picture 4" descr="Рисунок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850" y="548680"/>
            <a:ext cx="8496622" cy="3816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О социальных выплатах, предоставленных гражданам Чувашской Республики, </a:t>
            </a:r>
          </a:p>
          <a:p>
            <a:pPr algn="ctr">
              <a:defRPr/>
            </a:pPr>
            <a:r>
              <a:rPr lang="ru-RU" sz="44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в январе-марте 2019 года</a:t>
            </a:r>
            <a:endParaRPr lang="ru-RU" sz="44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866" y="4653136"/>
            <a:ext cx="158385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01.04.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827" y="5229200"/>
            <a:ext cx="5257279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Докладчик: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Димитриев Сергей Петрович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180000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министра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труда и социальной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защиты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180000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Чувашской Республики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62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388424" cy="980728"/>
          </a:xfrm>
        </p:spPr>
        <p:txBody>
          <a:bodyPr/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Социальная поддержка по оплату ЖКУ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03288" y="6367695"/>
            <a:ext cx="10541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4" name="Нашивка 3"/>
          <p:cNvSpPr/>
          <p:nvPr/>
        </p:nvSpPr>
        <p:spPr>
          <a:xfrm>
            <a:off x="219892" y="1076883"/>
            <a:ext cx="2304000" cy="1080000"/>
          </a:xfrm>
          <a:prstGeom prst="chevron">
            <a:avLst>
              <a:gd name="adj" fmla="val 19589"/>
            </a:avLst>
          </a:prstGeom>
          <a:solidFill>
            <a:srgbClr val="FF66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1600" b="1" dirty="0">
                <a:solidFill>
                  <a:prstClr val="white"/>
                </a:solidFill>
              </a:rPr>
              <a:t>Субсидия </a:t>
            </a:r>
          </a:p>
          <a:p>
            <a:pPr algn="ctr"/>
            <a:r>
              <a:rPr lang="ru-RU" altLang="ru-RU" sz="1600" b="1" dirty="0">
                <a:solidFill>
                  <a:prstClr val="white"/>
                </a:solidFill>
              </a:rPr>
              <a:t>на оплату ЖКУ</a:t>
            </a:r>
          </a:p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196008" y="2351023"/>
            <a:ext cx="2304000" cy="1393965"/>
          </a:xfrm>
          <a:prstGeom prst="chevron">
            <a:avLst>
              <a:gd name="adj" fmla="val 19589"/>
            </a:avLst>
          </a:prstGeom>
          <a:solidFill>
            <a:srgbClr val="FF66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1600" b="1" dirty="0">
                <a:solidFill>
                  <a:prstClr val="white"/>
                </a:solidFill>
              </a:rPr>
              <a:t>Компенсация расходов на ЖКУ «федеральным льготникам»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5736" y="5733259"/>
            <a:ext cx="314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7030A0"/>
                </a:solidFill>
                <a:cs typeface="Arial" charset="0"/>
              </a:rPr>
              <a:t>   </a:t>
            </a:r>
          </a:p>
        </p:txBody>
      </p:sp>
      <p:sp>
        <p:nvSpPr>
          <p:cNvPr id="11" name="Нашивка 10"/>
          <p:cNvSpPr/>
          <p:nvPr/>
        </p:nvSpPr>
        <p:spPr>
          <a:xfrm>
            <a:off x="219892" y="3920235"/>
            <a:ext cx="2304000" cy="1260000"/>
          </a:xfrm>
          <a:prstGeom prst="chevron">
            <a:avLst>
              <a:gd name="adj" fmla="val 19589"/>
            </a:avLst>
          </a:prstGeom>
          <a:solidFill>
            <a:srgbClr val="FF66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1600" b="1" dirty="0">
                <a:solidFill>
                  <a:prstClr val="white"/>
                </a:solidFill>
              </a:rPr>
              <a:t>Компенсация расходов на ЖКУ </a:t>
            </a:r>
          </a:p>
          <a:p>
            <a:pPr algn="ctr"/>
            <a:r>
              <a:rPr lang="ru-RU" altLang="ru-RU" sz="1600" b="1" dirty="0">
                <a:solidFill>
                  <a:prstClr val="white"/>
                </a:solidFill>
              </a:rPr>
              <a:t>«сельским специалистам»</a:t>
            </a:r>
          </a:p>
          <a:p>
            <a:pPr algn="ctr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23892" y="2299209"/>
            <a:ext cx="2264132" cy="1621027"/>
          </a:xfrm>
          <a:prstGeom prst="roundRect">
            <a:avLst/>
          </a:prstGeom>
          <a:solidFill>
            <a:schemeClr val="bg1">
              <a:alpha val="55000"/>
            </a:schemeClr>
          </a:solidFill>
          <a:ln w="34925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300" b="1" dirty="0" smtClean="0">
                <a:solidFill>
                  <a:prstClr val="black"/>
                </a:solidFill>
              </a:rPr>
              <a:t>граждане</a:t>
            </a:r>
            <a:r>
              <a:rPr lang="ru-RU" sz="1300" b="1" dirty="0">
                <a:solidFill>
                  <a:prstClr val="black"/>
                </a:solidFill>
              </a:rPr>
              <a:t>, подвергшиеся радиации, инвалиды, ветераны войны, </a:t>
            </a:r>
            <a:r>
              <a:rPr lang="ru-RU" sz="1300" b="1" dirty="0" smtClean="0">
                <a:solidFill>
                  <a:prstClr val="black"/>
                </a:solidFill>
              </a:rPr>
              <a:t>ветераны </a:t>
            </a:r>
            <a:r>
              <a:rPr lang="ru-RU" sz="1300" b="1" dirty="0">
                <a:solidFill>
                  <a:prstClr val="black"/>
                </a:solidFill>
              </a:rPr>
              <a:t>боевых действий, члены семьи погибших </a:t>
            </a:r>
            <a:r>
              <a:rPr lang="ru-RU" sz="1300" b="1" dirty="0" smtClean="0">
                <a:solidFill>
                  <a:prstClr val="black"/>
                </a:solidFill>
              </a:rPr>
              <a:t>военнослужащих</a:t>
            </a:r>
          </a:p>
          <a:p>
            <a:pPr algn="ctr">
              <a:defRPr/>
            </a:pPr>
            <a:r>
              <a:rPr lang="ru-RU" sz="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(факт 2018  г. </a:t>
            </a:r>
            <a:r>
              <a:rPr lang="ru-RU" sz="8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-119,3  </a:t>
            </a:r>
            <a:r>
              <a:rPr lang="ru-RU" sz="800" b="1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тыс.чел</a:t>
            </a:r>
            <a:r>
              <a:rPr lang="ru-RU" sz="8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8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383,7 </a:t>
            </a:r>
            <a:r>
              <a:rPr lang="ru-RU" sz="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ru-RU" sz="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</a:t>
            </a:r>
            <a:r>
              <a:rPr lang="ru-RU" sz="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 </a:t>
            </a:r>
          </a:p>
          <a:p>
            <a:pPr algn="ctr">
              <a:defRPr/>
            </a:pPr>
            <a:endParaRPr lang="ru-RU" sz="1200" b="1" dirty="0">
              <a:solidFill>
                <a:prstClr val="black"/>
              </a:solidFill>
              <a:latin typeface="TimesET" pitchFamily="2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23892" y="3982766"/>
            <a:ext cx="2264132" cy="1342391"/>
          </a:xfrm>
          <a:prstGeom prst="roundRect">
            <a:avLst/>
          </a:prstGeom>
          <a:solidFill>
            <a:schemeClr val="bg1">
              <a:alpha val="55000"/>
            </a:schemeClr>
          </a:solidFill>
          <a:ln w="34925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>
                <a:solidFill>
                  <a:prstClr val="black"/>
                </a:solidFill>
              </a:rPr>
              <a:t>педагогические, медицинские и социальные работники, работники культуры и ветеринарной </a:t>
            </a:r>
            <a:r>
              <a:rPr lang="ru-RU" sz="1300" b="1" dirty="0" smtClean="0">
                <a:solidFill>
                  <a:prstClr val="black"/>
                </a:solidFill>
              </a:rPr>
              <a:t>службы</a:t>
            </a:r>
          </a:p>
          <a:p>
            <a:pPr algn="ctr">
              <a:defRPr/>
            </a:pPr>
            <a:r>
              <a:rPr lang="ru-RU" sz="9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(факт 2018  г. </a:t>
            </a:r>
            <a:r>
              <a:rPr lang="ru-RU" sz="9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-15,3 </a:t>
            </a:r>
            <a:r>
              <a:rPr lang="ru-RU" sz="900" b="1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тыс.чел</a:t>
            </a:r>
            <a:r>
              <a:rPr lang="ru-RU" sz="9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9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9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187,9 </a:t>
            </a:r>
            <a:r>
              <a:rPr lang="ru-RU" sz="9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ru-RU" sz="9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</a:t>
            </a:r>
            <a:r>
              <a:rPr lang="ru-RU" sz="9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 </a:t>
            </a:r>
            <a:endParaRPr lang="ru-RU" sz="1100" b="1" dirty="0">
              <a:solidFill>
                <a:prstClr val="black"/>
              </a:solidFill>
              <a:latin typeface="TimesET" pitchFamily="2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885845" y="2484615"/>
            <a:ext cx="2536882" cy="115212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январь-март </a:t>
            </a:r>
            <a:br>
              <a:rPr lang="ru-RU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г. компенсацию получили  106  чел.   семей  на 118,5 млн. рублей</a:t>
            </a:r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300" dirty="0"/>
          </a:p>
        </p:txBody>
      </p:sp>
      <p:sp>
        <p:nvSpPr>
          <p:cNvPr id="15" name="Овал 14"/>
          <p:cNvSpPr/>
          <p:nvPr/>
        </p:nvSpPr>
        <p:spPr>
          <a:xfrm>
            <a:off x="4885845" y="3832359"/>
            <a:ext cx="2536882" cy="115212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январь-март </a:t>
            </a:r>
            <a:br>
              <a:rPr lang="ru-RU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г. </a:t>
            </a:r>
            <a:r>
              <a:rPr lang="ru-RU" sz="1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компенсацию получили более </a:t>
            </a:r>
            <a:r>
              <a:rPr lang="ru-RU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тыс. чел. на сумму 38,2 млн. рублей</a:t>
            </a:r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300" dirty="0"/>
          </a:p>
        </p:txBody>
      </p:sp>
      <p:sp>
        <p:nvSpPr>
          <p:cNvPr id="16" name="Овал 15"/>
          <p:cNvSpPr/>
          <p:nvPr/>
        </p:nvSpPr>
        <p:spPr>
          <a:xfrm>
            <a:off x="7196173" y="2465397"/>
            <a:ext cx="1872208" cy="1152128"/>
          </a:xfrm>
          <a:prstGeom prst="ellipse">
            <a:avLst/>
          </a:prstGeom>
          <a:solidFill>
            <a:srgbClr val="FCDDC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г. </a:t>
            </a:r>
            <a:r>
              <a:rPr lang="ru-RU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  </a:t>
            </a:r>
            <a:endParaRPr lang="ru-RU" sz="13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673 млн. рублей</a:t>
            </a:r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300" dirty="0"/>
          </a:p>
        </p:txBody>
      </p:sp>
      <p:sp>
        <p:nvSpPr>
          <p:cNvPr id="17" name="Овал 16"/>
          <p:cNvSpPr/>
          <p:nvPr/>
        </p:nvSpPr>
        <p:spPr>
          <a:xfrm>
            <a:off x="7196174" y="3884171"/>
            <a:ext cx="1840322" cy="1152128"/>
          </a:xfrm>
          <a:prstGeom prst="ellipse">
            <a:avLst/>
          </a:prstGeom>
          <a:solidFill>
            <a:srgbClr val="FCDDC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г. предусмотрено </a:t>
            </a:r>
          </a:p>
          <a:p>
            <a:pPr algn="ctr"/>
            <a:r>
              <a:rPr lang="ru-RU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198,3 млн. рублей</a:t>
            </a:r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300" dirty="0"/>
          </a:p>
        </p:txBody>
      </p:sp>
      <p:sp>
        <p:nvSpPr>
          <p:cNvPr id="27" name="Нашивка 26"/>
          <p:cNvSpPr/>
          <p:nvPr/>
        </p:nvSpPr>
        <p:spPr>
          <a:xfrm>
            <a:off x="196008" y="5357814"/>
            <a:ext cx="2304000" cy="1192444"/>
          </a:xfrm>
          <a:prstGeom prst="chevron">
            <a:avLst>
              <a:gd name="adj" fmla="val 19589"/>
            </a:avLst>
          </a:prstGeom>
          <a:solidFill>
            <a:srgbClr val="FF66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1600" b="1" dirty="0">
                <a:solidFill>
                  <a:prstClr val="white"/>
                </a:solidFill>
              </a:rPr>
              <a:t>Компенсация расходов на уплату взносов на капремонт</a:t>
            </a:r>
          </a:p>
          <a:p>
            <a:pPr algn="ctr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523892" y="5426491"/>
            <a:ext cx="2264132" cy="1167532"/>
          </a:xfrm>
          <a:prstGeom prst="roundRect">
            <a:avLst/>
          </a:prstGeom>
          <a:solidFill>
            <a:schemeClr val="bg1">
              <a:alpha val="55000"/>
            </a:schemeClr>
          </a:solidFill>
          <a:ln w="34925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граждане, 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</a:rPr>
              <a:t>достигшие возраста 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</a:rPr>
              <a:t>70 и 80 </a:t>
            </a:r>
            <a:r>
              <a:rPr lang="ru-RU" sz="1600" b="1" dirty="0" smtClean="0">
                <a:solidFill>
                  <a:prstClr val="black"/>
                </a:solidFill>
              </a:rPr>
              <a:t>лет</a:t>
            </a:r>
          </a:p>
          <a:p>
            <a:pPr algn="ctr"/>
            <a:r>
              <a:rPr lang="ru-RU" sz="9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(факт 2018  г. </a:t>
            </a:r>
            <a:r>
              <a:rPr lang="ru-RU" sz="9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-7,2 </a:t>
            </a:r>
            <a:r>
              <a:rPr lang="ru-RU" sz="900" b="1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тыс.чел</a:t>
            </a:r>
            <a:r>
              <a:rPr lang="ru-RU" sz="9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9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9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11,3 </a:t>
            </a:r>
            <a:r>
              <a:rPr lang="ru-RU" sz="9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ru-RU" sz="9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</a:t>
            </a:r>
            <a:r>
              <a:rPr lang="ru-RU" sz="9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 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523892" y="1045383"/>
            <a:ext cx="2264132" cy="1143000"/>
          </a:xfrm>
          <a:prstGeom prst="roundRect">
            <a:avLst/>
          </a:prstGeom>
          <a:solidFill>
            <a:schemeClr val="bg1">
              <a:alpha val="55000"/>
            </a:schemeClr>
          </a:solidFill>
          <a:ln w="34925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prstClr val="black"/>
                </a:solidFill>
              </a:rPr>
              <a:t>семьи расходы которых на ЖКУ выше 22% </a:t>
            </a:r>
            <a:r>
              <a:rPr lang="ru-RU" altLang="ru-RU" sz="1600" b="1" dirty="0" smtClean="0">
                <a:solidFill>
                  <a:prstClr val="black"/>
                </a:solidFill>
              </a:rPr>
              <a:t>доходов</a:t>
            </a:r>
          </a:p>
          <a:p>
            <a:pPr algn="ctr">
              <a:defRPr/>
            </a:pPr>
            <a:r>
              <a:rPr lang="ru-RU" sz="9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9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 </a:t>
            </a:r>
            <a:r>
              <a:rPr lang="ru-RU" sz="9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 </a:t>
            </a:r>
            <a:r>
              <a:rPr lang="ru-RU" sz="9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9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-18,8 </a:t>
            </a:r>
            <a:r>
              <a:rPr lang="ru-RU" sz="900" b="1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тыс.сем</a:t>
            </a:r>
            <a:r>
              <a:rPr lang="ru-RU" sz="9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– 234,7 млн. </a:t>
            </a:r>
            <a:r>
              <a:rPr lang="ru-RU" sz="900" b="1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</a:t>
            </a:r>
            <a:r>
              <a:rPr lang="ru-RU" sz="9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 </a:t>
            </a:r>
            <a:endParaRPr lang="ru-RU" sz="9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4860032" y="1045384"/>
            <a:ext cx="0" cy="5462781"/>
          </a:xfrm>
          <a:prstGeom prst="line">
            <a:avLst/>
          </a:prstGeom>
          <a:ln w="349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4974455" y="5258516"/>
            <a:ext cx="2448272" cy="124964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январь-март 2019 г. компенсацию получили 92  чел. на 18,2 тыс. рублей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400" dirty="0"/>
          </a:p>
        </p:txBody>
      </p:sp>
      <p:sp>
        <p:nvSpPr>
          <p:cNvPr id="34" name="Овал 33"/>
          <p:cNvSpPr/>
          <p:nvPr/>
        </p:nvSpPr>
        <p:spPr>
          <a:xfrm>
            <a:off x="4882066" y="1147081"/>
            <a:ext cx="2448272" cy="115212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январь-март 2019 г. субсидию получили 14,5 тыс.  семей  на 82 млн. рублей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400" dirty="0"/>
          </a:p>
        </p:txBody>
      </p:sp>
      <p:sp>
        <p:nvSpPr>
          <p:cNvPr id="36" name="Овал 35"/>
          <p:cNvSpPr/>
          <p:nvPr/>
        </p:nvSpPr>
        <p:spPr>
          <a:xfrm>
            <a:off x="7164288" y="1198895"/>
            <a:ext cx="1872208" cy="1152128"/>
          </a:xfrm>
          <a:prstGeom prst="ellipse">
            <a:avLst/>
          </a:prstGeom>
          <a:solidFill>
            <a:srgbClr val="FCDDC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г. предусмотрено </a:t>
            </a:r>
          </a:p>
          <a:p>
            <a:pPr algn="ctr"/>
            <a:r>
              <a:rPr lang="ru-RU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300,4 млн. рублей</a:t>
            </a:r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300" dirty="0"/>
          </a:p>
        </p:txBody>
      </p:sp>
      <p:sp>
        <p:nvSpPr>
          <p:cNvPr id="37" name="Овал 36"/>
          <p:cNvSpPr/>
          <p:nvPr/>
        </p:nvSpPr>
        <p:spPr>
          <a:xfrm>
            <a:off x="7002901" y="5131431"/>
            <a:ext cx="1961589" cy="1152128"/>
          </a:xfrm>
          <a:prstGeom prst="ellipse">
            <a:avLst/>
          </a:prstGeom>
          <a:solidFill>
            <a:srgbClr val="FCDDC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г. предусмотрено </a:t>
            </a:r>
          </a:p>
          <a:p>
            <a:pPr algn="ctr"/>
            <a:r>
              <a:rPr lang="ru-RU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8,9 млн. рублей</a:t>
            </a:r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157832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:\Отдел СОЦИАЛЬНЫХ ВЫПЛАТ\ФРОЛОВА\Фролова времен\subsidii-525x3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65862"/>
            <a:ext cx="2808312" cy="1939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Социальная поддержка по оплату ЖКУ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66272" y="6325602"/>
            <a:ext cx="10541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4" name="Нашивка 3"/>
          <p:cNvSpPr/>
          <p:nvPr/>
        </p:nvSpPr>
        <p:spPr>
          <a:xfrm>
            <a:off x="238702" y="1484784"/>
            <a:ext cx="2271543" cy="1575895"/>
          </a:xfrm>
          <a:prstGeom prst="chevron">
            <a:avLst>
              <a:gd name="adj" fmla="val 19589"/>
            </a:avLst>
          </a:prstGeom>
          <a:solidFill>
            <a:srgbClr val="FF66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1600" b="1" dirty="0" smtClean="0">
                <a:solidFill>
                  <a:prstClr val="white"/>
                </a:solidFill>
              </a:rPr>
              <a:t>Льгота по оплату ЖКУ в составе ежемесячной денежной выплаты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206246" y="3776774"/>
            <a:ext cx="2304000" cy="1458757"/>
          </a:xfrm>
          <a:prstGeom prst="chevron">
            <a:avLst>
              <a:gd name="adj" fmla="val 19589"/>
            </a:avLst>
          </a:prstGeom>
          <a:solidFill>
            <a:srgbClr val="FF66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1600" b="1" dirty="0">
                <a:solidFill>
                  <a:prstClr val="white"/>
                </a:solidFill>
              </a:rPr>
              <a:t>Льгота по оплату ЖКУ в составе </a:t>
            </a:r>
            <a:r>
              <a:rPr lang="ru-RU" altLang="ru-RU" sz="1600" b="1" dirty="0" smtClean="0">
                <a:solidFill>
                  <a:prstClr val="white"/>
                </a:solidFill>
              </a:rPr>
              <a:t>ежемесячного пособия на ребенка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5736" y="5733259"/>
            <a:ext cx="314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7030A0"/>
                </a:solidFill>
                <a:cs typeface="Arial" charset="0"/>
              </a:rPr>
              <a:t>  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75934" y="3776774"/>
            <a:ext cx="2284096" cy="1512756"/>
          </a:xfrm>
          <a:prstGeom prst="roundRect">
            <a:avLst/>
          </a:prstGeom>
          <a:solidFill>
            <a:schemeClr val="bg1">
              <a:alpha val="55000"/>
            </a:schemeClr>
          </a:solidFill>
          <a:ln w="34925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prstClr val="black"/>
                </a:solidFill>
              </a:rPr>
              <a:t>Семьи, имеющие </a:t>
            </a:r>
            <a:br>
              <a:rPr lang="ru-RU" sz="1600" b="1" dirty="0" smtClean="0">
                <a:solidFill>
                  <a:prstClr val="black"/>
                </a:solidFill>
              </a:rPr>
            </a:br>
            <a:r>
              <a:rPr lang="ru-RU" sz="1600" b="1" dirty="0" smtClean="0">
                <a:solidFill>
                  <a:prstClr val="black"/>
                </a:solidFill>
              </a:rPr>
              <a:t>4 и более детей</a:t>
            </a:r>
          </a:p>
          <a:p>
            <a:pPr algn="ctr">
              <a:defRPr/>
            </a:pPr>
            <a:r>
              <a:rPr lang="ru-RU" sz="105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(факт 2018  г. </a:t>
            </a:r>
            <a:r>
              <a:rPr lang="ru-RU" sz="105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около 3 тыс. сем. </a:t>
            </a:r>
            <a:r>
              <a:rPr lang="ru-RU" sz="105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05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27,5 </a:t>
            </a:r>
            <a:r>
              <a:rPr lang="ru-RU" sz="105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ru-RU" sz="105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</a:t>
            </a:r>
            <a:r>
              <a:rPr lang="ru-RU" sz="105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sz="1600" b="1" dirty="0">
              <a:solidFill>
                <a:prstClr val="black"/>
              </a:solidFill>
              <a:latin typeface="TimesET" pitchFamily="2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575935" y="1372631"/>
            <a:ext cx="2284097" cy="1800199"/>
          </a:xfrm>
          <a:prstGeom prst="roundRect">
            <a:avLst/>
          </a:prstGeom>
          <a:solidFill>
            <a:schemeClr val="bg1">
              <a:alpha val="55000"/>
            </a:schemeClr>
          </a:solidFill>
          <a:ln w="34925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 smtClean="0">
                <a:solidFill>
                  <a:prstClr val="black"/>
                </a:solidFill>
              </a:rPr>
              <a:t>Граждане из числа ветеранов труда, реабилитированных лиц и лиц, признанных пострадавшими от политических репрессий</a:t>
            </a:r>
          </a:p>
          <a:p>
            <a:pPr algn="ctr">
              <a:defRPr/>
            </a:pPr>
            <a:r>
              <a:rPr lang="ru-RU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(факт 2018  г. </a:t>
            </a:r>
            <a:r>
              <a:rPr lang="ru-RU" sz="10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-126,2 </a:t>
            </a:r>
            <a:r>
              <a:rPr lang="ru-RU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10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чел </a:t>
            </a:r>
            <a:r>
              <a:rPr lang="ru-RU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0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744,0 </a:t>
            </a:r>
            <a:r>
              <a:rPr lang="ru-RU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ru-RU" sz="1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</a:t>
            </a:r>
            <a:r>
              <a:rPr lang="ru-RU" sz="1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 </a:t>
            </a:r>
            <a:endParaRPr lang="ru-RU" sz="1300" b="1" dirty="0" smtClean="0">
              <a:solidFill>
                <a:prstClr val="black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5076056" y="1045384"/>
            <a:ext cx="0" cy="5462781"/>
          </a:xfrm>
          <a:prstGeom prst="line">
            <a:avLst/>
          </a:prstGeom>
          <a:ln w="349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4737637" y="3731787"/>
            <a:ext cx="2448272" cy="15127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январь-март 2019 г. компенсацию получили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3 тыс. семей на</a:t>
            </a:r>
            <a:b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6,8  млн. рублей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400" dirty="0"/>
          </a:p>
        </p:txBody>
      </p:sp>
      <p:sp>
        <p:nvSpPr>
          <p:cNvPr id="34" name="Овал 33"/>
          <p:cNvSpPr/>
          <p:nvPr/>
        </p:nvSpPr>
        <p:spPr>
          <a:xfrm>
            <a:off x="4737637" y="1506848"/>
            <a:ext cx="2448272" cy="163412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январь-март </a:t>
            </a:r>
            <a:b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г. льготу по оплате ЖКУ получили </a:t>
            </a: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125 тыс. человек </a:t>
            </a: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183,4</a:t>
            </a: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рублей</a:t>
            </a:r>
            <a:endParaRPr lang="ru-RU" sz="1200" dirty="0"/>
          </a:p>
        </p:txBody>
      </p:sp>
      <p:sp>
        <p:nvSpPr>
          <p:cNvPr id="36" name="Овал 35"/>
          <p:cNvSpPr/>
          <p:nvPr/>
        </p:nvSpPr>
        <p:spPr>
          <a:xfrm>
            <a:off x="6948264" y="1652935"/>
            <a:ext cx="2016224" cy="1152128"/>
          </a:xfrm>
          <a:prstGeom prst="ellipse">
            <a:avLst/>
          </a:prstGeom>
          <a:solidFill>
            <a:srgbClr val="FCDDC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г. предусмотрено </a:t>
            </a:r>
          </a:p>
          <a:p>
            <a:pPr algn="ctr"/>
            <a:r>
              <a:rPr lang="ru-RU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739,4 млн. рублей</a:t>
            </a:r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300" dirty="0"/>
          </a:p>
        </p:txBody>
      </p:sp>
      <p:sp>
        <p:nvSpPr>
          <p:cNvPr id="37" name="Овал 36"/>
          <p:cNvSpPr/>
          <p:nvPr/>
        </p:nvSpPr>
        <p:spPr>
          <a:xfrm>
            <a:off x="6913259" y="3713733"/>
            <a:ext cx="1991512" cy="1152128"/>
          </a:xfrm>
          <a:prstGeom prst="ellipse">
            <a:avLst/>
          </a:prstGeom>
          <a:solidFill>
            <a:srgbClr val="FCDDC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</a:t>
            </a:r>
            <a:r>
              <a:rPr lang="ru-RU" sz="1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 </a:t>
            </a:r>
          </a:p>
          <a:p>
            <a:pPr algn="ctr"/>
            <a:r>
              <a:rPr lang="ru-RU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30,9 млн. рублей</a:t>
            </a:r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300" dirty="0"/>
          </a:p>
        </p:txBody>
      </p:sp>
      <p:sp>
        <p:nvSpPr>
          <p:cNvPr id="14" name="Овал 13"/>
          <p:cNvSpPr/>
          <p:nvPr/>
        </p:nvSpPr>
        <p:spPr>
          <a:xfrm>
            <a:off x="1619672" y="5471183"/>
            <a:ext cx="4955312" cy="1334204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rgbClr val="E8FFA7"/>
              </a:gs>
              <a:gs pos="100000">
                <a:srgbClr val="E8FFA7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За январь-март 2019 г. </a:t>
            </a:r>
            <a:r>
              <a:rPr lang="ru-RU" sz="1600" b="1" dirty="0" err="1" smtClean="0">
                <a:solidFill>
                  <a:srgbClr val="7030A0"/>
                </a:solidFill>
              </a:rPr>
              <a:t>соцподдержку</a:t>
            </a:r>
            <a:r>
              <a:rPr lang="ru-RU" sz="1600" b="1" dirty="0" smtClean="0">
                <a:solidFill>
                  <a:srgbClr val="7030A0"/>
                </a:solidFill>
              </a:rPr>
              <a:t> по оплате ЖКУ получили более 298 тыс. человек на сумму около 428 </a:t>
            </a:r>
            <a:r>
              <a:rPr lang="ru-RU" sz="1600" b="1" dirty="0" err="1" smtClean="0">
                <a:solidFill>
                  <a:srgbClr val="7030A0"/>
                </a:solidFill>
              </a:rPr>
              <a:t>млн.рублей</a:t>
            </a:r>
            <a:endParaRPr lang="ru-RU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9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Иные социальные выплаты в 2019 году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66272" y="6325602"/>
            <a:ext cx="10541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95736" y="5733259"/>
            <a:ext cx="314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7030A0"/>
                </a:solidFill>
                <a:cs typeface="Arial" charset="0"/>
              </a:rPr>
              <a:t>   </a:t>
            </a:r>
          </a:p>
        </p:txBody>
      </p:sp>
      <p:sp>
        <p:nvSpPr>
          <p:cNvPr id="34" name="Овал 33"/>
          <p:cNvSpPr/>
          <p:nvPr/>
        </p:nvSpPr>
        <p:spPr>
          <a:xfrm>
            <a:off x="387493" y="1491189"/>
            <a:ext cx="4176464" cy="914043"/>
          </a:xfrm>
          <a:prstGeom prst="ellipse">
            <a:avLst/>
          </a:prstGeom>
          <a:gradFill>
            <a:gsLst>
              <a:gs pos="0">
                <a:srgbClr val="66FFCC"/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rgbClr val="7DDDFF"/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пособие на погребение</a:t>
            </a:r>
            <a:endParaRPr lang="ru-RU" sz="1600" dirty="0">
              <a:solidFill>
                <a:srgbClr val="005A9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11738" y="2708920"/>
            <a:ext cx="4176464" cy="914043"/>
          </a:xfrm>
          <a:prstGeom prst="ellipse">
            <a:avLst/>
          </a:prstGeom>
          <a:gradFill>
            <a:gsLst>
              <a:gs pos="0">
                <a:srgbClr val="66FFCC"/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rgbClr val="7DDDFF"/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«Почетным донорам» </a:t>
            </a:r>
          </a:p>
        </p:txBody>
      </p:sp>
      <p:sp>
        <p:nvSpPr>
          <p:cNvPr id="21" name="Овал 20"/>
          <p:cNvSpPr/>
          <p:nvPr/>
        </p:nvSpPr>
        <p:spPr>
          <a:xfrm>
            <a:off x="387493" y="4043673"/>
            <a:ext cx="4176464" cy="914043"/>
          </a:xfrm>
          <a:prstGeom prst="ellipse">
            <a:avLst/>
          </a:prstGeom>
          <a:gradFill>
            <a:gsLst>
              <a:gs pos="0">
                <a:srgbClr val="66FFCC"/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rgbClr val="7DDDFF"/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материальная помощь гражданам</a:t>
            </a:r>
          </a:p>
        </p:txBody>
      </p:sp>
      <p:sp>
        <p:nvSpPr>
          <p:cNvPr id="22" name="Овал 21"/>
          <p:cNvSpPr/>
          <p:nvPr/>
        </p:nvSpPr>
        <p:spPr>
          <a:xfrm>
            <a:off x="4656799" y="2375676"/>
            <a:ext cx="4176464" cy="914043"/>
          </a:xfrm>
          <a:prstGeom prst="ellipse">
            <a:avLst/>
          </a:prstGeom>
          <a:gradFill>
            <a:gsLst>
              <a:gs pos="0">
                <a:srgbClr val="66FFCC"/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rgbClr val="7DDDFF"/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стоимости проезда к месту проведения гемодиализа</a:t>
            </a:r>
          </a:p>
        </p:txBody>
      </p:sp>
      <p:sp>
        <p:nvSpPr>
          <p:cNvPr id="23" name="Овал 22"/>
          <p:cNvSpPr/>
          <p:nvPr/>
        </p:nvSpPr>
        <p:spPr>
          <a:xfrm>
            <a:off x="4608004" y="1161857"/>
            <a:ext cx="4176464" cy="914043"/>
          </a:xfrm>
          <a:prstGeom prst="ellipse">
            <a:avLst/>
          </a:prstGeom>
          <a:gradFill>
            <a:gsLst>
              <a:gs pos="0">
                <a:srgbClr val="66FFCC"/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rgbClr val="7DDDFF"/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выплаты инвалидам боевых действий</a:t>
            </a:r>
          </a:p>
        </p:txBody>
      </p:sp>
      <p:sp>
        <p:nvSpPr>
          <p:cNvPr id="24" name="Овал 23"/>
          <p:cNvSpPr/>
          <p:nvPr/>
        </p:nvSpPr>
        <p:spPr>
          <a:xfrm>
            <a:off x="4656800" y="3689032"/>
            <a:ext cx="4127669" cy="914043"/>
          </a:xfrm>
          <a:prstGeom prst="ellipse">
            <a:avLst/>
          </a:prstGeom>
          <a:gradFill>
            <a:gsLst>
              <a:gs pos="0">
                <a:srgbClr val="66FFCC"/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rgbClr val="7DDDFF"/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уплаченной ОСАГО инвалидам</a:t>
            </a:r>
          </a:p>
        </p:txBody>
      </p:sp>
      <p:sp>
        <p:nvSpPr>
          <p:cNvPr id="25" name="Овал 24"/>
          <p:cNvSpPr/>
          <p:nvPr/>
        </p:nvSpPr>
        <p:spPr>
          <a:xfrm>
            <a:off x="387495" y="5276237"/>
            <a:ext cx="4220511" cy="914043"/>
          </a:xfrm>
          <a:prstGeom prst="ellipse">
            <a:avLst/>
          </a:prstGeom>
          <a:gradFill>
            <a:gsLst>
              <a:gs pos="0">
                <a:srgbClr val="66FFCC"/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rgbClr val="7DDDFF"/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гражданам, подвергшимся воздействию радиации</a:t>
            </a:r>
          </a:p>
        </p:txBody>
      </p:sp>
      <p:sp>
        <p:nvSpPr>
          <p:cNvPr id="26" name="Овал 25"/>
          <p:cNvSpPr/>
          <p:nvPr/>
        </p:nvSpPr>
        <p:spPr>
          <a:xfrm>
            <a:off x="4788024" y="4957715"/>
            <a:ext cx="3528392" cy="914043"/>
          </a:xfrm>
          <a:prstGeom prst="ellipse">
            <a:avLst/>
          </a:prstGeom>
          <a:gradFill>
            <a:gsLst>
              <a:gs pos="0">
                <a:srgbClr val="66FFCC"/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rgbClr val="7DDDFF"/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выплаты</a:t>
            </a:r>
          </a:p>
        </p:txBody>
      </p:sp>
    </p:spTree>
    <p:extLst>
      <p:ext uri="{BB962C8B-B14F-4D97-AF65-F5344CB8AC3E}">
        <p14:creationId xmlns:p14="http://schemas.microsoft.com/office/powerpoint/2010/main" val="8578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EEFD4"/>
            </a:gs>
            <a:gs pos="71000">
              <a:schemeClr val="accent2">
                <a:lumMod val="20000"/>
                <a:lumOff val="80000"/>
              </a:schemeClr>
            </a:gs>
            <a:gs pos="100000">
              <a:srgbClr val="FFFFCC"/>
            </a:gs>
            <a:gs pos="100000">
              <a:schemeClr val="accent2">
                <a:lumMod val="20000"/>
                <a:lumOff val="8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Прогнозирование в сфере занятости населения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CCBFA-BFB9-4E9F-B6F6-694D72409F22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716578"/>
              </p:ext>
            </p:extLst>
          </p:nvPr>
        </p:nvGraphicFramePr>
        <p:xfrm>
          <a:off x="4" y="1268128"/>
          <a:ext cx="9143999" cy="54783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7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56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2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92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92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57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996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9963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4969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4969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5186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51869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54039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54039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45354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45354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58382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58382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51869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51869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58382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58382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45354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45354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262725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262725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262725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262725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349576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  <a:gridCol w="349576">
                  <a:extLst>
                    <a:ext uri="{9D8B030D-6E8A-4147-A177-3AD203B41FA5}">
                      <a16:colId xmlns:a16="http://schemas.microsoft.com/office/drawing/2014/main" xmlns="" val="20029"/>
                    </a:ext>
                  </a:extLst>
                </a:gridCol>
                <a:gridCol w="358261">
                  <a:extLst>
                    <a:ext uri="{9D8B030D-6E8A-4147-A177-3AD203B41FA5}">
                      <a16:colId xmlns:a16="http://schemas.microsoft.com/office/drawing/2014/main" xmlns="" val="20030"/>
                    </a:ext>
                  </a:extLst>
                </a:gridCol>
                <a:gridCol w="260682">
                  <a:extLst>
                    <a:ext uri="{9D8B030D-6E8A-4147-A177-3AD203B41FA5}">
                      <a16:colId xmlns:a16="http://schemas.microsoft.com/office/drawing/2014/main" xmlns="" val="20031"/>
                    </a:ext>
                  </a:extLst>
                </a:gridCol>
              </a:tblGrid>
              <a:tr h="210571">
                <a:tc gridSpan="3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 Объем необходимых средств на выплату пособий по безработице в 2019 году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1032" marR="1032" marT="103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5043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effectLst/>
                        <a:latin typeface="Arial Cyr"/>
                      </a:endParaRPr>
                    </a:p>
                  </a:txBody>
                  <a:tcPr marL="1032" marR="1032" marT="1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effectLst/>
                        <a:latin typeface="Arial Cyr"/>
                      </a:endParaRPr>
                    </a:p>
                  </a:txBody>
                  <a:tcPr marL="1032" marR="1032" marT="1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effectLst/>
                        <a:latin typeface="Arial Cyr"/>
                      </a:endParaRPr>
                    </a:p>
                  </a:txBody>
                  <a:tcPr marL="1032" marR="1032" marT="1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 Cyr"/>
                      </a:endParaRPr>
                    </a:p>
                  </a:txBody>
                  <a:tcPr marL="1032" marR="1032" marT="1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effectLst/>
                        <a:latin typeface="Arial Cyr"/>
                      </a:endParaRPr>
                    </a:p>
                  </a:txBody>
                  <a:tcPr marL="1032" marR="1032" marT="1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effectLst/>
                        <a:latin typeface="Arial Cyr"/>
                      </a:endParaRPr>
                    </a:p>
                  </a:txBody>
                  <a:tcPr marL="1032" marR="1032" marT="1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effectLst/>
                        <a:latin typeface="Arial Cyr"/>
                      </a:endParaRPr>
                    </a:p>
                  </a:txBody>
                  <a:tcPr marL="1032" marR="1032" marT="1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 Cyr"/>
                      </a:endParaRPr>
                    </a:p>
                  </a:txBody>
                  <a:tcPr marL="1032" marR="1032" marT="1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 Cyr"/>
                      </a:endParaRPr>
                    </a:p>
                  </a:txBody>
                  <a:tcPr marL="1032" marR="1032" marT="1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effectLst/>
                        <a:latin typeface="Arial Cyr"/>
                      </a:endParaRPr>
                    </a:p>
                  </a:txBody>
                  <a:tcPr marL="1032" marR="1032" marT="1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 Cyr"/>
                      </a:endParaRPr>
                    </a:p>
                  </a:txBody>
                  <a:tcPr marL="1032" marR="1032" marT="1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 Cyr"/>
                      </a:endParaRPr>
                    </a:p>
                  </a:txBody>
                  <a:tcPr marL="1032" marR="1032" marT="1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 Cyr"/>
                      </a:endParaRPr>
                    </a:p>
                  </a:txBody>
                  <a:tcPr marL="1032" marR="1032" marT="1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effectLst/>
                        <a:latin typeface="Arial Cyr"/>
                      </a:endParaRPr>
                    </a:p>
                  </a:txBody>
                  <a:tcPr marL="1032" marR="1032" marT="1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effectLst/>
                        <a:latin typeface="Arial Cyr"/>
                      </a:endParaRPr>
                    </a:p>
                  </a:txBody>
                  <a:tcPr marL="1032" marR="1032" marT="1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 Cyr"/>
                      </a:endParaRPr>
                    </a:p>
                  </a:txBody>
                  <a:tcPr marL="1032" marR="1032" marT="1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 Cyr"/>
                      </a:endParaRPr>
                    </a:p>
                  </a:txBody>
                  <a:tcPr marL="1032" marR="1032" marT="1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 Cyr"/>
                      </a:endParaRPr>
                    </a:p>
                  </a:txBody>
                  <a:tcPr marL="1032" marR="1032" marT="1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 Cyr"/>
                      </a:endParaRPr>
                    </a:p>
                  </a:txBody>
                  <a:tcPr marL="1032" marR="1032" marT="1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 Cyr"/>
                      </a:endParaRPr>
                    </a:p>
                  </a:txBody>
                  <a:tcPr marL="1032" marR="1032" marT="1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 Cyr"/>
                      </a:endParaRPr>
                    </a:p>
                  </a:txBody>
                  <a:tcPr marL="1032" marR="1032" marT="1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 Cyr"/>
                      </a:endParaRPr>
                    </a:p>
                  </a:txBody>
                  <a:tcPr marL="1032" marR="1032" marT="1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 Cyr"/>
                      </a:endParaRPr>
                    </a:p>
                  </a:txBody>
                  <a:tcPr marL="1032" marR="1032" marT="1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 Cyr"/>
                      </a:endParaRPr>
                    </a:p>
                  </a:txBody>
                  <a:tcPr marL="1032" marR="1032" marT="1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 Cyr"/>
                      </a:endParaRPr>
                    </a:p>
                  </a:txBody>
                  <a:tcPr marL="1032" marR="1032" marT="1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 Cyr"/>
                      </a:endParaRPr>
                    </a:p>
                  </a:txBody>
                  <a:tcPr marL="1032" marR="1032" marT="1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 Cyr"/>
                      </a:endParaRPr>
                    </a:p>
                  </a:txBody>
                  <a:tcPr marL="1032" marR="1032" marT="1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 Cyr"/>
                      </a:endParaRPr>
                    </a:p>
                  </a:txBody>
                  <a:tcPr marL="1032" marR="1032" marT="1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 Cyr"/>
                      </a:endParaRPr>
                    </a:p>
                  </a:txBody>
                  <a:tcPr marL="1032" marR="1032" marT="1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 Cyr"/>
                      </a:endParaRPr>
                    </a:p>
                  </a:txBody>
                  <a:tcPr marL="1032" marR="1032" marT="1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 Cyr"/>
                      </a:endParaRPr>
                    </a:p>
                  </a:txBody>
                  <a:tcPr marL="1032" marR="1032" marT="1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 Cyr"/>
                      </a:endParaRPr>
                    </a:p>
                  </a:txBody>
                  <a:tcPr marL="1032" marR="1032" marT="1032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3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№ п/п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Наименование муниципального образования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январь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февраль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март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апрель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май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июнь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июль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август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сентябрь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октябрь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ноябрь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декабрь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Итого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в Законе о бюджете на 2019 г.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Отклонение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16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ср. числ. безраб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Прогноз, </a:t>
                      </a:r>
                      <a:r>
                        <a:rPr lang="ru-RU" sz="500" u="none" strike="noStrike" dirty="0" err="1">
                          <a:effectLst/>
                        </a:rPr>
                        <a:t>тыс.руб</a:t>
                      </a:r>
                      <a:r>
                        <a:rPr lang="ru-RU" sz="500" u="none" strike="noStrike" dirty="0">
                          <a:effectLst/>
                        </a:rPr>
                        <a:t>.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Факт, тыс. руб.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ср. </a:t>
                      </a:r>
                      <a:r>
                        <a:rPr lang="ru-RU" sz="500" u="none" strike="noStrike" dirty="0" err="1">
                          <a:effectLst/>
                        </a:rPr>
                        <a:t>числ</a:t>
                      </a:r>
                      <a:r>
                        <a:rPr lang="ru-RU" sz="500" u="none" strike="noStrike" dirty="0">
                          <a:effectLst/>
                        </a:rPr>
                        <a:t>. </a:t>
                      </a:r>
                      <a:r>
                        <a:rPr lang="ru-RU" sz="500" u="none" strike="noStrike" dirty="0" err="1">
                          <a:effectLst/>
                        </a:rPr>
                        <a:t>безраб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Прогноз, тыс.руб.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Факт, тыс. руб.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ср. </a:t>
                      </a:r>
                      <a:r>
                        <a:rPr lang="ru-RU" sz="500" u="none" strike="noStrike" dirty="0" err="1">
                          <a:effectLst/>
                        </a:rPr>
                        <a:t>числ</a:t>
                      </a:r>
                      <a:r>
                        <a:rPr lang="ru-RU" sz="500" u="none" strike="noStrike" dirty="0">
                          <a:effectLst/>
                        </a:rPr>
                        <a:t>. </a:t>
                      </a:r>
                      <a:r>
                        <a:rPr lang="ru-RU" sz="500" u="none" strike="noStrike" dirty="0" err="1">
                          <a:effectLst/>
                        </a:rPr>
                        <a:t>безраб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Прогноз, тыс.руб.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ср. числ. безраб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Прогноз, тыс.руб.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ср. числ. безраб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Прогноз, </a:t>
                      </a:r>
                      <a:r>
                        <a:rPr lang="ru-RU" sz="500" u="none" strike="noStrike" dirty="0" err="1">
                          <a:effectLst/>
                        </a:rPr>
                        <a:t>тыс.руб</a:t>
                      </a:r>
                      <a:r>
                        <a:rPr lang="ru-RU" sz="500" u="none" strike="noStrike" dirty="0">
                          <a:effectLst/>
                        </a:rPr>
                        <a:t>.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ср. числ. безраб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Прогноз, тыс.руб.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ср. </a:t>
                      </a:r>
                      <a:r>
                        <a:rPr lang="ru-RU" sz="500" u="none" strike="noStrike" dirty="0" err="1">
                          <a:effectLst/>
                        </a:rPr>
                        <a:t>числ</a:t>
                      </a:r>
                      <a:r>
                        <a:rPr lang="ru-RU" sz="500" u="none" strike="noStrike" dirty="0">
                          <a:effectLst/>
                        </a:rPr>
                        <a:t>. </a:t>
                      </a:r>
                      <a:r>
                        <a:rPr lang="ru-RU" sz="500" u="none" strike="noStrike" dirty="0" err="1">
                          <a:effectLst/>
                        </a:rPr>
                        <a:t>безраб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Прогноз, </a:t>
                      </a:r>
                      <a:r>
                        <a:rPr lang="ru-RU" sz="500" u="none" strike="noStrike" dirty="0" err="1">
                          <a:effectLst/>
                        </a:rPr>
                        <a:t>тыс.руб</a:t>
                      </a:r>
                      <a:r>
                        <a:rPr lang="ru-RU" sz="500" u="none" strike="noStrike" dirty="0">
                          <a:effectLst/>
                        </a:rPr>
                        <a:t>.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ср. </a:t>
                      </a:r>
                      <a:r>
                        <a:rPr lang="ru-RU" sz="500" u="none" strike="noStrike" dirty="0" err="1">
                          <a:effectLst/>
                        </a:rPr>
                        <a:t>числ</a:t>
                      </a:r>
                      <a:r>
                        <a:rPr lang="ru-RU" sz="500" u="none" strike="noStrike" dirty="0">
                          <a:effectLst/>
                        </a:rPr>
                        <a:t>. </a:t>
                      </a:r>
                      <a:r>
                        <a:rPr lang="ru-RU" sz="500" u="none" strike="noStrike" dirty="0" err="1">
                          <a:effectLst/>
                        </a:rPr>
                        <a:t>безраб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Прогноз, тыс.руб.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ср. </a:t>
                      </a:r>
                      <a:r>
                        <a:rPr lang="ru-RU" sz="500" u="none" strike="noStrike" dirty="0" err="1">
                          <a:effectLst/>
                        </a:rPr>
                        <a:t>числ</a:t>
                      </a:r>
                      <a:r>
                        <a:rPr lang="ru-RU" sz="500" u="none" strike="noStrike" dirty="0">
                          <a:effectLst/>
                        </a:rPr>
                        <a:t>. </a:t>
                      </a:r>
                      <a:r>
                        <a:rPr lang="ru-RU" sz="500" u="none" strike="noStrike" dirty="0" err="1">
                          <a:effectLst/>
                        </a:rPr>
                        <a:t>безраб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Прогноз, </a:t>
                      </a:r>
                      <a:r>
                        <a:rPr lang="ru-RU" sz="500" u="none" strike="noStrike" dirty="0" err="1">
                          <a:effectLst/>
                        </a:rPr>
                        <a:t>тыс.руб</a:t>
                      </a:r>
                      <a:r>
                        <a:rPr lang="ru-RU" sz="500" u="none" strike="noStrike" dirty="0">
                          <a:effectLst/>
                        </a:rPr>
                        <a:t>.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ср. </a:t>
                      </a:r>
                      <a:r>
                        <a:rPr lang="ru-RU" sz="500" u="none" strike="noStrike" dirty="0" err="1">
                          <a:effectLst/>
                        </a:rPr>
                        <a:t>числ</a:t>
                      </a:r>
                      <a:r>
                        <a:rPr lang="ru-RU" sz="500" u="none" strike="noStrike" dirty="0">
                          <a:effectLst/>
                        </a:rPr>
                        <a:t>. </a:t>
                      </a:r>
                      <a:r>
                        <a:rPr lang="ru-RU" sz="500" u="none" strike="noStrike" dirty="0" err="1">
                          <a:effectLst/>
                        </a:rPr>
                        <a:t>безраб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Прогноз, тыс.руб.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ср. </a:t>
                      </a:r>
                      <a:r>
                        <a:rPr lang="ru-RU" sz="500" u="none" strike="noStrike" dirty="0" err="1">
                          <a:effectLst/>
                        </a:rPr>
                        <a:t>числ</a:t>
                      </a:r>
                      <a:r>
                        <a:rPr lang="ru-RU" sz="500" u="none" strike="noStrike" dirty="0">
                          <a:effectLst/>
                        </a:rPr>
                        <a:t>. </a:t>
                      </a:r>
                      <a:r>
                        <a:rPr lang="ru-RU" sz="500" u="none" strike="noStrike" dirty="0" err="1">
                          <a:effectLst/>
                        </a:rPr>
                        <a:t>безраб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Прогноз, тыс.руб.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ср. числ. безраб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Прогноз, </a:t>
                      </a:r>
                      <a:r>
                        <a:rPr lang="ru-RU" sz="500" u="none" strike="noStrike" dirty="0" err="1">
                          <a:effectLst/>
                        </a:rPr>
                        <a:t>тыс.руб</a:t>
                      </a:r>
                      <a:r>
                        <a:rPr lang="ru-RU" sz="500" u="none" strike="noStrike" dirty="0">
                          <a:effectLst/>
                        </a:rPr>
                        <a:t>.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ср. числ. безраб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Сумма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588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1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6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7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8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9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12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13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15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16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18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19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21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22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24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25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27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28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31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51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 dirty="0">
                          <a:effectLst/>
                        </a:rPr>
                        <a:t>КУ ЦЗН Батыревского района Минтруда Чувашии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261,30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261,30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76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407,00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400,00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76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361,0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356,3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356,3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351,5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351,5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351,5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356,3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356,3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76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361,0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76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361,0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75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4 230,8  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4 230,8  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0,0  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51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КУ ЦЗН Вурнарского района Минтруда Чувашии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213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854,30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838,10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211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1 250,20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1 264,30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211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1002,3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988,0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988,0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973,8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973,8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973,8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983,3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983,3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211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1002,3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211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1002,3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209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11 941,6  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11 941,6  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0,0  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51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КУ ЦЗН города Алатыря Минтруда Чувашии 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209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562,80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448,20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773,80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827,60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988,0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983,3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983,3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206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978,5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206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978,5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206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978,5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983,3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983,3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988,0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988,0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207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11 169,1  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11 169,1  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0,0  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01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КУ  ЦЗН города Канаша Минтруда Чувашии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339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1 507,50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1 274,70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338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1 396,50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1 594,20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338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1605,5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337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1600,8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337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1600,8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336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1596,0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336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1596,0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336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1596,0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337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1600,8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337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1600,8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338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1605,5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338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1605,5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337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18 911,5  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18 911,5  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0,0  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51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КУ ЦЗН г.Новочебоксарска Минтруда Чувашии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330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1 815,00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1 769,20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329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2 025,30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2 367,80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329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1562,8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328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1558,0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328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1558,0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327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1553,3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327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1553,3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327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1553,3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328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1558,0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328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1558,0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329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1562,8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329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1562,8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328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19 218,5  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19 218,5  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0,0  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51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КУ ЦЗН города Чебоксары Минтруда Чувашии 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2089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9 557,50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6 950,10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2088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9 461,50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10 744,50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2088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9918,0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2088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9918,0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2088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9918,0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2087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9913,3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2087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9913,3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2087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9913,3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2087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9913,3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2087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9913,3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2088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9918,0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2088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9918,0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2088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118 996,5  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118 996,5  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0,0  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51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КУ ЦЗН г.Шумерля Минтруда Чувашии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256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1 331,60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1 331,00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253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1 997,60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2 327,10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253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1201,8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251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1192,3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251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1192,3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249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1182,8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249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1182,8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249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1182,8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252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1197,0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252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1197,0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253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1201,8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253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1201,8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252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15 261,2  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15 261,2  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0,0  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51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КУ ЦЗН Козловского района Минтруда Чувашии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180,90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177,30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281,30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274,50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232,8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48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228,0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228,0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47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223,3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223,3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223,3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228,0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228,0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232,8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232,8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48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2 742,2  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2 742,2  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0,0  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51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КУ ЦЗН Комсомольского района Минтруда Чувашии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247,20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245,40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201,30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212,70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161,5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33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156,8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156,8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152,0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152,0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152,0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156,8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156,8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161,5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161,5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33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1 895,3  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1 895,3  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0,0  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5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КУ ЦЗН Красноармейского района Минтруда Чувашии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271,30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203,20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287,70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255,00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199,5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41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194,8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194,8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190,0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190,0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190,0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194,8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194,8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199,5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199,5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41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2 351,3  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2 351,3  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0,0  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51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КУ ЦЗН Мариинско-Посадского района Минтруда Чувашии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402,50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395,60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66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515,50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532,20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66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313,5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308,8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65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308,8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64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304,0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304,0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304,0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308,8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308,8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66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313,5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66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313,5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65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3 719,3  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3 719,3  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0,0  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451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КУ ЦЗН Урмарского района Минтруда Чувашии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184,90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79,70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36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251,30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175,50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36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171,0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166,3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166,3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161,5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161,5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161,5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166,3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166,3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36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171,0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36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171,0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35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2 098,5  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2 098,5  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0,0  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451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КУ ЦЗН Цивильского района Минтруда Чувашии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301,50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301,50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402,10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452,20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232,8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228,0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228,0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223,3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223,3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223,3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228,0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228,0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232,8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232,8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48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2 009,3  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2 009,3  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0,0  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451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КУ ЦЗН Чебоксарского района Минтруда Чувашии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271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1 780,20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1 080,10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270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1 314,90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1 341,10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270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1282,5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269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1277,8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269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1277,8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268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1273,0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268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1273,0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268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1273,0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269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1277,8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269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1277,8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270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1282,5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270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1282,5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269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15 347,3  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15 347,3  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0,0  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451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КУ ЦЗН Шемуршинского района Минтруда Чувашии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251,30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215,90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221,10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188,90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137,8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133,0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133,0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128,3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128,3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27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128,3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133,0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133,0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137,8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137,8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28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1 802,4  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1 802,4  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0,0  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451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КУ ЦЗН Ядринского района Минтруда Чувашии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116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675,30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636,30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572,90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671,30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541,5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532,0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532,0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522,5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522,5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522,5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532,0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532,0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541,5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541,5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113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6 412,6  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6 412,6  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0,0  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451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КУ ЦЗН Яльчикского района Минтруда Чувашии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36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201,00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200,00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216,10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211,80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166,3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161,5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161,5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156,8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156,8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156,8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161,5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161,5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166,3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166,3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34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1 952,3  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1 952,3  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0,0  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451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КУ ЦЗН Янтиковского района Минтруда Чувашии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170,90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144,90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201,00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227,00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180,5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175,8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175,8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36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171,0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36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171,0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36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171,0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175,8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37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175,8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180,5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180,5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37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2 123,3  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2 123,3  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0,0  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451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Чувашская Республика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4287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20557,0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16552,5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4265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21777,1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24067,7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4265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20258,8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4244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20159,0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4244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20159,0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4222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20054,5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4222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20054,5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4222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20054,5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4243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20154,3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4243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20154,3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4265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20258,8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4265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20258,8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4249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242 183,0  </a:t>
                      </a:r>
                      <a:endParaRPr lang="ru-RU" sz="700" b="1" i="0" u="none" strike="noStrike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242 183,0  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0,0  </a:t>
                      </a:r>
                      <a:endParaRPr lang="ru-RU" sz="700" b="1" i="0" u="none" strike="noStrike" dirty="0">
                        <a:effectLst/>
                        <a:latin typeface="Arial"/>
                      </a:endParaRPr>
                    </a:p>
                  </a:txBody>
                  <a:tcPr marL="1032" marR="1032" marT="1032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79512" y="980728"/>
            <a:ext cx="8856983" cy="288032"/>
          </a:xfrm>
          <a:prstGeom prst="roundRect">
            <a:avLst/>
          </a:prstGeom>
          <a:gradFill>
            <a:gsLst>
              <a:gs pos="100000">
                <a:srgbClr val="FEEFD4"/>
              </a:gs>
              <a:gs pos="71000">
                <a:schemeClr val="accent2">
                  <a:lumMod val="20000"/>
                  <a:lumOff val="80000"/>
                </a:schemeClr>
              </a:gs>
              <a:gs pos="100000">
                <a:srgbClr val="FFFFCC"/>
              </a:gs>
              <a:gs pos="100000">
                <a:schemeClr val="accent2">
                  <a:lumMod val="20000"/>
                  <a:lumOff val="8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Прогнозирование выплаты пособий по безработице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Рукописный ввод 8"/>
              <p14:cNvContentPartPr/>
              <p14:nvPr/>
            </p14:nvContentPartPr>
            <p14:xfrm>
              <a:off x="7924848" y="6751704"/>
              <a:ext cx="1182960" cy="88200"/>
            </p14:xfrm>
          </p:contentPart>
        </mc:Choice>
        <mc:Fallback xmlns="">
          <p:pic>
            <p:nvPicPr>
              <p:cNvPr id="9" name="Рукописный ввод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12968" y="6739824"/>
                <a:ext cx="1206720" cy="11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847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57044">
              <a:srgbClr val="B0C6E1"/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Прогнозирование в сфере социальной защиты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32242" y="6357748"/>
            <a:ext cx="585215" cy="38239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3548" y="1143599"/>
            <a:ext cx="8208912" cy="279531"/>
          </a:xfrm>
          <a:prstGeom prst="roundRect">
            <a:avLst/>
          </a:prstGeom>
          <a:gradFill>
            <a:gsLst>
              <a:gs pos="100000">
                <a:srgbClr val="FEEFD4"/>
              </a:gs>
              <a:gs pos="71000">
                <a:schemeClr val="accent2">
                  <a:lumMod val="20000"/>
                  <a:lumOff val="80000"/>
                </a:schemeClr>
              </a:gs>
              <a:gs pos="100000">
                <a:srgbClr val="FFFFCC"/>
              </a:gs>
              <a:gs pos="100000">
                <a:schemeClr val="accent2">
                  <a:lumMod val="20000"/>
                  <a:lumOff val="8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Прогнозирование выплаты в связи с рождением первого ребенка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090651"/>
              </p:ext>
            </p:extLst>
          </p:nvPr>
        </p:nvGraphicFramePr>
        <p:xfrm>
          <a:off x="35496" y="1693235"/>
          <a:ext cx="9108494" cy="50481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925"/>
                <a:gridCol w="496787"/>
                <a:gridCol w="274267"/>
                <a:gridCol w="274267"/>
                <a:gridCol w="263919"/>
                <a:gridCol w="269094"/>
                <a:gridCol w="274267"/>
                <a:gridCol w="274267"/>
                <a:gridCol w="284618"/>
                <a:gridCol w="284618"/>
                <a:gridCol w="253568"/>
                <a:gridCol w="274267"/>
                <a:gridCol w="274267"/>
                <a:gridCol w="253568"/>
                <a:gridCol w="253568"/>
                <a:gridCol w="284618"/>
                <a:gridCol w="284618"/>
                <a:gridCol w="284618"/>
                <a:gridCol w="284618"/>
                <a:gridCol w="263919"/>
                <a:gridCol w="263919"/>
                <a:gridCol w="279443"/>
                <a:gridCol w="279443"/>
                <a:gridCol w="263919"/>
                <a:gridCol w="263919"/>
                <a:gridCol w="258743"/>
                <a:gridCol w="258743"/>
                <a:gridCol w="263919"/>
                <a:gridCol w="263919"/>
                <a:gridCol w="300142"/>
                <a:gridCol w="300142"/>
                <a:gridCol w="300142"/>
                <a:gridCol w="279443"/>
              </a:tblGrid>
              <a:tr h="1192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№</a:t>
                      </a:r>
                      <a:br>
                        <a:rPr lang="ru-RU" sz="500" u="none" strike="noStrike" dirty="0">
                          <a:effectLst/>
                        </a:rPr>
                      </a:br>
                      <a:r>
                        <a:rPr lang="ru-RU" sz="500" u="none" strike="noStrike" dirty="0">
                          <a:effectLst/>
                        </a:rPr>
                        <a:t>п/п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Районы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Январь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Февраль 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Март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Апрель 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Май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Июнь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Июль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Август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Сентябрь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Октябрь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Ноябрь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Декабрь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Итого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effectLst/>
                        </a:rPr>
                        <a:t>в Законе о бюджете на 2019 г.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500" u="none" strike="noStrike">
                          <a:effectLst/>
                        </a:rPr>
                        <a:t>Откло-нение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/>
                </a:tc>
              </a:tr>
              <a:tr h="517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Кол-во получателей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Прогноз, тыс.руб.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Факт, тыс. руб.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Кол-во получателей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Прогноз, тыс.руб.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Факт, тыс. руб.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Кол-во получателей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Прогноз, тыс.руб.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Факт, тыс. руб.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Кол-во получателей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Прогноз, тыс.руб.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Кол-во получателей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Прогноз, тыс.руб.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Кол-во получателей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Прогноз, тыс.руб.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Кол-во получателей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Прогноз, тыс.руб.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Кол-во получателей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Прогноз, тыс.руб.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Кол-во получателей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Прогноз, тыс.руб.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Кол-во получателей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Прогноз, тыс.руб.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Кол-во получателей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Прогноз, тыс.руб.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Кол-во получателей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Прогноз, тыс.руб.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Кол-во получателей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Сумма, тыс. рублей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3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6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7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8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9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11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12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13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14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15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16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17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18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19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21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22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23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24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25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26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27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28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29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31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32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33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ctr"/>
                </a:tc>
              </a:tr>
              <a:tr h="1192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 dirty="0">
                          <a:effectLst/>
                        </a:rPr>
                        <a:t>1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Аликовский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34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303,3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303,3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279,6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279,6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413,1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413,1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414,0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414,4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454,6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534,3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496,1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468,8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463,4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450,8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441,9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5 134,3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4 102,3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1 031,9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</a:tr>
              <a:tr h="1192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Батыревский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95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1 037,1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1 037,1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108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1 257,0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1 257,0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112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1 114,6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1 114,6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113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1 115,5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115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1 115,9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122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1 156,1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124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1 235,8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122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1 197,6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120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1 170,3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118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1 164,9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116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1 152,4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113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1 143,4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124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13 860,7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11 074,9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2 785,9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</a:tr>
              <a:tr h="1192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Вурнарский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779,3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779,3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72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733,6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733,6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698,9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698,9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699,7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700,2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740,3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820,0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781,8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754,5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749,2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736,6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727,7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8 921,8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7 128,6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1 793,2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</a:tr>
              <a:tr h="1192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Ибресинский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478,5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478,5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442,2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442,2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566,2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566,2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567,1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567,5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607,7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687,4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649,2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621,9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616,5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604,0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595,0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7 003,4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5 595,8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1 407,6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</a:tr>
              <a:tr h="1192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Козловский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311,4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311,4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35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306,6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306,6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353,2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353,2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354,0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354,5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394,6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474,3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436,2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408,8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403,5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390,9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382,0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4 570,0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3 651,5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918,5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</a:tr>
              <a:tr h="2208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Комсомольский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542,3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542,3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53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483,0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483,0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660,3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660,3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661,2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661,6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701,8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781,5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743,3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716,0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710,6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698,1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689,1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8 048,8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6 431,1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1 617,7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</a:tr>
              <a:tr h="2343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Красноармейский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198,8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198,8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197,6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197,6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25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251,0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251,0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251,9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252,3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292,5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372,2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334,0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306,7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301,3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288,7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279,8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3 326,8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2 658,2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668,7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</a:tr>
              <a:tr h="2343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Красночетайский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371,0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371,0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435,4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435,4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47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459,0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459,0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459,9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460,3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500,5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580,2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542,0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514,7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509,3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496,7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487,8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5 816,8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4 647,7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1 169,1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</a:tr>
              <a:tr h="1192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Марпосадский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350,3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350,3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291,3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291,3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407,5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407,5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408,4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408,8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449,0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528,7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490,5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463,2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457,8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445,2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436,3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5 137,0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4 104,5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1 032,5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</a:tr>
              <a:tr h="1192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10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Моргаушский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596,7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596,7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683,3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683,3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740,4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740,4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741,3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741,7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80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781,9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82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861,6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80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823,4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796,1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790,7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778,2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769,2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82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9 104,7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7 274,8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1 829,9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</a:tr>
              <a:tr h="1192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11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Порецкий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149,8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149,8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166,2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166,2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146,9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146,9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147,7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148,2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188,4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268,1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229,9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202,6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197,2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184,6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175,7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2 205,2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1 762,0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443,2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</a:tr>
              <a:tr h="1192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12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Урмарский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643,9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643,9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578,7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578,7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600,4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600,4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601,3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601,7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641,9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721,6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683,4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656,1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650,7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638,1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629,2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7 647,0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6 110,0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1 537,0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</a:tr>
              <a:tr h="1192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13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Цивильский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80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706,5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706,5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81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792,0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792,0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90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961,3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961,3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91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962,1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94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962,6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100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1 002,7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102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1 082,4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100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1 044,3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98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1 016,9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92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1 011,6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90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999,0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87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990,1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102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11 531,4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9 213,7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2 317,7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</a:tr>
              <a:tr h="1192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14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Чебоксарский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122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1 181,2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1 181,2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123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1 200,4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1 200,4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137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1 672,2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1 672,2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139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1 673,1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152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1 673,5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167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1 713,7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169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1 793,4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167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1 755,2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158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1 727,9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147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1 722,5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145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1 709,9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142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1 701,0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169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19 524,0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15 599,9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3 924,1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</a:tr>
              <a:tr h="2208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15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Шемуршинский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399,7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399,7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397,4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397,4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430,1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430,1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431,0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431,4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471,6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551,3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513,1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485,8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480,4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467,9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458,9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5 518,7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4 409,5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1 109,2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</a:tr>
              <a:tr h="1192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16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Ядринский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80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791,9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791,9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86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891,7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891,7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87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834,5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834,5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89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835,4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93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835,9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93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876,0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95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955,7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93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917,5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91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890,2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89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884,9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87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872,3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84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863,3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95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10 449,3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8 349,1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2 100,2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</a:tr>
              <a:tr h="1192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17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Яльчикский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452,9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452,9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509,3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509,3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646,4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646,4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647,3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647,8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56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687,9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767,6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729,4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702,1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696,8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684,2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675,2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7 847,0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6 269,8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1 577,2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</a:tr>
              <a:tr h="1192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18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Янтиковский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329,4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329,4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311,5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311,5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452,9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452,9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453,7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454,2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494,4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574,1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535,9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508,6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503,2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490,6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481,7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5 590,2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4 466,6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1 123,6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</a:tr>
              <a:tr h="3292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19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г. Алатырь, Алатырский р-н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86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965,0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965,0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90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881,0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881,0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95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912,2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912,2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96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913,0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99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913,5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953,6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69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1 033,3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995,2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967,8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962,5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949,9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941,0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11 387,9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9 099,1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2 288,8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</a:tr>
              <a:tr h="2343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20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г. Канаш,  Канашский р-н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168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1 645,5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1 645,5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179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2 041,5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2 041,5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196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2 096,6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2 096,6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198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2 097,5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212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2 097,9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230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2 138,1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232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2 217,8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230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2 179,6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212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2 152,3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195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2 146,9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193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2 134,3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190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2 125,4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232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25 073,3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20 033,9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5 039,5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</a:tr>
              <a:tr h="1192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21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г. Новочебокс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212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2 242,4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2 242,4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228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2 665,1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2 665,1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240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2 467,4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2 467,4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256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2 468,3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264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2 468,7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276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2 508,9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278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2 588,6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256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2 550,4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232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2 523,1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201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2 517,7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199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2 505,1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196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2 496,2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278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30 001,9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23 971,8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6 030,1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</a:tr>
              <a:tr h="3494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22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г. Шумерля, Шумерлинский р-н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487,8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487,8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516,7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516,7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682,0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682,0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682,8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683,3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723,4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803,2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765,0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737,6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732,3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719,7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710,8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8 244,6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6 587,5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1 657,1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</a:tr>
              <a:tr h="2343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23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Калининский р-н 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396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4 942,9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4 942,9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440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5 268,0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5 268,0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468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4 928,4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4 928,4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482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4 929,2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510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4 929,7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530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4 969,8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532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5 049,6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518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5 011,4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478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4 984,0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463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4 978,7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461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4 966,1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458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4 885,4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532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59 843,2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47 815,3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12 027,8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</a:tr>
              <a:tr h="1192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24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Ленинский р-н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269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3 210,4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3 210,4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280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2 880,5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2 880,5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309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3 880,3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3 880,3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345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3 881,2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378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3 881,6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401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3 921,8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403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4 001,5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385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3 963,3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356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3 936,0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348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3 930,6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346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3 918,0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343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3 652,8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403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45 057,9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36 001,8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9 056,2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</a:tr>
              <a:tr h="2208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25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Московский р-н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321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3 643,3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3 643,3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345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4 076,7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4 076,7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362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4 157,2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4 157,2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394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4 158,1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445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4 158,5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487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4 198,7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489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4 278,4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478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4 240,2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449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4 212,9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438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4 207,5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436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4 194,9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433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4 186,0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489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49 712,3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39 723,8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9 988,6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</a:tr>
              <a:tr h="946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ИТОГО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2460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26 761,3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26 761,3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2 601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28 286,3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28 286,3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2795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30 532,9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30 532,9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2919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30 554,5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3114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30 565,8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3261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31 569,9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3311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33 562,5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3203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32 607,9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3016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31 924,8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2881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31 790,8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2831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31 476,5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2756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30 925,1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3311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370 558,2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296 083,1</a:t>
                      </a:r>
                      <a:endParaRPr lang="ru-RU" sz="500" b="1" i="0" u="none" strike="noStrike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>
                          <a:effectLst/>
                        </a:rPr>
                        <a:t>74 475,1</a:t>
                      </a:r>
                      <a:endParaRPr lang="ru-RU" sz="500" b="1" i="0" u="none" strike="noStrike" dirty="0">
                        <a:effectLst/>
                        <a:latin typeface="Arial"/>
                      </a:endParaRPr>
                    </a:p>
                  </a:txBody>
                  <a:tcPr marL="2718" marR="2718" marT="2719" marB="0" anchor="b"/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Рукописный ввод 8"/>
              <p14:cNvContentPartPr/>
              <p14:nvPr/>
            </p14:nvContentPartPr>
            <p14:xfrm>
              <a:off x="7961040" y="6769028"/>
              <a:ext cx="1182960" cy="88200"/>
            </p14:xfrm>
          </p:contentPart>
        </mc:Choice>
        <mc:Fallback xmlns="">
          <p:pic>
            <p:nvPicPr>
              <p:cNvPr id="12" name="Рукописный ввод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49160" y="6757148"/>
                <a:ext cx="1206720" cy="11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04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32240" y="6309320"/>
            <a:ext cx="10541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0910" y="1496883"/>
            <a:ext cx="8208912" cy="504056"/>
          </a:xfrm>
          <a:prstGeom prst="roundRect">
            <a:avLst/>
          </a:prstGeom>
          <a:gradFill>
            <a:gsLst>
              <a:gs pos="100000">
                <a:srgbClr val="FEEFD4"/>
              </a:gs>
              <a:gs pos="71000">
                <a:schemeClr val="accent2">
                  <a:lumMod val="20000"/>
                  <a:lumOff val="80000"/>
                </a:schemeClr>
              </a:gs>
              <a:gs pos="100000">
                <a:srgbClr val="FFFFCC"/>
              </a:gs>
              <a:gs pos="100000">
                <a:schemeClr val="accent2">
                  <a:lumMod val="20000"/>
                  <a:lumOff val="8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b="1" dirty="0" smtClean="0">
                <a:latin typeface="Times New Roman" pitchFamily="18" charset="0"/>
              </a:rPr>
              <a:t>1. Полное и эффективное освоение средств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0910" y="2245131"/>
            <a:ext cx="8208912" cy="495531"/>
          </a:xfrm>
          <a:prstGeom prst="roundRect">
            <a:avLst/>
          </a:prstGeom>
          <a:gradFill>
            <a:gsLst>
              <a:gs pos="100000">
                <a:srgbClr val="FEEFD4"/>
              </a:gs>
              <a:gs pos="71000">
                <a:schemeClr val="accent2">
                  <a:lumMod val="20000"/>
                  <a:lumOff val="80000"/>
                </a:schemeClr>
              </a:gs>
              <a:gs pos="100000">
                <a:srgbClr val="FFFFCC"/>
              </a:gs>
              <a:gs pos="100000">
                <a:schemeClr val="accent2">
                  <a:lumMod val="20000"/>
                  <a:lumOff val="8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b="1" dirty="0" smtClean="0">
                <a:latin typeface="Times New Roman" pitchFamily="18" charset="0"/>
              </a:rPr>
              <a:t>2. Еженедельный мониторинг и проведение разъяснительной работы по оказанию мер социальной поддержки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0910" y="2875636"/>
            <a:ext cx="8208912" cy="530664"/>
          </a:xfrm>
          <a:prstGeom prst="roundRect">
            <a:avLst/>
          </a:prstGeom>
          <a:gradFill>
            <a:gsLst>
              <a:gs pos="100000">
                <a:srgbClr val="FEEFD4"/>
              </a:gs>
              <a:gs pos="71000">
                <a:schemeClr val="accent2">
                  <a:lumMod val="20000"/>
                  <a:lumOff val="80000"/>
                </a:schemeClr>
              </a:gs>
              <a:gs pos="100000">
                <a:srgbClr val="FFFFCC"/>
              </a:gs>
              <a:gs pos="100000">
                <a:schemeClr val="accent2">
                  <a:lumMod val="20000"/>
                  <a:lumOff val="8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b="1" dirty="0" smtClean="0">
                <a:latin typeface="Times New Roman" pitchFamily="18" charset="0"/>
              </a:rPr>
              <a:t>3. Своевременная подготовка предложений об увеличении / уменьшении средств на осуществление социальных выплат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0444" y="3573017"/>
            <a:ext cx="8208912" cy="576064"/>
          </a:xfrm>
          <a:prstGeom prst="roundRect">
            <a:avLst/>
          </a:prstGeom>
          <a:gradFill>
            <a:gsLst>
              <a:gs pos="100000">
                <a:srgbClr val="FEEFD4"/>
              </a:gs>
              <a:gs pos="71000">
                <a:schemeClr val="accent2">
                  <a:lumMod val="20000"/>
                  <a:lumOff val="80000"/>
                </a:schemeClr>
              </a:gs>
              <a:gs pos="100000">
                <a:srgbClr val="FFFFCC"/>
              </a:gs>
              <a:gs pos="100000">
                <a:schemeClr val="accent2">
                  <a:lumMod val="20000"/>
                  <a:lumOff val="8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b="1" dirty="0" smtClean="0">
                <a:latin typeface="Times New Roman" pitchFamily="18" charset="0"/>
              </a:rPr>
              <a:t>4</a:t>
            </a:r>
            <a:r>
              <a:rPr lang="ru-RU" b="1" dirty="0">
                <a:latin typeface="Times New Roman" pitchFamily="18" charset="0"/>
              </a:rPr>
              <a:t>. </a:t>
            </a:r>
            <a:r>
              <a:rPr lang="ru-RU" b="1" dirty="0" smtClean="0">
                <a:latin typeface="Times New Roman" pitchFamily="18" charset="0"/>
              </a:rPr>
              <a:t>Улучшение качества </a:t>
            </a:r>
            <a:r>
              <a:rPr lang="ru-RU" b="1" dirty="0">
                <a:latin typeface="Times New Roman" pitchFamily="18" charset="0"/>
              </a:rPr>
              <a:t>обслуживания и </a:t>
            </a:r>
            <a:r>
              <a:rPr lang="ru-RU" b="1" dirty="0" smtClean="0">
                <a:latin typeface="Times New Roman" pitchFamily="18" charset="0"/>
              </a:rPr>
              <a:t>снижение количества </a:t>
            </a:r>
            <a:r>
              <a:rPr lang="ru-RU" b="1" dirty="0">
                <a:latin typeface="Times New Roman" pitchFamily="18" charset="0"/>
              </a:rPr>
              <a:t>жалоб со стороны граждан по предоставлению социальных выплат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7544" y="4293096"/>
            <a:ext cx="8208912" cy="792088"/>
          </a:xfrm>
          <a:prstGeom prst="roundRect">
            <a:avLst/>
          </a:prstGeom>
          <a:gradFill>
            <a:gsLst>
              <a:gs pos="100000">
                <a:srgbClr val="FEEFD4"/>
              </a:gs>
              <a:gs pos="71000">
                <a:schemeClr val="accent2">
                  <a:lumMod val="20000"/>
                  <a:lumOff val="80000"/>
                </a:schemeClr>
              </a:gs>
              <a:gs pos="100000">
                <a:srgbClr val="FFFFCC"/>
              </a:gs>
              <a:gs pos="100000">
                <a:schemeClr val="accent2">
                  <a:lumMod val="20000"/>
                  <a:lumOff val="8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b="1" dirty="0" smtClean="0">
                <a:latin typeface="Times New Roman" pitchFamily="18" charset="0"/>
              </a:rPr>
              <a:t>5.</a:t>
            </a:r>
            <a:r>
              <a:rPr lang="ru-RU" dirty="0" smtClean="0"/>
              <a:t> </a:t>
            </a:r>
            <a:r>
              <a:rPr lang="ru-RU" b="1" dirty="0">
                <a:latin typeface="Times New Roman" pitchFamily="18" charset="0"/>
              </a:rPr>
              <a:t>Внедрение в КУ «Центр предоставления мер социальной поддержки» единой базы по назначению, контролю  и мониторингу в сфере социальных выплат и интеграции их в ЕГИССО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0910" y="5301208"/>
            <a:ext cx="8208912" cy="864096"/>
          </a:xfrm>
          <a:prstGeom prst="roundRect">
            <a:avLst/>
          </a:prstGeom>
          <a:gradFill>
            <a:gsLst>
              <a:gs pos="100000">
                <a:srgbClr val="FEEFD4"/>
              </a:gs>
              <a:gs pos="71000">
                <a:schemeClr val="accent2">
                  <a:lumMod val="20000"/>
                  <a:lumOff val="80000"/>
                </a:schemeClr>
              </a:gs>
              <a:gs pos="100000">
                <a:srgbClr val="FFFFCC"/>
              </a:gs>
              <a:gs pos="100000">
                <a:schemeClr val="accent2">
                  <a:lumMod val="20000"/>
                  <a:lumOff val="8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b="1" dirty="0" smtClean="0">
                <a:latin typeface="Times New Roman" pitchFamily="18" charset="0"/>
              </a:rPr>
              <a:t>6</a:t>
            </a:r>
            <a:r>
              <a:rPr lang="ru-RU" b="1" dirty="0">
                <a:latin typeface="Times New Roman" pitchFamily="18" charset="0"/>
              </a:rPr>
              <a:t>. Участие в пилотных проектах по совершенствованию мероприятий по социальным выплатам </a:t>
            </a:r>
            <a:r>
              <a:rPr lang="ru-RU" b="1" dirty="0" smtClean="0">
                <a:latin typeface="Times New Roman" pitchFamily="18" charset="0"/>
              </a:rPr>
              <a:t>(осуществление выплаты </a:t>
            </a:r>
            <a:r>
              <a:rPr lang="ru-RU" b="1" dirty="0">
                <a:latin typeface="Times New Roman" pitchFamily="18" charset="0"/>
              </a:rPr>
              <a:t>«Почетным донорам» в </a:t>
            </a:r>
            <a:r>
              <a:rPr lang="ru-RU" b="1" dirty="0" smtClean="0">
                <a:latin typeface="Times New Roman" pitchFamily="18" charset="0"/>
              </a:rPr>
              <a:t>ЕГИССО)</a:t>
            </a:r>
            <a:endParaRPr lang="ru-RU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94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9750" y="2349502"/>
            <a:ext cx="8229600" cy="14398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8435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171731" y="3176628"/>
            <a:ext cx="8714047" cy="8468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 smtClean="0"/>
              <a:t>Федеральные законы</a:t>
            </a:r>
            <a:endParaRPr lang="ru-RU" sz="20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1731" y="1064917"/>
            <a:ext cx="8792756" cy="89716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 smtClean="0"/>
              <a:t>Государственные  программы</a:t>
            </a:r>
            <a:endParaRPr lang="ru-RU" sz="2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388424" cy="980728"/>
          </a:xfrm>
        </p:spPr>
        <p:txBody>
          <a:bodyPr/>
          <a:lstStyle/>
          <a:p>
            <a:r>
              <a:rPr lang="ru-RU" altLang="ru-RU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Нормативные правовые акты, </a:t>
            </a:r>
            <a:br>
              <a:rPr lang="ru-RU" altLang="ru-RU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устанавливающие  </a:t>
            </a:r>
            <a:r>
              <a:rPr lang="ru-RU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социальных выплат</a:t>
            </a:r>
            <a:endParaRPr lang="ru-RU" sz="2000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9811" y="6492876"/>
            <a:ext cx="305968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1731" y="4639418"/>
            <a:ext cx="4201343" cy="456812"/>
          </a:xfrm>
          <a:prstGeom prst="round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/>
              <a:t>«О ветеранах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1731" y="3941854"/>
            <a:ext cx="4201343" cy="625591"/>
          </a:xfrm>
          <a:prstGeom prst="round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 smtClean="0"/>
              <a:t>«О </a:t>
            </a:r>
            <a:r>
              <a:rPr lang="ru-RU" b="1" dirty="0"/>
              <a:t>донорстве крови и ее компонентов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1732" y="5162469"/>
            <a:ext cx="4201342" cy="666849"/>
          </a:xfrm>
          <a:prstGeom prst="round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/>
              <a:t>«О социальной защите инвалидов в Российской Федерации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1731" y="5949280"/>
            <a:ext cx="4201343" cy="792088"/>
          </a:xfrm>
          <a:prstGeom prst="round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/>
              <a:t>«О государственных пособиях гражданам, имеющим детей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41015" y="3954202"/>
            <a:ext cx="4396431" cy="913623"/>
          </a:xfrm>
          <a:prstGeom prst="round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/>
              <a:t>Законами Российской Федерации 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/>
              <a:t>О занятости населения в Российской Федерации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41013" y="4947583"/>
            <a:ext cx="4396432" cy="1096616"/>
          </a:xfrm>
          <a:prstGeom prst="round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 smtClean="0"/>
              <a:t>«</a:t>
            </a:r>
            <a:r>
              <a:rPr lang="ru-RU" b="1" dirty="0"/>
              <a:t>О социальной защите граждан, подвергшихся воздействию радиации вследствие катастрофы на Чернобыльской АЭС</a:t>
            </a:r>
            <a:r>
              <a:rPr lang="ru-RU" b="1" dirty="0" smtClean="0"/>
              <a:t>» </a:t>
            </a:r>
            <a:endParaRPr lang="ru-RU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797" y="1796728"/>
            <a:ext cx="4464496" cy="913623"/>
          </a:xfrm>
          <a:prstGeom prst="round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 smtClean="0"/>
              <a:t>Государственная программа </a:t>
            </a:r>
            <a:r>
              <a:rPr lang="ru-RU" b="1" dirty="0"/>
              <a:t>«Социальная поддержка граждан</a:t>
            </a:r>
            <a:r>
              <a:rPr lang="ru-RU" b="1" dirty="0" smtClean="0"/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78042" y="1796728"/>
            <a:ext cx="4286447" cy="913623"/>
          </a:xfrm>
          <a:prstGeom prst="round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/>
              <a:t>Г</a:t>
            </a:r>
            <a:r>
              <a:rPr lang="ru-RU" b="1" dirty="0" smtClean="0"/>
              <a:t>осударственная программа</a:t>
            </a:r>
          </a:p>
          <a:p>
            <a:pPr algn="ctr"/>
            <a:r>
              <a:rPr lang="ru-RU" b="1" dirty="0" smtClean="0"/>
              <a:t>«</a:t>
            </a:r>
            <a:r>
              <a:rPr lang="ru-RU" b="1" dirty="0"/>
              <a:t>Содействия занятости населению»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528756" y="6144665"/>
            <a:ext cx="4435733" cy="495672"/>
          </a:xfrm>
          <a:prstGeom prst="round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 smtClean="0"/>
              <a:t>и другие</a:t>
            </a:r>
            <a:endParaRPr lang="ru-RU" b="1" dirty="0"/>
          </a:p>
        </p:txBody>
      </p:sp>
      <p:sp>
        <p:nvSpPr>
          <p:cNvPr id="21" name="Овал 20"/>
          <p:cNvSpPr/>
          <p:nvPr/>
        </p:nvSpPr>
        <p:spPr>
          <a:xfrm>
            <a:off x="4678044" y="2665080"/>
            <a:ext cx="4286445" cy="457021"/>
          </a:xfrm>
          <a:prstGeom prst="ellipse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48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9527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подпрограммы</a:t>
            </a:r>
            <a:endParaRPr lang="ru-RU" sz="1400" b="1" i="1" dirty="0">
              <a:solidFill>
                <a:srgbClr val="9527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" y="2634756"/>
            <a:ext cx="4489293" cy="457021"/>
          </a:xfrm>
          <a:prstGeom prst="ellipse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48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9527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подпрограммы </a:t>
            </a:r>
            <a:endParaRPr lang="ru-RU" sz="1400" b="1" i="1" dirty="0">
              <a:solidFill>
                <a:srgbClr val="9527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4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48779538"/>
              </p:ext>
            </p:extLst>
          </p:nvPr>
        </p:nvGraphicFramePr>
        <p:xfrm>
          <a:off x="4914411" y="980728"/>
          <a:ext cx="4264968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50466890"/>
              </p:ext>
            </p:extLst>
          </p:nvPr>
        </p:nvGraphicFramePr>
        <p:xfrm>
          <a:off x="1" y="980728"/>
          <a:ext cx="4949788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388424" cy="98072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Объемы финансирования в 2019 году</a:t>
            </a:r>
            <a:endParaRPr lang="ru-RU" b="1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08487" y="6381328"/>
            <a:ext cx="10541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638671" y="1459450"/>
            <a:ext cx="3240360" cy="640797"/>
          </a:xfrm>
          <a:prstGeom prst="ellips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124453" y="4149081"/>
            <a:ext cx="1007389" cy="540060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6 744,4 </a:t>
            </a:r>
          </a:p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млн. руб.</a:t>
            </a:r>
            <a:endParaRPr lang="ru-RU" sz="1100" b="1" dirty="0" smtClean="0">
              <a:solidFill>
                <a:schemeClr val="bg1"/>
              </a:solidFill>
            </a:endParaRPr>
          </a:p>
          <a:p>
            <a:pPr algn="ctr"/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59151" y="1555561"/>
            <a:ext cx="1008112" cy="562379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604,0 </a:t>
            </a:r>
          </a:p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млн. руб.</a:t>
            </a:r>
            <a:endParaRPr lang="ru-RU" sz="1100" b="1" dirty="0" smtClean="0">
              <a:solidFill>
                <a:schemeClr val="bg1"/>
              </a:solidFill>
            </a:endParaRPr>
          </a:p>
          <a:p>
            <a:pPr algn="ctr"/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029960" y="1499031"/>
            <a:ext cx="3114040" cy="561635"/>
          </a:xfrm>
          <a:prstGeom prst="ellipse">
            <a:avLst/>
          </a:prstGeom>
          <a:gradFill>
            <a:gsLst>
              <a:gs pos="0">
                <a:srgbClr val="66FFCC"/>
              </a:gs>
              <a:gs pos="9500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</a:gradFill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5247229" y="2780929"/>
            <a:ext cx="980957" cy="540060"/>
          </a:xfrm>
          <a:prstGeom prst="wedgeRoundRectCallout">
            <a:avLst/>
          </a:prstGeom>
          <a:solidFill>
            <a:srgbClr val="FCDD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4 735,5 </a:t>
            </a:r>
          </a:p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млн. руб.</a:t>
            </a:r>
            <a:endParaRPr lang="ru-RU" sz="1100" b="1" dirty="0" smtClean="0">
              <a:solidFill>
                <a:schemeClr val="bg1"/>
              </a:solidFill>
            </a:endParaRPr>
          </a:p>
          <a:p>
            <a:pPr algn="ctr"/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7020272" y="2568731"/>
            <a:ext cx="1080120" cy="554236"/>
          </a:xfrm>
          <a:prstGeom prst="wedgeRoundRectCallout">
            <a:avLst/>
          </a:prstGeom>
          <a:solidFill>
            <a:srgbClr val="FCDD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2 654,4</a:t>
            </a:r>
          </a:p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млн. руб.</a:t>
            </a:r>
            <a:endParaRPr lang="ru-RU" sz="1100" b="1" dirty="0" smtClean="0">
              <a:solidFill>
                <a:schemeClr val="bg1"/>
              </a:solidFill>
            </a:endParaRPr>
          </a:p>
          <a:p>
            <a:pPr algn="ctr"/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0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574832721"/>
              </p:ext>
            </p:extLst>
          </p:nvPr>
        </p:nvGraphicFramePr>
        <p:xfrm>
          <a:off x="0" y="980729"/>
          <a:ext cx="9144000" cy="5877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604448" cy="980728"/>
          </a:xfrm>
        </p:spPr>
        <p:txBody>
          <a:bodyPr/>
          <a:lstStyle/>
          <a:p>
            <a:pPr algn="r"/>
            <a:r>
              <a:rPr lang="ru-RU" sz="2400" b="1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средств на осуществление социальных выплат</a:t>
            </a:r>
            <a:endParaRPr lang="ru-RU" sz="2400" b="1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380312" y="6453336"/>
            <a:ext cx="10541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015764" y="2765131"/>
            <a:ext cx="3456384" cy="1483935"/>
          </a:xfrm>
          <a:prstGeom prst="ellipse">
            <a:avLst/>
          </a:prstGeom>
          <a:solidFill>
            <a:srgbClr val="FFCCFF"/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осуществляются </a:t>
            </a:r>
            <a:b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направлениям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655148" y="2888941"/>
            <a:ext cx="1132877" cy="540060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5 537,1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млн. руб</a:t>
            </a:r>
            <a:r>
              <a:rPr lang="ru-RU" sz="1400" b="1" dirty="0" smtClean="0">
                <a:solidFill>
                  <a:srgbClr val="002060"/>
                </a:solidFill>
              </a:rPr>
              <a:t>.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240342" y="1483921"/>
            <a:ext cx="1137277" cy="501707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382,8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млн. руб.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463769" y="3351032"/>
            <a:ext cx="2088231" cy="964080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5 919,9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млн. рублей</a:t>
            </a:r>
            <a:endParaRPr lang="ru-RU" sz="1600" b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11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Социальные выплаты безработным гражданам</a:t>
            </a:r>
            <a:endParaRPr lang="ru-RU" sz="2400" b="1" dirty="0">
              <a:solidFill>
                <a:srgbClr val="FFFF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20272" y="6309320"/>
            <a:ext cx="10541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4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89978567"/>
              </p:ext>
            </p:extLst>
          </p:nvPr>
        </p:nvGraphicFramePr>
        <p:xfrm>
          <a:off x="0" y="980728"/>
          <a:ext cx="507605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09484902"/>
              </p:ext>
            </p:extLst>
          </p:nvPr>
        </p:nvGraphicFramePr>
        <p:xfrm>
          <a:off x="4679504" y="1124743"/>
          <a:ext cx="4356992" cy="5549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Овал 6"/>
          <p:cNvSpPr/>
          <p:nvPr/>
        </p:nvSpPr>
        <p:spPr>
          <a:xfrm>
            <a:off x="1331640" y="2924944"/>
            <a:ext cx="2016224" cy="1080120"/>
          </a:xfrm>
          <a:prstGeom prst="ellipse">
            <a:avLst/>
          </a:prstGeom>
          <a:solidFill>
            <a:srgbClr val="FF99FF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rgbClr val="7030A0"/>
                </a:solidFill>
              </a:rPr>
              <a:t>292 943,4 тыс. рублей </a:t>
            </a:r>
            <a:endParaRPr lang="ru-RU" sz="9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96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1000">
              <a:schemeClr val="accent3">
                <a:tint val="37000"/>
                <a:satMod val="30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496944" cy="980728"/>
          </a:xfrm>
        </p:spPr>
        <p:txBody>
          <a:bodyPr/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Социальные выплаты в сфере занятости населения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61332" y="6333299"/>
            <a:ext cx="10541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1026" name="Picture 2" descr="D:\Users\SLZN9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2592288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SLZN9\Desktop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647" y="2065469"/>
            <a:ext cx="2798247" cy="47606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3172871" y="1034933"/>
            <a:ext cx="2798247" cy="9539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 1 января 2019 года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28184" y="1034933"/>
            <a:ext cx="2664296" cy="9539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РАЗМЕР ПОСОБИЯ</a:t>
            </a:r>
          </a:p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7100865" y="2077864"/>
            <a:ext cx="2081319" cy="116244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от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1500</a:t>
            </a:r>
            <a:r>
              <a:rPr lang="ru-RU" sz="3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руб./мес.</a:t>
            </a:r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(мин.)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152836" y="3702225"/>
            <a:ext cx="1994358" cy="105892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до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8000</a:t>
            </a:r>
            <a:r>
              <a:rPr lang="ru-RU" sz="3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руб./мес.</a:t>
            </a:r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(макс.)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7961502" y="3258309"/>
            <a:ext cx="360040" cy="429652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6399459" y="5605433"/>
            <a:ext cx="2232248" cy="101982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11 280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руб./мес.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6156177" y="4797152"/>
            <a:ext cx="2649342" cy="0"/>
          </a:xfrm>
          <a:prstGeom prst="line">
            <a:avLst/>
          </a:prstGeom>
          <a:ln w="349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5719010" y="2787356"/>
            <a:ext cx="1428708" cy="90652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850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руб./мес.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485723" y="2194073"/>
            <a:ext cx="1173020" cy="3435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БЫЛО</a:t>
            </a:r>
          </a:p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009376" y="1801642"/>
            <a:ext cx="1274594" cy="3694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СТАЛО</a:t>
            </a:r>
          </a:p>
          <a:p>
            <a:pPr algn="ctr"/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 rot="20602501">
            <a:off x="6465529" y="2422309"/>
            <a:ext cx="873603" cy="4719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20602501">
            <a:off x="6603883" y="3707695"/>
            <a:ext cx="873603" cy="4719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975830" y="5140998"/>
            <a:ext cx="3172884" cy="4644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050" b="1" i="1" dirty="0" smtClean="0">
                <a:solidFill>
                  <a:srgbClr val="952709"/>
                </a:solidFill>
              </a:rPr>
              <a:t>Новое пособие гражданам </a:t>
            </a:r>
          </a:p>
          <a:p>
            <a:pPr algn="ctr"/>
            <a:r>
              <a:rPr lang="ru-RU" sz="1050" b="1" i="1" dirty="0" err="1" smtClean="0">
                <a:solidFill>
                  <a:srgbClr val="952709"/>
                </a:solidFill>
              </a:rPr>
              <a:t>предпенсионного</a:t>
            </a:r>
            <a:r>
              <a:rPr lang="ru-RU" sz="1050" b="1" i="1" dirty="0" smtClean="0">
                <a:solidFill>
                  <a:srgbClr val="952709"/>
                </a:solidFill>
              </a:rPr>
              <a:t> возраста</a:t>
            </a:r>
          </a:p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5719010" y="4019040"/>
            <a:ext cx="1428708" cy="90652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4900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руб./мес.</a:t>
            </a:r>
          </a:p>
        </p:txBody>
      </p:sp>
    </p:spTree>
    <p:extLst>
      <p:ext uri="{BB962C8B-B14F-4D97-AF65-F5344CB8AC3E}">
        <p14:creationId xmlns:p14="http://schemas.microsoft.com/office/powerpoint/2010/main" val="41091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1000">
              <a:schemeClr val="accent3">
                <a:tint val="37000"/>
                <a:satMod val="30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:\Отдел СОЦИАЛЬНЫХ ВЫПЛАТ\ФРОЛОВА\Фролова времен\самозанятость (1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666333"/>
            <a:ext cx="1584176" cy="1080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067944" y="980728"/>
            <a:ext cx="0" cy="5765725"/>
          </a:xfrm>
          <a:prstGeom prst="line">
            <a:avLst/>
          </a:prstGeom>
          <a:ln w="349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980728"/>
          </a:xfrm>
        </p:spPr>
        <p:txBody>
          <a:bodyPr/>
          <a:lstStyle/>
          <a:p>
            <a:r>
              <a:rPr lang="ru-RU" sz="24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Структура социальных выплат в сфере занятости </a:t>
            </a:r>
            <a:r>
              <a:rPr lang="ru-RU" sz="2400" b="1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населения</a:t>
            </a:r>
            <a:endParaRPr lang="ru-RU" sz="2400" b="1" dirty="0">
              <a:solidFill>
                <a:srgbClr val="FFFF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10541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6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69653676"/>
              </p:ext>
            </p:extLst>
          </p:nvPr>
        </p:nvGraphicFramePr>
        <p:xfrm>
          <a:off x="-21998" y="1844824"/>
          <a:ext cx="4248472" cy="4590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Скругленный прямоугольник 29"/>
          <p:cNvSpPr/>
          <p:nvPr/>
        </p:nvSpPr>
        <p:spPr bwMode="auto">
          <a:xfrm>
            <a:off x="107505" y="1081110"/>
            <a:ext cx="3905491" cy="681039"/>
          </a:xfrm>
          <a:prstGeom prst="roundRect">
            <a:avLst>
              <a:gd name="adj" fmla="val 7085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9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defRPr/>
            </a:pPr>
            <a:r>
              <a:rPr lang="uk-UA" sz="2400" b="1" dirty="0" err="1" smtClean="0">
                <a:solidFill>
                  <a:srgbClr val="FF0000"/>
                </a:solidFill>
              </a:rPr>
              <a:t>Содействие</a:t>
            </a:r>
            <a:r>
              <a:rPr lang="uk-UA" sz="2400" b="1" dirty="0" smtClean="0">
                <a:solidFill>
                  <a:srgbClr val="FF0000"/>
                </a:solidFill>
              </a:rPr>
              <a:t> </a:t>
            </a:r>
            <a:r>
              <a:rPr lang="uk-UA" sz="2400" b="1" dirty="0" err="1" smtClean="0">
                <a:solidFill>
                  <a:srgbClr val="FF0000"/>
                </a:solidFill>
              </a:rPr>
              <a:t>самозанятости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29"/>
          <p:cNvSpPr/>
          <p:nvPr/>
        </p:nvSpPr>
        <p:spPr bwMode="auto">
          <a:xfrm>
            <a:off x="4139952" y="1048678"/>
            <a:ext cx="4932040" cy="681039"/>
          </a:xfrm>
          <a:prstGeom prst="roundRect">
            <a:avLst>
              <a:gd name="adj" fmla="val 7085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9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defRPr/>
            </a:pPr>
            <a:r>
              <a:rPr lang="uk-UA" sz="2400" b="1" dirty="0" err="1" smtClean="0">
                <a:solidFill>
                  <a:srgbClr val="FF0000"/>
                </a:solidFill>
              </a:rPr>
              <a:t>Профобучение</a:t>
            </a:r>
            <a:r>
              <a:rPr lang="uk-UA" sz="2400" b="1" dirty="0" smtClean="0">
                <a:solidFill>
                  <a:srgbClr val="FF0000"/>
                </a:solidFill>
              </a:rPr>
              <a:t> и  </a:t>
            </a:r>
            <a:r>
              <a:rPr lang="uk-UA" sz="2400" b="1" dirty="0" err="1" smtClean="0">
                <a:solidFill>
                  <a:srgbClr val="FF0000"/>
                </a:solidFill>
              </a:rPr>
              <a:t>профориентация</a:t>
            </a:r>
            <a:endParaRPr lang="uk-UA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884682849"/>
              </p:ext>
            </p:extLst>
          </p:nvPr>
        </p:nvGraphicFramePr>
        <p:xfrm>
          <a:off x="4644008" y="2276872"/>
          <a:ext cx="403244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107504" y="3863591"/>
            <a:ext cx="3718396" cy="0"/>
          </a:xfrm>
          <a:prstGeom prst="line">
            <a:avLst/>
          </a:prstGeom>
          <a:ln w="349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4238240" y="4221088"/>
            <a:ext cx="2966262" cy="0"/>
          </a:xfrm>
          <a:prstGeom prst="line">
            <a:avLst/>
          </a:prstGeom>
          <a:ln w="349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 descr="N:\Отдел СОЦИАЛЬНЫХ ВЫПЛАТ\ФРОЛОВА\Фролова времен\Профобучение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08821"/>
            <a:ext cx="2232248" cy="1620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50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96" y="1137570"/>
            <a:ext cx="3053902" cy="2003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980728"/>
          </a:xfrm>
        </p:spPr>
        <p:txBody>
          <a:bodyPr/>
          <a:lstStyle/>
          <a:p>
            <a:pPr algn="r"/>
            <a:r>
              <a:rPr lang="ru-RU" sz="235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выплаты  по поддержке материнства и детства</a:t>
            </a:r>
            <a:endParaRPr lang="ru-RU" sz="235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04246" y="6294458"/>
            <a:ext cx="10541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7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35318024"/>
              </p:ext>
            </p:extLst>
          </p:nvPr>
        </p:nvGraphicFramePr>
        <p:xfrm>
          <a:off x="251520" y="1340866"/>
          <a:ext cx="8615856" cy="4320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Скругленный прямоугольник 29"/>
          <p:cNvSpPr/>
          <p:nvPr/>
        </p:nvSpPr>
        <p:spPr bwMode="auto">
          <a:xfrm>
            <a:off x="568058" y="5699577"/>
            <a:ext cx="792087" cy="681039"/>
          </a:xfrm>
          <a:prstGeom prst="roundRect">
            <a:avLst>
              <a:gd name="adj" fmla="val 7085"/>
            </a:avLst>
          </a:prstGeom>
          <a:solidFill>
            <a:srgbClr val="FFCCFF"/>
          </a:solidFill>
          <a:ln w="38100" cap="flat" cmpd="sng" algn="ctr">
            <a:solidFill>
              <a:srgbClr val="1AB39F"/>
            </a:solidFill>
            <a:prstDash val="solid"/>
          </a:ln>
          <a:effectLst/>
        </p:spPr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9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r>
              <a:rPr kumimoji="0" lang="uk-UA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</a:rPr>
              <a:t>ЕДВ</a:t>
            </a:r>
            <a:r>
              <a:rPr kumimoji="0" lang="uk-UA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</a:rPr>
              <a:t> на 3-го ребенка</a:t>
            </a:r>
            <a:endParaRPr kumimoji="0" lang="uk-UA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Скругленный прямоугольник 29"/>
          <p:cNvSpPr/>
          <p:nvPr/>
        </p:nvSpPr>
        <p:spPr bwMode="auto">
          <a:xfrm>
            <a:off x="1455149" y="5702530"/>
            <a:ext cx="864095" cy="681039"/>
          </a:xfrm>
          <a:prstGeom prst="roundRect">
            <a:avLst>
              <a:gd name="adj" fmla="val 7085"/>
            </a:avLst>
          </a:prstGeom>
          <a:solidFill>
            <a:srgbClr val="FFCCFF"/>
          </a:solidFill>
          <a:ln w="38100" cap="flat" cmpd="sng" algn="ctr">
            <a:solidFill>
              <a:srgbClr val="1AB39F"/>
            </a:solidFill>
            <a:prstDash val="solid"/>
          </a:ln>
          <a:effectLst/>
        </p:spPr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9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r>
              <a:rPr lang="uk-UA" sz="1050" b="1" kern="0" dirty="0" err="1" smtClean="0">
                <a:solidFill>
                  <a:srgbClr val="0070C0"/>
                </a:solidFill>
                <a:latin typeface="Arial"/>
              </a:rPr>
              <a:t>Выплата</a:t>
            </a:r>
            <a:r>
              <a:rPr lang="uk-UA" sz="1050" b="1" kern="0" dirty="0" smtClean="0">
                <a:solidFill>
                  <a:srgbClr val="0070C0"/>
                </a:solidFill>
                <a:latin typeface="Arial"/>
              </a:rPr>
              <a:t> на 1-го ребенка</a:t>
            </a:r>
            <a:endParaRPr kumimoji="0" lang="uk-UA" sz="105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Скругленный прямоугольник 29"/>
          <p:cNvSpPr/>
          <p:nvPr/>
        </p:nvSpPr>
        <p:spPr bwMode="auto">
          <a:xfrm>
            <a:off x="2411962" y="5696049"/>
            <a:ext cx="870855" cy="692395"/>
          </a:xfrm>
          <a:prstGeom prst="roundRect">
            <a:avLst>
              <a:gd name="adj" fmla="val 7085"/>
            </a:avLst>
          </a:prstGeom>
          <a:solidFill>
            <a:srgbClr val="FFCCFF"/>
          </a:solidFill>
          <a:ln w="38100" cap="flat" cmpd="sng" algn="ctr">
            <a:solidFill>
              <a:srgbClr val="1AB39F"/>
            </a:solidFill>
            <a:prstDash val="solid"/>
          </a:ln>
          <a:effectLst/>
        </p:spPr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9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endParaRPr lang="uk-UA" sz="900" b="1" kern="0" dirty="0" smtClean="0">
              <a:solidFill>
                <a:srgbClr val="FF0000"/>
              </a:solidFill>
              <a:latin typeface="Arial"/>
            </a:endParaRPr>
          </a:p>
          <a:p>
            <a:pPr marL="0" marR="0" lvl="0" indent="0" algn="ctr" defTabSz="889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r>
              <a:rPr lang="uk-UA" sz="900" b="1" kern="0" dirty="0" err="1" smtClean="0">
                <a:solidFill>
                  <a:srgbClr val="0070C0"/>
                </a:solidFill>
                <a:latin typeface="Arial"/>
              </a:rPr>
              <a:t>Ежемесяч-ное</a:t>
            </a:r>
            <a:r>
              <a:rPr lang="uk-UA" sz="900" b="1" kern="0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uk-UA" sz="900" b="1" kern="0" dirty="0" err="1" smtClean="0">
                <a:solidFill>
                  <a:srgbClr val="0070C0"/>
                </a:solidFill>
                <a:latin typeface="Arial"/>
              </a:rPr>
              <a:t>пособие</a:t>
            </a:r>
            <a:r>
              <a:rPr lang="uk-UA" sz="900" b="1" kern="0" dirty="0" smtClean="0">
                <a:solidFill>
                  <a:srgbClr val="0070C0"/>
                </a:solidFill>
                <a:latin typeface="Arial"/>
              </a:rPr>
              <a:t> на ребенка</a:t>
            </a:r>
          </a:p>
          <a:p>
            <a:pPr marL="0" marR="0" lvl="0" indent="0" algn="ctr" defTabSz="889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endParaRPr kumimoji="0" lang="uk-UA" sz="9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Скругленный прямоугольник 29"/>
          <p:cNvSpPr/>
          <p:nvPr/>
        </p:nvSpPr>
        <p:spPr bwMode="auto">
          <a:xfrm>
            <a:off x="3402761" y="5686797"/>
            <a:ext cx="864095" cy="706595"/>
          </a:xfrm>
          <a:prstGeom prst="roundRect">
            <a:avLst>
              <a:gd name="adj" fmla="val 7085"/>
            </a:avLst>
          </a:prstGeom>
          <a:solidFill>
            <a:srgbClr val="FFCCFF"/>
          </a:solidFill>
          <a:ln w="38100" cap="flat" cmpd="sng" algn="ctr">
            <a:solidFill>
              <a:srgbClr val="1AB39F"/>
            </a:solidFill>
            <a:prstDash val="solid"/>
          </a:ln>
          <a:effectLst/>
        </p:spPr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9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endParaRPr lang="uk-UA" sz="900" b="1" kern="0" dirty="0" smtClean="0">
              <a:solidFill>
                <a:srgbClr val="0070C0"/>
              </a:solidFill>
              <a:latin typeface="Arial"/>
            </a:endParaRPr>
          </a:p>
          <a:p>
            <a:pPr marL="0" marR="0" lvl="0" indent="0" algn="ctr" defTabSz="889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r>
              <a:rPr lang="uk-UA" sz="900" b="1" kern="0" dirty="0" err="1" smtClean="0">
                <a:solidFill>
                  <a:srgbClr val="0070C0"/>
                </a:solidFill>
                <a:latin typeface="Arial"/>
              </a:rPr>
              <a:t>Выплаты</a:t>
            </a:r>
            <a:r>
              <a:rPr lang="uk-UA" sz="900" b="1" kern="0" dirty="0" smtClean="0">
                <a:solidFill>
                  <a:srgbClr val="0070C0"/>
                </a:solidFill>
                <a:latin typeface="Arial"/>
              </a:rPr>
              <a:t> на </a:t>
            </a:r>
            <a:r>
              <a:rPr lang="uk-UA" sz="900" b="1" kern="0" dirty="0" err="1" smtClean="0">
                <a:solidFill>
                  <a:srgbClr val="0070C0"/>
                </a:solidFill>
                <a:latin typeface="Arial"/>
              </a:rPr>
              <a:t>детей</a:t>
            </a:r>
            <a:r>
              <a:rPr lang="uk-UA" sz="900" b="1" kern="0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uk-UA" sz="900" b="1" kern="0" dirty="0" err="1" smtClean="0">
                <a:solidFill>
                  <a:srgbClr val="0070C0"/>
                </a:solidFill>
                <a:latin typeface="Arial"/>
              </a:rPr>
              <a:t>нетрудоустроенным</a:t>
            </a:r>
            <a:endParaRPr lang="uk-UA" sz="900" b="1" kern="0" dirty="0" smtClean="0">
              <a:solidFill>
                <a:srgbClr val="0070C0"/>
              </a:solidFill>
              <a:latin typeface="Arial"/>
            </a:endParaRPr>
          </a:p>
          <a:p>
            <a:pPr marL="0" marR="0" lvl="0" indent="0" algn="ctr" defTabSz="889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endParaRPr kumimoji="0" lang="uk-UA" sz="10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Скругленный прямоугольник 29"/>
          <p:cNvSpPr/>
          <p:nvPr/>
        </p:nvSpPr>
        <p:spPr bwMode="auto">
          <a:xfrm>
            <a:off x="4334632" y="5691057"/>
            <a:ext cx="990799" cy="698076"/>
          </a:xfrm>
          <a:prstGeom prst="roundRect">
            <a:avLst>
              <a:gd name="adj" fmla="val 7085"/>
            </a:avLst>
          </a:prstGeom>
          <a:solidFill>
            <a:srgbClr val="FFCCFF"/>
          </a:solidFill>
          <a:ln w="38100" cap="flat" cmpd="sng" algn="ctr">
            <a:solidFill>
              <a:srgbClr val="1AB39F"/>
            </a:solidFill>
            <a:prstDash val="solid"/>
          </a:ln>
          <a:effectLst/>
        </p:spPr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9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endParaRPr lang="uk-UA" sz="800" b="1" kern="0" dirty="0" smtClean="0">
              <a:solidFill>
                <a:srgbClr val="FF0000"/>
              </a:solidFill>
              <a:latin typeface="Arial"/>
            </a:endParaRPr>
          </a:p>
          <a:p>
            <a:pPr marL="0" marR="0" lvl="0" indent="0" algn="ctr" defTabSz="889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r>
              <a:rPr lang="uk-UA" sz="1000" b="1" kern="0" dirty="0" err="1" smtClean="0">
                <a:solidFill>
                  <a:srgbClr val="0070C0"/>
                </a:solidFill>
                <a:latin typeface="Arial"/>
              </a:rPr>
              <a:t>Респуб-ликанский</a:t>
            </a:r>
            <a:r>
              <a:rPr lang="uk-UA" sz="1000" b="1" kern="0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uk-UA" sz="1000" b="1" kern="0" dirty="0" err="1" smtClean="0">
                <a:solidFill>
                  <a:srgbClr val="0070C0"/>
                </a:solidFill>
                <a:latin typeface="Arial"/>
              </a:rPr>
              <a:t>маткапитал</a:t>
            </a:r>
            <a:endParaRPr lang="uk-UA" sz="1000" b="1" kern="0" dirty="0" smtClean="0">
              <a:solidFill>
                <a:srgbClr val="0070C0"/>
              </a:solidFill>
              <a:latin typeface="Arial"/>
            </a:endParaRPr>
          </a:p>
          <a:p>
            <a:pPr marL="0" marR="0" lvl="0" indent="0" algn="ctr" defTabSz="889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endParaRPr kumimoji="0" lang="uk-UA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Скругленный прямоугольник 29"/>
          <p:cNvSpPr/>
          <p:nvPr/>
        </p:nvSpPr>
        <p:spPr bwMode="auto">
          <a:xfrm>
            <a:off x="5388161" y="5711095"/>
            <a:ext cx="864095" cy="692396"/>
          </a:xfrm>
          <a:prstGeom prst="roundRect">
            <a:avLst>
              <a:gd name="adj" fmla="val 7085"/>
            </a:avLst>
          </a:prstGeom>
          <a:solidFill>
            <a:srgbClr val="FFCCFF"/>
          </a:solidFill>
          <a:ln w="38100" cap="flat" cmpd="sng" algn="ctr">
            <a:solidFill>
              <a:srgbClr val="1AB39F"/>
            </a:solidFill>
            <a:prstDash val="solid"/>
          </a:ln>
          <a:effectLst/>
        </p:spPr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9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r>
              <a:rPr lang="uk-UA" sz="1000" b="1" kern="0" dirty="0" err="1" smtClean="0">
                <a:solidFill>
                  <a:srgbClr val="0070C0"/>
                </a:solidFill>
                <a:latin typeface="Arial"/>
              </a:rPr>
              <a:t>Выплаты</a:t>
            </a:r>
            <a:r>
              <a:rPr lang="uk-UA" sz="1000" b="1" kern="0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uk-UA" sz="1000" b="1" kern="0" dirty="0" err="1" smtClean="0">
                <a:solidFill>
                  <a:srgbClr val="0070C0"/>
                </a:solidFill>
                <a:latin typeface="Arial"/>
              </a:rPr>
              <a:t>опекунам</a:t>
            </a:r>
            <a:r>
              <a:rPr lang="uk-UA" sz="1000" b="1" kern="0" dirty="0" smtClean="0">
                <a:solidFill>
                  <a:srgbClr val="0070C0"/>
                </a:solidFill>
                <a:latin typeface="Arial"/>
              </a:rPr>
              <a:t>, попечи-телям</a:t>
            </a:r>
            <a:endParaRPr kumimoji="0" lang="uk-UA" sz="1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" name="Скругленный прямоугольник 29"/>
          <p:cNvSpPr/>
          <p:nvPr/>
        </p:nvSpPr>
        <p:spPr bwMode="auto">
          <a:xfrm>
            <a:off x="6309470" y="5707406"/>
            <a:ext cx="864095" cy="681039"/>
          </a:xfrm>
          <a:prstGeom prst="roundRect">
            <a:avLst>
              <a:gd name="adj" fmla="val 7085"/>
            </a:avLst>
          </a:prstGeom>
          <a:solidFill>
            <a:srgbClr val="FFCCFF"/>
          </a:solidFill>
          <a:ln w="38100" cap="flat" cmpd="sng" algn="ctr">
            <a:solidFill>
              <a:srgbClr val="1AB39F"/>
            </a:solidFill>
            <a:prstDash val="solid"/>
          </a:ln>
          <a:effectLst/>
        </p:spPr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9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endParaRPr lang="uk-UA" sz="900" b="1" kern="0" dirty="0" smtClean="0">
              <a:solidFill>
                <a:srgbClr val="FF0000"/>
              </a:solidFill>
              <a:latin typeface="Arial"/>
            </a:endParaRPr>
          </a:p>
          <a:p>
            <a:pPr marL="0" marR="0" lvl="0" indent="0" algn="ctr" defTabSz="889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r>
              <a:rPr lang="uk-UA" sz="1050" b="1" kern="0" dirty="0" err="1" smtClean="0">
                <a:solidFill>
                  <a:srgbClr val="0070C0"/>
                </a:solidFill>
                <a:latin typeface="Arial"/>
              </a:rPr>
              <a:t>Прочие</a:t>
            </a:r>
            <a:r>
              <a:rPr lang="uk-UA" sz="1050" b="1" kern="0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uk-UA" sz="1050" b="1" kern="0" dirty="0" err="1" smtClean="0">
                <a:solidFill>
                  <a:srgbClr val="0070C0"/>
                </a:solidFill>
                <a:latin typeface="Arial"/>
              </a:rPr>
              <a:t>выплаты</a:t>
            </a:r>
            <a:endParaRPr lang="uk-UA" sz="1050" b="1" kern="0" dirty="0" smtClean="0">
              <a:solidFill>
                <a:srgbClr val="0070C0"/>
              </a:solidFill>
              <a:latin typeface="Arial"/>
            </a:endParaRPr>
          </a:p>
          <a:p>
            <a:pPr marL="0" marR="0" lvl="0" indent="0" algn="ctr" defTabSz="889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endParaRPr lang="uk-UA" sz="1050" b="1" kern="0" dirty="0">
              <a:solidFill>
                <a:srgbClr val="FF99FF"/>
              </a:solidFill>
              <a:latin typeface="Arial"/>
            </a:endParaRPr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644467" y="1142843"/>
            <a:ext cx="830531" cy="396044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793,6 млн. руб.</a:t>
            </a:r>
            <a:endParaRPr lang="ru-RU" sz="1100" b="1" dirty="0" smtClean="0">
              <a:solidFill>
                <a:schemeClr val="bg1"/>
              </a:solidFill>
            </a:endParaRPr>
          </a:p>
          <a:p>
            <a:pPr algn="ctr"/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6" name="Скругленная прямоугольная выноска 35"/>
          <p:cNvSpPr/>
          <p:nvPr/>
        </p:nvSpPr>
        <p:spPr>
          <a:xfrm>
            <a:off x="1598902" y="3570971"/>
            <a:ext cx="830531" cy="396044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296,1 млн. руб.</a:t>
            </a:r>
            <a:endParaRPr lang="ru-RU" sz="1100" b="1" dirty="0" smtClean="0">
              <a:solidFill>
                <a:schemeClr val="bg1"/>
              </a:solidFill>
            </a:endParaRPr>
          </a:p>
          <a:p>
            <a:pPr algn="ctr"/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7" name="Скругленная прямоугольная выноска 36"/>
          <p:cNvSpPr/>
          <p:nvPr/>
        </p:nvSpPr>
        <p:spPr>
          <a:xfrm>
            <a:off x="2445526" y="2659073"/>
            <a:ext cx="830531" cy="396044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475,1 млн. руб.</a:t>
            </a:r>
            <a:endParaRPr lang="ru-RU" sz="1100" b="1" dirty="0" smtClean="0">
              <a:solidFill>
                <a:schemeClr val="bg1"/>
              </a:solidFill>
            </a:endParaRPr>
          </a:p>
          <a:p>
            <a:pPr algn="ctr"/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8" name="Скругленная прямоугольная выноска 37"/>
          <p:cNvSpPr/>
          <p:nvPr/>
        </p:nvSpPr>
        <p:spPr>
          <a:xfrm>
            <a:off x="3419544" y="2126599"/>
            <a:ext cx="830531" cy="396044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594,6 млн. руб.</a:t>
            </a:r>
            <a:endParaRPr lang="ru-RU" sz="1100" b="1" dirty="0" smtClean="0">
              <a:solidFill>
                <a:schemeClr val="bg1"/>
              </a:solidFill>
            </a:endParaRPr>
          </a:p>
          <a:p>
            <a:pPr algn="ctr"/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9" name="Скругленная прямоугольная выноска 38"/>
          <p:cNvSpPr/>
          <p:nvPr/>
        </p:nvSpPr>
        <p:spPr>
          <a:xfrm>
            <a:off x="4205325" y="4091043"/>
            <a:ext cx="830531" cy="396044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146,8 млн. руб.</a:t>
            </a:r>
            <a:endParaRPr lang="ru-RU" sz="1100" b="1" dirty="0" smtClean="0">
              <a:solidFill>
                <a:schemeClr val="bg1"/>
              </a:solidFill>
            </a:endParaRPr>
          </a:p>
          <a:p>
            <a:pPr algn="ctr"/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0" name="Скругленная прямоугольная выноска 39"/>
          <p:cNvSpPr/>
          <p:nvPr/>
        </p:nvSpPr>
        <p:spPr>
          <a:xfrm>
            <a:off x="5148066" y="3977495"/>
            <a:ext cx="830531" cy="396044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218,8 млн. руб.</a:t>
            </a:r>
            <a:endParaRPr lang="ru-RU" sz="1100" b="1" dirty="0" smtClean="0">
              <a:solidFill>
                <a:schemeClr val="bg1"/>
              </a:solidFill>
            </a:endParaRPr>
          </a:p>
          <a:p>
            <a:pPr algn="ctr"/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1" name="Скругленная прямоугольная выноска 40"/>
          <p:cNvSpPr/>
          <p:nvPr/>
        </p:nvSpPr>
        <p:spPr>
          <a:xfrm>
            <a:off x="6156178" y="4435499"/>
            <a:ext cx="830531" cy="396044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12,6 </a:t>
            </a:r>
          </a:p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млн. руб.</a:t>
            </a:r>
            <a:endParaRPr lang="ru-RU" sz="1100" b="1" dirty="0" smtClean="0">
              <a:solidFill>
                <a:schemeClr val="bg1"/>
              </a:solidFill>
            </a:endParaRPr>
          </a:p>
          <a:p>
            <a:pPr algn="ctr"/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4" name="Скругленная прямоугольная выноска 43"/>
          <p:cNvSpPr/>
          <p:nvPr/>
        </p:nvSpPr>
        <p:spPr>
          <a:xfrm>
            <a:off x="944882" y="4435499"/>
            <a:ext cx="830531" cy="396044"/>
          </a:xfrm>
          <a:prstGeom prst="wedgeRoundRectCallout">
            <a:avLst/>
          </a:prstGeom>
          <a:solidFill>
            <a:srgbClr val="D6EA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135,1 млн. руб.</a:t>
            </a:r>
            <a:endParaRPr lang="ru-RU" sz="1100" b="1" dirty="0" smtClean="0">
              <a:solidFill>
                <a:schemeClr val="bg1"/>
              </a:solidFill>
            </a:endParaRPr>
          </a:p>
          <a:p>
            <a:pPr algn="ctr"/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5" name="Скругленная прямоугольная выноска 44"/>
          <p:cNvSpPr/>
          <p:nvPr/>
        </p:nvSpPr>
        <p:spPr>
          <a:xfrm>
            <a:off x="1817615" y="4624707"/>
            <a:ext cx="830531" cy="396044"/>
          </a:xfrm>
          <a:prstGeom prst="wedgeRoundRectCallout">
            <a:avLst/>
          </a:prstGeom>
          <a:solidFill>
            <a:srgbClr val="D6EA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83,4 </a:t>
            </a:r>
          </a:p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млн. руб.</a:t>
            </a:r>
            <a:endParaRPr lang="ru-RU" sz="1100" b="1" dirty="0" smtClean="0">
              <a:solidFill>
                <a:schemeClr val="bg1"/>
              </a:solidFill>
            </a:endParaRPr>
          </a:p>
          <a:p>
            <a:pPr algn="ctr"/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6" name="Скругленная прямоугольная выноска 45"/>
          <p:cNvSpPr/>
          <p:nvPr/>
        </p:nvSpPr>
        <p:spPr>
          <a:xfrm>
            <a:off x="2821290" y="4532851"/>
            <a:ext cx="830531" cy="396044"/>
          </a:xfrm>
          <a:prstGeom prst="wedgeRoundRectCallout">
            <a:avLst/>
          </a:prstGeom>
          <a:solidFill>
            <a:srgbClr val="D6EA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104,2 </a:t>
            </a:r>
          </a:p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млн. руб.</a:t>
            </a:r>
            <a:endParaRPr lang="ru-RU" sz="1100" b="1" dirty="0" smtClean="0">
              <a:solidFill>
                <a:schemeClr val="bg1"/>
              </a:solidFill>
            </a:endParaRPr>
          </a:p>
          <a:p>
            <a:pPr algn="ctr"/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7" name="Скругленная прямоугольная выноска 46"/>
          <p:cNvSpPr/>
          <p:nvPr/>
        </p:nvSpPr>
        <p:spPr>
          <a:xfrm>
            <a:off x="3671445" y="4545125"/>
            <a:ext cx="830531" cy="396044"/>
          </a:xfrm>
          <a:prstGeom prst="wedgeRoundRectCallout">
            <a:avLst/>
          </a:prstGeom>
          <a:solidFill>
            <a:srgbClr val="D6EA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109,3</a:t>
            </a:r>
          </a:p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млн. руб.</a:t>
            </a:r>
            <a:endParaRPr lang="ru-RU" sz="1100" b="1" dirty="0" smtClean="0">
              <a:solidFill>
                <a:schemeClr val="bg1"/>
              </a:solidFill>
            </a:endParaRPr>
          </a:p>
          <a:p>
            <a:pPr algn="ctr"/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8" name="Скругленная прямоугольная выноска 47"/>
          <p:cNvSpPr/>
          <p:nvPr/>
        </p:nvSpPr>
        <p:spPr>
          <a:xfrm>
            <a:off x="4582648" y="4941169"/>
            <a:ext cx="830531" cy="396044"/>
          </a:xfrm>
          <a:prstGeom prst="wedgeRoundRectCallout">
            <a:avLst/>
          </a:prstGeom>
          <a:solidFill>
            <a:srgbClr val="D6EA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28,9 </a:t>
            </a:r>
          </a:p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млн. руб.</a:t>
            </a:r>
            <a:endParaRPr lang="ru-RU" sz="1100" b="1" dirty="0" smtClean="0">
              <a:solidFill>
                <a:schemeClr val="bg1"/>
              </a:solidFill>
            </a:endParaRPr>
          </a:p>
          <a:p>
            <a:pPr algn="ctr"/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9" name="Скругленная прямоугольная выноска 48"/>
          <p:cNvSpPr/>
          <p:nvPr/>
        </p:nvSpPr>
        <p:spPr>
          <a:xfrm>
            <a:off x="5524888" y="4831543"/>
            <a:ext cx="830531" cy="396044"/>
          </a:xfrm>
          <a:prstGeom prst="wedgeRoundRectCallout">
            <a:avLst/>
          </a:prstGeom>
          <a:solidFill>
            <a:srgbClr val="D6EA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50,5 </a:t>
            </a:r>
          </a:p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млн. руб.</a:t>
            </a:r>
            <a:endParaRPr lang="ru-RU" sz="1100" b="1" dirty="0" smtClean="0">
              <a:solidFill>
                <a:schemeClr val="bg1"/>
              </a:solidFill>
            </a:endParaRPr>
          </a:p>
          <a:p>
            <a:pPr algn="ctr"/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50" name="Скругленная прямоугольная выноска 49"/>
          <p:cNvSpPr/>
          <p:nvPr/>
        </p:nvSpPr>
        <p:spPr>
          <a:xfrm>
            <a:off x="6388983" y="5029566"/>
            <a:ext cx="830531" cy="396044"/>
          </a:xfrm>
          <a:prstGeom prst="wedgeRoundRectCallout">
            <a:avLst/>
          </a:prstGeom>
          <a:solidFill>
            <a:srgbClr val="D6EA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1,2 </a:t>
            </a:r>
          </a:p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млн. руб.</a:t>
            </a:r>
            <a:endParaRPr lang="ru-RU" sz="1100" b="1" dirty="0" smtClean="0">
              <a:solidFill>
                <a:schemeClr val="bg1"/>
              </a:solidFill>
            </a:endParaRPr>
          </a:p>
          <a:p>
            <a:pPr algn="ctr"/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1618704" y="993725"/>
            <a:ext cx="2405171" cy="1073201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rgbClr val="E8FFA7"/>
              </a:gs>
              <a:gs pos="100000">
                <a:srgbClr val="E8FFA7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Предусмотрено 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в республиканском бюджете  - </a:t>
            </a:r>
            <a:br>
              <a:rPr lang="ru-RU" sz="1400" b="1" dirty="0" smtClean="0">
                <a:solidFill>
                  <a:srgbClr val="7030A0"/>
                </a:solidFill>
              </a:rPr>
            </a:br>
            <a:r>
              <a:rPr lang="ru-RU" sz="1400" b="1" dirty="0" smtClean="0">
                <a:solidFill>
                  <a:srgbClr val="7030A0"/>
                </a:solidFill>
              </a:rPr>
              <a:t>2,5 млрд.  рублей </a:t>
            </a:r>
            <a:endParaRPr lang="ru-RU" sz="1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7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78280679"/>
              </p:ext>
            </p:extLst>
          </p:nvPr>
        </p:nvGraphicFramePr>
        <p:xfrm>
          <a:off x="0" y="980728"/>
          <a:ext cx="9144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980728"/>
          </a:xfrm>
        </p:spPr>
        <p:txBody>
          <a:bodyPr/>
          <a:lstStyle/>
          <a:p>
            <a:pPr algn="r"/>
            <a:r>
              <a:rPr lang="ru-RU" sz="2300" b="1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выплаты по поддержке старшего поколения</a:t>
            </a:r>
            <a:endParaRPr lang="ru-RU" sz="2300" b="1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40252" y="6309320"/>
            <a:ext cx="10541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1115616" y="1265581"/>
            <a:ext cx="1224136" cy="563731"/>
          </a:xfrm>
          <a:prstGeom prst="wedgeRectCallout">
            <a:avLst>
              <a:gd name="adj1" fmla="val -38029"/>
              <a:gd name="adj2" fmla="val 7489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435,4 млн. рублей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1115616" y="3686776"/>
            <a:ext cx="1152128" cy="635739"/>
          </a:xfrm>
          <a:prstGeom prst="wedgeRectCallout">
            <a:avLst>
              <a:gd name="adj1" fmla="val -38029"/>
              <a:gd name="adj2" fmla="val 7489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442,2 млн. рублей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3635896" y="2022281"/>
            <a:ext cx="1224136" cy="668692"/>
          </a:xfrm>
          <a:prstGeom prst="wedgeRectCallout">
            <a:avLst>
              <a:gd name="adj1" fmla="val -38029"/>
              <a:gd name="adj2" fmla="val 7489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1751,1 млн. рублей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078037" y="4634635"/>
            <a:ext cx="1296144" cy="563731"/>
          </a:xfrm>
          <a:prstGeom prst="wedgeRectCallout">
            <a:avLst>
              <a:gd name="adj1" fmla="val -38029"/>
              <a:gd name="adj2" fmla="val 7489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1736,3 млн. рублей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N:\Отдел СОЦИАЛЬНЫХ ВЫПЛАТ\ФРОЛОВА\Фролова времен\001_(49)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544" y="3686776"/>
            <a:ext cx="3308060" cy="2307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2177480" y="5597598"/>
            <a:ext cx="3960440" cy="1073201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rgbClr val="E8FFA7"/>
              </a:gs>
              <a:gs pos="100000">
                <a:srgbClr val="E8FFA7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За январь-март 2019 г. выплаты получили 127,2 тыс. региональных льготников</a:t>
            </a:r>
            <a:endParaRPr lang="ru-RU" sz="1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68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сполнение конс и респ бюдж Ч Р на 01.10.2012 в сравн с 20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13560</TotalTime>
  <Words>3172</Words>
  <Application>Microsoft Office PowerPoint</Application>
  <PresentationFormat>Экран (4:3)</PresentationFormat>
  <Paragraphs>1871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Исполнение конс и респ бюдж Ч Р на 01.10.2012 в сравн с 2011</vt:lpstr>
      <vt:lpstr>Тема: Об информационной политике Чувашской Республики</vt:lpstr>
      <vt:lpstr>Нормативные правовые акты,  устанавливающие  предоставление социальных выплат</vt:lpstr>
      <vt:lpstr>Объемы финансирования в 2019 году</vt:lpstr>
      <vt:lpstr>Объем средств на осуществление социальных выплат</vt:lpstr>
      <vt:lpstr>Социальные выплаты безработным гражданам</vt:lpstr>
      <vt:lpstr>Социальные выплаты в сфере занятости населения</vt:lpstr>
      <vt:lpstr>Структура социальных выплат в сфере занятости населения</vt:lpstr>
      <vt:lpstr>Социальные выплаты  по поддержке материнства и детства</vt:lpstr>
      <vt:lpstr>Социальные выплаты по поддержке старшего поколения</vt:lpstr>
      <vt:lpstr>Социальная поддержка по оплату ЖКУ</vt:lpstr>
      <vt:lpstr>Социальная поддержка по оплату ЖКУ</vt:lpstr>
      <vt:lpstr>Иные социальные выплаты в 2019 году</vt:lpstr>
      <vt:lpstr> Прогнозирование в сфере занятости населения </vt:lpstr>
      <vt:lpstr> Прогнозирование в сфере социальной защиты</vt:lpstr>
      <vt:lpstr>Задачи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консолидированного бюджета Чувашской Республики на 01.10.2012  года в сравнении с аналогичным периодом  2011 года</dc:title>
  <dc:creator>a.yaruhin</dc:creator>
  <cp:lastModifiedBy>Вошняев В. Г.</cp:lastModifiedBy>
  <cp:revision>944</cp:revision>
  <cp:lastPrinted>2019-03-28T18:53:54Z</cp:lastPrinted>
  <dcterms:created xsi:type="dcterms:W3CDTF">2013-01-16T04:47:03Z</dcterms:created>
  <dcterms:modified xsi:type="dcterms:W3CDTF">2019-04-01T05:20:34Z</dcterms:modified>
</cp:coreProperties>
</file>