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4" r:id="rId3"/>
    <p:sldId id="263" r:id="rId4"/>
    <p:sldId id="265" r:id="rId5"/>
    <p:sldId id="267" r:id="rId6"/>
    <p:sldId id="262" r:id="rId7"/>
    <p:sldId id="270" r:id="rId8"/>
    <p:sldId id="271" r:id="rId9"/>
    <p:sldId id="269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нобразования Ульяшина Елена Викторовна obrazov54" initials="МУЕВ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53"/>
    <a:srgbClr val="FFFFA3"/>
    <a:srgbClr val="FFFF8F"/>
    <a:srgbClr val="E9EFF7"/>
    <a:srgbClr val="D3E2F1"/>
    <a:srgbClr val="B7CFE7"/>
    <a:srgbClr val="2B758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4" autoAdjust="0"/>
  </p:normalViewPr>
  <p:slideViewPr>
    <p:cSldViewPr>
      <p:cViewPr>
        <p:scale>
          <a:sx n="120" d="100"/>
          <a:sy n="12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05170457250779"/>
          <c:y val="4.1671751163483282E-2"/>
          <c:w val="0.67885231667380874"/>
          <c:h val="0.945185527566735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44-47F8-A66E-4D78C6BF923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44-47F8-A66E-4D78C6BF923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44-47F8-A66E-4D78C6BF9235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844-47F8-A66E-4D78C6BF923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844-47F8-A66E-4D78C6BF923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844-47F8-A66E-4D78C6BF923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844-47F8-A66E-4D78C6BF923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844-47F8-A66E-4D78C6BF9235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844-47F8-A66E-4D78C6BF9235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844-47F8-A66E-4D78C6BF9235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844-47F8-A66E-4D78C6BF9235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0844-47F8-A66E-4D78C6BF9235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0844-47F8-A66E-4D78C6BF9235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0844-47F8-A66E-4D78C6BF9235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0844-47F8-A66E-4D78C6BF9235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0844-47F8-A66E-4D78C6BF9235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0844-47F8-A66E-4D78C6BF9235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0844-47F8-A66E-4D78C6BF9235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0844-47F8-A66E-4D78C6BF9235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0844-47F8-A66E-4D78C6BF9235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0844-47F8-A66E-4D78C6BF9235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0844-47F8-A66E-4D78C6BF9235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0844-47F8-A66E-4D78C6BF9235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0844-47F8-A66E-4D78C6BF9235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0844-47F8-A66E-4D78C6BF9235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0844-47F8-A66E-4D78C6BF92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Лист1!$B$2:$B$27</c:f>
              <c:strCache>
                <c:ptCount val="26"/>
                <c:pt idx="0">
                  <c:v>г.Новочебоксарск</c:v>
                </c:pt>
                <c:pt idx="1">
                  <c:v>Канашский район</c:v>
                </c:pt>
                <c:pt idx="2">
                  <c:v>г.Чебоксары</c:v>
                </c:pt>
                <c:pt idx="3">
                  <c:v>В среднем по муниципалитетам</c:v>
                </c:pt>
                <c:pt idx="4">
                  <c:v>Аликовский район</c:v>
                </c:pt>
                <c:pt idx="5">
                  <c:v>Ядринский район</c:v>
                </c:pt>
                <c:pt idx="6">
                  <c:v>г.Канаш</c:v>
                </c:pt>
                <c:pt idx="7">
                  <c:v>Вурнарский район</c:v>
                </c:pt>
                <c:pt idx="8">
                  <c:v>Цивильский район</c:v>
                </c:pt>
                <c:pt idx="9">
                  <c:v>Мариинско-Посадский район</c:v>
                </c:pt>
                <c:pt idx="10">
                  <c:v>Алатырский район</c:v>
                </c:pt>
                <c:pt idx="11">
                  <c:v>Красночетайский район</c:v>
                </c:pt>
                <c:pt idx="12">
                  <c:v>Комсомольский район</c:v>
                </c:pt>
                <c:pt idx="13">
                  <c:v>г.Алатырь</c:v>
                </c:pt>
                <c:pt idx="14">
                  <c:v>Козловский район</c:v>
                </c:pt>
                <c:pt idx="15">
                  <c:v>Шемуршинский район</c:v>
                </c:pt>
                <c:pt idx="16">
                  <c:v>г.Шумерля</c:v>
                </c:pt>
                <c:pt idx="17">
                  <c:v>Батыревский район</c:v>
                </c:pt>
                <c:pt idx="18">
                  <c:v>Моргаушский район</c:v>
                </c:pt>
                <c:pt idx="19">
                  <c:v>Порецкий район</c:v>
                </c:pt>
                <c:pt idx="20">
                  <c:v>Красноармейский район</c:v>
                </c:pt>
                <c:pt idx="21">
                  <c:v>Яльчикский район</c:v>
                </c:pt>
                <c:pt idx="22">
                  <c:v>Урмарский район</c:v>
                </c:pt>
                <c:pt idx="23">
                  <c:v>Шумерлинский район</c:v>
                </c:pt>
                <c:pt idx="24">
                  <c:v>Янтиковский район</c:v>
                </c:pt>
                <c:pt idx="25">
                  <c:v>Ибресинский район</c:v>
                </c:pt>
              </c:strCache>
            </c:str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25514.5</c:v>
                </c:pt>
                <c:pt idx="1">
                  <c:v>24489.9</c:v>
                </c:pt>
                <c:pt idx="2">
                  <c:v>24289.200000000001</c:v>
                </c:pt>
                <c:pt idx="3" formatCode="#,##0.0">
                  <c:v>23778.7</c:v>
                </c:pt>
                <c:pt idx="4">
                  <c:v>23478.2</c:v>
                </c:pt>
                <c:pt idx="5">
                  <c:v>23329.7</c:v>
                </c:pt>
                <c:pt idx="6">
                  <c:v>23285.4</c:v>
                </c:pt>
                <c:pt idx="7">
                  <c:v>23063.8</c:v>
                </c:pt>
                <c:pt idx="8">
                  <c:v>22983.9</c:v>
                </c:pt>
                <c:pt idx="9">
                  <c:v>22883.9</c:v>
                </c:pt>
                <c:pt idx="10">
                  <c:v>22687.200000000001</c:v>
                </c:pt>
                <c:pt idx="11">
                  <c:v>22683.5</c:v>
                </c:pt>
                <c:pt idx="12">
                  <c:v>22683.4</c:v>
                </c:pt>
                <c:pt idx="13">
                  <c:v>22530</c:v>
                </c:pt>
                <c:pt idx="14">
                  <c:v>22489</c:v>
                </c:pt>
                <c:pt idx="15">
                  <c:v>22481.5</c:v>
                </c:pt>
                <c:pt idx="16">
                  <c:v>21910</c:v>
                </c:pt>
                <c:pt idx="17">
                  <c:v>21483.8</c:v>
                </c:pt>
                <c:pt idx="18">
                  <c:v>21446</c:v>
                </c:pt>
                <c:pt idx="19">
                  <c:v>21284.6</c:v>
                </c:pt>
                <c:pt idx="20">
                  <c:v>21150.6</c:v>
                </c:pt>
                <c:pt idx="21">
                  <c:v>21075.3</c:v>
                </c:pt>
                <c:pt idx="22">
                  <c:v>20776.2</c:v>
                </c:pt>
                <c:pt idx="23">
                  <c:v>20565.2</c:v>
                </c:pt>
                <c:pt idx="24">
                  <c:v>20408.7</c:v>
                </c:pt>
                <c:pt idx="25">
                  <c:v>20374.599999999999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0844-47F8-A66E-4D78C6BF92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113792"/>
        <c:axId val="98139520"/>
      </c:barChart>
      <c:catAx>
        <c:axId val="98113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139520"/>
        <c:crosses val="autoZero"/>
        <c:auto val="1"/>
        <c:lblAlgn val="ctr"/>
        <c:lblOffset val="100"/>
        <c:noMultiLvlLbl val="0"/>
      </c:catAx>
      <c:valAx>
        <c:axId val="9813952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11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1716474881967"/>
          <c:y val="4.0138462201583791E-2"/>
          <c:w val="0.67675057540884309"/>
          <c:h val="0.944478780863697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Педагогические работники образовательных учреждений общего образования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93-4861-A541-1E92B2AF229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93-4861-A541-1E92B2AF229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93-4861-A541-1E92B2AF229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93-4861-A541-1E92B2AF229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93-4861-A541-1E92B2AF229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93-4861-A541-1E92B2AF2293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93-4861-A541-1E92B2AF229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93-4861-A541-1E92B2AF229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493-4861-A541-1E92B2AF2293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493-4861-A541-1E92B2AF2293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493-4861-A541-1E92B2AF2293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0493-4861-A541-1E92B2AF2293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0493-4861-A541-1E92B2AF2293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0493-4861-A541-1E92B2AF2293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0493-4861-A541-1E92B2AF2293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0493-4861-A541-1E92B2AF2293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0493-4861-A541-1E92B2AF2293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0493-4861-A541-1E92B2AF2293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0493-4861-A541-1E92B2AF2293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0493-4861-A541-1E92B2AF2293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0493-4861-A541-1E92B2AF2293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0493-4861-A541-1E92B2AF2293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0493-4861-A541-1E92B2AF2293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0493-4861-A541-1E92B2AF2293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0493-4861-A541-1E92B2AF2293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0493-4861-A541-1E92B2AF2293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0493-4861-A541-1E92B2AF2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Лист2!$B$2:$B$28</c:f>
              <c:strCache>
                <c:ptCount val="27"/>
                <c:pt idx="0">
                  <c:v>г.Новочебоксарск</c:v>
                </c:pt>
                <c:pt idx="1">
                  <c:v>г.Канаш</c:v>
                </c:pt>
                <c:pt idx="2">
                  <c:v>г.Чебоксары</c:v>
                </c:pt>
                <c:pt idx="3">
                  <c:v>Ядринский район</c:v>
                </c:pt>
                <c:pt idx="4">
                  <c:v>г.Алатырь</c:v>
                </c:pt>
                <c:pt idx="5">
                  <c:v>Мариинско-Посадский район</c:v>
                </c:pt>
                <c:pt idx="6">
                  <c:v>В среднем по муниципалитетам</c:v>
                </c:pt>
                <c:pt idx="7">
                  <c:v>Алатырский район</c:v>
                </c:pt>
                <c:pt idx="8">
                  <c:v>Козловский район</c:v>
                </c:pt>
                <c:pt idx="9">
                  <c:v>Чебоксарский район</c:v>
                </c:pt>
                <c:pt idx="10">
                  <c:v>Канашский район</c:v>
                </c:pt>
                <c:pt idx="11">
                  <c:v>Красночетайский район</c:v>
                </c:pt>
                <c:pt idx="12">
                  <c:v>Яльчикский район</c:v>
                </c:pt>
                <c:pt idx="13">
                  <c:v>Янтиковский район</c:v>
                </c:pt>
                <c:pt idx="14">
                  <c:v>Аликовский район</c:v>
                </c:pt>
                <c:pt idx="15">
                  <c:v>Вурнарский район</c:v>
                </c:pt>
                <c:pt idx="16">
                  <c:v>г.Шумерля</c:v>
                </c:pt>
                <c:pt idx="17">
                  <c:v>Цивильский район</c:v>
                </c:pt>
                <c:pt idx="18">
                  <c:v>Батыревский район</c:v>
                </c:pt>
                <c:pt idx="19">
                  <c:v>Ибресинский район</c:v>
                </c:pt>
                <c:pt idx="20">
                  <c:v>Шемуршинский район</c:v>
                </c:pt>
                <c:pt idx="21">
                  <c:v>Красноармейский район</c:v>
                </c:pt>
                <c:pt idx="22">
                  <c:v>Урмарский район</c:v>
                </c:pt>
                <c:pt idx="23">
                  <c:v>Моргаушский район</c:v>
                </c:pt>
                <c:pt idx="24">
                  <c:v>Порецкий район</c:v>
                </c:pt>
                <c:pt idx="25">
                  <c:v>Комсомольский район</c:v>
                </c:pt>
                <c:pt idx="26">
                  <c:v>Шумерлинский район</c:v>
                </c:pt>
              </c:strCache>
            </c:strRef>
          </c:cat>
          <c:val>
            <c:numRef>
              <c:f>Лист2!$C$2:$C$28</c:f>
              <c:numCache>
                <c:formatCode>#,##0.0</c:formatCode>
                <c:ptCount val="27"/>
                <c:pt idx="0">
                  <c:v>27777.3</c:v>
                </c:pt>
                <c:pt idx="1">
                  <c:v>26740</c:v>
                </c:pt>
                <c:pt idx="2">
                  <c:v>26680.6</c:v>
                </c:pt>
                <c:pt idx="3">
                  <c:v>26537.1</c:v>
                </c:pt>
                <c:pt idx="4">
                  <c:v>26454.9</c:v>
                </c:pt>
                <c:pt idx="5">
                  <c:v>25970</c:v>
                </c:pt>
                <c:pt idx="6">
                  <c:v>25802.6</c:v>
                </c:pt>
                <c:pt idx="7">
                  <c:v>25685</c:v>
                </c:pt>
                <c:pt idx="8">
                  <c:v>25427.1</c:v>
                </c:pt>
                <c:pt idx="9">
                  <c:v>25408.2</c:v>
                </c:pt>
                <c:pt idx="10">
                  <c:v>25170.2</c:v>
                </c:pt>
                <c:pt idx="11">
                  <c:v>25170.1</c:v>
                </c:pt>
                <c:pt idx="12">
                  <c:v>24924</c:v>
                </c:pt>
                <c:pt idx="13">
                  <c:v>24878.799999999999</c:v>
                </c:pt>
                <c:pt idx="14">
                  <c:v>24665.9</c:v>
                </c:pt>
                <c:pt idx="15">
                  <c:v>24650.3</c:v>
                </c:pt>
                <c:pt idx="16">
                  <c:v>24630.1</c:v>
                </c:pt>
                <c:pt idx="17">
                  <c:v>24454.2</c:v>
                </c:pt>
                <c:pt idx="18">
                  <c:v>24342.6</c:v>
                </c:pt>
                <c:pt idx="19">
                  <c:v>24218.9</c:v>
                </c:pt>
                <c:pt idx="20">
                  <c:v>24160</c:v>
                </c:pt>
                <c:pt idx="21">
                  <c:v>24147.9</c:v>
                </c:pt>
                <c:pt idx="22">
                  <c:v>23806.6</c:v>
                </c:pt>
                <c:pt idx="23">
                  <c:v>23796.799999999999</c:v>
                </c:pt>
                <c:pt idx="24">
                  <c:v>23720</c:v>
                </c:pt>
                <c:pt idx="25">
                  <c:v>23703</c:v>
                </c:pt>
                <c:pt idx="26">
                  <c:v>23573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6-0493-4861-A541-1E92B2AF22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378112"/>
        <c:axId val="98379264"/>
      </c:barChart>
      <c:catAx>
        <c:axId val="98378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379264"/>
        <c:crosses val="autoZero"/>
        <c:auto val="1"/>
        <c:lblAlgn val="ctr"/>
        <c:lblOffset val="100"/>
        <c:noMultiLvlLbl val="0"/>
      </c:catAx>
      <c:valAx>
        <c:axId val="983792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9837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412ED-342A-4F47-AA79-C0E8C23D1ACF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80B-B1A6-4322-9843-810C02E63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280B-B1A6-4322-9843-810C02E632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0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280B-B1A6-4322-9843-810C02E632E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2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9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06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2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4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0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9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88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1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20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5065" y="173831"/>
            <a:ext cx="863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ЧУВАШСКАЯ РЕСПУБЛИКА</a:t>
            </a: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3266" y="2492896"/>
            <a:ext cx="58525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ntiqua Chv Bold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БЮДЖЕТ ДЛЯ ГРАЖДАН</a:t>
            </a:r>
          </a:p>
          <a:p>
            <a:endParaRPr lang="ru-RU" sz="3600" b="1" dirty="0">
              <a:solidFill>
                <a:schemeClr val="accent1">
                  <a:lumMod val="50000"/>
                </a:schemeClr>
              </a:solidFill>
              <a:latin typeface="Antiqua Chv Bold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ntiqua Chv Bold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173479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5922" y="1294235"/>
            <a:ext cx="252654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/>
              <a:t>По данным международных исследований, ученики наших начальных и старших классов добиваются хороших результатов и в гуманитарных, и в точных науках. Мы  видим по конкурсам, по различным универсиадам, которые проводятся в этой сфере.» 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ru-RU" sz="1000" dirty="0"/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(из Послания Президента  Российской Федерации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Федеральному Собранию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Российской Федерации,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2019 г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5065" y="-27386"/>
            <a:ext cx="8638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РАСХОДЫ КОНСОЛИДИРОВАННОГО БЮДЖЕТА ЧУВАШСКОЙ РЕСПУБЛИКИ НА 2019 ГОД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1" name="TextBox 15"/>
          <p:cNvSpPr txBox="1"/>
          <p:nvPr/>
        </p:nvSpPr>
        <p:spPr>
          <a:xfrm rot="16200000">
            <a:off x="202675" y="3559041"/>
            <a:ext cx="51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2991C5"/>
                </a:solidFill>
              </a:rPr>
              <a:t>…………………………………………...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984" y="1028927"/>
            <a:ext cx="3139509" cy="642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63 846,1 </a:t>
            </a:r>
            <a:r>
              <a:rPr lang="ru-RU" sz="2400" b="1" dirty="0"/>
              <a:t>млн. рублей</a:t>
            </a:r>
            <a:r>
              <a:rPr lang="ru-RU" sz="1600" b="1" dirty="0"/>
              <a:t>*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8543" y="1844824"/>
            <a:ext cx="427810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19 613</a:t>
            </a:r>
            <a:r>
              <a:rPr lang="ru-RU" dirty="0"/>
              <a:t> </a:t>
            </a:r>
            <a:r>
              <a:rPr lang="ru-RU" b="1" dirty="0"/>
              <a:t>млн. рублей</a:t>
            </a:r>
          </a:p>
          <a:p>
            <a:pPr algn="ctr"/>
            <a:r>
              <a:rPr lang="ru-RU" b="1" dirty="0"/>
              <a:t>(30,7%)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32730" y="193238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образование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069632" y="2569696"/>
            <a:ext cx="395064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13 942,3 млн. рублей</a:t>
            </a:r>
          </a:p>
          <a:p>
            <a:pPr algn="ctr"/>
            <a:r>
              <a:rPr lang="ru-RU" b="1" dirty="0"/>
              <a:t>(21,8%)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91950" y="2557547"/>
            <a:ext cx="1250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социальная</a:t>
            </a:r>
          </a:p>
          <a:p>
            <a:pPr algn="ctr"/>
            <a:r>
              <a:rPr lang="ru-RU" sz="1600" dirty="0"/>
              <a:t>политика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091516" y="3271772"/>
            <a:ext cx="34967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10 679,4 млн. рублей</a:t>
            </a:r>
          </a:p>
          <a:p>
            <a:pPr algn="ctr"/>
            <a:r>
              <a:rPr lang="ru-RU" b="1" dirty="0"/>
              <a:t>(16,7%)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83745" y="3271772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национальная </a:t>
            </a:r>
          </a:p>
          <a:p>
            <a:pPr algn="ctr"/>
            <a:r>
              <a:rPr lang="ru-RU" sz="1600" dirty="0"/>
              <a:t>экономика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091516" y="4005064"/>
            <a:ext cx="306466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5 979,4 млн. рублей</a:t>
            </a:r>
          </a:p>
          <a:p>
            <a:pPr algn="ctr"/>
            <a:r>
              <a:rPr lang="ru-RU" b="1" dirty="0"/>
              <a:t>(9,3%)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02899" y="4013775"/>
            <a:ext cx="2195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общегосударственные </a:t>
            </a:r>
          </a:p>
          <a:p>
            <a:pPr algn="ctr"/>
            <a:r>
              <a:rPr lang="ru-RU" sz="1600" dirty="0"/>
              <a:t>вопросы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068544" y="4725144"/>
            <a:ext cx="2655584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4 764 млн. рублей</a:t>
            </a:r>
          </a:p>
          <a:p>
            <a:pPr algn="ctr"/>
            <a:r>
              <a:rPr lang="ru-RU" b="1" dirty="0"/>
              <a:t>(7,4%)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52814" y="4837221"/>
            <a:ext cx="1728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здравоохранение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091516" y="5494741"/>
            <a:ext cx="3280684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8 868 млн. рублей</a:t>
            </a:r>
          </a:p>
          <a:p>
            <a:pPr algn="ctr"/>
            <a:r>
              <a:rPr lang="ru-RU" b="1" dirty="0"/>
              <a:t>(13,8%)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44208" y="5494741"/>
            <a:ext cx="2599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культура, ЖКХ, физическая культура, спорт, СМИ и пр.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1516" y="6174276"/>
            <a:ext cx="24641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/>
              <a:t>*план по состоянию на 1 апреля 2019 г.</a:t>
            </a:r>
          </a:p>
        </p:txBody>
      </p:sp>
    </p:spTree>
    <p:extLst>
      <p:ext uri="{BB962C8B-B14F-4D97-AF65-F5344CB8AC3E}">
        <p14:creationId xmlns:p14="http://schemas.microsoft.com/office/powerpoint/2010/main" val="47546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5545" y="1359268"/>
            <a:ext cx="25265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«Правительство Российской Федерации при разработке национального проекта исходит из того, что в 2019 году необходимо обеспечить присутствие Российской Федерации в числе пяти ведущих стран мира, осуществляющих научные исследования и разработки в областях, определяемых приоритетами научно-технологического развития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.»</a:t>
            </a:r>
          </a:p>
          <a:p>
            <a:pPr algn="r"/>
            <a:endParaRPr lang="ru-RU" sz="1000" dirty="0"/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(из указа Президента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Российской Федерации,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2019 г.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5065" y="-27386"/>
            <a:ext cx="8638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РАСХОДЫ НА ОБРАЗОВАНИЕ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2019 ГОД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1" name="TextBox 15"/>
          <p:cNvSpPr txBox="1"/>
          <p:nvPr/>
        </p:nvSpPr>
        <p:spPr>
          <a:xfrm rot="16200000">
            <a:off x="202675" y="3559041"/>
            <a:ext cx="51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2991C5"/>
                </a:solidFill>
              </a:rPr>
              <a:t>…………………………………………...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48064" y="1048119"/>
            <a:ext cx="1800200" cy="695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19 613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й*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68544" y="1988840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5 829</a:t>
            </a:r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Дошкольное образование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068544" y="2780928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</a:t>
            </a:r>
            <a:r>
              <a:rPr lang="ru-RU" b="1" dirty="0" smtClean="0"/>
              <a:t>678,5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Доп. образование детей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82214" y="3573016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98 млн</a:t>
            </a:r>
            <a:r>
              <a:rPr lang="ru-RU" b="1" dirty="0">
                <a:solidFill>
                  <a:schemeClr val="bg1"/>
                </a:solidFill>
              </a:rPr>
              <a:t>. рубле</a:t>
            </a:r>
            <a:r>
              <a:rPr lang="ru-RU" dirty="0"/>
              <a:t>й</a:t>
            </a:r>
          </a:p>
          <a:p>
            <a:pPr algn="ctr"/>
            <a:r>
              <a:rPr lang="ru-RU" sz="1450" dirty="0">
                <a:solidFill>
                  <a:schemeClr val="tx1"/>
                </a:solidFill>
              </a:rPr>
              <a:t>Проф. подготовка, переподготовка, пов. квалиф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082214" y="4365104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218,2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Молодежная политика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82214" y="5157192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385,5 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Другие вопросы в обл. образования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343673" y="2331938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9 </a:t>
            </a:r>
            <a:r>
              <a:rPr lang="ru-RU" b="1" dirty="0" smtClean="0"/>
              <a:t>679,1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Общее образование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43673" y="3134221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</a:t>
            </a:r>
            <a:r>
              <a:rPr lang="ru-RU" b="1" dirty="0" smtClean="0"/>
              <a:t>617,1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550" dirty="0">
                <a:solidFill>
                  <a:schemeClr val="tx1"/>
                </a:solidFill>
              </a:rPr>
              <a:t>Среднее проф. образование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355666" y="3916114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65</a:t>
            </a:r>
            <a:r>
              <a:rPr lang="ru-RU" dirty="0" smtClean="0"/>
              <a:t>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Высшее проф. образование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372200" y="4712633"/>
            <a:ext cx="2655584" cy="6950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42,6 </a:t>
            </a:r>
            <a:r>
              <a:rPr lang="ru-RU" b="1" dirty="0">
                <a:solidFill>
                  <a:schemeClr val="bg1"/>
                </a:solidFill>
              </a:rPr>
              <a:t>млн. рубле</a:t>
            </a:r>
            <a:r>
              <a:rPr lang="ru-RU" dirty="0"/>
              <a:t>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Научные исследования</a:t>
            </a:r>
          </a:p>
        </p:txBody>
      </p: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>
            <a:off x="6048164" y="1743178"/>
            <a:ext cx="0" cy="3761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6" idx="3"/>
          </p:cNvCxnSpPr>
          <p:nvPr/>
        </p:nvCxnSpPr>
        <p:spPr>
          <a:xfrm flipV="1">
            <a:off x="5724128" y="2336369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5737798" y="3128457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5724128" y="3916113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707594" y="4712632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737798" y="5486828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6038546" y="2700779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6031630" y="3475985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6048164" y="4294301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6061834" y="5060161"/>
            <a:ext cx="32403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8D82CDF-C956-4E22-A3DB-DE46771F8567}"/>
              </a:ext>
            </a:extLst>
          </p:cNvPr>
          <p:cNvSpPr txBox="1"/>
          <p:nvPr/>
        </p:nvSpPr>
        <p:spPr>
          <a:xfrm>
            <a:off x="3131839" y="6165304"/>
            <a:ext cx="309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/>
              <a:t>*план по состоянию на 1 апреля 2019 г.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7546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3246" y="-33539"/>
            <a:ext cx="863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Инвестиции в развитие инфраструктуры </a:t>
            </a:r>
            <a:b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дошкольных образовательных учреждений на </a:t>
            </a:r>
            <a:r>
              <a:rPr lang="ru-RU" sz="2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2019 год, млн. руб.</a:t>
            </a:r>
            <a:endParaRPr lang="ru-RU" sz="2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3" y="890584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60945" y="88722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693507" y="93712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53011" y="1582051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04316" y="904101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49" y="2132856"/>
            <a:ext cx="175464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i="1" dirty="0">
                <a:solidFill>
                  <a:schemeClr val="accent1">
                    <a:lumMod val="50000"/>
                  </a:schemeClr>
                </a:solidFill>
              </a:rPr>
              <a:t>«К 2019 году обеспечили повсеместную доступность детских садов и полностью решается проблема с яслями. В них создается не менее 270 тысяч новых </a:t>
            </a:r>
            <a:r>
              <a:rPr lang="ru-RU" sz="1100" b="1" i="1" dirty="0" smtClean="0">
                <a:solidFill>
                  <a:schemeClr val="accent1">
                    <a:lumMod val="50000"/>
                  </a:schemeClr>
                </a:solidFill>
              </a:rPr>
              <a:t>мест </a:t>
            </a:r>
            <a:r>
              <a:rPr lang="ru-RU" sz="1100" b="1" i="1" dirty="0">
                <a:solidFill>
                  <a:schemeClr val="accent1">
                    <a:lumMod val="50000"/>
                  </a:schemeClr>
                </a:solidFill>
              </a:rPr>
              <a:t>.»</a:t>
            </a:r>
          </a:p>
          <a:p>
            <a:pPr algn="r"/>
            <a:r>
              <a:rPr lang="ru-RU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ru-RU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(из Послания Президента  Российской Федерации </a:t>
            </a:r>
          </a:p>
          <a:p>
            <a:pPr algn="r"/>
            <a:r>
              <a:rPr lang="ru-RU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Федеральному Собранию </a:t>
            </a:r>
          </a:p>
          <a:p>
            <a:pPr algn="r"/>
            <a:r>
              <a:rPr lang="ru-RU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Российской Федерации,</a:t>
            </a:r>
          </a:p>
          <a:p>
            <a:pPr algn="r"/>
            <a:r>
              <a:rPr lang="ru-RU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2019 г.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23" name="TextBox 15"/>
          <p:cNvSpPr txBox="1"/>
          <p:nvPr/>
        </p:nvSpPr>
        <p:spPr>
          <a:xfrm rot="16200000">
            <a:off x="-813826" y="3444125"/>
            <a:ext cx="5376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2991C5"/>
                </a:solidFill>
              </a:rPr>
              <a:t>…………………………………………...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3252"/>
              </p:ext>
            </p:extLst>
          </p:nvPr>
        </p:nvGraphicFramePr>
        <p:xfrm>
          <a:off x="2030527" y="995485"/>
          <a:ext cx="6941279" cy="528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8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Строительство детского сада на 240 мест, расположенного в г. Канаш Чувашской Республики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Восточный"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220 мест в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"Соляное" г. Чебоксары Чувашской Республики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110 мест в с.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Урмаево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Комсомольского района Чувашской Республики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1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110 мест  в д. Большие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Катраси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Чебоксарского района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220 мест (поз. 27) в IX микрорайоне Западного жилого района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Новочебоксарск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160 мест поз. 1.28 в микрорайоне № 1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жилого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 "Новый город" в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240 мест поз. 23 в микрорайоне 5 района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Б. Хмельницкого в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240 мест поз. 5 в микрорайоне № 1 жилого района "Новый город" г. Чебоксары (вариант 2)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240 мест поз. 38 в микрорайоне 3 района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Б. Хмельницкого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250 мест поз. 30 в микрорайоне "Университетский-2" г. Чебоксары (II очередь)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63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150 мест в пос. Сосновке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250 мест в микрорайоне № 2 жилого района "Новый город"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250 мест с ясельными группами поз. 23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микрорайоне "Солнечный" (2 этап)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3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240 мест по адресу: Чувашская Республика, Цивильский район, г. Цивильск, ул. Маяковского, 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160 мест поз. 6 в микрорайоне, ограниченного улицами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Эгерский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бульвар, Л. Комсомола, Машиностроительный проезд, речка Малая Кувшинка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1082352"/>
                  </a:ext>
                </a:extLst>
              </a:tr>
              <a:tr h="31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дошкольного образовательного учреждения на 160 мест в микрорайоне , ограниченного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Ю. Гагарина, ул. Ярмарочная, ЖК "Серебряные ключи" в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2585244"/>
                  </a:ext>
                </a:extLst>
              </a:tr>
              <a:tr h="375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помещений под размещение дошкольной образовательной организации на 40 мест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"Светлый"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г.Новочебоксарск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742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72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5065" y="-34399"/>
            <a:ext cx="8638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Инвестиции в развитие инфраструктуры </a:t>
            </a:r>
            <a:b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общеобразовательных организаций на 2019 </a:t>
            </a:r>
            <a:r>
              <a:rPr lang="ru-RU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год, млн. руб.</a:t>
            </a:r>
            <a:endParaRPr lang="ru-RU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803" y="1743178"/>
            <a:ext cx="252654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«В республике реализуется масштабная программа модернизации и строительства школ. </a:t>
            </a:r>
          </a:p>
          <a:p>
            <a:pPr algn="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К 2019 году мы должны полностью обеспечить обучение в одну смену, создать более 187 998 новых мест в школе.»</a:t>
            </a:r>
          </a:p>
          <a:p>
            <a:pPr algn="r"/>
            <a:endParaRPr lang="ru-RU" sz="1000" dirty="0"/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(из Послания,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Президента РФ  Владимира Путина Федеральному Собранию, 2019 г.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20" name="TextBox 15"/>
          <p:cNvSpPr txBox="1"/>
          <p:nvPr/>
        </p:nvSpPr>
        <p:spPr>
          <a:xfrm rot="16200000">
            <a:off x="202675" y="3559041"/>
            <a:ext cx="51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2991C5"/>
                </a:solidFill>
              </a:rPr>
              <a:t>…………………………………………...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77933"/>
              </p:ext>
            </p:extLst>
          </p:nvPr>
        </p:nvGraphicFramePr>
        <p:xfrm>
          <a:off x="3068544" y="2114116"/>
          <a:ext cx="5463896" cy="276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6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средней общеобразовательной школы на 165 учащихся с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пристроем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помещений для дошкольных групп на 40 мест в с.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Байгулово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Козловского района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объекта капитального строительства "Пристрой спортивного зала с пищеблоком к школе в д. Новое Урюмово Канашского района Чувашской Республики"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начальной школы на 300 мест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 Красноармейская, д. 2, г. Ядрин Чувашской Республики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средней общеобразовательной школы на 1100 мест в микрорайоне "Волжский-3" г. Чебоксары Чувашской Республики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66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средней общеобразовательной школы на 1600 ученических мест поз. 1.34 в микрорайоне № 1 жилого района "Новый город" г. Чебоксары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72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1081" y="1956698"/>
            <a:ext cx="2526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/>
              <a:t>«Необходимо сохранить достигнутое соотношение оплаты труда учителей …</a:t>
            </a:r>
          </a:p>
          <a:p>
            <a:pPr algn="r"/>
            <a:r>
              <a:rPr lang="ru-RU" sz="1600" b="1" i="1" dirty="0"/>
              <a:t>со средней зарплатой по </a:t>
            </a:r>
            <a:r>
              <a:rPr lang="ru-RU" sz="1600" b="1" i="1" dirty="0" smtClean="0"/>
              <a:t>региону</a:t>
            </a:r>
            <a:r>
              <a:rPr lang="ru-RU" i="1" dirty="0" smtClean="0"/>
              <a:t>.</a:t>
            </a:r>
            <a:r>
              <a:rPr lang="ru-RU" sz="1600" i="1" dirty="0" smtClean="0"/>
              <a:t>»</a:t>
            </a:r>
            <a:endParaRPr lang="ru-RU" sz="1600" i="1" dirty="0"/>
          </a:p>
          <a:p>
            <a:pPr algn="r"/>
            <a:endParaRPr lang="ru-RU" sz="1000" dirty="0"/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(из Послания Президента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Российской Федерации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Федеральному Собранию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Российской Федерации, </a:t>
            </a:r>
          </a:p>
          <a:p>
            <a:pPr algn="r"/>
            <a:r>
              <a:rPr lang="ru-RU" sz="1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2019 г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</a:p>
        </p:txBody>
      </p:sp>
      <p:sp>
        <p:nvSpPr>
          <p:cNvPr id="27" name="Блок-схема: узел 26"/>
          <p:cNvSpPr/>
          <p:nvPr/>
        </p:nvSpPr>
        <p:spPr bwMode="auto">
          <a:xfrm>
            <a:off x="3249435" y="1866293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28" name="TextBox 53"/>
          <p:cNvSpPr txBox="1">
            <a:spLocks noChangeArrowheads="1"/>
          </p:cNvSpPr>
          <p:nvPr/>
        </p:nvSpPr>
        <p:spPr bwMode="auto">
          <a:xfrm>
            <a:off x="3230905" y="2037502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29" name="Блок-схема: узел 28"/>
          <p:cNvSpPr/>
          <p:nvPr/>
        </p:nvSpPr>
        <p:spPr bwMode="auto">
          <a:xfrm>
            <a:off x="3248118" y="2681509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30" name="TextBox 53"/>
          <p:cNvSpPr txBox="1">
            <a:spLocks noChangeArrowheads="1"/>
          </p:cNvSpPr>
          <p:nvPr/>
        </p:nvSpPr>
        <p:spPr bwMode="auto">
          <a:xfrm>
            <a:off x="3229588" y="2852718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31" name="Блок-схема: узел 30"/>
          <p:cNvSpPr/>
          <p:nvPr/>
        </p:nvSpPr>
        <p:spPr bwMode="auto">
          <a:xfrm>
            <a:off x="3234922" y="3486395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32" name="TextBox 53"/>
          <p:cNvSpPr txBox="1">
            <a:spLocks noChangeArrowheads="1"/>
          </p:cNvSpPr>
          <p:nvPr/>
        </p:nvSpPr>
        <p:spPr bwMode="auto">
          <a:xfrm>
            <a:off x="3195602" y="3635616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33" name="Блок-схема: узел 32"/>
          <p:cNvSpPr/>
          <p:nvPr/>
        </p:nvSpPr>
        <p:spPr bwMode="auto">
          <a:xfrm>
            <a:off x="3253452" y="1047819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3234922" y="1219028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35" name="Блок-схема: узел 34"/>
          <p:cNvSpPr/>
          <p:nvPr/>
        </p:nvSpPr>
        <p:spPr bwMode="auto">
          <a:xfrm>
            <a:off x="3229588" y="5157574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36" name="TextBox 53"/>
          <p:cNvSpPr txBox="1">
            <a:spLocks noChangeArrowheads="1"/>
          </p:cNvSpPr>
          <p:nvPr/>
        </p:nvSpPr>
        <p:spPr bwMode="auto">
          <a:xfrm>
            <a:off x="3181854" y="5319804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200%</a:t>
            </a:r>
          </a:p>
        </p:txBody>
      </p:sp>
      <p:sp>
        <p:nvSpPr>
          <p:cNvPr id="37" name="Блок-схема: узел 36"/>
          <p:cNvSpPr/>
          <p:nvPr/>
        </p:nvSpPr>
        <p:spPr bwMode="auto">
          <a:xfrm>
            <a:off x="3230905" y="5986488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3195602" y="6148718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200%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8580" y="1140246"/>
            <a:ext cx="4685000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Дошкольное образование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прогнозу заработной платы в сфере общего образования)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Общее образование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оценке среднемесячного дохода от трудовой деятельности*)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Дополнительное образование детей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средней заработной плате учителей)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Социальные услуги детям-сиротам и детям,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оставшимся без попечения родителей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оценке среднемесячного дохода от трудовой деятельности*)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Среднее профессиональное образование</a:t>
            </a:r>
          </a:p>
          <a:p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(вкл. мастеров производственного обучения)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оценке среднемесячного дохода от трудовой деятельности*)</a:t>
            </a: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Высшее профессиональное образование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оценке среднемесячного дохода от трудовой деятельности*)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Научные сотрудники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(к оценке среднемесячного дохода от трудовой деятельности*)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800" dirty="0">
                <a:solidFill>
                  <a:schemeClr val="accent1">
                    <a:lumMod val="50000"/>
                  </a:schemeClr>
                </a:solidFill>
              </a:rPr>
              <a:t>*Оценка на 2019 год – 25685 руб.</a:t>
            </a:r>
            <a:endParaRPr lang="ru-RU" sz="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954595" y="-2738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ЗАРАБОТНАЯ ПЛАТА В СИСТЕМЕ ОБРАЗОВАНИЯ И НАУКИ (план на 2019 год)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5" name="Блок-схема: узел 54"/>
          <p:cNvSpPr/>
          <p:nvPr/>
        </p:nvSpPr>
        <p:spPr bwMode="auto">
          <a:xfrm>
            <a:off x="3242237" y="4356965"/>
            <a:ext cx="734818" cy="724571"/>
          </a:xfrm>
          <a:prstGeom prst="flowChartConnector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" dirty="0">
              <a:solidFill>
                <a:prstClr val="white"/>
              </a:solidFill>
            </a:endParaRPr>
          </a:p>
        </p:txBody>
      </p:sp>
      <p:sp>
        <p:nvSpPr>
          <p:cNvPr id="56" name="TextBox 53"/>
          <p:cNvSpPr txBox="1">
            <a:spLocks noChangeArrowheads="1"/>
          </p:cNvSpPr>
          <p:nvPr/>
        </p:nvSpPr>
        <p:spPr bwMode="auto">
          <a:xfrm>
            <a:off x="3222275" y="4519195"/>
            <a:ext cx="81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41" name="TextBox 15"/>
          <p:cNvSpPr txBox="1"/>
          <p:nvPr/>
        </p:nvSpPr>
        <p:spPr>
          <a:xfrm rot="16200000">
            <a:off x="202675" y="3559041"/>
            <a:ext cx="51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2991C5"/>
                </a:solidFill>
              </a:rPr>
              <a:t>…………………………………………...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189632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43A9B0-DF37-4A1F-8F52-89979A4E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педагогических работников дошкольных образовательных учреждений за январь-март 2019 года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9D3274E6-A20C-4185-A7A9-1FE37B127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466979"/>
              </p:ext>
            </p:extLst>
          </p:nvPr>
        </p:nvGraphicFramePr>
        <p:xfrm>
          <a:off x="860110" y="922412"/>
          <a:ext cx="712879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43DA0A8-F8FA-47F6-B09E-591EB7B7D8E2}"/>
              </a:ext>
            </a:extLst>
          </p:cNvPr>
          <p:cNvSpPr/>
          <p:nvPr/>
        </p:nvSpPr>
        <p:spPr>
          <a:xfrm>
            <a:off x="0" y="1124744"/>
            <a:ext cx="323528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FC4FE2C-37DD-4A94-8C23-D9DE9B755999}"/>
              </a:ext>
            </a:extLst>
          </p:cNvPr>
          <p:cNvSpPr/>
          <p:nvPr/>
        </p:nvSpPr>
        <p:spPr>
          <a:xfrm>
            <a:off x="375795" y="112474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FC90E6A-FA0F-4326-90C1-792DF1B5B406}"/>
              </a:ext>
            </a:extLst>
          </p:cNvPr>
          <p:cNvSpPr/>
          <p:nvPr/>
        </p:nvSpPr>
        <p:spPr>
          <a:xfrm>
            <a:off x="0" y="1484784"/>
            <a:ext cx="2515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7CCB656-C5F5-4EE7-953B-923E1EA511BC}"/>
              </a:ext>
            </a:extLst>
          </p:cNvPr>
          <p:cNvSpPr/>
          <p:nvPr/>
        </p:nvSpPr>
        <p:spPr>
          <a:xfrm>
            <a:off x="683568" y="112474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DD3A630-3BE3-4B7F-9108-72D4BEFB62C3}"/>
              </a:ext>
            </a:extLst>
          </p:cNvPr>
          <p:cNvSpPr/>
          <p:nvPr/>
        </p:nvSpPr>
        <p:spPr>
          <a:xfrm>
            <a:off x="0" y="1772816"/>
            <a:ext cx="251520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094DF80-2BCC-4234-9971-1D3F086C3F34}"/>
              </a:ext>
            </a:extLst>
          </p:cNvPr>
          <p:cNvSpPr/>
          <p:nvPr/>
        </p:nvSpPr>
        <p:spPr>
          <a:xfrm>
            <a:off x="323528" y="1484784"/>
            <a:ext cx="216024" cy="2160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242ACFC-D971-455B-B217-BDE9F425A640}"/>
              </a:ext>
            </a:extLst>
          </p:cNvPr>
          <p:cNvSpPr/>
          <p:nvPr/>
        </p:nvSpPr>
        <p:spPr>
          <a:xfrm>
            <a:off x="8820472" y="6597352"/>
            <a:ext cx="323528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77BE9EF-452D-4177-9B76-CD8DC048BAF5}"/>
              </a:ext>
            </a:extLst>
          </p:cNvPr>
          <p:cNvSpPr/>
          <p:nvPr/>
        </p:nvSpPr>
        <p:spPr>
          <a:xfrm>
            <a:off x="8480173" y="6597352"/>
            <a:ext cx="268291" cy="2606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56B1508-31DB-4173-A8B3-716D498BC46B}"/>
              </a:ext>
            </a:extLst>
          </p:cNvPr>
          <p:cNvSpPr/>
          <p:nvPr/>
        </p:nvSpPr>
        <p:spPr>
          <a:xfrm>
            <a:off x="8892480" y="6309320"/>
            <a:ext cx="251520" cy="2160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07DA2EC-979A-4C4F-93B9-BAF8B38735C3}"/>
              </a:ext>
            </a:extLst>
          </p:cNvPr>
          <p:cNvSpPr/>
          <p:nvPr/>
        </p:nvSpPr>
        <p:spPr>
          <a:xfrm>
            <a:off x="8892480" y="6021288"/>
            <a:ext cx="251520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76635F6-8A68-4508-8F99-F2404A5F85A5}"/>
              </a:ext>
            </a:extLst>
          </p:cNvPr>
          <p:cNvSpPr/>
          <p:nvPr/>
        </p:nvSpPr>
        <p:spPr>
          <a:xfrm>
            <a:off x="8100392" y="6597352"/>
            <a:ext cx="268291" cy="2606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93957F0-8DAB-4757-8442-E94D7E31F398}"/>
              </a:ext>
            </a:extLst>
          </p:cNvPr>
          <p:cNvSpPr/>
          <p:nvPr/>
        </p:nvSpPr>
        <p:spPr>
          <a:xfrm>
            <a:off x="8532440" y="630932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D915DA-91B1-4421-86FB-1FFC77B6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педагогических работников  общеобразовательных учреждений за январь-март 2019 года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03F9D208-ACBD-497F-BE36-86B0783D7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004816"/>
              </p:ext>
            </p:extLst>
          </p:nvPr>
        </p:nvGraphicFramePr>
        <p:xfrm>
          <a:off x="35496" y="994420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E40510E-F49C-421A-B508-39B46226F49B}"/>
              </a:ext>
            </a:extLst>
          </p:cNvPr>
          <p:cNvSpPr/>
          <p:nvPr/>
        </p:nvSpPr>
        <p:spPr>
          <a:xfrm>
            <a:off x="0" y="6525344"/>
            <a:ext cx="323528" cy="33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FC887B4-3A75-4A63-8316-DC25AF5941B3}"/>
              </a:ext>
            </a:extLst>
          </p:cNvPr>
          <p:cNvSpPr/>
          <p:nvPr/>
        </p:nvSpPr>
        <p:spPr>
          <a:xfrm>
            <a:off x="395536" y="6597352"/>
            <a:ext cx="288032" cy="2606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6F87B1F-58E2-44EF-8D9F-906AEE12EA5C}"/>
              </a:ext>
            </a:extLst>
          </p:cNvPr>
          <p:cNvSpPr/>
          <p:nvPr/>
        </p:nvSpPr>
        <p:spPr>
          <a:xfrm>
            <a:off x="0" y="6237312"/>
            <a:ext cx="251520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4D740D1-8401-41B5-8C27-D338CC1AEB25}"/>
              </a:ext>
            </a:extLst>
          </p:cNvPr>
          <p:cNvSpPr/>
          <p:nvPr/>
        </p:nvSpPr>
        <p:spPr>
          <a:xfrm>
            <a:off x="755576" y="6669360"/>
            <a:ext cx="216024" cy="18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0660DE0-C97D-4615-94D5-631FFB0504E0}"/>
              </a:ext>
            </a:extLst>
          </p:cNvPr>
          <p:cNvSpPr/>
          <p:nvPr/>
        </p:nvSpPr>
        <p:spPr>
          <a:xfrm>
            <a:off x="0" y="6021288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EC4322E-E58C-4A41-8C92-BD119A27379E}"/>
              </a:ext>
            </a:extLst>
          </p:cNvPr>
          <p:cNvSpPr/>
          <p:nvPr/>
        </p:nvSpPr>
        <p:spPr>
          <a:xfrm>
            <a:off x="359024" y="6264696"/>
            <a:ext cx="288032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8D3F47F-96B2-4EE7-AEC2-7C62FE1F8C8C}"/>
              </a:ext>
            </a:extLst>
          </p:cNvPr>
          <p:cNvSpPr/>
          <p:nvPr/>
        </p:nvSpPr>
        <p:spPr>
          <a:xfrm>
            <a:off x="8820472" y="1124744"/>
            <a:ext cx="32352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9D59932-41C3-4B94-8693-92E5D1922BE1}"/>
              </a:ext>
            </a:extLst>
          </p:cNvPr>
          <p:cNvSpPr/>
          <p:nvPr/>
        </p:nvSpPr>
        <p:spPr>
          <a:xfrm>
            <a:off x="8892480" y="1484784"/>
            <a:ext cx="2515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9B1231C-5C20-4DEE-8D60-9C16BD05AD07}"/>
              </a:ext>
            </a:extLst>
          </p:cNvPr>
          <p:cNvSpPr/>
          <p:nvPr/>
        </p:nvSpPr>
        <p:spPr>
          <a:xfrm>
            <a:off x="8532440" y="112474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EC0F27C-66A2-4B98-9224-C26E752FDFC1}"/>
              </a:ext>
            </a:extLst>
          </p:cNvPr>
          <p:cNvSpPr/>
          <p:nvPr/>
        </p:nvSpPr>
        <p:spPr>
          <a:xfrm>
            <a:off x="8982236" y="1772816"/>
            <a:ext cx="161764" cy="1440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25F461A-EFEE-4035-A21C-149517513F74}"/>
              </a:ext>
            </a:extLst>
          </p:cNvPr>
          <p:cNvSpPr/>
          <p:nvPr/>
        </p:nvSpPr>
        <p:spPr>
          <a:xfrm>
            <a:off x="8244408" y="112474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821B595-B1D0-4705-AD35-01D034AF4AE6}"/>
              </a:ext>
            </a:extLst>
          </p:cNvPr>
          <p:cNvSpPr/>
          <p:nvPr/>
        </p:nvSpPr>
        <p:spPr>
          <a:xfrm>
            <a:off x="8535413" y="1414989"/>
            <a:ext cx="251520" cy="2160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13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58935" y="-27385"/>
            <a:ext cx="9202935" cy="864098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25065" y="173831"/>
            <a:ext cx="863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ЧУВАШСКАЯ РЕСПУБЛИКА</a:t>
            </a:r>
          </a:p>
        </p:txBody>
      </p:sp>
      <p:sp>
        <p:nvSpPr>
          <p:cNvPr id="40" name="Прямоугольник 39"/>
          <p:cNvSpPr/>
          <p:nvPr/>
        </p:nvSpPr>
        <p:spPr>
          <a:xfrm rot="10800000">
            <a:off x="28384" y="909030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388424" y="904103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28383" y="1238288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48464" y="90410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81048" y="1599162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963064" y="90903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378060" y="127504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55782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429556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80179" y="6488469"/>
            <a:ext cx="288032" cy="288032"/>
          </a:xfrm>
          <a:prstGeom prst="rect">
            <a:avLst/>
          </a:prstGeom>
          <a:solidFill>
            <a:srgbClr val="299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99798" y="6274123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9621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03597" y="6279210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855525" y="6634784"/>
            <a:ext cx="144016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2991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1201" y="3104093"/>
            <a:ext cx="531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ntiqua Chv Bold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6801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1865</TotalTime>
  <Words>1070</Words>
  <Application>Microsoft Office PowerPoint</Application>
  <PresentationFormat>Экран (4:3)</PresentationFormat>
  <Paragraphs>179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Среднемесячная заработная плата педагогических работников дошкольных образовательных учреждений за январь-март 2019 года </vt:lpstr>
      <vt:lpstr>Среднемесячная заработная плата педагогических работников  общеобразовательных учреждений за январь-март 2019 года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Минобразования Иванова Ольга Геннадьевна</dc:creator>
  <cp:lastModifiedBy>Минобразования Столярова Марина Григорьевна obrazov3</cp:lastModifiedBy>
  <cp:revision>131</cp:revision>
  <cp:lastPrinted>2019-05-15T06:16:03Z</cp:lastPrinted>
  <dcterms:created xsi:type="dcterms:W3CDTF">2018-03-29T05:03:32Z</dcterms:created>
  <dcterms:modified xsi:type="dcterms:W3CDTF">2019-05-15T15:39:19Z</dcterms:modified>
</cp:coreProperties>
</file>