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3" r:id="rId1"/>
  </p:sldMasterIdLst>
  <p:notesMasterIdLst>
    <p:notesMasterId r:id="rId8"/>
  </p:notesMasterIdLst>
  <p:handoutMasterIdLst>
    <p:handoutMasterId r:id="rId9"/>
  </p:handoutMasterIdLst>
  <p:sldIdLst>
    <p:sldId id="272" r:id="rId2"/>
    <p:sldId id="302" r:id="rId3"/>
    <p:sldId id="299" r:id="rId4"/>
    <p:sldId id="300" r:id="rId5"/>
    <p:sldId id="301" r:id="rId6"/>
    <p:sldId id="279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384"/>
    <a:srgbClr val="B42B29"/>
    <a:srgbClr val="595959"/>
    <a:srgbClr val="8D8D8D"/>
    <a:srgbClr val="FF3F3F"/>
    <a:srgbClr val="A16327"/>
    <a:srgbClr val="D7B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1" autoAdjust="0"/>
    <p:restoredTop sz="96349" autoAdjust="0"/>
  </p:normalViewPr>
  <p:slideViewPr>
    <p:cSldViewPr snapToGrid="0">
      <p:cViewPr varScale="1">
        <p:scale>
          <a:sx n="112" d="100"/>
          <a:sy n="112" d="100"/>
        </p:scale>
        <p:origin x="3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4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561065355615228E-2"/>
          <c:y val="0.38676238193571111"/>
          <c:w val="0.67263191622408913"/>
          <c:h val="0.5361512856904767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0.23126516772021377"/>
                  <c:y val="-5.597177150199384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5393185676876"/>
                  <c:y val="-0.1467909701898452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19DF1442-5457-4116-B012-A53A29303BA2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6.5986577267044502E-2"/>
                  <c:y val="-7.5037988084451376E-2"/>
                </c:manualLayout>
              </c:layout>
              <c:tx>
                <c:rich>
                  <a:bodyPr/>
                  <a:lstStyle/>
                  <a:p>
                    <a:fld id="{B89791F2-3E50-446D-9FA5-3EC59CB897C5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0579667443662902"/>
                  <c:y val="-2.029275154908825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26646446863376"/>
                      <c:h val="6.532920689392977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6.8524601602958798E-2"/>
                  <c:y val="2.915741029825945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4005101104191964E-2"/>
                  <c:y val="6.03236878298586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57590308230831"/>
                      <c:h val="9.4724166085810413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3.1608177622033495E-2"/>
                  <c:y val="3.7887675417585726E-2"/>
                </c:manualLayout>
              </c:layout>
              <c:tx>
                <c:rich>
                  <a:bodyPr/>
                  <a:lstStyle/>
                  <a:p>
                    <a:fld id="{D690A6FC-61F0-4D55-82B3-8E829C89C3F2}" type="CATEGORYNAME">
                      <a:rPr lang="ru-RU"/>
                      <a:pPr/>
                      <a:t>[ИМЯ КАТЕГОРИИ]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0.10283474499045571"/>
                  <c:y val="-1.071424464343550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184584522679544E-2"/>
                  <c:y val="0.1649905795729578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21129011836327585"/>
                  <c:y val="-0.2018477321890250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Минкультуры Чувашии</c:v>
                </c:pt>
                <c:pt idx="1">
                  <c:v>Минздрав Чувашии</c:v>
                </c:pt>
                <c:pt idx="2">
                  <c:v>Мининформполитики Чувашии</c:v>
                </c:pt>
                <c:pt idx="3">
                  <c:v>Минприроды Чувашии</c:v>
                </c:pt>
                <c:pt idx="4">
                  <c:v>Минобразования Чувашии</c:v>
                </c:pt>
                <c:pt idx="5">
                  <c:v>Минсельхоз Чувашии</c:v>
                </c:pt>
                <c:pt idx="6">
                  <c:v>Минэкономразвития Чувашии</c:v>
                </c:pt>
                <c:pt idx="7">
                  <c:v>Гостехнадзор Чувашии</c:v>
                </c:pt>
                <c:pt idx="8">
                  <c:v>Минтруд Чувашии (ОСЗН)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228</c:v>
                </c:pt>
                <c:pt idx="1">
                  <c:v>251</c:v>
                </c:pt>
                <c:pt idx="2">
                  <c:v>403</c:v>
                </c:pt>
                <c:pt idx="3">
                  <c:v>1102</c:v>
                </c:pt>
                <c:pt idx="4">
                  <c:v>1131</c:v>
                </c:pt>
                <c:pt idx="5">
                  <c:v>1549</c:v>
                </c:pt>
                <c:pt idx="6">
                  <c:v>1839</c:v>
                </c:pt>
                <c:pt idx="7">
                  <c:v>4304</c:v>
                </c:pt>
                <c:pt idx="8">
                  <c:v>24102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89522195118757"/>
          <c:y val="0.24572373846422724"/>
          <c:w val="0.42209168439030015"/>
          <c:h val="0.662759246025933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</c:v>
                </c:pt>
              </c:strCache>
            </c:strRef>
          </c:tx>
          <c:explosion val="1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60000"/>
                      <a:lumOff val="4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lumOff val="4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5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4">
                      <a:lumMod val="5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5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5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5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2">
                      <a:lumMod val="70000"/>
                      <a:lumOff val="3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70000"/>
                      <a:lumOff val="3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4">
                      <a:lumMod val="70000"/>
                      <a:lumOff val="3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70000"/>
                      <a:lumOff val="3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6">
                      <a:lumMod val="70000"/>
                      <a:lumOff val="3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70000"/>
                      <a:lumOff val="3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2">
                      <a:lumMod val="7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7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4">
                      <a:lumMod val="7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7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7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7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4"/>
            <c:bubble3D val="0"/>
            <c:spPr>
              <a:gradFill rotWithShape="1">
                <a:gsLst>
                  <a:gs pos="0">
                    <a:schemeClr val="accent2">
                      <a:lumMod val="50000"/>
                      <a:lumOff val="50000"/>
                      <a:tint val="98000"/>
                      <a:lumMod val="114000"/>
                    </a:schemeClr>
                  </a:gs>
                  <a:gs pos="100000">
                    <a:schemeClr val="accent2">
                      <a:lumMod val="50000"/>
                      <a:lumOff val="5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5"/>
            <c:bubble3D val="0"/>
            <c:spPr>
              <a:gradFill rotWithShape="1">
                <a:gsLst>
                  <a:gs pos="0">
                    <a:schemeClr val="accent4">
                      <a:lumMod val="50000"/>
                      <a:lumOff val="5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50000"/>
                      <a:lumOff val="5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0.12183835537211603"/>
                  <c:y val="-7.80848791859374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077076613923183E-2"/>
                  <c:y val="-4.35964009969501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635845714522659E-2"/>
                  <c:y val="-1.08991002492375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838636718278128E-2"/>
                  <c:y val="-3.53658407243695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7852197133401737E-2"/>
                  <c:y val="-4.32076837980485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0919177686058014E-2"/>
                  <c:y val="-2.960001020637146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0973189492415888E-2"/>
                  <c:y val="5.856365938945310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2324461629336908E-2"/>
                  <c:y val="1.9521219796484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7405479338873719E-2"/>
                  <c:y val="3.12339516743749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859471605672111E-2"/>
                  <c:y val="2.537758573542967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4.4756946871389584E-2"/>
                  <c:y val="3.90424395929687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2270449822979034E-2"/>
                  <c:y val="-1.4315395811414542E-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8486692444005379E-2"/>
                  <c:y val="7.80848791859374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7135420307084345E-2"/>
                  <c:y val="7.80848791859374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9837964580926375E-2"/>
                  <c:y val="-1.952121979648508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3567710153542187E-2"/>
                  <c:y val="3.904243959296873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5.0973189492415881E-2"/>
                  <c:y val="1.171273187789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0973189492415916E-2"/>
                  <c:y val="1.1712731877890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5.0973189492415888E-2"/>
                  <c:y val="5.856365938945238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9.0757142266984406E-2"/>
                  <c:y val="-1.952121979648436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6.4648923258673816E-2"/>
                  <c:y val="-1.952121979648400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7.8324657024931757E-2"/>
                  <c:y val="-1.75690978168359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9.2000390791189657E-2"/>
                  <c:y val="-4.09945615726171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5.0973189492415888E-2"/>
                  <c:y val="-5.8563659389453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1.7405479338873674E-2"/>
                  <c:y val="-4.29466835522656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5.2216438016621063E-2"/>
                  <c:y val="-3.90424395929687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Лист1!$A$2:$A$27</c:f>
              <c:strCache>
                <c:ptCount val="26"/>
                <c:pt idx="0">
                  <c:v>Красночетайский </c:v>
                </c:pt>
                <c:pt idx="1">
                  <c:v>г.Чебоксары</c:v>
                </c:pt>
                <c:pt idx="2">
                  <c:v>Порецкий </c:v>
                </c:pt>
                <c:pt idx="3">
                  <c:v>г.Новочебоксарск</c:v>
                </c:pt>
                <c:pt idx="4">
                  <c:v>Шумерлинский </c:v>
                </c:pt>
                <c:pt idx="5">
                  <c:v>Моргаушский </c:v>
                </c:pt>
                <c:pt idx="6">
                  <c:v>Цивильский </c:v>
                </c:pt>
                <c:pt idx="7">
                  <c:v>Батыревский </c:v>
                </c:pt>
                <c:pt idx="8">
                  <c:v>Козловский </c:v>
                </c:pt>
                <c:pt idx="9">
                  <c:v>Аликовский </c:v>
                </c:pt>
                <c:pt idx="10">
                  <c:v>Яльчикский </c:v>
                </c:pt>
                <c:pt idx="11">
                  <c:v>Алатырский </c:v>
                </c:pt>
                <c:pt idx="12">
                  <c:v>Урмарский </c:v>
                </c:pt>
                <c:pt idx="13">
                  <c:v>Мариинско-Посадский </c:v>
                </c:pt>
                <c:pt idx="14">
                  <c:v>Канашский </c:v>
                </c:pt>
                <c:pt idx="15">
                  <c:v>Чебоксарский </c:v>
                </c:pt>
                <c:pt idx="16">
                  <c:v>Комсомольский </c:v>
                </c:pt>
                <c:pt idx="17">
                  <c:v>Ядринский </c:v>
                </c:pt>
                <c:pt idx="18">
                  <c:v>Красноармейский </c:v>
                </c:pt>
                <c:pt idx="19">
                  <c:v>г.Шумерля</c:v>
                </c:pt>
                <c:pt idx="20">
                  <c:v>Ибресинский </c:v>
                </c:pt>
                <c:pt idx="21">
                  <c:v>Вурнарский </c:v>
                </c:pt>
                <c:pt idx="22">
                  <c:v>Янтиковский </c:v>
                </c:pt>
                <c:pt idx="23">
                  <c:v>Шемуршинский </c:v>
                </c:pt>
                <c:pt idx="24">
                  <c:v>г.Канаш</c:v>
                </c:pt>
                <c:pt idx="25">
                  <c:v>г.Алатырь</c:v>
                </c:pt>
              </c:strCache>
            </c:strRef>
          </c:cat>
          <c:val>
            <c:numRef>
              <c:f>Лист1!$B$2:$B$27</c:f>
              <c:numCache>
                <c:formatCode>General</c:formatCode>
                <c:ptCount val="26"/>
                <c:pt idx="0">
                  <c:v>666</c:v>
                </c:pt>
                <c:pt idx="1">
                  <c:v>25014</c:v>
                </c:pt>
                <c:pt idx="2">
                  <c:v>735</c:v>
                </c:pt>
                <c:pt idx="3">
                  <c:v>9622</c:v>
                </c:pt>
                <c:pt idx="4">
                  <c:v>830</c:v>
                </c:pt>
                <c:pt idx="5">
                  <c:v>5422</c:v>
                </c:pt>
                <c:pt idx="6">
                  <c:v>831</c:v>
                </c:pt>
                <c:pt idx="7">
                  <c:v>5058</c:v>
                </c:pt>
                <c:pt idx="8">
                  <c:v>882</c:v>
                </c:pt>
                <c:pt idx="9">
                  <c:v>4034</c:v>
                </c:pt>
                <c:pt idx="10">
                  <c:v>985</c:v>
                </c:pt>
                <c:pt idx="11">
                  <c:v>4016</c:v>
                </c:pt>
                <c:pt idx="12">
                  <c:v>1124</c:v>
                </c:pt>
                <c:pt idx="13">
                  <c:v>1984</c:v>
                </c:pt>
                <c:pt idx="14">
                  <c:v>1282</c:v>
                </c:pt>
                <c:pt idx="15">
                  <c:v>3497</c:v>
                </c:pt>
                <c:pt idx="16">
                  <c:v>1361</c:v>
                </c:pt>
                <c:pt idx="17">
                  <c:v>2900</c:v>
                </c:pt>
                <c:pt idx="18">
                  <c:v>1439</c:v>
                </c:pt>
                <c:pt idx="19">
                  <c:v>2841</c:v>
                </c:pt>
                <c:pt idx="20">
                  <c:v>1701</c:v>
                </c:pt>
                <c:pt idx="21">
                  <c:v>2435</c:v>
                </c:pt>
                <c:pt idx="22">
                  <c:v>1837</c:v>
                </c:pt>
                <c:pt idx="23">
                  <c:v>2296</c:v>
                </c:pt>
                <c:pt idx="24">
                  <c:v>3678</c:v>
                </c:pt>
                <c:pt idx="25">
                  <c:v>2044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Запросы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6406249999999989"/>
                  <c:y val="0.133593741781880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062500000000003"/>
                  <c:y val="0.112499993079478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8750000000000003"/>
                  <c:y val="4.68749971164486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"/>
                  <c:y val="-0.1078124933678338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0625000000000002"/>
                  <c:y val="-0.13828124149352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1250000000000003E-2"/>
                  <c:y val="-0.152343740628460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687499999999944E-2"/>
                  <c:y val="-0.145312491060993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Росреестр</c:v>
                </c:pt>
                <c:pt idx="1">
                  <c:v>ПФР</c:v>
                </c:pt>
                <c:pt idx="2">
                  <c:v>ФСС</c:v>
                </c:pt>
                <c:pt idx="3">
                  <c:v>МЧС</c:v>
                </c:pt>
                <c:pt idx="4">
                  <c:v>МВД</c:v>
                </c:pt>
                <c:pt idx="5">
                  <c:v>ФНС</c:v>
                </c:pt>
                <c:pt idx="6">
                  <c:v>Роспотребнадзор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40417</c:v>
                </c:pt>
                <c:pt idx="1">
                  <c:v>11949</c:v>
                </c:pt>
                <c:pt idx="2">
                  <c:v>9983</c:v>
                </c:pt>
                <c:pt idx="3">
                  <c:v>275</c:v>
                </c:pt>
                <c:pt idx="4">
                  <c:v>5747</c:v>
                </c:pt>
                <c:pt idx="5">
                  <c:v>3930</c:v>
                </c:pt>
                <c:pt idx="6">
                  <c:v>345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100" u="none" strike="noStrike" kern="1200">
          <a:solidFill>
            <a:schemeClr val="dk1"/>
          </a:solidFill>
          <a:effectLst/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417409-6FC3-44D1-951B-9364443DDD5D}" type="doc">
      <dgm:prSet loTypeId="urn:microsoft.com/office/officeart/2005/8/layout/radial5" loCatId="relationship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F2BD8A-B938-469F-B13D-D151685A6376}">
      <dgm:prSet phldrT="[Текст]" custT="1"/>
      <dgm:spPr/>
      <dgm:t>
        <a:bodyPr/>
        <a:lstStyle/>
        <a:p>
          <a:r>
            <a:rPr lang="ru-RU" sz="20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СМЭВ</a:t>
          </a:r>
          <a:br>
            <a:rPr lang="ru-RU" sz="20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4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РСМЭВ</a:t>
          </a:r>
          <a:endParaRPr lang="ru-RU" sz="2000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CEB65B-D9AA-4C4A-80C2-9355FC2FBAD5}" type="parTrans" cxnId="{2AFBB293-5C38-4F27-B5C1-58335EB4E76B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F89AA-FA1C-44C2-8AA0-C2E1602E2470}" type="sibTrans" cxnId="{2AFBB293-5C38-4F27-B5C1-58335EB4E76B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C41E1-213F-4342-B4F7-C0C5C82AEDED}">
      <dgm:prSet phldrT="[Текст]"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МФЦ</a:t>
          </a:r>
          <a:endParaRPr lang="ru-RU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41196C-3BE7-486B-B33F-A6B7F7ACE331}" type="parTrans" cxnId="{181C4518-E5BA-4556-86A4-3C80AB6D4B15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47DD5-FC82-47F6-81BF-C83F01EECE30}" type="sibTrans" cxnId="{181C4518-E5BA-4556-86A4-3C80AB6D4B15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70B5CD-0F11-401C-A050-DE5518BF5B0A}">
      <dgm:prSet phldrT="[Текст]"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ФОИВ</a:t>
          </a:r>
          <a:endParaRPr lang="ru-RU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7ECF3-A79C-4577-B521-A89C5D013661}" type="parTrans" cxnId="{736CD46E-7EDA-41C4-86B8-8DC743B5A88B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91BD5C-4D6F-46AC-A527-36FA3DC24581}" type="sibTrans" cxnId="{736CD46E-7EDA-41C4-86B8-8DC743B5A88B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46BDD-9830-4B02-B94C-65E9553F176D}">
      <dgm:prSet phldrT="[Текст]"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ГИС ГМП</a:t>
          </a:r>
          <a:endParaRPr lang="ru-RU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77D7AC-62E2-42E8-B3DC-AD2D612B9C51}" type="parTrans" cxnId="{F121AD50-5D2C-4F4A-A59E-CC468F746EAF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DB4FA1-FCC4-4C82-AD13-3028D85DEF6F}" type="sibTrans" cxnId="{F121AD50-5D2C-4F4A-A59E-CC468F746EAF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17E105-E993-4F96-A633-124B348B5AF9}">
      <dgm:prSet phldrT="[Текст]"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ЕСИА</a:t>
          </a:r>
          <a:endParaRPr lang="ru-RU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4A1C56-7A8D-46B4-BAE7-A64903BF0AB7}" type="parTrans" cxnId="{D4E49840-1F10-4393-B841-7C59B1B5086D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2EA74A-D0B7-4378-892F-7D5E973BF42C}" type="sibTrans" cxnId="{D4E49840-1F10-4393-B841-7C59B1B5086D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5A1C4D-FC1E-4559-AD4F-5E8770C99AC6}">
      <dgm:prSet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ЕПГУ</a:t>
          </a:r>
          <a:endParaRPr lang="ru-RU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1E83C7-884C-4BE7-9B74-E9C77C6991A4}" type="parTrans" cxnId="{B25C1570-700A-4456-86CF-60501E04C6BE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1483BD-7D3E-4F4A-A632-568002B6A101}" type="sibTrans" cxnId="{B25C1570-700A-4456-86CF-60501E04C6BE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A6D80-C0E3-425E-AAA3-8BCBFD40DFA7}">
      <dgm:prSet/>
      <dgm:spPr/>
      <dgm:t>
        <a:bodyPr/>
        <a:lstStyle/>
        <a:p>
          <a:r>
            <a:rPr lang="ru-RU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ОИВ</a:t>
          </a:r>
          <a:endParaRPr lang="ru-RU" b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FDAEC4-E891-4C8E-9F10-00DB1D28C5A8}" type="parTrans" cxnId="{AE0E0F60-15AF-492F-BF67-B0E6B67C09D2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71D261-4DAE-4CF7-8270-3CC5196215A3}" type="sibTrans" cxnId="{AE0E0F60-15AF-492F-BF67-B0E6B67C09D2}">
      <dgm:prSet/>
      <dgm:spPr/>
      <dgm:t>
        <a:bodyPr/>
        <a:lstStyle/>
        <a:p>
          <a:endParaRPr lang="ru-RU" b="0" u="non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1FE386-421B-436F-B253-3FF93B515575}" type="pres">
      <dgm:prSet presAssocID="{D8417409-6FC3-44D1-951B-9364443DDD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EF2CDE-E862-4321-AD47-18D2D6AAE41F}" type="pres">
      <dgm:prSet presAssocID="{51F2BD8A-B938-469F-B13D-D151685A6376}" presName="centerShape" presStyleLbl="node0" presStyleIdx="0" presStyleCnt="1"/>
      <dgm:spPr/>
      <dgm:t>
        <a:bodyPr/>
        <a:lstStyle/>
        <a:p>
          <a:endParaRPr lang="ru-RU"/>
        </a:p>
      </dgm:t>
    </dgm:pt>
    <dgm:pt modelId="{A550C71F-6787-4404-ABCE-B2B70DFAA5C4}" type="pres">
      <dgm:prSet presAssocID="{7841196C-3BE7-486B-B33F-A6B7F7ACE331}" presName="parTrans" presStyleLbl="sibTrans2D1" presStyleIdx="0" presStyleCnt="6" custScaleX="133348" custScaleY="7462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2849F606-8C74-4CD8-9D64-CB52E0B8943B}" type="pres">
      <dgm:prSet presAssocID="{7841196C-3BE7-486B-B33F-A6B7F7ACE33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B14F57A0-1DDD-4F70-844A-D718AD9F61FC}" type="pres">
      <dgm:prSet presAssocID="{29EC41E1-213F-4342-B4F7-C0C5C82AED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9332C-DC6A-4BB4-9884-32498889EEB6}" type="pres">
      <dgm:prSet presAssocID="{A0C7ECF3-A79C-4577-B521-A89C5D013661}" presName="parTrans" presStyleLbl="sibTrans2D1" presStyleIdx="1" presStyleCnt="6" custScaleX="133348" custScaleY="7462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EEE5021-42BF-455D-BE4C-06C67808F4B6}" type="pres">
      <dgm:prSet presAssocID="{A0C7ECF3-A79C-4577-B521-A89C5D013661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0E1C55F-4C7E-441C-AC3A-8833EE300F63}" type="pres">
      <dgm:prSet presAssocID="{5F70B5CD-0F11-401C-A050-DE5518BF5B0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CD2F8-DC66-45D1-9FD4-9DEA63B40E75}" type="pres">
      <dgm:prSet presAssocID="{7F77D7AC-62E2-42E8-B3DC-AD2D612B9C51}" presName="parTrans" presStyleLbl="sibTrans2D1" presStyleIdx="2" presStyleCnt="6" custScaleX="133348" custScaleY="7462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585F048F-604A-4110-B87C-24C2E6D97F64}" type="pres">
      <dgm:prSet presAssocID="{7F77D7AC-62E2-42E8-B3DC-AD2D612B9C5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D264B04-E5E9-46E2-9B67-876D24DB8FA5}" type="pres">
      <dgm:prSet presAssocID="{D0A46BDD-9830-4B02-B94C-65E9553F17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56DA0-6251-48ED-A70E-5ECCB5062DF3}" type="pres">
      <dgm:prSet presAssocID="{C04A1C56-7A8D-46B4-BAE7-A64903BF0AB7}" presName="parTrans" presStyleLbl="sibTrans2D1" presStyleIdx="3" presStyleCnt="6" custScaleX="133348" custScaleY="7462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1404CF7-58CE-4F43-9D73-3EC8947A8C15}" type="pres">
      <dgm:prSet presAssocID="{C04A1C56-7A8D-46B4-BAE7-A64903BF0AB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F8D88E46-B517-49AF-801F-9B1CA960B752}" type="pres">
      <dgm:prSet presAssocID="{F317E105-E993-4F96-A633-124B348B5AF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41A8D-1CA2-4828-81C2-46D06ED28747}" type="pres">
      <dgm:prSet presAssocID="{121E83C7-884C-4BE7-9B74-E9C77C6991A4}" presName="parTrans" presStyleLbl="sibTrans2D1" presStyleIdx="4" presStyleCnt="6" custScaleX="133348" custScaleY="7462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26E53B0D-2162-4488-A737-802DFB4852E3}" type="pres">
      <dgm:prSet presAssocID="{121E83C7-884C-4BE7-9B74-E9C77C6991A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B1EF3C9-6A50-4D4B-B1CB-BA02A61BAF63}" type="pres">
      <dgm:prSet presAssocID="{E05A1C4D-FC1E-4559-AD4F-5E8770C99AC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AD7E5-7145-4C33-A1FF-430CCEB4165C}" type="pres">
      <dgm:prSet presAssocID="{B8FDAEC4-E891-4C8E-9F10-00DB1D28C5A8}" presName="parTrans" presStyleLbl="sibTrans2D1" presStyleIdx="5" presStyleCnt="6" custScaleX="133348" custScaleY="74623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B1A5CB29-B7E7-473E-BA01-635DCB1167AD}" type="pres">
      <dgm:prSet presAssocID="{B8FDAEC4-E891-4C8E-9F10-00DB1D28C5A8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62D8F80-1859-48E9-A148-0A7F2A848F81}" type="pres">
      <dgm:prSet presAssocID="{786A6D80-C0E3-425E-AAA3-8BCBFD40DF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24378-3F9D-4896-80BA-4B619A19E142}" type="presOf" srcId="{51F2BD8A-B938-469F-B13D-D151685A6376}" destId="{BCEF2CDE-E862-4321-AD47-18D2D6AAE41F}" srcOrd="0" destOrd="0" presId="urn:microsoft.com/office/officeart/2005/8/layout/radial5"/>
    <dgm:cxn modelId="{D9CB7AA3-3B05-4002-A157-6398B73162D6}" type="presOf" srcId="{5F70B5CD-0F11-401C-A050-DE5518BF5B0A}" destId="{10E1C55F-4C7E-441C-AC3A-8833EE300F63}" srcOrd="0" destOrd="0" presId="urn:microsoft.com/office/officeart/2005/8/layout/radial5"/>
    <dgm:cxn modelId="{D9DE0DFE-2E7F-4871-9A19-809DAAA49237}" type="presOf" srcId="{121E83C7-884C-4BE7-9B74-E9C77C6991A4}" destId="{26E53B0D-2162-4488-A737-802DFB4852E3}" srcOrd="1" destOrd="0" presId="urn:microsoft.com/office/officeart/2005/8/layout/radial5"/>
    <dgm:cxn modelId="{50F6A8BA-66E8-45CA-86F1-BC00E8032D50}" type="presOf" srcId="{7841196C-3BE7-486B-B33F-A6B7F7ACE331}" destId="{2849F606-8C74-4CD8-9D64-CB52E0B8943B}" srcOrd="1" destOrd="0" presId="urn:microsoft.com/office/officeart/2005/8/layout/radial5"/>
    <dgm:cxn modelId="{77376020-2A9B-41B6-BB3C-5AB8F169A644}" type="presOf" srcId="{B8FDAEC4-E891-4C8E-9F10-00DB1D28C5A8}" destId="{B1A5CB29-B7E7-473E-BA01-635DCB1167AD}" srcOrd="1" destOrd="0" presId="urn:microsoft.com/office/officeart/2005/8/layout/radial5"/>
    <dgm:cxn modelId="{F121AD50-5D2C-4F4A-A59E-CC468F746EAF}" srcId="{51F2BD8A-B938-469F-B13D-D151685A6376}" destId="{D0A46BDD-9830-4B02-B94C-65E9553F176D}" srcOrd="2" destOrd="0" parTransId="{7F77D7AC-62E2-42E8-B3DC-AD2D612B9C51}" sibTransId="{E3DB4FA1-FCC4-4C82-AD13-3028D85DEF6F}"/>
    <dgm:cxn modelId="{AE0E0F60-15AF-492F-BF67-B0E6B67C09D2}" srcId="{51F2BD8A-B938-469F-B13D-D151685A6376}" destId="{786A6D80-C0E3-425E-AAA3-8BCBFD40DFA7}" srcOrd="5" destOrd="0" parTransId="{B8FDAEC4-E891-4C8E-9F10-00DB1D28C5A8}" sibTransId="{5071D261-4DAE-4CF7-8270-3CC5196215A3}"/>
    <dgm:cxn modelId="{2849CEBF-95DF-4F46-81B8-36348064A434}" type="presOf" srcId="{121E83C7-884C-4BE7-9B74-E9C77C6991A4}" destId="{C7A41A8D-1CA2-4828-81C2-46D06ED28747}" srcOrd="0" destOrd="0" presId="urn:microsoft.com/office/officeart/2005/8/layout/radial5"/>
    <dgm:cxn modelId="{4D033C3F-2CAD-41FA-994C-E1E54FFD1A70}" type="presOf" srcId="{7F77D7AC-62E2-42E8-B3DC-AD2D612B9C51}" destId="{585F048F-604A-4110-B87C-24C2E6D97F64}" srcOrd="1" destOrd="0" presId="urn:microsoft.com/office/officeart/2005/8/layout/radial5"/>
    <dgm:cxn modelId="{8CB8BCA6-0C48-449F-95B1-EB08B7F03CCA}" type="presOf" srcId="{7F77D7AC-62E2-42E8-B3DC-AD2D612B9C51}" destId="{379CD2F8-DC66-45D1-9FD4-9DEA63B40E75}" srcOrd="0" destOrd="0" presId="urn:microsoft.com/office/officeart/2005/8/layout/radial5"/>
    <dgm:cxn modelId="{AD426667-758A-4C23-BFD1-D0971DF5C416}" type="presOf" srcId="{C04A1C56-7A8D-46B4-BAE7-A64903BF0AB7}" destId="{DE656DA0-6251-48ED-A70E-5ECCB5062DF3}" srcOrd="0" destOrd="0" presId="urn:microsoft.com/office/officeart/2005/8/layout/radial5"/>
    <dgm:cxn modelId="{FCFCAD94-754C-40B1-93F0-63F8A6E23160}" type="presOf" srcId="{B8FDAEC4-E891-4C8E-9F10-00DB1D28C5A8}" destId="{364AD7E5-7145-4C33-A1FF-430CCEB4165C}" srcOrd="0" destOrd="0" presId="urn:microsoft.com/office/officeart/2005/8/layout/radial5"/>
    <dgm:cxn modelId="{736CD46E-7EDA-41C4-86B8-8DC743B5A88B}" srcId="{51F2BD8A-B938-469F-B13D-D151685A6376}" destId="{5F70B5CD-0F11-401C-A050-DE5518BF5B0A}" srcOrd="1" destOrd="0" parTransId="{A0C7ECF3-A79C-4577-B521-A89C5D013661}" sibTransId="{1591BD5C-4D6F-46AC-A527-36FA3DC24581}"/>
    <dgm:cxn modelId="{D443B03D-B495-4D7E-B0E8-72B6BA58C434}" type="presOf" srcId="{A0C7ECF3-A79C-4577-B521-A89C5D013661}" destId="{5EF9332C-DC6A-4BB4-9884-32498889EEB6}" srcOrd="0" destOrd="0" presId="urn:microsoft.com/office/officeart/2005/8/layout/radial5"/>
    <dgm:cxn modelId="{A11FA95C-4DA8-4282-9CB3-4708030F45A9}" type="presOf" srcId="{D8417409-6FC3-44D1-951B-9364443DDD5D}" destId="{981FE386-421B-436F-B253-3FF93B515575}" srcOrd="0" destOrd="0" presId="urn:microsoft.com/office/officeart/2005/8/layout/radial5"/>
    <dgm:cxn modelId="{22C8C0D4-547B-4509-A48C-8587BD58141E}" type="presOf" srcId="{7841196C-3BE7-486B-B33F-A6B7F7ACE331}" destId="{A550C71F-6787-4404-ABCE-B2B70DFAA5C4}" srcOrd="0" destOrd="0" presId="urn:microsoft.com/office/officeart/2005/8/layout/radial5"/>
    <dgm:cxn modelId="{B25C1570-700A-4456-86CF-60501E04C6BE}" srcId="{51F2BD8A-B938-469F-B13D-D151685A6376}" destId="{E05A1C4D-FC1E-4559-AD4F-5E8770C99AC6}" srcOrd="4" destOrd="0" parTransId="{121E83C7-884C-4BE7-9B74-E9C77C6991A4}" sibTransId="{661483BD-7D3E-4F4A-A632-568002B6A101}"/>
    <dgm:cxn modelId="{EFF4762C-93A6-4493-B828-CECF95308772}" type="presOf" srcId="{786A6D80-C0E3-425E-AAA3-8BCBFD40DFA7}" destId="{662D8F80-1859-48E9-A148-0A7F2A848F81}" srcOrd="0" destOrd="0" presId="urn:microsoft.com/office/officeart/2005/8/layout/radial5"/>
    <dgm:cxn modelId="{D4E49840-1F10-4393-B841-7C59B1B5086D}" srcId="{51F2BD8A-B938-469F-B13D-D151685A6376}" destId="{F317E105-E993-4F96-A633-124B348B5AF9}" srcOrd="3" destOrd="0" parTransId="{C04A1C56-7A8D-46B4-BAE7-A64903BF0AB7}" sibTransId="{EB2EA74A-D0B7-4378-892F-7D5E973BF42C}"/>
    <dgm:cxn modelId="{DE0AE74E-9B78-44A0-86C9-9D4CC8B79265}" type="presOf" srcId="{29EC41E1-213F-4342-B4F7-C0C5C82AEDED}" destId="{B14F57A0-1DDD-4F70-844A-D718AD9F61FC}" srcOrd="0" destOrd="0" presId="urn:microsoft.com/office/officeart/2005/8/layout/radial5"/>
    <dgm:cxn modelId="{2AFBB293-5C38-4F27-B5C1-58335EB4E76B}" srcId="{D8417409-6FC3-44D1-951B-9364443DDD5D}" destId="{51F2BD8A-B938-469F-B13D-D151685A6376}" srcOrd="0" destOrd="0" parTransId="{BDCEB65B-D9AA-4C4A-80C2-9355FC2FBAD5}" sibTransId="{820F89AA-FA1C-44C2-8AA0-C2E1602E2470}"/>
    <dgm:cxn modelId="{35360DA9-D520-459E-9AB9-C13CE3739C85}" type="presOf" srcId="{E05A1C4D-FC1E-4559-AD4F-5E8770C99AC6}" destId="{DB1EF3C9-6A50-4D4B-B1CB-BA02A61BAF63}" srcOrd="0" destOrd="0" presId="urn:microsoft.com/office/officeart/2005/8/layout/radial5"/>
    <dgm:cxn modelId="{A4B0EF31-9F08-4401-8CDF-5848843B49A2}" type="presOf" srcId="{C04A1C56-7A8D-46B4-BAE7-A64903BF0AB7}" destId="{91404CF7-58CE-4F43-9D73-3EC8947A8C15}" srcOrd="1" destOrd="0" presId="urn:microsoft.com/office/officeart/2005/8/layout/radial5"/>
    <dgm:cxn modelId="{AFEAC226-8654-4288-B6A6-7C554249D088}" type="presOf" srcId="{F317E105-E993-4F96-A633-124B348B5AF9}" destId="{F8D88E46-B517-49AF-801F-9B1CA960B752}" srcOrd="0" destOrd="0" presId="urn:microsoft.com/office/officeart/2005/8/layout/radial5"/>
    <dgm:cxn modelId="{181C4518-E5BA-4556-86A4-3C80AB6D4B15}" srcId="{51F2BD8A-B938-469F-B13D-D151685A6376}" destId="{29EC41E1-213F-4342-B4F7-C0C5C82AEDED}" srcOrd="0" destOrd="0" parTransId="{7841196C-3BE7-486B-B33F-A6B7F7ACE331}" sibTransId="{5FE47DD5-FC82-47F6-81BF-C83F01EECE30}"/>
    <dgm:cxn modelId="{99D92D6D-3DE6-44CB-9E62-CEF7FD1B62D9}" type="presOf" srcId="{A0C7ECF3-A79C-4577-B521-A89C5D013661}" destId="{FEEE5021-42BF-455D-BE4C-06C67808F4B6}" srcOrd="1" destOrd="0" presId="urn:microsoft.com/office/officeart/2005/8/layout/radial5"/>
    <dgm:cxn modelId="{B3692C77-3F70-4347-AB90-262236440848}" type="presOf" srcId="{D0A46BDD-9830-4B02-B94C-65E9553F176D}" destId="{6D264B04-E5E9-46E2-9B67-876D24DB8FA5}" srcOrd="0" destOrd="0" presId="urn:microsoft.com/office/officeart/2005/8/layout/radial5"/>
    <dgm:cxn modelId="{155262D1-6986-45EC-A734-F34C1F4022C0}" type="presParOf" srcId="{981FE386-421B-436F-B253-3FF93B515575}" destId="{BCEF2CDE-E862-4321-AD47-18D2D6AAE41F}" srcOrd="0" destOrd="0" presId="urn:microsoft.com/office/officeart/2005/8/layout/radial5"/>
    <dgm:cxn modelId="{63A260C2-8D8C-4523-BB6C-FDEBAC36F425}" type="presParOf" srcId="{981FE386-421B-436F-B253-3FF93B515575}" destId="{A550C71F-6787-4404-ABCE-B2B70DFAA5C4}" srcOrd="1" destOrd="0" presId="urn:microsoft.com/office/officeart/2005/8/layout/radial5"/>
    <dgm:cxn modelId="{4A3CE873-F944-4E7A-BADE-947955F0CA96}" type="presParOf" srcId="{A550C71F-6787-4404-ABCE-B2B70DFAA5C4}" destId="{2849F606-8C74-4CD8-9D64-CB52E0B8943B}" srcOrd="0" destOrd="0" presId="urn:microsoft.com/office/officeart/2005/8/layout/radial5"/>
    <dgm:cxn modelId="{8E356899-844B-4224-B6EF-26D598D3C5AC}" type="presParOf" srcId="{981FE386-421B-436F-B253-3FF93B515575}" destId="{B14F57A0-1DDD-4F70-844A-D718AD9F61FC}" srcOrd="2" destOrd="0" presId="urn:microsoft.com/office/officeart/2005/8/layout/radial5"/>
    <dgm:cxn modelId="{456B246F-6B0F-47F0-B7CE-8F498E60EE55}" type="presParOf" srcId="{981FE386-421B-436F-B253-3FF93B515575}" destId="{5EF9332C-DC6A-4BB4-9884-32498889EEB6}" srcOrd="3" destOrd="0" presId="urn:microsoft.com/office/officeart/2005/8/layout/radial5"/>
    <dgm:cxn modelId="{8926D635-30A9-4F65-B44E-5EB971B8817A}" type="presParOf" srcId="{5EF9332C-DC6A-4BB4-9884-32498889EEB6}" destId="{FEEE5021-42BF-455D-BE4C-06C67808F4B6}" srcOrd="0" destOrd="0" presId="urn:microsoft.com/office/officeart/2005/8/layout/radial5"/>
    <dgm:cxn modelId="{634E5534-E9A5-4392-B064-D74338930AC5}" type="presParOf" srcId="{981FE386-421B-436F-B253-3FF93B515575}" destId="{10E1C55F-4C7E-441C-AC3A-8833EE300F63}" srcOrd="4" destOrd="0" presId="urn:microsoft.com/office/officeart/2005/8/layout/radial5"/>
    <dgm:cxn modelId="{76BE4F47-E181-4647-BFC6-7A95386FD12F}" type="presParOf" srcId="{981FE386-421B-436F-B253-3FF93B515575}" destId="{379CD2F8-DC66-45D1-9FD4-9DEA63B40E75}" srcOrd="5" destOrd="0" presId="urn:microsoft.com/office/officeart/2005/8/layout/radial5"/>
    <dgm:cxn modelId="{35710B01-C75A-4117-A490-13BEF55C1CBD}" type="presParOf" srcId="{379CD2F8-DC66-45D1-9FD4-9DEA63B40E75}" destId="{585F048F-604A-4110-B87C-24C2E6D97F64}" srcOrd="0" destOrd="0" presId="urn:microsoft.com/office/officeart/2005/8/layout/radial5"/>
    <dgm:cxn modelId="{A043B8CA-BCFC-4D96-8EE0-678F5DC0E843}" type="presParOf" srcId="{981FE386-421B-436F-B253-3FF93B515575}" destId="{6D264B04-E5E9-46E2-9B67-876D24DB8FA5}" srcOrd="6" destOrd="0" presId="urn:microsoft.com/office/officeart/2005/8/layout/radial5"/>
    <dgm:cxn modelId="{40BFCA84-FCAE-4961-A663-8864837079D5}" type="presParOf" srcId="{981FE386-421B-436F-B253-3FF93B515575}" destId="{DE656DA0-6251-48ED-A70E-5ECCB5062DF3}" srcOrd="7" destOrd="0" presId="urn:microsoft.com/office/officeart/2005/8/layout/radial5"/>
    <dgm:cxn modelId="{7C9579AB-EE5F-450B-8792-27C783DE3B6A}" type="presParOf" srcId="{DE656DA0-6251-48ED-A70E-5ECCB5062DF3}" destId="{91404CF7-58CE-4F43-9D73-3EC8947A8C15}" srcOrd="0" destOrd="0" presId="urn:microsoft.com/office/officeart/2005/8/layout/radial5"/>
    <dgm:cxn modelId="{06E3457A-CB8D-4E43-AFB4-0D15F7BE7969}" type="presParOf" srcId="{981FE386-421B-436F-B253-3FF93B515575}" destId="{F8D88E46-B517-49AF-801F-9B1CA960B752}" srcOrd="8" destOrd="0" presId="urn:microsoft.com/office/officeart/2005/8/layout/radial5"/>
    <dgm:cxn modelId="{507AF31E-24BF-470E-8534-6A0C98A33F14}" type="presParOf" srcId="{981FE386-421B-436F-B253-3FF93B515575}" destId="{C7A41A8D-1CA2-4828-81C2-46D06ED28747}" srcOrd="9" destOrd="0" presId="urn:microsoft.com/office/officeart/2005/8/layout/radial5"/>
    <dgm:cxn modelId="{EF726685-D513-4C0D-808B-06CCA370EA00}" type="presParOf" srcId="{C7A41A8D-1CA2-4828-81C2-46D06ED28747}" destId="{26E53B0D-2162-4488-A737-802DFB4852E3}" srcOrd="0" destOrd="0" presId="urn:microsoft.com/office/officeart/2005/8/layout/radial5"/>
    <dgm:cxn modelId="{63C620D8-111E-4F76-A98A-BA34BD1EE969}" type="presParOf" srcId="{981FE386-421B-436F-B253-3FF93B515575}" destId="{DB1EF3C9-6A50-4D4B-B1CB-BA02A61BAF63}" srcOrd="10" destOrd="0" presId="urn:microsoft.com/office/officeart/2005/8/layout/radial5"/>
    <dgm:cxn modelId="{FE96D55D-940A-4B3D-BCB9-08D7B69A20EF}" type="presParOf" srcId="{981FE386-421B-436F-B253-3FF93B515575}" destId="{364AD7E5-7145-4C33-A1FF-430CCEB4165C}" srcOrd="11" destOrd="0" presId="urn:microsoft.com/office/officeart/2005/8/layout/radial5"/>
    <dgm:cxn modelId="{FE75A08F-D835-4AD6-9435-9EEFA38B99B0}" type="presParOf" srcId="{364AD7E5-7145-4C33-A1FF-430CCEB4165C}" destId="{B1A5CB29-B7E7-473E-BA01-635DCB1167AD}" srcOrd="0" destOrd="0" presId="urn:microsoft.com/office/officeart/2005/8/layout/radial5"/>
    <dgm:cxn modelId="{C2F77342-63C4-40AC-AA85-2377D26BB8D5}" type="presParOf" srcId="{981FE386-421B-436F-B253-3FF93B515575}" destId="{662D8F80-1859-48E9-A148-0A7F2A848F8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8FD81-AE44-44D6-B916-3DF7D6E7DA34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7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ED098-43FF-49C6-A53A-22183CDAE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2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7CF86-4176-43C5-9746-60D979D43BB0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2858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03D6-83D0-4E03-B9ED-76FBF34B1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89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573FD-80D3-4CDC-97B1-ACFFE3431A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2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B978-6DDB-442B-B579-5E1BF13D3A7C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86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38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4747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67633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5808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3204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9849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A4F-D258-4CE4-8BC5-4721A013C5F7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5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DEF6C-E252-40B1-8634-E367F241363F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20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Oval 15"/>
          <p:cNvSpPr/>
          <p:nvPr userDrawn="1"/>
        </p:nvSpPr>
        <p:spPr>
          <a:xfrm>
            <a:off x="11305752" y="319572"/>
            <a:ext cx="720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90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B978-6DDB-442B-B579-5E1BF13D3A7C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4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0975-9E74-4AFF-9A8E-AD8F2642BAF6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B06D-E3C1-41C4-8AFE-896A3975E5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15"/>
          <p:cNvSpPr/>
          <p:nvPr userDrawn="1"/>
        </p:nvSpPr>
        <p:spPr>
          <a:xfrm>
            <a:off x="11305752" y="319572"/>
            <a:ext cx="720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7762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19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3116-B613-4D07-99B2-BD5CB4A57917}" type="datetime1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4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62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3E86-695A-4DDA-9140-085C111B518E}" type="datetime1">
              <a:rPr lang="ru-RU" smtClean="0"/>
              <a:t>03.02.2020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32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B380-F472-4359-8D61-8C47B05404A4}" type="datetime1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15"/>
          <p:cNvSpPr/>
          <p:nvPr userDrawn="1"/>
        </p:nvSpPr>
        <p:spPr>
          <a:xfrm>
            <a:off x="11305752" y="319572"/>
            <a:ext cx="720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819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4B84-7D43-45DF-8712-FD32C1F9A6DC}" type="datetime1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66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1621-E965-4258-98BB-5C4E1FE4EF07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0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56AF5-51DD-49E0-A889-4D20D0780AE1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Oval 15"/>
          <p:cNvSpPr/>
          <p:nvPr userDrawn="1"/>
        </p:nvSpPr>
        <p:spPr>
          <a:xfrm>
            <a:off x="11305752" y="319572"/>
            <a:ext cx="720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50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F59F-FB74-4B1A-A93B-490A400E3D63}" type="datetime1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3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3025-52D8-472E-A327-CDA02016E07C}" type="datetime1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5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582" y="301394"/>
            <a:ext cx="9404723" cy="1141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82" y="1676400"/>
            <a:ext cx="9434271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046048" y="560070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FA3E86-695A-4DDA-9140-085C111B518E}" type="datetime1">
              <a:rPr lang="ru-RU" smtClean="0"/>
              <a:t>03.02.2020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992920" y="4166101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DC2C-4C76-4569-A177-15585FCD4A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998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649" r:id="rId19"/>
    <p:sldLayoutId id="2147483661" r:id="rId20"/>
    <p:sldLayoutId id="2147483660" r:id="rId21"/>
    <p:sldLayoutId id="2147483892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87488" y="1801907"/>
            <a:ext cx="8544018" cy="1585006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Об использовании органами власти системы межведомственного </a:t>
            </a:r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электронного </a:t>
            </a:r>
            <a:r>
              <a:rPr lang="ru-RU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взаимодействия при предоставлении государственных и </a:t>
            </a:r>
            <a:r>
              <a:rPr lang="ru-RU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муниципальных </a:t>
            </a:r>
            <a:r>
              <a:rPr lang="ru-RU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услуг в 2019 году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83499" y="4579573"/>
            <a:ext cx="5013854" cy="1153683"/>
          </a:xfrm>
        </p:spPr>
        <p:txBody>
          <a:bodyPr>
            <a:normAutofit fontScale="47500" lnSpcReduction="20000"/>
          </a:bodyPr>
          <a:lstStyle/>
          <a:p>
            <a:r>
              <a:rPr lang="ru-RU" sz="2133" dirty="0"/>
              <a:t>Анисимов Михаил </a:t>
            </a:r>
            <a:r>
              <a:rPr lang="ru-RU" sz="2133" dirty="0" smtClean="0"/>
              <a:t>Владимирович</a:t>
            </a:r>
          </a:p>
          <a:p>
            <a:r>
              <a:rPr lang="ru-RU" sz="2133" dirty="0" smtClean="0"/>
              <a:t>И.О. министр цифрового развития, информационной политики и </a:t>
            </a:r>
          </a:p>
          <a:p>
            <a:r>
              <a:rPr lang="ru-RU" sz="2133" dirty="0" smtClean="0"/>
              <a:t>массовых </a:t>
            </a:r>
            <a:r>
              <a:rPr lang="ru-RU" sz="2133" dirty="0"/>
              <a:t>коммуникаций </a:t>
            </a:r>
          </a:p>
          <a:p>
            <a:r>
              <a:rPr lang="ru-RU" sz="2133" dirty="0"/>
              <a:t>Чувашской Республики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894" y="391892"/>
            <a:ext cx="6108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Министерство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цифрового развития, информационной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политики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массовых коммуникаций Чувашской Республики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6433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работы СМЭВ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0236569"/>
              </p:ext>
            </p:extLst>
          </p:nvPr>
        </p:nvGraphicFramePr>
        <p:xfrm>
          <a:off x="-513585" y="1728311"/>
          <a:ext cx="6595954" cy="485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6082369" y="1927487"/>
            <a:ext cx="1023042" cy="10139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483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04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956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08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2638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9118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560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2083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411" y="2242120"/>
            <a:ext cx="401994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83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4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6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8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638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118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083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органов власти подключено к СМЭВ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2369" y="3340527"/>
            <a:ext cx="1023042" cy="10139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483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04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956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08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2638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9118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560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2083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411" y="3380928"/>
            <a:ext cx="358803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83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4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6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8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638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118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083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межведомственных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запросов к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органам власти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направляются по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СМЭВ</a:t>
            </a:r>
          </a:p>
        </p:txBody>
      </p:sp>
      <p:sp>
        <p:nvSpPr>
          <p:cNvPr id="10" name="Овал 9"/>
          <p:cNvSpPr/>
          <p:nvPr/>
        </p:nvSpPr>
        <p:spPr>
          <a:xfrm>
            <a:off x="6082369" y="4683480"/>
            <a:ext cx="1023042" cy="1013988"/>
          </a:xfrm>
          <a:prstGeom prst="ellipse">
            <a:avLst/>
          </a:prstGeom>
          <a:solidFill>
            <a:srgbClr val="5DA3A1"/>
          </a:solidFill>
          <a:ln>
            <a:solidFill>
              <a:srgbClr val="5DA3A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483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04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956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08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2638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9118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5600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2083" algn="l" defTabSz="913040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5411" y="4998113"/>
            <a:ext cx="283039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483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4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6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8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638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118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0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083" algn="l" defTabSz="9130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активных пользователей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7177" y="4867307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5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Информация о направленных запросах в ФОИВ по СМЭВ органами власти Чувашской Республики за 2019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80532353"/>
              </p:ext>
            </p:extLst>
          </p:nvPr>
        </p:nvGraphicFramePr>
        <p:xfrm>
          <a:off x="846401" y="679572"/>
          <a:ext cx="5474501" cy="5826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18185"/>
              </p:ext>
            </p:extLst>
          </p:nvPr>
        </p:nvGraphicFramePr>
        <p:xfrm>
          <a:off x="6835806" y="1878364"/>
          <a:ext cx="4518734" cy="40680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59208"/>
                <a:gridCol w="2159526"/>
              </a:tblGrid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Гостехнадзор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4304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Минздрав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Мининформполитики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Минкультуры Чувашии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Минобразования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Минприроды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Минсельхоз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Минспорт Чувашии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Минстрой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Минтранс Чувашии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Минтруд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24102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9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Минэкономразвития Чувашии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8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Информация о направленных запросах в ФОИВ по СМЭВ органами местного самоуправления </a:t>
            </a:r>
            <a:r>
              <a:rPr lang="ru-RU" sz="2400" dirty="0" smtClean="0"/>
              <a:t>за </a:t>
            </a:r>
            <a:r>
              <a:rPr lang="ru-RU" sz="2400" dirty="0"/>
              <a:t>2019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44726865"/>
              </p:ext>
            </p:extLst>
          </p:nvPr>
        </p:nvGraphicFramePr>
        <p:xfrm>
          <a:off x="1467839" y="168677"/>
          <a:ext cx="10215174" cy="650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65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Информация по </a:t>
            </a:r>
            <a:r>
              <a:rPr lang="ru-RU" sz="2400" dirty="0" smtClean="0"/>
              <a:t>поставщикам </a:t>
            </a:r>
            <a:r>
              <a:rPr lang="ru-RU" sz="2400" dirty="0"/>
              <a:t>сведений в СМЭВ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ru-RU" sz="2400" dirty="0"/>
              <a:t>2019 </a:t>
            </a:r>
            <a:r>
              <a:rPr lang="ru-RU" sz="2400" dirty="0" smtClean="0"/>
              <a:t>год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03689"/>
              </p:ext>
            </p:extLst>
          </p:nvPr>
        </p:nvGraphicFramePr>
        <p:xfrm>
          <a:off x="7965722" y="2337059"/>
          <a:ext cx="3937000" cy="3187471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024945"/>
                <a:gridCol w="1912055"/>
              </a:tblGrid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Росреестр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40417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ПФР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11949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ФСС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9983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МВД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5747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ФНС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3930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Роспотребнадзор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5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МЧС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083282871"/>
              </p:ext>
            </p:extLst>
          </p:nvPr>
        </p:nvGraphicFramePr>
        <p:xfrm>
          <a:off x="283347" y="144331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7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ADC2C-4C76-4569-A177-15585FCD4A81}" type="slidenum">
              <a:rPr lang="ru-RU" smtClean="0"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71650" y="2792187"/>
            <a:ext cx="97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</a:t>
            </a:r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внимание</a:t>
            </a:r>
            <a:r>
              <a:rPr lang="ru-RU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699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10924</TotalTime>
  <Words>181</Words>
  <Application>Microsoft Office PowerPoint</Application>
  <PresentationFormat>Широкоэкранный</PresentationFormat>
  <Paragraphs>80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Ион</vt:lpstr>
      <vt:lpstr>Об использовании органами власти системы межведомственного электронного взаимодействия при предоставлении государственных и муниципальных услуг в 2019 году </vt:lpstr>
      <vt:lpstr>Организация работы СМЭВ</vt:lpstr>
      <vt:lpstr>Информация о направленных запросах в ФОИВ по СМЭВ органами власти Чувашской Республики за 2019 год</vt:lpstr>
      <vt:lpstr>Информация о направленных запросах в ФОИВ по СМЭВ органами местного самоуправления за 2019 год</vt:lpstr>
      <vt:lpstr>Информация по поставщикам сведений в СМЭВ  за 2019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Мининформ ЧР Денис Нибаев</dc:creator>
  <cp:lastModifiedBy>Мининформ ЧР Екатерина Юрьевна Грабко</cp:lastModifiedBy>
  <cp:revision>246</cp:revision>
  <cp:lastPrinted>2018-02-08T10:03:29Z</cp:lastPrinted>
  <dcterms:created xsi:type="dcterms:W3CDTF">2015-10-23T11:46:56Z</dcterms:created>
  <dcterms:modified xsi:type="dcterms:W3CDTF">2020-02-03T05:52:47Z</dcterms:modified>
</cp:coreProperties>
</file>