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834" r:id="rId5"/>
    <p:sldId id="849" r:id="rId6"/>
    <p:sldId id="847" r:id="rId7"/>
    <p:sldId id="844" r:id="rId8"/>
    <p:sldId id="843" r:id="rId9"/>
    <p:sldId id="848" r:id="rId10"/>
    <p:sldId id="27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20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30" d="100"/>
          <a:sy n="130" d="100"/>
        </p:scale>
        <p:origin x="-1074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6939524258656"/>
          <c:y val="1.3710966216314549E-2"/>
          <c:w val="0.4700268667914303"/>
          <c:h val="0.831875513544193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Исполнено на 01.10.2017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1D-4F0E-BF87-C2E7F419DB0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1D-4F0E-BF87-C2E7F419DB0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7 287,4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303 792,1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234 419,6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86 659,9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43805280181417E-2"/>
                  <c:y val="-5.3811659192825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321 079,6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1D-4F0E-BF87-C2E7F419DB04}"/>
                </c:ext>
              </c:extLst>
            </c:dLbl>
            <c:spPr>
              <a:noFill/>
              <a:ln w="2535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Профицит</c:v>
                </c:pt>
                <c:pt idx="1">
                  <c:v>Расходы</c:v>
                </c:pt>
                <c:pt idx="2">
                  <c:v>Безвозмездные поступления</c:v>
                </c:pt>
                <c:pt idx="3">
                  <c:v>Налоговые и неналоговые доходы</c:v>
                </c:pt>
                <c:pt idx="4">
                  <c:v>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1593.4</c:v>
                </c:pt>
                <c:pt idx="1">
                  <c:v>264364.5</c:v>
                </c:pt>
                <c:pt idx="2">
                  <c:v>180923.2</c:v>
                </c:pt>
                <c:pt idx="3">
                  <c:v>81847.899999999994</c:v>
                </c:pt>
                <c:pt idx="4">
                  <c:v>262771.09999999998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1D-4F0E-BF87-C2E7F419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100"/>
        <c:axId val="83675392"/>
        <c:axId val="83685376"/>
      </c:barChart>
      <c:catAx>
        <c:axId val="83675392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98" b="1"/>
            </a:pPr>
            <a:endParaRPr lang="ru-RU"/>
          </a:p>
        </c:txPr>
        <c:crossAx val="83685376"/>
        <c:crosses val="autoZero"/>
        <c:auto val="1"/>
        <c:lblAlgn val="ctr"/>
        <c:lblOffset val="0"/>
        <c:noMultiLvlLbl val="0"/>
      </c:catAx>
      <c:valAx>
        <c:axId val="8368537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83675392"/>
        <c:crosses val="autoZero"/>
        <c:crossBetween val="between"/>
      </c:valAx>
      <c:spPr>
        <a:noFill/>
        <a:ln w="2535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79759540296239"/>
          <c:y val="5.2574885538410839E-2"/>
          <c:w val="0.53620240459703761"/>
          <c:h val="0.7631161799842284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2019 год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1D-4F0E-BF87-C2E7F419DB0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1D-4F0E-BF87-C2E7F419DB0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30138,8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367753,3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307484,4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90407,6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43805280181417E-2"/>
                  <c:y val="-5.3811659192825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397892,1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1D-4F0E-BF87-C2E7F419DB04}"/>
                </c:ext>
              </c:extLst>
            </c:dLbl>
            <c:spPr>
              <a:noFill/>
              <a:ln w="2535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Профицит</c:v>
                </c:pt>
                <c:pt idx="1">
                  <c:v>Расходы</c:v>
                </c:pt>
                <c:pt idx="2">
                  <c:v>Безвозмездные поступления</c:v>
                </c:pt>
                <c:pt idx="3">
                  <c:v>Налоговые и неналоговые доходы</c:v>
                </c:pt>
                <c:pt idx="4">
                  <c:v>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5059.8</c:v>
                </c:pt>
                <c:pt idx="1">
                  <c:v>367753.3</c:v>
                </c:pt>
                <c:pt idx="2">
                  <c:v>307484.40000000002</c:v>
                </c:pt>
                <c:pt idx="3">
                  <c:v>90407.6</c:v>
                </c:pt>
                <c:pt idx="4">
                  <c:v>397892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1D-4F0E-BF87-C2E7F419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100"/>
        <c:axId val="87186432"/>
        <c:axId val="87188224"/>
      </c:barChart>
      <c:catAx>
        <c:axId val="87186432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98" b="1"/>
            </a:pPr>
            <a:endParaRPr lang="ru-RU"/>
          </a:p>
        </c:txPr>
        <c:crossAx val="87188224"/>
        <c:crosses val="autoZero"/>
        <c:auto val="1"/>
        <c:lblAlgn val="ctr"/>
        <c:lblOffset val="0"/>
        <c:noMultiLvlLbl val="0"/>
      </c:catAx>
      <c:valAx>
        <c:axId val="8718822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87186432"/>
        <c:crosses val="autoZero"/>
        <c:crossBetween val="between"/>
      </c:valAx>
      <c:spPr>
        <a:noFill/>
        <a:ln w="2535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590398075240595"/>
          <c:y val="2.6201676919076239E-2"/>
          <c:w val="0.37867162438028573"/>
          <c:h val="0.8571682976639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(тыс.руб.)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599,4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909,8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203,1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1045,5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7162,8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130,0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653,5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805,6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816,0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90264,2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8589,9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Яншихово-Челлинское</c:v>
                </c:pt>
                <c:pt idx="1">
                  <c:v>Чадукасинчкое СП</c:v>
                </c:pt>
                <c:pt idx="2">
                  <c:v>Убеевское СП</c:v>
                </c:pt>
                <c:pt idx="3">
                  <c:v>Пикшикское СП</c:v>
                </c:pt>
                <c:pt idx="4">
                  <c:v>Красноармейское СП</c:v>
                </c:pt>
                <c:pt idx="5">
                  <c:v>Караевское СП</c:v>
                </c:pt>
                <c:pt idx="6">
                  <c:v>Исаковское СП</c:v>
                </c:pt>
                <c:pt idx="7">
                  <c:v>Большешатьминское СП</c:v>
                </c:pt>
                <c:pt idx="8">
                  <c:v>Алмачинское СП</c:v>
                </c:pt>
                <c:pt idx="9">
                  <c:v>Красноармейский район</c:v>
                </c:pt>
                <c:pt idx="10">
                  <c:v>Итого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1599.4</c:v>
                </c:pt>
                <c:pt idx="1">
                  <c:v>909.8</c:v>
                </c:pt>
                <c:pt idx="2">
                  <c:v>1203.0999999999999</c:v>
                </c:pt>
                <c:pt idx="3">
                  <c:v>1045.5</c:v>
                </c:pt>
                <c:pt idx="4">
                  <c:v>7162.8</c:v>
                </c:pt>
                <c:pt idx="5">
                  <c:v>1130</c:v>
                </c:pt>
                <c:pt idx="6">
                  <c:v>1653.5</c:v>
                </c:pt>
                <c:pt idx="7">
                  <c:v>1805.6</c:v>
                </c:pt>
                <c:pt idx="8">
                  <c:v>1816</c:v>
                </c:pt>
                <c:pt idx="9">
                  <c:v>90264.2</c:v>
                </c:pt>
                <c:pt idx="10">
                  <c:v>100016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79-405A-856A-E3B4839F10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(тыс.руб.)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531,1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856,0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453,7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7532,0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076,3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817,1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777,9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2096,5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90407,6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9569,4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Яншихово-Челлинское</c:v>
                </c:pt>
                <c:pt idx="1">
                  <c:v>Чадукасинчкое СП</c:v>
                </c:pt>
                <c:pt idx="2">
                  <c:v>Убеевское СП</c:v>
                </c:pt>
                <c:pt idx="3">
                  <c:v>Пикшикское СП</c:v>
                </c:pt>
                <c:pt idx="4">
                  <c:v>Красноармейское СП</c:v>
                </c:pt>
                <c:pt idx="5">
                  <c:v>Караевское СП</c:v>
                </c:pt>
                <c:pt idx="6">
                  <c:v>Исаковское СП</c:v>
                </c:pt>
                <c:pt idx="7">
                  <c:v>Большешатьминское СП</c:v>
                </c:pt>
                <c:pt idx="8">
                  <c:v>Алмачинское СП</c:v>
                </c:pt>
                <c:pt idx="9">
                  <c:v>Красноармейский район</c:v>
                </c:pt>
                <c:pt idx="10">
                  <c:v>Итого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1531.1</c:v>
                </c:pt>
                <c:pt idx="1">
                  <c:v>856</c:v>
                </c:pt>
                <c:pt idx="2">
                  <c:v>1453.7</c:v>
                </c:pt>
                <c:pt idx="3">
                  <c:v>1076.5</c:v>
                </c:pt>
                <c:pt idx="4">
                  <c:v>7532</c:v>
                </c:pt>
                <c:pt idx="5">
                  <c:v>1076.3</c:v>
                </c:pt>
                <c:pt idx="6">
                  <c:v>1817.1</c:v>
                </c:pt>
                <c:pt idx="7">
                  <c:v>1777.9</c:v>
                </c:pt>
                <c:pt idx="8">
                  <c:v>2096.5</c:v>
                </c:pt>
                <c:pt idx="9">
                  <c:v>90407.6</c:v>
                </c:pt>
                <c:pt idx="10">
                  <c:v>102479.8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79-405A-856A-E3B4839F10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исполнения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95,2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98,5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115,5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Яншихово-Челлинское</c:v>
                </c:pt>
                <c:pt idx="1">
                  <c:v>Чадукасинчкое СП</c:v>
                </c:pt>
                <c:pt idx="2">
                  <c:v>Убеевское СП</c:v>
                </c:pt>
                <c:pt idx="3">
                  <c:v>Пикшикское СП</c:v>
                </c:pt>
                <c:pt idx="4">
                  <c:v>Красноармейское СП</c:v>
                </c:pt>
                <c:pt idx="5">
                  <c:v>Караевское СП</c:v>
                </c:pt>
                <c:pt idx="6">
                  <c:v>Исаковское СП</c:v>
                </c:pt>
                <c:pt idx="7">
                  <c:v>Большешатьминское СП</c:v>
                </c:pt>
                <c:pt idx="8">
                  <c:v>Алмачинское СП</c:v>
                </c:pt>
                <c:pt idx="9">
                  <c:v>Красноармейский район</c:v>
                </c:pt>
                <c:pt idx="10">
                  <c:v>Итого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95.72964861823182</c:v>
                </c:pt>
                <c:pt idx="1">
                  <c:v>94.086612442295021</c:v>
                </c:pt>
                <c:pt idx="2">
                  <c:v>120.82952373036323</c:v>
                </c:pt>
                <c:pt idx="3">
                  <c:v>102.96508847441415</c:v>
                </c:pt>
                <c:pt idx="4">
                  <c:v>105.15440889037806</c:v>
                </c:pt>
                <c:pt idx="5">
                  <c:v>95.247787610619454</c:v>
                </c:pt>
                <c:pt idx="6">
                  <c:v>109.89416389476867</c:v>
                </c:pt>
                <c:pt idx="7">
                  <c:v>98.465883916703604</c:v>
                </c:pt>
                <c:pt idx="8">
                  <c:v>115.44603524229076</c:v>
                </c:pt>
                <c:pt idx="9">
                  <c:v>100.15886697051546</c:v>
                </c:pt>
                <c:pt idx="10">
                  <c:v>102.4634058550632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79-405A-856A-E3B4839F1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84416"/>
        <c:axId val="68706688"/>
      </c:barChart>
      <c:catAx>
        <c:axId val="68684416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68706688"/>
        <c:crosses val="autoZero"/>
        <c:auto val="1"/>
        <c:lblAlgn val="ctr"/>
        <c:lblOffset val="100"/>
        <c:noMultiLvlLbl val="0"/>
      </c:catAx>
      <c:valAx>
        <c:axId val="68706688"/>
        <c:scaling>
          <c:logBase val="10"/>
          <c:orientation val="minMax"/>
        </c:scaling>
        <c:delete val="1"/>
        <c:axPos val="b"/>
        <c:majorGridlines/>
        <c:numFmt formatCode="0.00" sourceLinked="1"/>
        <c:majorTickMark val="out"/>
        <c:minorTickMark val="none"/>
        <c:tickLblPos val="nextTo"/>
        <c:crossAx val="6868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dirty="0"/>
              <a:t>за </a:t>
            </a: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2135139410122038"/>
          <c:y val="6.2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12733425099658E-2"/>
          <c:y val="0.15114074803149607"/>
          <c:w val="0.89847832350077861"/>
          <c:h val="0.79573425196850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26-41AB-9F6F-92BB9707189F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26-41AB-9F6F-92BB9707189F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26-41AB-9F6F-92BB9707189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26-41AB-9F6F-92BB9707189F}"/>
              </c:ext>
            </c:extLst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ЕНВД</c:v>
                </c:pt>
                <c:pt idx="2">
                  <c:v>Налог на имущество</c:v>
                </c:pt>
                <c:pt idx="3">
                  <c:v>Д-ды от использ имущ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65560.2</c:v>
                </c:pt>
                <c:pt idx="1">
                  <c:v>5074.6000000000004</c:v>
                </c:pt>
                <c:pt idx="2">
                  <c:v>900.3</c:v>
                </c:pt>
                <c:pt idx="3">
                  <c:v>2373.6</c:v>
                </c:pt>
                <c:pt idx="4">
                  <c:v>7939.2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D26-41AB-9F6F-92BB97071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ru-RU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29196861128468138"/>
          <c:y val="0.1031249999999999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157899340072364E-2"/>
          <c:y val="0.20426574803149602"/>
          <c:w val="0.8683120225127382"/>
          <c:h val="0.76135925196850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03-4E25-AC8F-AAE9D20C1971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03-4E25-AC8F-AAE9D20C197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03-4E25-AC8F-AAE9D20C197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03-4E25-AC8F-AAE9D20C1971}"/>
              </c:ext>
            </c:extLst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ЕНВД</c:v>
                </c:pt>
                <c:pt idx="2">
                  <c:v>ЗН </c:v>
                </c:pt>
                <c:pt idx="3">
                  <c:v>Д-ды от исп имущ</c:v>
                </c:pt>
                <c:pt idx="4">
                  <c:v>Иные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69587.899999999994</c:v>
                </c:pt>
                <c:pt idx="1">
                  <c:v>5112.8999999999996</c:v>
                </c:pt>
                <c:pt idx="2">
                  <c:v>1039.9000000000001</c:v>
                </c:pt>
                <c:pt idx="3">
                  <c:v>2513.1</c:v>
                </c:pt>
                <c:pt idx="4">
                  <c:v>8406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03-4E25-AC8F-AAE9D20C1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1302621127879267E-2"/>
          <c:y val="6.7510518617221557E-2"/>
          <c:w val="0.93010325655281967"/>
          <c:h val="0.81648434987459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(тыс.руб.)</c:v>
                </c:pt>
              </c:strCache>
            </c:strRef>
          </c:tx>
          <c:spPr>
            <a:gradFill>
              <a:gsLst>
                <a:gs pos="0">
                  <a:srgbClr val="3399FF">
                    <a:lumMod val="46000"/>
                    <a:lumOff val="54000"/>
                  </a:srgbClr>
                </a:gs>
                <a:gs pos="98000">
                  <a:srgbClr val="1170F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3.3882918389984609E-3"/>
                  <c:y val="-0.392615584964579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303792,1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82-4AD6-BB6B-B434D173575D}"/>
                </c:ext>
              </c:extLst>
            </c:dLbl>
            <c:dLbl>
              <c:idx val="1"/>
              <c:layout>
                <c:manualLayout>
                  <c:x val="1.0165125741634553E-2"/>
                  <c:y val="-0.4343176208690434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67753,3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82-4AD6-BB6B-B434D173575D}"/>
                </c:ext>
              </c:extLst>
            </c:dLbl>
            <c:spPr>
              <a:noFill/>
              <a:ln w="2707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2018 год</c:v>
                </c:pt>
                <c:pt idx="1">
                  <c:v>за 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303792.09999999998</c:v>
                </c:pt>
                <c:pt idx="1">
                  <c:v>397753.3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82-4AD6-BB6B-B434D1735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30912"/>
        <c:axId val="29432448"/>
        <c:axId val="0"/>
      </c:bar3DChart>
      <c:catAx>
        <c:axId val="2943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9432448"/>
        <c:crosses val="autoZero"/>
        <c:auto val="1"/>
        <c:lblAlgn val="ctr"/>
        <c:lblOffset val="100"/>
        <c:noMultiLvlLbl val="0"/>
      </c:catAx>
      <c:valAx>
        <c:axId val="29432448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29430912"/>
        <c:crosses val="autoZero"/>
        <c:crossBetween val="between"/>
        <c:majorUnit val="607.58420000000001"/>
      </c:valAx>
      <c:spPr>
        <a:noFill/>
        <a:ln w="25413">
          <a:noFill/>
        </a:ln>
      </c:spPr>
    </c:plotArea>
    <c:plotVisOnly val="1"/>
    <c:dispBlanksAs val="gap"/>
    <c:showDLblsOverMax val="0"/>
  </c:chart>
  <c:txPr>
    <a:bodyPr/>
    <a:lstStyle/>
    <a:p>
      <a:pPr>
        <a:defRPr sz="867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0.03056</cdr:x>
      <cdr:y>0.03992</cdr:y>
    </cdr:from>
    <cdr:to>
      <cdr:x>0.27577</cdr:x>
      <cdr:y>0.1229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16658" y="169600"/>
          <a:ext cx="936197" cy="35251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Доходы бюджета</a:t>
          </a:r>
        </a:p>
      </cdr:txBody>
    </cdr:sp>
  </cdr:relSizeAnchor>
  <cdr:relSizeAnchor xmlns:cdr="http://schemas.openxmlformats.org/drawingml/2006/chartDrawing">
    <cdr:from>
      <cdr:x>2.61922E-7</cdr:x>
      <cdr:y>0.53732</cdr:y>
    </cdr:from>
    <cdr:to>
      <cdr:x>0.26939</cdr:x>
      <cdr:y>0.63741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1" y="2282616"/>
          <a:ext cx="1028512" cy="4251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Расходы бюджета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0.03056</cdr:x>
      <cdr:y>0.03992</cdr:y>
    </cdr:from>
    <cdr:to>
      <cdr:x>0.27577</cdr:x>
      <cdr:y>0.1229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16658" y="169600"/>
          <a:ext cx="936197" cy="35251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Доходы бюджета</a:t>
          </a:r>
        </a:p>
      </cdr:txBody>
    </cdr:sp>
  </cdr:relSizeAnchor>
  <cdr:relSizeAnchor xmlns:cdr="http://schemas.openxmlformats.org/drawingml/2006/chartDrawing">
    <cdr:from>
      <cdr:x>2.61922E-7</cdr:x>
      <cdr:y>0.53732</cdr:y>
    </cdr:from>
    <cdr:to>
      <cdr:x>0.26939</cdr:x>
      <cdr:y>0.63741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1" y="2282616"/>
          <a:ext cx="1028512" cy="4251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>
              <a:solidFill>
                <a:schemeClr val="tx1"/>
              </a:solidFill>
              <a:latin typeface="TimesET" pitchFamily="2" charset="0"/>
            </a:rPr>
            <a:t>Расходы бюджета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0.67797</cdr:x>
      <cdr:y>0.22206</cdr:y>
    </cdr:from>
    <cdr:to>
      <cdr:x>0.9322</cdr:x>
      <cdr:y>0.28265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37" y="902452"/>
          <a:ext cx="108008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/>
            <a:t> </a:t>
          </a:r>
          <a:r>
            <a:rPr lang="ru-RU" sz="1000" b="1" dirty="0" smtClean="0"/>
            <a:t>80,3</a:t>
          </a:r>
          <a:r>
            <a:rPr lang="ru-RU" sz="1000" b="1" dirty="0" smtClean="0">
              <a:latin typeface="TimesET" pitchFamily="2" charset="0"/>
            </a:rPr>
            <a:t> </a:t>
          </a:r>
          <a:r>
            <a:rPr lang="ru-RU" sz="1000" b="1" dirty="0"/>
            <a:t>%</a:t>
          </a:r>
        </a:p>
      </cdr:txBody>
    </cdr:sp>
  </cdr:relSizeAnchor>
  <cdr:relSizeAnchor xmlns:cdr="http://schemas.openxmlformats.org/drawingml/2006/chartDrawing">
    <cdr:from>
      <cdr:x>0.20339</cdr:x>
      <cdr:y>0.19537</cdr:y>
    </cdr:from>
    <cdr:to>
      <cdr:x>0.34303</cdr:x>
      <cdr:y>0.25974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4096" y="793989"/>
          <a:ext cx="59326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ET" pitchFamily="2" charset="0"/>
            </a:rPr>
            <a:t> 2,9 %</a:t>
          </a:r>
        </a:p>
      </cdr:txBody>
    </cdr:sp>
  </cdr:relSizeAnchor>
  <cdr:relSizeAnchor xmlns:cdr="http://schemas.openxmlformats.org/drawingml/2006/chartDrawing">
    <cdr:from>
      <cdr:x>0.01695</cdr:x>
      <cdr:y>0.33712</cdr:y>
    </cdr:from>
    <cdr:to>
      <cdr:x>0.18644</cdr:x>
      <cdr:y>0.39771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8" y="1370053"/>
          <a:ext cx="72008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5,9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0.0678</cdr:x>
      <cdr:y>0.24853</cdr:y>
    </cdr:from>
    <cdr:to>
      <cdr:x>0.17013</cdr:x>
      <cdr:y>0.30912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046" y="1010026"/>
          <a:ext cx="43473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ET" pitchFamily="2" charset="0"/>
            </a:rPr>
            <a:t> </a:t>
          </a:r>
          <a:r>
            <a:rPr lang="ru-RU" sz="1000" b="1" dirty="0" smtClean="0">
              <a:latin typeface="TimesET" pitchFamily="2" charset="0"/>
            </a:rPr>
            <a:t>1,2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0.34723</cdr:x>
      <cdr:y>0.18662</cdr:y>
    </cdr:from>
    <cdr:to>
      <cdr:x>0.56658</cdr:x>
      <cdr:y>0.24721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75189" y="758424"/>
          <a:ext cx="93190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ET" pitchFamily="2" charset="0"/>
            </a:rPr>
            <a:t> 9,7 %</a:t>
          </a:r>
        </a:p>
      </cdr:txBody>
    </cdr:sp>
  </cdr:relSizeAnchor>
  <cdr:relSizeAnchor xmlns:cdr="http://schemas.openxmlformats.org/drawingml/2006/chartDrawing">
    <cdr:from>
      <cdr:x>0.34487</cdr:x>
      <cdr:y>0.41317</cdr:y>
    </cdr:from>
    <cdr:to>
      <cdr:x>0.84746</cdr:x>
      <cdr:y>0.48133</cdr:y>
    </cdr:to>
    <cdr:sp macro="" textlink="">
      <cdr:nvSpPr>
        <cdr:cNvPr id="7" name="TextBox 17"/>
        <cdr:cNvSpPr txBox="1"/>
      </cdr:nvSpPr>
      <cdr:spPr>
        <a:xfrm xmlns:a="http://schemas.openxmlformats.org/drawingml/2006/main">
          <a:off x="1465171" y="1679124"/>
          <a:ext cx="213522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0" bIns="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 dirty="0" smtClean="0">
              <a:solidFill>
                <a:schemeClr val="bg1"/>
              </a:solidFill>
              <a:latin typeface="TimesET" pitchFamily="2" charset="0"/>
            </a:rPr>
            <a:t>86659,9 </a:t>
          </a:r>
          <a:r>
            <a:rPr lang="ru-RU" sz="1800" b="1" i="1" dirty="0" err="1">
              <a:solidFill>
                <a:schemeClr val="bg1"/>
              </a:solidFill>
              <a:latin typeface="TimesET" pitchFamily="2" charset="0"/>
            </a:rPr>
            <a:t>тыс.руб</a:t>
          </a:r>
          <a:r>
            <a:rPr lang="ru-RU" sz="1800" b="1" i="1" dirty="0">
              <a:solidFill>
                <a:schemeClr val="bg1"/>
              </a:solidFill>
              <a:latin typeface="TimesET" pitchFamily="2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0.03246</cdr:x>
      <cdr:y>0.36407</cdr:y>
    </cdr:from>
    <cdr:to>
      <cdr:x>0.14609</cdr:x>
      <cdr:y>0.42466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144017" y="1479587"/>
          <a:ext cx="50405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4,7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0.06493</cdr:x>
      <cdr:y>0.25776</cdr:y>
    </cdr:from>
    <cdr:to>
      <cdr:x>0.19478</cdr:x>
      <cdr:y>0.33349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45" y="1047537"/>
          <a:ext cx="5760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 </a:t>
          </a:r>
          <a:r>
            <a:rPr lang="ru-RU" sz="800" b="1" dirty="0" smtClean="0"/>
            <a:t>1,4</a:t>
          </a:r>
          <a:r>
            <a:rPr lang="ru-RU" sz="800" b="1" dirty="0" smtClean="0">
              <a:latin typeface="TimesET" pitchFamily="2" charset="0"/>
            </a:rPr>
            <a:t> %</a:t>
          </a:r>
          <a:endParaRPr lang="ru-RU" sz="8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0.19478</cdr:x>
      <cdr:y>0.25114</cdr:y>
    </cdr:from>
    <cdr:to>
      <cdr:x>0.35246</cdr:x>
      <cdr:y>0.31173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64096" y="1020636"/>
          <a:ext cx="69949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5,2, </a:t>
          </a:r>
          <a:r>
            <a:rPr lang="ru-RU" sz="1000" b="1" dirty="0">
              <a:latin typeface="TimesET" pitchFamily="2" charset="0"/>
            </a:rPr>
            <a:t>%</a:t>
          </a:r>
        </a:p>
      </cdr:txBody>
    </cdr:sp>
  </cdr:relSizeAnchor>
  <cdr:relSizeAnchor xmlns:cdr="http://schemas.openxmlformats.org/drawingml/2006/chartDrawing">
    <cdr:from>
      <cdr:x>0.7033</cdr:x>
      <cdr:y>0.25776</cdr:y>
    </cdr:from>
    <cdr:to>
      <cdr:x>0.84393</cdr:x>
      <cdr:y>0.33349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20010" y="1047537"/>
          <a:ext cx="6238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 </a:t>
          </a:r>
          <a:r>
            <a:rPr lang="ru-RU" sz="1400" b="1" dirty="0" smtClean="0"/>
            <a:t>78,3</a:t>
          </a:r>
          <a:r>
            <a:rPr lang="ru-RU" sz="1000" b="1" dirty="0" smtClean="0">
              <a:latin typeface="TimesET" pitchFamily="2" charset="0"/>
            </a:rPr>
            <a:t>%</a:t>
          </a:r>
          <a:endParaRPr lang="ru-RU" sz="10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0.35752</cdr:x>
      <cdr:y>0.24004</cdr:y>
    </cdr:from>
    <cdr:to>
      <cdr:x>0.53952</cdr:x>
      <cdr:y>0.30063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86039" y="975530"/>
          <a:ext cx="80742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ET" pitchFamily="2" charset="0"/>
            </a:rPr>
            <a:t>10,4 %</a:t>
          </a:r>
          <a:endParaRPr lang="ru-RU" sz="10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0.38956</cdr:x>
      <cdr:y>0.45111</cdr:y>
    </cdr:from>
    <cdr:to>
      <cdr:x>0.89511</cdr:x>
      <cdr:y>0.51927</cdr:y>
    </cdr:to>
    <cdr:sp macro="" textlink="">
      <cdr:nvSpPr>
        <cdr:cNvPr id="7" name="TextBox 17"/>
        <cdr:cNvSpPr txBox="1"/>
      </cdr:nvSpPr>
      <cdr:spPr>
        <a:xfrm xmlns:a="http://schemas.openxmlformats.org/drawingml/2006/main">
          <a:off x="1728182" y="1833312"/>
          <a:ext cx="22427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0" bIns="0" rtlCol="0" anchor="ctr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b="1" i="1" dirty="0" smtClean="0">
              <a:solidFill>
                <a:schemeClr val="bg1"/>
              </a:solidFill>
              <a:latin typeface="TimesET" pitchFamily="2" charset="0"/>
            </a:rPr>
            <a:t>90407,6 </a:t>
          </a:r>
          <a:r>
            <a:rPr lang="ru-RU" sz="1800" b="1" i="1" dirty="0" err="1" smtClean="0">
              <a:solidFill>
                <a:schemeClr val="bg1"/>
              </a:solidFill>
              <a:latin typeface="TimesET" pitchFamily="2" charset="0"/>
            </a:rPr>
            <a:t>тыс.руб</a:t>
          </a:r>
          <a:r>
            <a:rPr lang="ru-RU" sz="1800" b="1" i="1" dirty="0">
              <a:solidFill>
                <a:schemeClr val="bg1"/>
              </a:solidFill>
              <a:latin typeface="TimesET" pitchFamily="2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13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A46CC460-C6A7-42AC-8012-C86544CF72D0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813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1AB9E5C1-5B90-4FD8-80C2-44DD6CB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7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xmlns="" id="{8CD7AE1A-8E6F-467E-8FF0-A62E69A523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xmlns="" id="{C833EF36-9CE9-40C1-827A-FF75792B9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xmlns="" id="{196A5643-3FA8-4E1D-8EDD-03A11098D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299" indent="-2878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230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1721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213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705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197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3689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181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0984" fontAlgn="base">
              <a:spcBef>
                <a:spcPct val="0"/>
              </a:spcBef>
              <a:spcAft>
                <a:spcPct val="0"/>
              </a:spcAft>
              <a:defRPr/>
            </a:pPr>
            <a:fld id="{FBE545AA-F71A-4A87-B055-62F6A910E77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defTabSz="920984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xmlns="" id="{03D4298F-039D-40B0-8E22-F52AF39EE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xmlns="" id="{7F9B9859-AC44-492F-9598-1E5885DB1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xmlns="" id="{4C359C18-BB74-46FD-87C9-B263B2321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299" indent="-2878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230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1721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213" indent="-2302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705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197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3689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181" indent="-230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0984" fontAlgn="base">
              <a:spcBef>
                <a:spcPct val="0"/>
              </a:spcBef>
              <a:spcAft>
                <a:spcPct val="0"/>
              </a:spcAft>
              <a:defRPr/>
            </a:pPr>
            <a:fld id="{72AB47B4-C30E-467E-839A-CD1BF72CBFD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defTabSz="92098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662B6C-8BFE-4C03-A174-F3CD82D9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89A399-39AE-4283-AD8B-C60EB07B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4EF42F-FE65-4157-8659-B4EC07A1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0118-6034-4E25-B8DB-5A36B04FF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24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99B82-0C9F-4748-8D86-9BF227CB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43ACAA-4D88-4745-A356-AA17E4C2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37F5D5-D8B2-44A3-A13B-DEA13081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5BF6F-F005-4457-91CB-85CA86EBC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24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D6D390-5308-4C38-BCAF-D1CF963F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826747-A988-421C-B165-9A3B2A9C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8146AD-714C-4091-9596-D3E44C29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55BC-0DEC-4E9C-AB1B-DBC570B7E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6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8C8BCFC-9446-4B48-AD73-8BA5EA2B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3EA23CB-BB2B-4EF7-B4C4-727A1A15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21DC1B3-040E-48D9-BCA9-CF815A20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99BC8-848F-45C8-9065-E39FE03AE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10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1309B152-137E-4CA9-A209-E0F87D34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95B3D1CE-7445-4857-8239-C868B1C2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2C6DD8D-3593-4CB0-8C43-94EBD2B4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CA6A-EF97-45B4-8CDC-5F58423C1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89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F1D6A169-85D0-44D8-A9C5-C74F2B7CEC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cs typeface="Arial" charset="0"/>
              </a:rPr>
              <a:t>       </a:t>
            </a:r>
            <a:endParaRPr lang="ru-RU" altLang="ru-RU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gerb">
            <a:extLst>
              <a:ext uri="{FF2B5EF4-FFF2-40B4-BE49-F238E27FC236}">
                <a16:creationId xmlns:a16="http://schemas.microsoft.com/office/drawing/2014/main" xmlns="" id="{A8DFC1B0-6F5F-4FBB-838C-50375FEB5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567A623-1E4E-473C-BB7F-BD7B49DF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625AEBE-7207-4AD6-94E2-6FA62A6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56EB8EF-FB74-441B-8736-C3AE593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9BE1-0DD2-423D-B607-DA451676A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65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C88A5831-5B50-4757-9C14-4599DB55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814F21ED-B831-4A55-BDB2-F22D885D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01E04C7E-7768-4225-829B-C89EC0B1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3F800-8444-40A6-813E-C3DB45AEE7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00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D5E2AA6F-F658-4B30-A31F-31C8A2A5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C45E99E-C7E0-4364-8187-88BE49E2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7874A07-B5A4-45F3-A1B9-EFFBB626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678F-F3C6-4BFC-8F0F-E51A57819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4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12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0BB02BE-897E-4C8F-93BB-898F340B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2FD2135-DA0A-4CA8-A6B3-A6CA3EF1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048BDEC-DE5D-46DF-B6D0-E5EA4794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D6A2-DF5E-4D71-B66B-522D31E067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42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0D45F6-DBBB-48D0-ACBD-D7CD604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1D6676-7DE7-45BA-A4FE-E60D611F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DB721A-219E-4137-808A-AB76DDF7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7FAB-936A-41BF-B93C-8560D3443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485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30E5FD-702E-4FC9-883F-D7C1D580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F0D398-0A04-462C-8DE6-A52E507C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7CFEFA-8455-4303-A0E6-6613F9C3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318EB-4BBC-4279-8747-DAE1B74D9D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008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EEF23C-A264-4FBA-AD07-FFD485D3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CE78B6-830B-4192-81E2-27AE9C04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76D9B4-17E3-4586-940C-2F04A794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2EC09B7-9FE6-4228-9E10-EBECC4E68D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26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6739BC-58CB-469E-BC8F-3BC816AB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69662C-F8D5-4E8E-B37C-B7BA7D7D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8A3555-0746-4BD7-81A1-ADD2698B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F87734-99B9-4EE0-B823-D85EA5FF0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65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920CD9-CA20-4325-B30E-C76B8BA3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DB1E4-9843-4EF0-A840-2A54BB5D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6A493D-ADB9-4E21-8045-A9153CD4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B8BEE4-71AE-4C5D-BF8C-2635F79E46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17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82677B2-F161-497B-AC00-C92B6DA0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96DADC7-EF22-4418-8FA7-99FA4BEA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699FD80-9F41-4731-B142-23445A5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34DD2E9-7A5F-405A-8416-13258E754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179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DFC70AF7-C0EC-4195-A3F7-9604ACAF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78240986-B19D-40C8-B432-9DCA0F64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BCD7B454-3F00-4152-BF3B-C6FB1238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B9B345C-F472-405A-8608-57EC241A4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09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1042F250-552D-41CE-BA99-5348733A3F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solidFill>
                  <a:prstClr val="black"/>
                </a:solidFill>
                <a:cs typeface="Arial" charset="0"/>
              </a:rPr>
              <a:t>       </a:t>
            </a:r>
            <a:endParaRPr lang="ru-RU" altLang="ru-RU" sz="240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4" name="Picture 5" descr="gerb">
            <a:extLst>
              <a:ext uri="{FF2B5EF4-FFF2-40B4-BE49-F238E27FC236}">
                <a16:creationId xmlns:a16="http://schemas.microsoft.com/office/drawing/2014/main" xmlns="" id="{C5EB33D8-9FF1-4ECC-B14F-BC07C0CB7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12CF341-C6D5-4795-B6C8-6D44A04D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8B15F30-4E6C-4650-9B39-57EF9FEB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4500D1A-08EA-4663-AC40-470F9EE2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584E4E-E987-477D-AD1D-67A6155060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67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D9C5CCAD-09B3-451F-A265-DA706FCA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F0A58BD-B31C-4679-9048-3EAF65F8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7EA93CE-5B83-4D86-8D0E-9DED8E17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6D63EC0-580D-4D1F-8C23-21C0AA358C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04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16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6213033-1332-432C-B30F-D3513216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47FE9DC-D66D-434B-8344-34B8CB26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82C0146-F637-470D-A5C3-A532CA0A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B46C25-4B8C-472A-9ACC-4CB474B16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770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6C5A15B-577B-4055-B7DB-D8DCCE1C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E9CF64E-89D0-41CC-91ED-3F91C11F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283FADF-144C-40D9-AD22-3C291A8B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BE035A7-1F92-4ABF-9867-C13038624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379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FE128-FEE5-40F4-A3E6-36BB8E7C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56A8D-A723-4B02-820F-3860A84D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D58616-46A8-4072-B16F-51F1F771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2AA5F77-85AC-469C-96EE-3486CE1E0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75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555D78-7DF8-4D3B-8D8F-3A7DDD6B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EEBF79-AAEE-4BA9-B24A-0FA797B5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F66431-1BC9-4F37-AF6B-6CBCB10A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0B10FA-7593-402B-B7CF-0F7CFDD99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48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8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9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6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2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49C1-DD98-4E2A-BFD3-D5334876EE08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D2F9-9C9B-44FB-B1E4-696847ADD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1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F930C1FD-1CB3-459E-AE92-08947684FA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20102948-AC01-40A7-849E-71A58E1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43F40E-0F79-4043-AC10-920BF2F41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8E4C18-8391-49BA-A973-E18F06E9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7C4C60-271B-4747-A27F-C201A522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45A539F5-CF22-4E56-93A4-DD8BB5AE0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63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6C9C6C2-6C82-4D3E-BE0F-46A995541C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64B6C36-BF13-4459-AC38-7A63E830E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FF5AE7-6DF7-470A-AF22-08C2C293C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FBC1F3-9D88-4672-ABBF-5E833AC3A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B44B14-BE2C-44F4-824A-C21C323EE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229A8535-BD52-43C8-B829-0B2CA350AE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2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32500"/>
          </a:xfrm>
        </p:spPr>
        <p:txBody>
          <a:bodyPr>
            <a:normAutofit/>
          </a:bodyPr>
          <a:lstStyle/>
          <a:p>
            <a:r>
              <a:rPr lang="ru-RU" dirty="0"/>
              <a:t>Об итогах исполнения </a:t>
            </a:r>
            <a:r>
              <a:rPr lang="ru-RU" dirty="0" smtClean="0"/>
              <a:t>бюджета </a:t>
            </a:r>
            <a:r>
              <a:rPr lang="ru-RU" dirty="0"/>
              <a:t>Красноармейского района                 за </a:t>
            </a:r>
            <a:r>
              <a:rPr lang="ru-RU" dirty="0" smtClean="0"/>
              <a:t>2019 </a:t>
            </a:r>
            <a:r>
              <a:rPr lang="ru-RU" dirty="0"/>
              <a:t>год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3193E8-33BA-4E82-8645-AB2732B7C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33572" cy="6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840">
        <p14:reveal/>
      </p:transition>
    </mc:Choice>
    <mc:Fallback xmlns="">
      <p:transition advClick="0" advTm="484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5">
            <a:extLst>
              <a:ext uri="{FF2B5EF4-FFF2-40B4-BE49-F238E27FC236}">
                <a16:creationId xmlns:a16="http://schemas.microsoft.com/office/drawing/2014/main" xmlns="" id="{5440BA1E-FBF0-4114-B782-8448DBC6B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661320"/>
              </p:ext>
            </p:extLst>
          </p:nvPr>
        </p:nvGraphicFramePr>
        <p:xfrm>
          <a:off x="590737" y="1827420"/>
          <a:ext cx="381793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Заголовок 15">
            <a:extLst>
              <a:ext uri="{FF2B5EF4-FFF2-40B4-BE49-F238E27FC236}">
                <a16:creationId xmlns:a16="http://schemas.microsoft.com/office/drawing/2014/main" xmlns="" id="{701EB7D7-CD7B-42B3-9D01-B1E1C061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panose="020B0604020202020204" pitchFamily="34" charset="0"/>
              </a:rPr>
              <a:t>Основные параметры исполнения Красноармейского района                    </a:t>
            </a:r>
            <a:b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TimesET" pitchFamily="2" charset="0"/>
                <a:cs typeface="Arial" panose="020B0604020202020204" pitchFamily="34" charset="0"/>
              </a:rPr>
              <a:t>Чувашской Республики </a:t>
            </a:r>
            <a:endParaRPr lang="ru-RU" altLang="ru-RU" sz="1800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04C79ED7-A824-4A63-9B2E-9C6DCAD6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677863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b="1" dirty="0" err="1">
                <a:solidFill>
                  <a:prstClr val="white"/>
                </a:solidFill>
                <a:latin typeface="TimesET" pitchFamily="2" charset="0"/>
                <a:cs typeface="Arial" panose="020B0604020202020204" pitchFamily="34" charset="0"/>
              </a:rPr>
              <a:t>тыс</a:t>
            </a: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. рублей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15581CC1-05E8-41AC-B4B6-1325C50C8967}"/>
              </a:ext>
            </a:extLst>
          </p:cNvPr>
          <p:cNvSpPr/>
          <p:nvPr/>
        </p:nvSpPr>
        <p:spPr>
          <a:xfrm>
            <a:off x="4876800" y="1084263"/>
            <a:ext cx="2736850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Calibri"/>
              </a:rPr>
              <a:t>за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1" name="Номер слайда 2">
            <a:extLst>
              <a:ext uri="{FF2B5EF4-FFF2-40B4-BE49-F238E27FC236}">
                <a16:creationId xmlns:a16="http://schemas.microsoft.com/office/drawing/2014/main" xmlns="" id="{128F882B-8237-4725-995D-68D36A9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78838" y="6519863"/>
            <a:ext cx="6588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A0DECDE-5D27-4948-AE99-5BA766BBC7CD}"/>
              </a:ext>
            </a:extLst>
          </p:cNvPr>
          <p:cNvSpPr/>
          <p:nvPr/>
        </p:nvSpPr>
        <p:spPr>
          <a:xfrm>
            <a:off x="1619250" y="5857875"/>
            <a:ext cx="6445250" cy="5000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Плановый дефицит Красноармейского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5059,8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руб.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BD36196B-7687-4D15-83C4-2D20B0B4D14C}"/>
              </a:ext>
            </a:extLst>
          </p:cNvPr>
          <p:cNvSpPr/>
          <p:nvPr/>
        </p:nvSpPr>
        <p:spPr>
          <a:xfrm>
            <a:off x="603250" y="1084263"/>
            <a:ext cx="2735263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Calibri"/>
              </a:rPr>
              <a:t>за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3B025E8C-72FB-4512-8FCF-07E5518D074F}"/>
              </a:ext>
            </a:extLst>
          </p:cNvPr>
          <p:cNvCxnSpPr/>
          <p:nvPr/>
        </p:nvCxnSpPr>
        <p:spPr>
          <a:xfrm>
            <a:off x="7993063" y="1800225"/>
            <a:ext cx="0" cy="35687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5E741212-AC0B-4FDA-8A9E-860E31593FC0}"/>
              </a:ext>
            </a:extLst>
          </p:cNvPr>
          <p:cNvCxnSpPr/>
          <p:nvPr/>
        </p:nvCxnSpPr>
        <p:spPr>
          <a:xfrm>
            <a:off x="7885113" y="1855788"/>
            <a:ext cx="1066800" cy="15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9B33AAC1-6C32-4B27-8C3A-17F081C7105C}"/>
              </a:ext>
            </a:extLst>
          </p:cNvPr>
          <p:cNvCxnSpPr/>
          <p:nvPr/>
        </p:nvCxnSpPr>
        <p:spPr>
          <a:xfrm>
            <a:off x="7885113" y="2465388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8EE648FB-CDC7-440C-BB9F-88D83F3124B9}"/>
              </a:ext>
            </a:extLst>
          </p:cNvPr>
          <p:cNvCxnSpPr/>
          <p:nvPr/>
        </p:nvCxnSpPr>
        <p:spPr>
          <a:xfrm>
            <a:off x="7885113" y="3189288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898C03C-E597-413B-A894-08666D529697}"/>
              </a:ext>
            </a:extLst>
          </p:cNvPr>
          <p:cNvCxnSpPr/>
          <p:nvPr/>
        </p:nvCxnSpPr>
        <p:spPr>
          <a:xfrm>
            <a:off x="7885113" y="3910013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8BE44AF7-262E-450C-BAF6-8D79800C4C51}"/>
              </a:ext>
            </a:extLst>
          </p:cNvPr>
          <p:cNvCxnSpPr/>
          <p:nvPr/>
        </p:nvCxnSpPr>
        <p:spPr>
          <a:xfrm>
            <a:off x="7885113" y="4633913"/>
            <a:ext cx="10795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Box 1">
            <a:extLst>
              <a:ext uri="{FF2B5EF4-FFF2-40B4-BE49-F238E27FC236}">
                <a16:creationId xmlns:a16="http://schemas.microsoft.com/office/drawing/2014/main" xmlns="" id="{4C2AD12D-086F-40F8-859B-A1853681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1412875"/>
            <a:ext cx="9239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в % 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2018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16412" name="TextBox 1">
            <a:extLst>
              <a:ext uri="{FF2B5EF4-FFF2-40B4-BE49-F238E27FC236}">
                <a16:creationId xmlns:a16="http://schemas.microsoft.com/office/drawing/2014/main" xmlns="" id="{AD4AC0E9-76B7-486B-AFE3-4BA634A14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1971675"/>
            <a:ext cx="65164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123,9%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3" name="TextBox 1">
            <a:extLst>
              <a:ext uri="{FF2B5EF4-FFF2-40B4-BE49-F238E27FC236}">
                <a16:creationId xmlns:a16="http://schemas.microsoft.com/office/drawing/2014/main" xmlns="" id="{CBAF1099-9EDA-48C4-A626-D6DDD5419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4" y="2700338"/>
            <a:ext cx="65164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104,3%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4" name="TextBox 1">
            <a:extLst>
              <a:ext uri="{FF2B5EF4-FFF2-40B4-BE49-F238E27FC236}">
                <a16:creationId xmlns:a16="http://schemas.microsoft.com/office/drawing/2014/main" xmlns="" id="{EDDCE7DD-5DC8-4FFF-9C01-2E20F9B0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3397250"/>
            <a:ext cx="71888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131,2%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5" name="TextBox 1">
            <a:extLst>
              <a:ext uri="{FF2B5EF4-FFF2-40B4-BE49-F238E27FC236}">
                <a16:creationId xmlns:a16="http://schemas.microsoft.com/office/drawing/2014/main" xmlns="" id="{09A86CD3-BF2B-463F-9D2E-386BC707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39" y="4110036"/>
            <a:ext cx="7176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121,1%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7CC346B4-1FA5-44C0-BBE6-B1EF64C2B0A7}"/>
              </a:ext>
            </a:extLst>
          </p:cNvPr>
          <p:cNvSpPr/>
          <p:nvPr/>
        </p:nvSpPr>
        <p:spPr>
          <a:xfrm>
            <a:off x="506413" y="4911725"/>
            <a:ext cx="1127125" cy="288925"/>
          </a:xfrm>
          <a:prstGeom prst="roundRect">
            <a:avLst/>
          </a:prstGeom>
          <a:solidFill>
            <a:srgbClr val="CC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TimesET" pitchFamily="2" charset="0"/>
              </a:rPr>
              <a:t>Дефицит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ET" pitchFamily="2" charset="0"/>
              <a:ea typeface="+mn-ea"/>
              <a:cs typeface="+mn-cs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7A90B472-5A44-440B-BD2E-71C359F83E2A}"/>
              </a:ext>
            </a:extLst>
          </p:cNvPr>
          <p:cNvSpPr/>
          <p:nvPr/>
        </p:nvSpPr>
        <p:spPr>
          <a:xfrm>
            <a:off x="4201499" y="4694041"/>
            <a:ext cx="1169975" cy="360039"/>
          </a:xfrm>
          <a:prstGeom prst="roundRect">
            <a:avLst>
              <a:gd name="adj" fmla="val 50000"/>
            </a:avLst>
          </a:prstGeom>
          <a:solidFill>
            <a:srgbClr val="CC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ET" pitchFamily="2" charset="0"/>
                <a:ea typeface="+mn-ea"/>
                <a:cs typeface="+mn-cs"/>
              </a:rPr>
              <a:t>Профицит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A1E2A94-57EF-4E1D-B19E-97122EB32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0725" cy="925308"/>
          </a:xfrm>
          <a:prstGeom prst="rect">
            <a:avLst/>
          </a:prstGeom>
        </p:spPr>
      </p:pic>
      <p:graphicFrame>
        <p:nvGraphicFramePr>
          <p:cNvPr id="26" name="Диаграмма 15">
            <a:extLst>
              <a:ext uri="{FF2B5EF4-FFF2-40B4-BE49-F238E27FC236}">
                <a16:creationId xmlns:a16="http://schemas.microsoft.com/office/drawing/2014/main" xmlns="" id="{5440BA1E-FBF0-4114-B782-8448DBC6B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862091"/>
              </p:ext>
            </p:extLst>
          </p:nvPr>
        </p:nvGraphicFramePr>
        <p:xfrm>
          <a:off x="4067176" y="1743609"/>
          <a:ext cx="381793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Информация об итогах исполнения консолидированного бюджета по налоговым и неналоговым доходам Красноармейского района за  </a:t>
            </a:r>
            <a:r>
              <a:rPr lang="ru-RU" sz="2400" dirty="0" smtClean="0"/>
              <a:t>2019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40230"/>
              </p:ext>
            </p:extLst>
          </p:nvPr>
        </p:nvGraphicFramePr>
        <p:xfrm>
          <a:off x="0" y="1417638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A1B-5D5B-4950-9927-989229AB514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6675" y="908720"/>
            <a:ext cx="8404225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9513" y="24984"/>
            <a:ext cx="77075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Структура налоговых и неналоговых доходов бюджета Красноармейского района за 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</a:t>
            </a:r>
          </a:p>
          <a:p>
            <a:endParaRPr lang="ru-RU" sz="17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9854927"/>
              </p:ext>
            </p:extLst>
          </p:nvPr>
        </p:nvGraphicFramePr>
        <p:xfrm>
          <a:off x="251520" y="1385146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28596715"/>
              </p:ext>
            </p:extLst>
          </p:nvPr>
        </p:nvGraphicFramePr>
        <p:xfrm>
          <a:off x="4499992" y="1229334"/>
          <a:ext cx="44362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Блок-схема: ссылка на другую страницу 7"/>
          <p:cNvSpPr/>
          <p:nvPr/>
        </p:nvSpPr>
        <p:spPr>
          <a:xfrm>
            <a:off x="3779902" y="1069908"/>
            <a:ext cx="1944216" cy="828672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+3747,7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тыс.руб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+4,3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8876" y="5175986"/>
            <a:ext cx="397656" cy="18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08876" y="5486466"/>
            <a:ext cx="397656" cy="180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08876" y="5819206"/>
            <a:ext cx="397656" cy="180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08876" y="6112090"/>
            <a:ext cx="397656" cy="180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2660" y="5175986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Налог на доходы физических  лиц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5148" y="5486466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Единый налог на вмененный доход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5148" y="5801494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Налог на имущество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5148" y="6082128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Доходы от использования имущества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6696" y="6389924"/>
            <a:ext cx="397656" cy="180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75148" y="6372212"/>
            <a:ext cx="3888432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Прочие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81911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2A3511-B976-49F0-8E60-AA208C98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15888"/>
            <a:ext cx="7704137" cy="1296987"/>
          </a:xfrm>
        </p:spPr>
        <p:txBody>
          <a:bodyPr/>
          <a:lstStyle/>
          <a:p>
            <a:pPr>
              <a:defRPr/>
            </a:pPr>
            <a:r>
              <a:rPr lang="x-none" sz="2000" dirty="0"/>
              <a:t>Структура без</a:t>
            </a:r>
            <a:r>
              <a:rPr lang="ru-RU" sz="2000" dirty="0"/>
              <a:t>воз</a:t>
            </a:r>
            <a:r>
              <a:rPr lang="x-none" sz="2000" dirty="0"/>
              <a:t>мездных поступлений в бюджет района </a:t>
            </a:r>
            <a:r>
              <a:rPr lang="x-none" sz="2000"/>
              <a:t>в </a:t>
            </a:r>
            <a:r>
              <a:rPr lang="x-none" sz="2000" smtClean="0"/>
              <a:t>201</a:t>
            </a:r>
            <a:r>
              <a:rPr lang="ru-RU" sz="2000" dirty="0" smtClean="0"/>
              <a:t>9</a:t>
            </a:r>
            <a:r>
              <a:rPr lang="x-none" sz="2000" smtClean="0"/>
              <a:t> </a:t>
            </a:r>
            <a:r>
              <a:rPr lang="x-none" sz="2000" dirty="0"/>
              <a:t>году </a:t>
            </a:r>
            <a:endParaRPr lang="ru-RU" sz="2000" dirty="0"/>
          </a:p>
        </p:txBody>
      </p:sp>
      <p:sp>
        <p:nvSpPr>
          <p:cNvPr id="14339" name="Номер слайда 2">
            <a:extLst>
              <a:ext uri="{FF2B5EF4-FFF2-40B4-BE49-F238E27FC236}">
                <a16:creationId xmlns:a16="http://schemas.microsoft.com/office/drawing/2014/main" xmlns="" id="{E6470444-0812-488C-9EB0-7A259939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F7E80-A1E8-4820-B95C-7E5F0206B08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A0320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A0320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72ACF40-AEEF-41AD-AF5C-D2220580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75641"/>
              </p:ext>
            </p:extLst>
          </p:nvPr>
        </p:nvGraphicFramePr>
        <p:xfrm>
          <a:off x="457200" y="1412876"/>
          <a:ext cx="8229600" cy="4680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6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доходов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Утвержденные бюджетные назначения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Фактическое поступление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Темп роста </a:t>
                      </a:r>
                      <a:r>
                        <a:rPr lang="ru-RU" sz="1100" u="none" strike="noStrike" dirty="0" smtClean="0">
                          <a:effectLst/>
                        </a:rPr>
                        <a:t>2019/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Безвозмездные поступления,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316006,4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307484,4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в том числе: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Дотации бюджетам муниципальных 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26579,3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26579,3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 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141566,4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133090,5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254,7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>
                          <a:effectLst/>
                        </a:rPr>
                        <a:t> Субвенции бюджетам субъектов Российской Федерации и муниципальных образований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149355,4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149307,5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99,97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dirty="0">
                          <a:effectLst/>
                        </a:rPr>
                        <a:t> Иные межбюджетные трансферты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10001,4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10001,4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77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1E2A94-57EF-4E1D-B19E-97122EB32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" y="-24756"/>
            <a:ext cx="720725" cy="9253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786158A7-6A08-4226-B8C4-5ED2D8D1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15887"/>
            <a:ext cx="8280400" cy="1162049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ET" pitchFamily="2" charset="0"/>
              </a:rPr>
              <a:t>Исполнение бюджета Красноармейского района Чувашской Республики 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</a:rPr>
              <a:t>2019 </a:t>
            </a:r>
            <a:r>
              <a:rPr lang="ru-RU" altLang="ru-RU" sz="2400" b="1" dirty="0">
                <a:solidFill>
                  <a:schemeClr val="bg1"/>
                </a:solidFill>
                <a:latin typeface="TimesET" pitchFamily="2" charset="0"/>
              </a:rPr>
              <a:t>год</a:t>
            </a:r>
            <a:br>
              <a:rPr lang="ru-RU" altLang="ru-RU" sz="2400" b="1" dirty="0">
                <a:solidFill>
                  <a:schemeClr val="bg1"/>
                </a:solidFill>
                <a:latin typeface="TimesET" pitchFamily="2" charset="0"/>
              </a:rPr>
            </a:br>
            <a:endParaRPr lang="ru-RU" altLang="ru-RU" sz="2600" b="1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13315" name="Номер слайда 2">
            <a:extLst>
              <a:ext uri="{FF2B5EF4-FFF2-40B4-BE49-F238E27FC236}">
                <a16:creationId xmlns:a16="http://schemas.microsoft.com/office/drawing/2014/main" xmlns="" id="{EB5FE5B0-0183-477C-9EBC-AE009CE3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56563" y="6461125"/>
            <a:ext cx="1054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459B8-F650-4746-B589-8402EA4419D4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TextBox 8">
            <a:extLst>
              <a:ext uri="{FF2B5EF4-FFF2-40B4-BE49-F238E27FC236}">
                <a16:creationId xmlns:a16="http://schemas.microsoft.com/office/drawing/2014/main" xmlns="" id="{7D9F7EE9-CDA7-4DAF-A029-839FFB12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719138"/>
            <a:ext cx="12811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тыс. рублей</a:t>
            </a:r>
          </a:p>
        </p:txBody>
      </p:sp>
      <p:graphicFrame>
        <p:nvGraphicFramePr>
          <p:cNvPr id="2" name="Диаграмма 22">
            <a:extLst>
              <a:ext uri="{FF2B5EF4-FFF2-40B4-BE49-F238E27FC236}">
                <a16:creationId xmlns:a16="http://schemas.microsoft.com/office/drawing/2014/main" xmlns="" id="{194D1F02-9D21-4997-8D57-34D9DF5E2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92193"/>
              </p:ext>
            </p:extLst>
          </p:nvPr>
        </p:nvGraphicFramePr>
        <p:xfrm>
          <a:off x="2308270" y="1339850"/>
          <a:ext cx="3997325" cy="225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1">
            <a:extLst>
              <a:ext uri="{FF2B5EF4-FFF2-40B4-BE49-F238E27FC236}">
                <a16:creationId xmlns:a16="http://schemas.microsoft.com/office/drawing/2014/main" xmlns="" id="{639215C6-62D4-4C63-B950-189B45572022}"/>
              </a:ext>
            </a:extLst>
          </p:cNvPr>
          <p:cNvSpPr txBox="1">
            <a:spLocks noChangeArrowheads="1"/>
          </p:cNvSpPr>
          <p:nvPr/>
        </p:nvSpPr>
        <p:spPr bwMode="auto">
          <a:xfrm rot="20062740">
            <a:off x="3809498" y="2105943"/>
            <a:ext cx="783654" cy="280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+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21,1%</a:t>
            </a:r>
            <a:endParaRPr kumimoji="0" lang="ru-RU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165AFD7C-1C43-4654-B447-25E4D5FD47B4}"/>
              </a:ext>
            </a:extLst>
          </p:cNvPr>
          <p:cNvCxnSpPr/>
          <p:nvPr/>
        </p:nvCxnSpPr>
        <p:spPr>
          <a:xfrm flipV="1">
            <a:off x="3787775" y="2206625"/>
            <a:ext cx="973138" cy="461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xmlns="" id="{4268E56E-B8C9-4910-A6E6-4B2D11C7927D}"/>
              </a:ext>
            </a:extLst>
          </p:cNvPr>
          <p:cNvSpPr txBox="1">
            <a:spLocks noChangeArrowheads="1"/>
          </p:cNvSpPr>
          <p:nvPr/>
        </p:nvSpPr>
        <p:spPr bwMode="auto">
          <a:xfrm rot="20202493">
            <a:off x="3862061" y="2552716"/>
            <a:ext cx="889744" cy="311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+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63961,2</a:t>
            </a:r>
            <a:endParaRPr kumimoji="0" lang="en-US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13325" name="Диаграмма 9">
            <a:extLst>
              <a:ext uri="{FF2B5EF4-FFF2-40B4-BE49-F238E27FC236}">
                <a16:creationId xmlns:a16="http://schemas.microsoft.com/office/drawing/2014/main" xmlns="" id="{048C2197-3360-41ED-A30B-7800A126F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67626"/>
              </p:ext>
            </p:extLst>
          </p:nvPr>
        </p:nvGraphicFramePr>
        <p:xfrm>
          <a:off x="2074224" y="3614561"/>
          <a:ext cx="4930775" cy="252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Лист" r:id="rId6" imgW="4933978" imgH="2371680" progId="Excel.Sheet.8">
                  <p:embed/>
                </p:oleObj>
              </mc:Choice>
              <mc:Fallback>
                <p:oleObj name="Лист" r:id="rId6" imgW="4933978" imgH="2371680" progId="Excel.Sheet.8">
                  <p:embed/>
                  <p:pic>
                    <p:nvPicPr>
                      <p:cNvPr id="13325" name="Диаграмма 9">
                        <a:extLst>
                          <a:ext uri="{FF2B5EF4-FFF2-40B4-BE49-F238E27FC236}">
                            <a16:creationId xmlns:a16="http://schemas.microsoft.com/office/drawing/2014/main" xmlns="" id="{048C2197-3360-41ED-A30B-7800A126FA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224" y="3614561"/>
                        <a:ext cx="4930775" cy="2527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Box 17">
            <a:extLst>
              <a:ext uri="{FF2B5EF4-FFF2-40B4-BE49-F238E27FC236}">
                <a16:creationId xmlns:a16="http://schemas.microsoft.com/office/drawing/2014/main" xmlns="" id="{42AA02B3-064E-43B2-9C95-5033B8B1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612" y="4878261"/>
            <a:ext cx="9366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ET" pitchFamily="2" charset="0"/>
                <a:ea typeface="+mn-ea"/>
                <a:cs typeface="Arial" panose="020B0604020202020204" pitchFamily="34" charset="0"/>
              </a:rPr>
              <a:t>367753,3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7" name="TextBox 17">
            <a:extLst>
              <a:ext uri="{FF2B5EF4-FFF2-40B4-BE49-F238E27FC236}">
                <a16:creationId xmlns:a16="http://schemas.microsoft.com/office/drawing/2014/main" xmlns="" id="{3CBAF292-13D5-455B-B60F-AF68AE6E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210175"/>
            <a:ext cx="9366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E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46">
            <a:extLst>
              <a:ext uri="{FF2B5EF4-FFF2-40B4-BE49-F238E27FC236}">
                <a16:creationId xmlns:a16="http://schemas.microsoft.com/office/drawing/2014/main" xmlns="" id="{F98F71F7-DB9B-440D-9396-6DA04C0E278C}"/>
              </a:ext>
            </a:extLst>
          </p:cNvPr>
          <p:cNvSpPr/>
          <p:nvPr/>
        </p:nvSpPr>
        <p:spPr>
          <a:xfrm>
            <a:off x="2740974" y="1021624"/>
            <a:ext cx="2735263" cy="3182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Calibri"/>
              </a:rPr>
              <a:t>Расходы ( тыс. руб.)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A1E2A94-57EF-4E1D-B19E-97122EB32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" y="-24756"/>
            <a:ext cx="720725" cy="925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7682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Расходы бюджета Красноармейского района Чувашской Республики за </a:t>
            </a:r>
            <a:r>
              <a:rPr lang="ru-RU" sz="2400" dirty="0" smtClean="0"/>
              <a:t>2019 </a:t>
            </a:r>
            <a:r>
              <a:rPr lang="ru-RU" sz="2400" dirty="0"/>
              <a:t>год 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8B7B7551-CDFC-44D8-8CDF-4FB73583D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76190"/>
              </p:ext>
            </p:extLst>
          </p:nvPr>
        </p:nvGraphicFramePr>
        <p:xfrm>
          <a:off x="457200" y="692697"/>
          <a:ext cx="8229600" cy="585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xmlns="" val="3473065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400676341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1343694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19521077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872276625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33300635"/>
                    </a:ext>
                  </a:extLst>
                </a:gridCol>
              </a:tblGrid>
              <a:tr h="46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 (подраздела)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 (по росписи)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2019г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с начало года за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 в %      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2019/2018)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2057398"/>
                  </a:ext>
                </a:extLst>
              </a:tr>
              <a:tr h="1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80633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36468,3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36069,1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34652,7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467066"/>
                  </a:ext>
                </a:extLst>
              </a:tr>
              <a:tr h="200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17676222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14673,1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0738224"/>
                  </a:ext>
                </a:extLst>
              </a:tr>
              <a:tr h="183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экономика, 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49445,8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49209,0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40274,8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96621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1504453"/>
                  </a:ext>
                </a:extLst>
              </a:tr>
              <a:tr h="1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49415,6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49178,8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40194,9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1852740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раз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8492830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Образование, 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197367,5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188608,9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164563,2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54692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38394,0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38394,0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31738,8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6278169"/>
                  </a:ext>
                </a:extLst>
              </a:tr>
              <a:tr h="1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141723,9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132991,2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118417,2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91423299"/>
                  </a:ext>
                </a:extLst>
              </a:tr>
              <a:tr h="19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12166,5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12166,5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8592,1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29971527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4192339"/>
                  </a:ext>
                </a:extLst>
              </a:tr>
              <a:tr h="201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1376,3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1376,3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7966472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3680,9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5641065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19314,4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16682,9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03935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21474,0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21428,5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8967,9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18328254"/>
                  </a:ext>
                </a:extLst>
              </a:tr>
              <a:tr h="209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15751607"/>
                  </a:ext>
                </a:extLst>
              </a:tr>
              <a:tr h="466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образований, 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35374,9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34752,9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13886319"/>
                  </a:ext>
                </a:extLst>
              </a:tr>
              <a:tr h="5248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11753,7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11753,7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11776,5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57397745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19293,5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18671,5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15275,4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63627468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–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411330,4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367753,3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303792,1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90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5"/>
    </mc:Choice>
    <mc:Fallback xmlns="">
      <p:transition spd="slow" advTm="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I:\Отдел межбюджетных отношений\SOBF2\2018\Слайды\ВЫЕЗДЫ ПО ИТОГАМ ГОДА\Красноармейский\СлайдКрасноармейский_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14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ение на 01.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сполнение на 01.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594</Words>
  <Application>Microsoft Office PowerPoint</Application>
  <PresentationFormat>Экран (4:3)</PresentationFormat>
  <Paragraphs>279</Paragraphs>
  <Slides>8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Исполнение на 01.06</vt:lpstr>
      <vt:lpstr>2_Исполнение на 01.06</vt:lpstr>
      <vt:lpstr>Лист</vt:lpstr>
      <vt:lpstr>Об итогах исполнения бюджета Красноармейского района                 за 2019 год </vt:lpstr>
      <vt:lpstr>Основные параметры исполнения Красноармейского района                     Чувашской Республики </vt:lpstr>
      <vt:lpstr>Информация об итогах исполнения консолидированного бюджета по налоговым и неналоговым доходам Красноармейского района за  2019 год</vt:lpstr>
      <vt:lpstr>Презентация PowerPoint</vt:lpstr>
      <vt:lpstr>Структура безвозмездных поступлений в бюджет района в 2019 году </vt:lpstr>
      <vt:lpstr>Исполнение бюджета Красноармейского района Чувашской Республики за 2019 год </vt:lpstr>
      <vt:lpstr>Расходы бюджета Красноармейского района Чувашской Республики за 2019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mf0_adm</dc:creator>
  <cp:lastModifiedBy>Людмила Владимирова</cp:lastModifiedBy>
  <cp:revision>132</cp:revision>
  <cp:lastPrinted>2020-07-22T11:41:45Z</cp:lastPrinted>
  <dcterms:created xsi:type="dcterms:W3CDTF">2017-08-03T05:26:20Z</dcterms:created>
  <dcterms:modified xsi:type="dcterms:W3CDTF">2020-08-17T08:25:20Z</dcterms:modified>
</cp:coreProperties>
</file>