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2" r:id="rId3"/>
    <p:sldId id="308" r:id="rId4"/>
    <p:sldId id="309" r:id="rId5"/>
    <p:sldId id="315" r:id="rId6"/>
    <p:sldId id="311" r:id="rId7"/>
    <p:sldId id="310" r:id="rId8"/>
    <p:sldId id="313" r:id="rId9"/>
    <p:sldId id="314" r:id="rId10"/>
    <p:sldId id="312" r:id="rId11"/>
  </p:sldIdLst>
  <p:sldSz cx="9144000" cy="5143500" type="screen16x9"/>
  <p:notesSz cx="6858000" cy="9926638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140" y="-3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598748149252072E-2"/>
          <c:y val="0"/>
          <c:w val="0.96920196719403251"/>
          <c:h val="0.8036759576804763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Отчетов ГИКЭ земельных участков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2400" b="1"/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4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2400" b="1"/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6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2400" b="1"/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17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2400" b="1"/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13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074429103476223E-3"/>
                  <c:y val="-1.4456087982255771E-2"/>
                </c:manualLayout>
              </c:layout>
              <c:tx>
                <c:rich>
                  <a:bodyPr/>
                  <a:lstStyle/>
                  <a:p>
                    <a:pPr>
                      <a:defRPr sz="2400" b="1"/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54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 sz="2400" b="1"/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8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</c:v>
                </c:pt>
                <c:pt idx="1">
                  <c:v>6</c:v>
                </c:pt>
                <c:pt idx="2">
                  <c:v>17</c:v>
                </c:pt>
                <c:pt idx="3">
                  <c:v>13</c:v>
                </c:pt>
                <c:pt idx="4">
                  <c:v>54</c:v>
                </c:pt>
                <c:pt idx="5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060800"/>
        <c:axId val="105048320"/>
        <c:axId val="0"/>
      </c:bar3DChart>
      <c:catAx>
        <c:axId val="58060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048320"/>
        <c:crosses val="autoZero"/>
        <c:auto val="1"/>
        <c:lblAlgn val="ctr"/>
        <c:lblOffset val="100"/>
        <c:noMultiLvlLbl val="0"/>
      </c:catAx>
      <c:valAx>
        <c:axId val="1050483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8060800"/>
        <c:crosses val="autoZero"/>
        <c:crossBetween val="between"/>
      </c:valAx>
      <c:spPr>
        <a:noFill/>
        <a:ln w="25397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0.10482</cdr:x>
      <cdr:y>0.82448</cdr:y>
    </cdr:from>
    <cdr:to>
      <cdr:x>0.17333</cdr:x>
      <cdr:y>0.8947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66091" y="2256132"/>
          <a:ext cx="370013" cy="19214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b="1" dirty="0" smtClean="0">
              <a:solidFill>
                <a:schemeClr val="tx1"/>
              </a:solidFill>
            </a:rPr>
            <a:t>2015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0.24384</cdr:x>
      <cdr:y>0.8233</cdr:y>
    </cdr:from>
    <cdr:to>
      <cdr:x>0.31236</cdr:x>
      <cdr:y>0.89352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316907" y="2252912"/>
          <a:ext cx="370013" cy="19214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b="1" dirty="0" smtClean="0">
              <a:solidFill>
                <a:schemeClr val="tx1"/>
              </a:solidFill>
            </a:rPr>
            <a:t>201</a:t>
          </a:r>
          <a:r>
            <a:rPr lang="en-US" b="1" dirty="0" smtClean="0">
              <a:solidFill>
                <a:schemeClr val="tx1"/>
              </a:solidFill>
            </a:rPr>
            <a:t>6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0.38667</cdr:x>
      <cdr:y>0.8233</cdr:y>
    </cdr:from>
    <cdr:to>
      <cdr:x>0.45518</cdr:x>
      <cdr:y>0.89352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088232" y="2252912"/>
          <a:ext cx="370013" cy="19214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b="1" dirty="0" smtClean="0">
              <a:solidFill>
                <a:schemeClr val="tx1"/>
              </a:solidFill>
            </a:rPr>
            <a:t>201</a:t>
          </a:r>
          <a:r>
            <a:rPr lang="en-US" b="1" dirty="0" smtClean="0">
              <a:solidFill>
                <a:schemeClr val="tx1"/>
              </a:solidFill>
            </a:rPr>
            <a:t>7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0.53333</cdr:x>
      <cdr:y>0.8233</cdr:y>
    </cdr:from>
    <cdr:to>
      <cdr:x>0.60185</cdr:x>
      <cdr:y>0.89352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2880320" y="2252912"/>
          <a:ext cx="370013" cy="19214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b="1" dirty="0" smtClean="0">
              <a:solidFill>
                <a:schemeClr val="tx1"/>
              </a:solidFill>
            </a:rPr>
            <a:t>201</a:t>
          </a:r>
          <a:r>
            <a:rPr lang="en-US" b="1" dirty="0" smtClean="0">
              <a:solidFill>
                <a:schemeClr val="tx1"/>
              </a:solidFill>
            </a:rPr>
            <a:t>8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0.68</cdr:x>
      <cdr:y>0.8233</cdr:y>
    </cdr:from>
    <cdr:to>
      <cdr:x>0.74851</cdr:x>
      <cdr:y>0.89352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3672408" y="2252912"/>
          <a:ext cx="370013" cy="19214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b="1" dirty="0" smtClean="0">
              <a:solidFill>
                <a:schemeClr val="tx1"/>
              </a:solidFill>
            </a:rPr>
            <a:t>201</a:t>
          </a:r>
          <a:r>
            <a:rPr lang="en-US" b="1" dirty="0" smtClean="0">
              <a:solidFill>
                <a:schemeClr val="tx1"/>
              </a:solidFill>
            </a:rPr>
            <a:t>9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0.82667</cdr:x>
      <cdr:y>0.8233</cdr:y>
    </cdr:from>
    <cdr:to>
      <cdr:x>0.89518</cdr:x>
      <cdr:y>0.89352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4464496" y="2252912"/>
          <a:ext cx="370013" cy="19214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b="1" dirty="0" smtClean="0">
              <a:solidFill>
                <a:schemeClr val="tx1"/>
              </a:solidFill>
            </a:rPr>
            <a:t>20</a:t>
          </a:r>
          <a:r>
            <a:rPr lang="en-US" b="1" dirty="0" smtClean="0">
              <a:solidFill>
                <a:schemeClr val="tx1"/>
              </a:solidFill>
            </a:rPr>
            <a:t>20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4EB83-FDBB-4625-B2B9-A0F6A2EBDFD6}" type="datetimeFigureOut">
              <a:rPr lang="zh-CN" altLang="en-US" smtClean="0"/>
              <a:pPr/>
              <a:t>2020/4/13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8D8E6-C8C7-4110-94EE-507477E36C0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99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8D8E6-C8C7-4110-94EE-507477E36C0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285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8D8E6-C8C7-4110-94EE-507477E36C0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423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8D8E6-C8C7-4110-94EE-507477E36C0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423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8D8E6-C8C7-4110-94EE-507477E36C0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42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9248" y="195486"/>
            <a:ext cx="3250704" cy="395637"/>
          </a:xfrm>
        </p:spPr>
        <p:txBody>
          <a:bodyPr>
            <a:normAutofit/>
          </a:bodyPr>
          <a:lstStyle>
            <a:lvl1pPr algn="l">
              <a:defRPr sz="2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60040" y="195486"/>
            <a:ext cx="360040" cy="36004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5190" y="342518"/>
            <a:ext cx="290264" cy="29026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66CCFF"/>
                  </a:gs>
                  <a:gs pos="52000">
                    <a:schemeClr val="bg1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897462" y="608534"/>
            <a:ext cx="835505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接连接符 25"/>
          <p:cNvCxnSpPr/>
          <p:nvPr/>
        </p:nvCxnSpPr>
        <p:spPr>
          <a:xfrm>
            <a:off x="4394879" y="2249560"/>
            <a:ext cx="0" cy="238964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6963736" y="4190616"/>
            <a:ext cx="0" cy="23896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culture73\Downloads\gerb_chuvashi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52" y="1419622"/>
            <a:ext cx="1219820" cy="125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724572" y="560019"/>
            <a:ext cx="7419428" cy="3384375"/>
          </a:xfrm>
          <a:prstGeom prst="rect">
            <a:avLst/>
          </a:prstGeom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1800" b="1" dirty="0" smtClean="0">
              <a:latin typeface="Arial" charset="0"/>
              <a:ea typeface="+mn-ea"/>
              <a:cs typeface="+mn-cs"/>
            </a:endParaRPr>
          </a:p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latin typeface="Bahnschrift Light Condensed" panose="020B0502040204020203" pitchFamily="34" charset="0"/>
                <a:ea typeface="+mn-ea"/>
                <a:cs typeface="+mn-cs"/>
              </a:rPr>
              <a:t>О реализации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Bahnschrift Light Condensed" panose="020B0502040204020203" pitchFamily="34" charset="0"/>
                <a:ea typeface="+mn-ea"/>
                <a:cs typeface="+mn-cs"/>
              </a:rPr>
              <a:t>Федерального </a:t>
            </a:r>
            <a:r>
              <a:rPr lang="ru-RU" sz="2000" b="1" dirty="0">
                <a:solidFill>
                  <a:srgbClr val="C00000"/>
                </a:solidFill>
                <a:latin typeface="Bahnschrift Light Condensed" panose="020B0502040204020203" pitchFamily="34" charset="0"/>
                <a:ea typeface="+mn-ea"/>
                <a:cs typeface="+mn-cs"/>
              </a:rPr>
              <a:t>закона от 25 июня 2002 г. № 73-ФЗ «Об объектах культурного наследия </a:t>
            </a:r>
            <a:r>
              <a:rPr lang="ru-RU" sz="2000" b="1" dirty="0" smtClean="0">
                <a:solidFill>
                  <a:srgbClr val="C00000"/>
                </a:solidFill>
                <a:latin typeface="Bahnschrift Light Condensed" panose="020B0502040204020203" pitchFamily="34" charset="0"/>
                <a:ea typeface="+mn-ea"/>
                <a:cs typeface="+mn-cs"/>
              </a:rPr>
              <a:t>(</a:t>
            </a:r>
            <a:r>
              <a:rPr lang="ru-RU" sz="2000" b="1" dirty="0">
                <a:solidFill>
                  <a:srgbClr val="C00000"/>
                </a:solidFill>
                <a:latin typeface="Bahnschrift Light Condensed" panose="020B0502040204020203" pitchFamily="34" charset="0"/>
                <a:ea typeface="+mn-ea"/>
                <a:cs typeface="+mn-cs"/>
              </a:rPr>
              <a:t>памятниках истории и культуры) </a:t>
            </a:r>
            <a:r>
              <a:rPr lang="ru-RU" sz="2000" b="1" dirty="0" smtClean="0">
                <a:solidFill>
                  <a:srgbClr val="C00000"/>
                </a:solidFill>
                <a:latin typeface="Bahnschrift Light Condensed" panose="020B0502040204020203" pitchFamily="34" charset="0"/>
                <a:ea typeface="+mn-ea"/>
                <a:cs typeface="+mn-cs"/>
              </a:rPr>
              <a:t>народов </a:t>
            </a:r>
            <a:r>
              <a:rPr lang="ru-RU" sz="2000" b="1" dirty="0">
                <a:solidFill>
                  <a:srgbClr val="C00000"/>
                </a:solidFill>
                <a:latin typeface="Bahnschrift Light Condensed" panose="020B0502040204020203" pitchFamily="34" charset="0"/>
                <a:ea typeface="+mn-ea"/>
                <a:cs typeface="+mn-cs"/>
              </a:rPr>
              <a:t>Российской Федерации» </a:t>
            </a:r>
            <a:endParaRPr lang="ru-RU" sz="2000" b="1" dirty="0" smtClean="0">
              <a:solidFill>
                <a:srgbClr val="C00000"/>
              </a:solidFill>
              <a:latin typeface="Bahnschrift Light Condensed" panose="020B0502040204020203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Bahnschrift Light Condensed" panose="020B0502040204020203" pitchFamily="34" charset="0"/>
                <a:ea typeface="+mn-ea"/>
                <a:cs typeface="+mn-cs"/>
              </a:rPr>
              <a:t>в </a:t>
            </a:r>
            <a:r>
              <a:rPr lang="ru-RU" sz="2000" b="1" dirty="0">
                <a:solidFill>
                  <a:srgbClr val="C00000"/>
                </a:solidFill>
                <a:latin typeface="Bahnschrift Light Condensed" panose="020B0502040204020203" pitchFamily="34" charset="0"/>
                <a:ea typeface="+mn-ea"/>
                <a:cs typeface="+mn-cs"/>
              </a:rPr>
              <a:t>части </a:t>
            </a:r>
            <a:r>
              <a:rPr lang="ru-RU" sz="2000" b="1" dirty="0" smtClean="0">
                <a:solidFill>
                  <a:srgbClr val="C00000"/>
                </a:solidFill>
                <a:latin typeface="Bahnschrift Light Condensed" panose="020B0502040204020203" pitchFamily="34" charset="0"/>
                <a:ea typeface="+mn-ea"/>
                <a:cs typeface="+mn-cs"/>
              </a:rPr>
              <a:t>проведения государственной </a:t>
            </a:r>
            <a:r>
              <a:rPr lang="ru-RU" sz="2000" b="1" dirty="0">
                <a:solidFill>
                  <a:srgbClr val="C00000"/>
                </a:solidFill>
                <a:latin typeface="Bahnschrift Light Condensed" panose="020B0502040204020203" pitchFamily="34" charset="0"/>
                <a:ea typeface="+mn-ea"/>
                <a:cs typeface="+mn-cs"/>
              </a:rPr>
              <a:t>историко-культурной экспертизы на земельных участках, подлежащих </a:t>
            </a:r>
            <a:r>
              <a:rPr lang="ru-RU" sz="2000" b="1" dirty="0" smtClean="0">
                <a:solidFill>
                  <a:srgbClr val="C00000"/>
                </a:solidFill>
                <a:latin typeface="Bahnschrift Light Condensed" panose="020B0502040204020203" pitchFamily="34" charset="0"/>
                <a:ea typeface="+mn-ea"/>
                <a:cs typeface="+mn-cs"/>
              </a:rPr>
              <a:t>хозяйственному освоению</a:t>
            </a:r>
            <a:endParaRPr lang="ru-RU" altLang="ru-RU" sz="2000" b="1" dirty="0">
              <a:solidFill>
                <a:srgbClr val="C00000"/>
              </a:solidFill>
              <a:latin typeface="Bahnschrift Light Condensed" panose="020B0502040204020203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latin typeface="Bahnschrift Light Condensed" panose="020B0502040204020203" pitchFamily="34" charset="0"/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Bahnschrift Light Condensed" panose="020B0502040204020203" pitchFamily="34" charset="0"/>
                <a:ea typeface="+mn-ea"/>
                <a:cs typeface="+mn-cs"/>
              </a:rPr>
            </a:br>
            <a:endParaRPr lang="ru-RU" altLang="ru-RU" sz="2000" b="1" dirty="0">
              <a:solidFill>
                <a:srgbClr val="C00000"/>
              </a:solidFill>
              <a:latin typeface="Bahnschrift 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67544" y="3771489"/>
            <a:ext cx="84969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Bahnschrift Light Condensed" panose="020B0502040204020203" pitchFamily="34" charset="0"/>
              </a:rPr>
              <a:t>Р.М. </a:t>
            </a:r>
            <a:r>
              <a:rPr lang="ru-RU" altLang="ru-RU" sz="1200" b="1" dirty="0" err="1">
                <a:latin typeface="Bahnschrift Light Condensed" panose="020B0502040204020203" pitchFamily="34" charset="0"/>
              </a:rPr>
              <a:t>Лизакова</a:t>
            </a:r>
            <a:r>
              <a:rPr lang="en-US" altLang="ru-RU" sz="1200" b="1" dirty="0">
                <a:latin typeface="Bahnschrift Light Condensed" panose="020B0502040204020203" pitchFamily="34" charset="0"/>
              </a:rPr>
              <a:t>,</a:t>
            </a:r>
            <a:r>
              <a:rPr lang="ru-RU" altLang="ru-RU" sz="1200" b="1" dirty="0">
                <a:latin typeface="Bahnschrift Light Condensed" panose="020B0502040204020203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err="1">
                <a:latin typeface="Bahnschrift Light Condensed" panose="020B0502040204020203" pitchFamily="34" charset="0"/>
              </a:rPr>
              <a:t>и.о</a:t>
            </a:r>
            <a:r>
              <a:rPr lang="ru-RU" altLang="ru-RU" sz="1200" b="1" dirty="0">
                <a:latin typeface="Bahnschrift Light Condensed" panose="020B0502040204020203" pitchFamily="34" charset="0"/>
              </a:rPr>
              <a:t>. министра культуры, по делам национальностей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Bahnschrift Light Condensed" panose="020B0502040204020203" pitchFamily="34" charset="0"/>
              </a:rPr>
              <a:t>и архивного дела Чувашской Республики</a:t>
            </a:r>
          </a:p>
        </p:txBody>
      </p:sp>
    </p:spTree>
    <p:extLst>
      <p:ext uri="{BB962C8B-B14F-4D97-AF65-F5344CB8AC3E}">
        <p14:creationId xmlns:p14="http://schemas.microsoft.com/office/powerpoint/2010/main" val="8040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ulture73\Downloads\gerb_chuvashi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6" y="203099"/>
            <a:ext cx="307629" cy="31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 bwMode="auto">
          <a:xfrm>
            <a:off x="5076056" y="3451056"/>
            <a:ext cx="4455354" cy="189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altLang="ru-RU" sz="1800" b="1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Спасибо</a:t>
            </a:r>
            <a:r>
              <a:rPr lang="ru-RU" altLang="ru-RU" sz="18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ru-RU" altLang="ru-RU" sz="1800" b="1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за внимание!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23728" y="864856"/>
            <a:ext cx="6840760" cy="1691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solidFill>
                  <a:srgbClr val="C00000"/>
                </a:solidFill>
                <a:latin typeface="Bahnschrift Light Condensed" panose="020B0502040204020203" pitchFamily="34" charset="0"/>
                <a:ea typeface="+mn-ea"/>
                <a:cs typeface="+mn-cs"/>
              </a:rPr>
              <a:t>       </a:t>
            </a:r>
          </a:p>
          <a:p>
            <a:endParaRPr lang="ru-RU" altLang="ru-RU" sz="2800" b="1" dirty="0">
              <a:solidFill>
                <a:srgbClr val="C00000"/>
              </a:solidFill>
              <a:latin typeface="Bahnschrift Light Condensed" panose="020B0502040204020203" pitchFamily="34" charset="0"/>
              <a:ea typeface="+mn-ea"/>
              <a:cs typeface="+mn-cs"/>
            </a:endParaRPr>
          </a:p>
          <a:p>
            <a:r>
              <a:rPr lang="ru-RU" altLang="ru-RU" sz="2800" b="1" dirty="0" smtClean="0">
                <a:solidFill>
                  <a:srgbClr val="C00000"/>
                </a:solidFill>
                <a:latin typeface="Bahnschrift Light Condensed" panose="020B0502040204020203" pitchFamily="34" charset="0"/>
                <a:ea typeface="+mn-ea"/>
                <a:cs typeface="+mn-cs"/>
              </a:rPr>
              <a:t>             </a:t>
            </a:r>
            <a:r>
              <a:rPr lang="ru-RU" altLang="ru-RU" sz="3200" b="1" dirty="0" smtClean="0">
                <a:solidFill>
                  <a:srgbClr val="C00000"/>
                </a:solidFill>
                <a:latin typeface="Bahnschrift Light Condensed" panose="020B0502040204020203" pitchFamily="34" charset="0"/>
                <a:ea typeface="+mn-ea"/>
                <a:cs typeface="+mn-cs"/>
              </a:rPr>
              <a:t>«</a:t>
            </a:r>
            <a:r>
              <a:rPr lang="ru-RU" altLang="ru-RU" sz="3200" b="1" dirty="0">
                <a:solidFill>
                  <a:srgbClr val="C00000"/>
                </a:solidFill>
                <a:latin typeface="Bahnschrift Light Condensed" panose="020B0502040204020203" pitchFamily="34" charset="0"/>
                <a:ea typeface="+mn-ea"/>
                <a:cs typeface="+mn-cs"/>
              </a:rPr>
              <a:t>Не зная прошлого</a:t>
            </a:r>
            <a:r>
              <a:rPr lang="en-US" altLang="ru-RU" sz="3200" b="1" dirty="0">
                <a:solidFill>
                  <a:srgbClr val="C00000"/>
                </a:solidFill>
                <a:latin typeface="Bahnschrift Light Condensed" panose="020B0502040204020203" pitchFamily="34" charset="0"/>
                <a:ea typeface="+mn-ea"/>
                <a:cs typeface="+mn-cs"/>
              </a:rPr>
              <a:t>,</a:t>
            </a:r>
            <a:r>
              <a:rPr lang="ru-RU" altLang="ru-RU" sz="3200" b="1" dirty="0">
                <a:solidFill>
                  <a:srgbClr val="C00000"/>
                </a:solidFill>
                <a:latin typeface="Bahnschrift Light Condensed" panose="020B0502040204020203" pitchFamily="34" charset="0"/>
                <a:ea typeface="+mn-ea"/>
                <a:cs typeface="+mn-cs"/>
              </a:rPr>
              <a:t/>
            </a:r>
            <a:br>
              <a:rPr lang="ru-RU" altLang="ru-RU" sz="3200" b="1" dirty="0">
                <a:solidFill>
                  <a:srgbClr val="C00000"/>
                </a:solidFill>
                <a:latin typeface="Bahnschrift Light Condensed" panose="020B0502040204020203" pitchFamily="34" charset="0"/>
                <a:ea typeface="+mn-ea"/>
                <a:cs typeface="+mn-cs"/>
              </a:rPr>
            </a:br>
            <a:r>
              <a:rPr lang="ru-RU" altLang="ru-RU" sz="3200" b="1" dirty="0">
                <a:solidFill>
                  <a:srgbClr val="C00000"/>
                </a:solidFill>
                <a:latin typeface="Bahnschrift Light Condensed" panose="020B0502040204020203" pitchFamily="34" charset="0"/>
                <a:ea typeface="+mn-ea"/>
                <a:cs typeface="+mn-cs"/>
              </a:rPr>
              <a:t>       </a:t>
            </a:r>
            <a:r>
              <a:rPr lang="ru-RU" altLang="ru-RU" sz="3200" b="1" dirty="0" smtClean="0">
                <a:solidFill>
                  <a:srgbClr val="C00000"/>
                </a:solidFill>
                <a:latin typeface="Bahnschrift Light Condensed" panose="020B0502040204020203" pitchFamily="34" charset="0"/>
                <a:ea typeface="+mn-ea"/>
                <a:cs typeface="+mn-cs"/>
              </a:rPr>
              <a:t>     будущего </a:t>
            </a:r>
            <a:r>
              <a:rPr lang="ru-RU" altLang="ru-RU" sz="3200" b="1" dirty="0">
                <a:solidFill>
                  <a:srgbClr val="C00000"/>
                </a:solidFill>
                <a:latin typeface="Bahnschrift Light Condensed" panose="020B0502040204020203" pitchFamily="34" charset="0"/>
                <a:ea typeface="+mn-ea"/>
                <a:cs typeface="+mn-cs"/>
              </a:rPr>
              <a:t>не построишь</a:t>
            </a:r>
            <a:r>
              <a:rPr lang="ru-RU" altLang="ru-RU" sz="3200" b="1" dirty="0" smtClean="0">
                <a:solidFill>
                  <a:srgbClr val="C00000"/>
                </a:solidFill>
                <a:latin typeface="Bahnschrift Light Condensed" panose="020B0502040204020203" pitchFamily="34" charset="0"/>
                <a:ea typeface="+mn-ea"/>
                <a:cs typeface="+mn-cs"/>
              </a:rPr>
              <a:t>».</a:t>
            </a:r>
            <a:r>
              <a:rPr lang="ru-RU" altLang="ru-RU" sz="3200" b="1" dirty="0">
                <a:solidFill>
                  <a:srgbClr val="C00000"/>
                </a:solidFill>
                <a:latin typeface="Bahnschrift Light Condensed" panose="020B0502040204020203" pitchFamily="34" charset="0"/>
                <a:ea typeface="+mn-ea"/>
                <a:cs typeface="+mn-cs"/>
              </a:rPr>
              <a:t/>
            </a:r>
            <a:br>
              <a:rPr lang="ru-RU" altLang="ru-RU" sz="3200" b="1" dirty="0">
                <a:solidFill>
                  <a:srgbClr val="C00000"/>
                </a:solidFill>
                <a:latin typeface="Bahnschrift Light Condensed" panose="020B0502040204020203" pitchFamily="34" charset="0"/>
                <a:ea typeface="+mn-ea"/>
                <a:cs typeface="+mn-cs"/>
              </a:rPr>
            </a:br>
            <a:endParaRPr lang="ru-RU" altLang="ru-RU" sz="3200" b="1" dirty="0">
              <a:solidFill>
                <a:srgbClr val="C00000"/>
              </a:solidFill>
              <a:latin typeface="Bahnschrift Light Condensed" panose="020B0502040204020203" pitchFamily="34" charset="0"/>
              <a:ea typeface="+mn-ea"/>
              <a:cs typeface="+mn-cs"/>
            </a:endParaRPr>
          </a:p>
          <a:p>
            <a:pPr algn="r"/>
            <a:r>
              <a:rPr lang="ru-RU" sz="1800" b="1" dirty="0">
                <a:latin typeface="Bahnschrift Light Condensed" panose="020B0502040204020203" pitchFamily="34" charset="0"/>
                <a:ea typeface="+mn-ea"/>
                <a:cs typeface="+mn-cs"/>
              </a:rPr>
              <a:t>Лихачев Дмитрий Сергеевич (1906-1999 годы)</a:t>
            </a:r>
          </a:p>
          <a:p>
            <a:pPr algn="r"/>
            <a:r>
              <a:rPr lang="ru-RU" sz="1800" b="1" dirty="0">
                <a:latin typeface="Bahnschrift Light Condensed" panose="020B0502040204020203" pitchFamily="34" charset="0"/>
                <a:ea typeface="+mn-ea"/>
                <a:cs typeface="+mn-cs"/>
              </a:rPr>
              <a:t>Советский и российский культуролог, </a:t>
            </a:r>
          </a:p>
          <a:p>
            <a:pPr algn="r"/>
            <a:r>
              <a:rPr lang="ru-RU" sz="1800" b="1" dirty="0">
                <a:latin typeface="Bahnschrift Light Condensed" panose="020B0502040204020203" pitchFamily="34" charset="0"/>
                <a:ea typeface="+mn-ea"/>
                <a:cs typeface="+mn-cs"/>
              </a:rPr>
              <a:t>Председатель правления Российского фонда культуры</a:t>
            </a:r>
            <a:endParaRPr lang="ru-RU" altLang="ru-RU" sz="1800" b="1" dirty="0">
              <a:latin typeface="Bahnschrift Light Condensed" panose="020B0502040204020203" pitchFamily="34" charset="0"/>
              <a:ea typeface="+mn-ea"/>
              <a:cs typeface="+mn-cs"/>
            </a:endParaRPr>
          </a:p>
          <a:p>
            <a:pPr algn="r"/>
            <a:endParaRPr lang="ru-RU" sz="1800" b="1" dirty="0" smtClean="0">
              <a:latin typeface="Bahnschrift Light Condensed" panose="020B0502040204020203" pitchFamily="34" charset="0"/>
              <a:ea typeface="+mn-ea"/>
              <a:cs typeface="+mn-cs"/>
            </a:endParaRPr>
          </a:p>
          <a:p>
            <a:pPr algn="r"/>
            <a:endParaRPr lang="ru-RU" sz="1800" b="1" dirty="0">
              <a:latin typeface="Bahnschrift Light 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3074" name="Picture 2" descr="https://geography-a.ru/images/2/13/Li/Lihachjov_Dmitrij_Sergeevich/Original/Lihachjov_Dmitrij_Sergeevich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98" y="773255"/>
            <a:ext cx="2573626" cy="323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40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C:\Users\culture73\Downloads\gerb_chuvashi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6" y="203099"/>
            <a:ext cx="307629" cy="31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C:\Users\culture73\Downloads\gerb_chuvashi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03099"/>
            <a:ext cx="307629" cy="31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4464" y="843558"/>
            <a:ext cx="7972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b="1" dirty="0">
              <a:effectLst/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71600" y="-92546"/>
            <a:ext cx="835191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ru-RU" sz="2000" b="1" dirty="0">
                <a:solidFill>
                  <a:srgbClr val="C00000"/>
                </a:solidFill>
                <a:latin typeface="Bahnschrift Light Condensed" panose="020B0502040204020203" pitchFamily="34" charset="0"/>
                <a:ea typeface="+mn-ea"/>
                <a:cs typeface="+mn-cs"/>
              </a:rPr>
              <a:t>Федеральный закон от 25 июня 2002 г. № 73-ФЗ «Об объектах культурного наследия (памятниках истории и культуры) народов Российской Федерации»</a:t>
            </a:r>
            <a:endParaRPr lang="ru-RU" altLang="ru-RU" sz="2000" b="1" dirty="0">
              <a:solidFill>
                <a:srgbClr val="C00000"/>
              </a:solidFill>
              <a:latin typeface="Bahnschrift 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2251" y="987574"/>
            <a:ext cx="8858250" cy="3816424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b="1" dirty="0">
                <a:latin typeface="Bahnschrift Light Condensed" panose="020B0502040204020203" pitchFamily="34" charset="0"/>
                <a:ea typeface="+mn-ea"/>
                <a:cs typeface="+mn-cs"/>
              </a:rPr>
              <a:t>Статья 9. Полномочия федеральных органов государственной власти в области сохранения, использования, популяризации и государственной охраны объектов культурного наследия</a:t>
            </a:r>
            <a:endParaRPr lang="en-US" sz="1600" b="1" dirty="0">
              <a:latin typeface="Bahnschrift Light Condensed" panose="020B0502040204020203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ru-RU" sz="1600" b="1" dirty="0">
                <a:latin typeface="Bahnschrift Light Condensed" panose="020B0502040204020203" pitchFamily="34" charset="0"/>
                <a:ea typeface="+mn-ea"/>
                <a:cs typeface="+mn-cs"/>
              </a:rPr>
              <a:t/>
            </a:r>
            <a:br>
              <a:rPr lang="ru-RU" sz="1600" b="1" dirty="0">
                <a:latin typeface="Bahnschrift Light Condensed" panose="020B0502040204020203" pitchFamily="34" charset="0"/>
                <a:ea typeface="+mn-ea"/>
                <a:cs typeface="+mn-cs"/>
              </a:rPr>
            </a:br>
            <a:r>
              <a:rPr lang="ru-RU" sz="1600" b="1" dirty="0">
                <a:latin typeface="Bahnschrift Light Condensed" panose="020B0502040204020203" pitchFamily="34" charset="0"/>
                <a:ea typeface="+mn-ea"/>
                <a:cs typeface="+mn-cs"/>
              </a:rPr>
              <a:t>Статья 28. Государственная историко-культурная экспертиза</a:t>
            </a:r>
            <a:endParaRPr lang="en-US" sz="1600" b="1" dirty="0">
              <a:latin typeface="Bahnschrift Light Condensed" panose="020B0502040204020203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ru-RU" sz="1600" b="1" dirty="0">
                <a:latin typeface="Bahnschrift Light Condensed" panose="020B0502040204020203" pitchFamily="34" charset="0"/>
                <a:ea typeface="+mn-ea"/>
                <a:cs typeface="+mn-cs"/>
              </a:rPr>
              <a:t/>
            </a:r>
            <a:br>
              <a:rPr lang="ru-RU" sz="1600" b="1" dirty="0">
                <a:latin typeface="Bahnschrift Light Condensed" panose="020B0502040204020203" pitchFamily="34" charset="0"/>
                <a:ea typeface="+mn-ea"/>
                <a:cs typeface="+mn-cs"/>
              </a:rPr>
            </a:br>
            <a:r>
              <a:rPr lang="ru-RU" sz="1600" b="1" dirty="0">
                <a:latin typeface="Bahnschrift Light Condensed" panose="020B0502040204020203" pitchFamily="34" charset="0"/>
                <a:ea typeface="+mn-ea"/>
                <a:cs typeface="+mn-cs"/>
              </a:rPr>
              <a:t>Статья 30. Объекты историко-культурной экспертизы</a:t>
            </a:r>
            <a:endParaRPr lang="en-US" sz="1600" b="1" dirty="0">
              <a:latin typeface="Bahnschrift Light Condensed" panose="020B0502040204020203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ru-RU" sz="1600" b="1" dirty="0">
                <a:latin typeface="Bahnschrift Light Condensed" panose="020B0502040204020203" pitchFamily="34" charset="0"/>
                <a:ea typeface="+mn-ea"/>
                <a:cs typeface="+mn-cs"/>
              </a:rPr>
              <a:t/>
            </a:r>
            <a:br>
              <a:rPr lang="ru-RU" sz="1600" b="1" dirty="0">
                <a:latin typeface="Bahnschrift Light Condensed" panose="020B0502040204020203" pitchFamily="34" charset="0"/>
                <a:ea typeface="+mn-ea"/>
                <a:cs typeface="+mn-cs"/>
              </a:rPr>
            </a:br>
            <a:r>
              <a:rPr lang="ru-RU" sz="1600" b="1" dirty="0">
                <a:latin typeface="Bahnschrift Light Condensed" panose="020B0502040204020203" pitchFamily="34" charset="0"/>
                <a:ea typeface="+mn-ea"/>
                <a:cs typeface="+mn-cs"/>
              </a:rPr>
              <a:t>Статья 31. Финансирование историко-культурной экспертизы, порядок </a:t>
            </a:r>
            <a:endParaRPr lang="en-US" sz="1600" b="1" dirty="0">
              <a:latin typeface="Bahnschrift Light Condensed" panose="020B0502040204020203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ru-RU" sz="1600" b="1" dirty="0">
                <a:latin typeface="Bahnschrift Light Condensed" panose="020B0502040204020203" pitchFamily="34" charset="0"/>
                <a:ea typeface="+mn-ea"/>
                <a:cs typeface="+mn-cs"/>
              </a:rPr>
              <a:t>назначения и проведения историко-культурной экспертизы</a:t>
            </a:r>
            <a:endParaRPr lang="en-US" sz="1600" b="1" dirty="0">
              <a:latin typeface="Bahnschrift Light Condensed" panose="020B0502040204020203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ru-RU" sz="1600" b="1" dirty="0">
                <a:latin typeface="Bahnschrift Light Condensed" panose="020B0502040204020203" pitchFamily="34" charset="0"/>
                <a:ea typeface="+mn-ea"/>
                <a:cs typeface="+mn-cs"/>
              </a:rPr>
              <a:t/>
            </a:r>
            <a:br>
              <a:rPr lang="ru-RU" sz="1600" b="1" dirty="0">
                <a:latin typeface="Bahnschrift Light Condensed" panose="020B0502040204020203" pitchFamily="34" charset="0"/>
                <a:ea typeface="+mn-ea"/>
                <a:cs typeface="+mn-cs"/>
              </a:rPr>
            </a:br>
            <a:r>
              <a:rPr lang="ru-RU" sz="1600" b="1" dirty="0">
                <a:latin typeface="Bahnschrift Light Condensed" panose="020B0502040204020203" pitchFamily="34" charset="0"/>
                <a:ea typeface="+mn-ea"/>
                <a:cs typeface="+mn-cs"/>
              </a:rPr>
              <a:t>Статья 32. Заключение историко-культурной экспертизы</a:t>
            </a:r>
            <a:endParaRPr lang="en-US" sz="1600" b="1" dirty="0">
              <a:latin typeface="Bahnschrift Light Condensed" panose="020B0502040204020203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ru-RU" sz="1600" b="1" dirty="0">
                <a:latin typeface="Bahnschrift Light Condensed" panose="020B0502040204020203" pitchFamily="34" charset="0"/>
                <a:ea typeface="+mn-ea"/>
                <a:cs typeface="+mn-cs"/>
              </a:rPr>
              <a:t/>
            </a:r>
            <a:br>
              <a:rPr lang="ru-RU" sz="1600" b="1" dirty="0">
                <a:latin typeface="Bahnschrift Light Condensed" panose="020B0502040204020203" pitchFamily="34" charset="0"/>
                <a:ea typeface="+mn-ea"/>
                <a:cs typeface="+mn-cs"/>
              </a:rPr>
            </a:br>
            <a:r>
              <a:rPr lang="ru-RU" sz="1600" b="1" dirty="0">
                <a:latin typeface="Bahnschrift Light Condensed" panose="020B0502040204020203" pitchFamily="34" charset="0"/>
                <a:ea typeface="+mn-ea"/>
                <a:cs typeface="+mn-cs"/>
              </a:rPr>
              <a:t>Статья 45.1. Порядок проведения археологических полевых работ</a:t>
            </a:r>
          </a:p>
        </p:txBody>
      </p:sp>
    </p:spTree>
    <p:extLst>
      <p:ext uri="{BB962C8B-B14F-4D97-AF65-F5344CB8AC3E}">
        <p14:creationId xmlns:p14="http://schemas.microsoft.com/office/powerpoint/2010/main" val="9537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C:\Users\culture73\Downloads\gerb_chuvashi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6" y="203099"/>
            <a:ext cx="307629" cy="31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0486" y="180942"/>
            <a:ext cx="7740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Внесены изменения в федеральные нормативные акты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843559"/>
            <a:ext cx="81503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>
                <a:latin typeface="Bahnschrift Light Condensed" panose="020B0502040204020203" pitchFamily="34" charset="0"/>
              </a:rPr>
              <a:t>В </a:t>
            </a:r>
            <a:r>
              <a:rPr lang="ru-RU" sz="1600" b="1" dirty="0" smtClean="0">
                <a:latin typeface="Bahnschrift Light Condensed" panose="020B0502040204020203" pitchFamily="34" charset="0"/>
              </a:rPr>
              <a:t> Порядок  организации  и проведения    государственной   экспертизы   проектной   документации   и </a:t>
            </a:r>
            <a:r>
              <a:rPr lang="ru-RU" sz="1600" b="1" dirty="0">
                <a:latin typeface="Bahnschrift Light Condensed" panose="020B0502040204020203" pitchFamily="34" charset="0"/>
              </a:rPr>
              <a:t>результатов инженерных изысканий внесены изменения (постановление  Правительства РФ от 31 декабря  2019  года № 1948): </a:t>
            </a:r>
          </a:p>
          <a:p>
            <a:pPr>
              <a:spcBef>
                <a:spcPct val="0"/>
              </a:spcBef>
              <a:defRPr/>
            </a:pPr>
            <a:r>
              <a:rPr lang="ru-RU" sz="1600" b="1" dirty="0">
                <a:latin typeface="Bahnschrift Light Condensed" panose="020B0502040204020203" pitchFamily="34" charset="0"/>
              </a:rPr>
              <a:t>	</a:t>
            </a:r>
            <a:r>
              <a:rPr lang="ru-RU" sz="1600" b="1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ужесточены </a:t>
            </a:r>
            <a:r>
              <a:rPr lang="ru-RU" sz="1600" b="1" dirty="0">
                <a:latin typeface="Bahnschrift Light Condensed" panose="020B0502040204020203" pitchFamily="34" charset="0"/>
              </a:rPr>
              <a:t>требования по представлению документов для проведения государственной экспертизы проектной документации -  </a:t>
            </a:r>
            <a:r>
              <a:rPr lang="ru-RU" sz="1600" b="1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закреплена необходимость акта государственной историко-культурной экспертизы. </a:t>
            </a:r>
          </a:p>
          <a:p>
            <a:pPr>
              <a:spcBef>
                <a:spcPct val="0"/>
              </a:spcBef>
              <a:defRPr/>
            </a:pPr>
            <a:endParaRPr lang="ru-RU" sz="1600" b="1" dirty="0">
              <a:solidFill>
                <a:srgbClr val="C00000"/>
              </a:solidFill>
              <a:latin typeface="Bahnschrift Light Condensed" panose="020B0502040204020203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sz="1600" b="1" dirty="0">
                <a:latin typeface="Bahnschrift Light Condensed" panose="020B0502040204020203" pitchFamily="34" charset="0"/>
              </a:rPr>
              <a:t>	</a:t>
            </a:r>
          </a:p>
          <a:p>
            <a:pPr>
              <a:spcBef>
                <a:spcPct val="0"/>
              </a:spcBef>
              <a:defRPr/>
            </a:pPr>
            <a:endParaRPr lang="ru-RU" sz="1600" b="1" dirty="0">
              <a:latin typeface="Bahnschrift Light Condensed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208" y="2139702"/>
            <a:ext cx="822238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spcBef>
                <a:spcPct val="0"/>
              </a:spcBef>
              <a:defRPr/>
            </a:pPr>
            <a:r>
              <a:rPr lang="ru-RU" sz="1600" b="1" dirty="0">
                <a:latin typeface="Bahnschrift Light Condensed" panose="020B0502040204020203" pitchFamily="34" charset="0"/>
              </a:rPr>
              <a:t>При этом: </a:t>
            </a:r>
          </a:p>
          <a:p>
            <a:pPr>
              <a:spcBef>
                <a:spcPct val="0"/>
              </a:spcBef>
              <a:defRPr/>
            </a:pPr>
            <a:endParaRPr lang="ru-RU" sz="1600" b="1" dirty="0">
              <a:latin typeface="Bahnschrift Light Condensed" panose="020B0502040204020203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sz="1600" b="1" dirty="0">
                <a:latin typeface="Bahnschrift Light Condensed" panose="020B0502040204020203" pitchFamily="34" charset="0"/>
              </a:rPr>
              <a:t>постановлением Правительства РФ от 10 марта 2020 года № 259: </a:t>
            </a:r>
          </a:p>
          <a:p>
            <a:pPr>
              <a:spcBef>
                <a:spcPct val="0"/>
              </a:spcBef>
              <a:defRPr/>
            </a:pPr>
            <a:r>
              <a:rPr lang="ru-RU" sz="1600" b="1" dirty="0">
                <a:latin typeface="Bahnschrift Light Condensed" panose="020B0502040204020203" pitchFamily="34" charset="0"/>
              </a:rPr>
              <a:t> </a:t>
            </a:r>
          </a:p>
          <a:p>
            <a:pPr>
              <a:spcBef>
                <a:spcPct val="0"/>
              </a:spcBef>
              <a:defRPr/>
            </a:pPr>
            <a:r>
              <a:rPr lang="ru-RU" sz="1600" b="1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сокращается с 45 до 15 рабочих дней </a:t>
            </a:r>
            <a:r>
              <a:rPr lang="ru-RU" sz="1600" b="1" dirty="0">
                <a:latin typeface="Bahnschrift Light Condensed" panose="020B0502040204020203" pitchFamily="34" charset="0"/>
              </a:rPr>
              <a:t>максимальный срок рассмотрения и согласования акта экспертизы органом охраны. В этот срок входит и обязательное сокращение с 15 до 7 рабочих дней срока общественного обсуждения результатов акта экспертизы на сайте Министерства культуры РФ. </a:t>
            </a:r>
          </a:p>
          <a:p>
            <a:pPr>
              <a:spcBef>
                <a:spcPct val="0"/>
              </a:spcBef>
              <a:defRPr/>
            </a:pPr>
            <a:endParaRPr lang="ru-RU" sz="1600" b="1" dirty="0">
              <a:latin typeface="Bahnschrift Light Condensed" panose="020B0502040204020203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sz="1600" b="1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упрощается</a:t>
            </a:r>
            <a:r>
              <a:rPr lang="ru-RU" sz="1600" b="1" dirty="0">
                <a:latin typeface="Bahnschrift Light Condensed" panose="020B0502040204020203" pitchFamily="34" charset="0"/>
              </a:rPr>
              <a:t> порядок проведения экспертизы (допускается проведение экспертизы той части земельного участка, которая непосредственно подлежит воздействию работ).  </a:t>
            </a:r>
          </a:p>
          <a:p>
            <a:pPr>
              <a:spcBef>
                <a:spcPct val="0"/>
              </a:spcBef>
              <a:defRPr/>
            </a:pPr>
            <a:endParaRPr lang="ru-RU" sz="1600" b="1" dirty="0">
              <a:latin typeface="Bahnschrift Light Condensed" panose="020B0502040204020203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ru-RU" sz="1600" b="1" dirty="0">
              <a:latin typeface="Bahnschrift Light Condensed" panose="020B0502040204020203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sz="1600" b="1" dirty="0">
                <a:latin typeface="Bahnschrift Light Condensed" panose="020B0502040204020203" pitchFamily="34" charset="0"/>
              </a:rPr>
              <a:t> </a:t>
            </a:r>
          </a:p>
          <a:p>
            <a:pPr algn="just"/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3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56743" y="821125"/>
            <a:ext cx="2879725" cy="2936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Заказчик</a:t>
            </a:r>
            <a:r>
              <a:rPr lang="en-US" sz="1400" b="1" dirty="0"/>
              <a:t>/</a:t>
            </a:r>
            <a:r>
              <a:rPr lang="ru-RU" sz="1400" b="1" dirty="0"/>
              <a:t>застройщик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1304" y="1188541"/>
            <a:ext cx="2879725" cy="2952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Проектная организация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32597" y="1568650"/>
            <a:ext cx="4679950" cy="3333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Минкультуры Чувашии 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587875" y="1114812"/>
            <a:ext cx="179388" cy="762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6" y="1989019"/>
            <a:ext cx="4672013" cy="5666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Есть </a:t>
            </a:r>
            <a:r>
              <a:rPr lang="ru-RU" sz="1400" b="1" dirty="0">
                <a:latin typeface="Bahnschrift SemiBold SemiConden" panose="020B0502040204020203" pitchFamily="34" charset="0"/>
              </a:rPr>
              <a:t>исчерпывающие</a:t>
            </a:r>
            <a:r>
              <a:rPr lang="ru-RU" sz="1400" b="1" dirty="0"/>
              <a:t> сведения о наличии или отсутствии </a:t>
            </a:r>
            <a:r>
              <a:rPr lang="ru-RU" sz="1400" b="1" dirty="0" smtClean="0"/>
              <a:t>объектов археологии на </a:t>
            </a:r>
            <a:r>
              <a:rPr lang="ru-RU" sz="1400" b="1" dirty="0"/>
              <a:t>земельном участке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29174" y="1989019"/>
            <a:ext cx="4289424" cy="5652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Нет сведений о наличии или отсутствии </a:t>
            </a:r>
            <a:r>
              <a:rPr lang="ru-RU" sz="1400" b="1" dirty="0" smtClean="0"/>
              <a:t>объектов археологии на </a:t>
            </a:r>
            <a:r>
              <a:rPr lang="ru-RU" sz="1400" b="1" dirty="0"/>
              <a:t>земельном участке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22693" y="2652780"/>
            <a:ext cx="2201863" cy="8550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Имеются </a:t>
            </a:r>
            <a:r>
              <a:rPr lang="ru-RU" sz="1400" b="1" dirty="0" smtClean="0"/>
              <a:t>объекты археологии</a:t>
            </a:r>
            <a:endParaRPr lang="ru-RU" sz="1400" b="1" dirty="0"/>
          </a:p>
          <a:p>
            <a:pPr algn="ctr">
              <a:defRPr/>
            </a:pPr>
            <a:r>
              <a:rPr lang="ru-RU" sz="1400" b="1" dirty="0"/>
              <a:t>(историко-культурная экспертиза не требуется)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15966" y="2652780"/>
            <a:ext cx="2260600" cy="8346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Отсутствуют</a:t>
            </a:r>
            <a:r>
              <a:rPr lang="ru-RU" sz="1600" b="1" dirty="0"/>
              <a:t> </a:t>
            </a:r>
            <a:r>
              <a:rPr lang="ru-RU" sz="1400" b="1" dirty="0"/>
              <a:t>объекты археологии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26989" y="3614038"/>
            <a:ext cx="3995738" cy="7944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Необходимо согласование Минкультуры Чувашии раздела Проекта </a:t>
            </a:r>
          </a:p>
          <a:p>
            <a:pPr algn="ctr">
              <a:defRPr/>
            </a:pPr>
            <a:r>
              <a:rPr lang="ru-RU" sz="1400" b="1" dirty="0"/>
              <a:t>об обеспечении сохранности объектов археологического наследия объекты археологии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33470" y="2630431"/>
            <a:ext cx="4289424" cy="4222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Необходимо проведение историко-культурной экспертизы земельного участка Заказчиком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29174" y="3164446"/>
            <a:ext cx="1989138" cy="773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Есть объекты археологии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012547" y="3165772"/>
            <a:ext cx="2079625" cy="7699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Нет </a:t>
            </a:r>
            <a:r>
              <a:rPr lang="ru-RU" sz="1400" b="1" dirty="0" smtClean="0"/>
              <a:t>объектов </a:t>
            </a:r>
            <a:r>
              <a:rPr lang="ru-RU" sz="1400" b="1" dirty="0"/>
              <a:t>археологии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333097" y="4011910"/>
            <a:ext cx="2759075" cy="3965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ru-RU" sz="1400" b="1" dirty="0"/>
              <a:t>7 рабочих </a:t>
            </a:r>
            <a:r>
              <a:rPr lang="ru-RU" sz="1400" b="1" dirty="0" smtClean="0"/>
              <a:t>дней на </a:t>
            </a:r>
            <a:r>
              <a:rPr lang="ru-RU" sz="1400" b="1" dirty="0"/>
              <a:t>общественное обсуждение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94150" y="4499620"/>
            <a:ext cx="5149850" cy="6438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Заключение Минкультуры Чувашии </a:t>
            </a:r>
          </a:p>
          <a:p>
            <a:pPr algn="ctr">
              <a:defRPr/>
            </a:pPr>
            <a:r>
              <a:rPr lang="ru-RU" sz="1400" b="1" dirty="0"/>
              <a:t>об отсутствии объектов археологического наследия</a:t>
            </a:r>
          </a:p>
          <a:p>
            <a:pPr algn="ctr">
              <a:defRPr/>
            </a:pPr>
            <a:r>
              <a:rPr lang="ru-RU" sz="1400" b="1" dirty="0"/>
              <a:t>(форма 1)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4268788" y="3487446"/>
            <a:ext cx="180975" cy="1012174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5400000">
            <a:off x="4277518" y="3384054"/>
            <a:ext cx="242887" cy="86042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6802437" y="1911232"/>
            <a:ext cx="179387" cy="762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3448050" y="2554231"/>
            <a:ext cx="179388" cy="98549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837154" y="2554231"/>
            <a:ext cx="179387" cy="762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2417763" y="1902025"/>
            <a:ext cx="179387" cy="762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5738346" y="3061278"/>
            <a:ext cx="179387" cy="762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1101726" y="2549032"/>
            <a:ext cx="179387" cy="98549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8013700" y="3056516"/>
            <a:ext cx="179388" cy="8572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1058077" y="3512641"/>
            <a:ext cx="180182" cy="762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7675404" y="4423420"/>
            <a:ext cx="179388" cy="762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7988347" y="3935710"/>
            <a:ext cx="179388" cy="762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4596606" y="1492450"/>
            <a:ext cx="179388" cy="762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70C0"/>
              </a:solidFill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 bwMode="auto">
          <a:xfrm>
            <a:off x="418852" y="203099"/>
            <a:ext cx="8725148" cy="41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0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   </a:t>
            </a:r>
            <a:r>
              <a:rPr lang="ru-RU" sz="2000" b="1" dirty="0">
                <a:latin typeface="Bahnschrift Light Condensed" panose="020B0502040204020203" pitchFamily="34" charset="0"/>
                <a:ea typeface="+mn-ea"/>
                <a:cs typeface="+mn-cs"/>
              </a:rPr>
              <a:t>Механизм взаимодействия </a:t>
            </a:r>
          </a:p>
        </p:txBody>
      </p:sp>
      <p:pic>
        <p:nvPicPr>
          <p:cNvPr id="34" name="Picture 2" descr="C:\Users\culture73\Downloads\gerb_chuvashi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6" y="203099"/>
            <a:ext cx="307629" cy="31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48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C:\Users\culture73\Downloads\gerb_chuvashi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6" y="203099"/>
            <a:ext cx="307629" cy="31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203099"/>
            <a:ext cx="7740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mtClean="0">
                <a:solidFill>
                  <a:srgbClr val="C00000"/>
                </a:solidFill>
                <a:latin typeface="Bahnschrift Light Condensed" panose="020B0502040204020203" pitchFamily="34" charset="0"/>
              </a:rPr>
              <a:t>Количество запросов за </a:t>
            </a:r>
            <a:r>
              <a:rPr lang="ru-RU" sz="2000" b="1" dirty="0" smtClean="0">
                <a:solidFill>
                  <a:srgbClr val="C00000"/>
                </a:solidFill>
                <a:latin typeface="Bahnschrift Light Condensed" panose="020B0502040204020203" pitchFamily="34" charset="0"/>
              </a:rPr>
              <a:t>2019 год</a:t>
            </a:r>
            <a:endParaRPr lang="ru-RU" sz="2000" b="1" dirty="0">
              <a:solidFill>
                <a:srgbClr val="C0000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843559"/>
            <a:ext cx="81503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b="1" dirty="0" smtClean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170</a:t>
            </a:r>
            <a:r>
              <a:rPr lang="ru-RU" sz="2800" b="1" dirty="0" smtClean="0">
                <a:latin typeface="Bahnschrift Light Condensed" panose="020B0502040204020203" pitchFamily="34" charset="0"/>
              </a:rPr>
              <a:t> запросов – по форме 1  (47,2%) – короткая форма, о том что есть сведения.</a:t>
            </a:r>
          </a:p>
          <a:p>
            <a:pPr>
              <a:spcBef>
                <a:spcPct val="0"/>
              </a:spcBef>
              <a:defRPr/>
            </a:pPr>
            <a:r>
              <a:rPr lang="ru-RU" sz="2800" b="1" dirty="0">
                <a:latin typeface="Bahnschrift Light Condensed" panose="020B0502040204020203" pitchFamily="34" charset="0"/>
              </a:rPr>
              <a:t>	</a:t>
            </a:r>
            <a:r>
              <a:rPr lang="ru-RU" sz="2800" b="1" dirty="0" smtClean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190</a:t>
            </a:r>
            <a:r>
              <a:rPr lang="ru-RU" sz="2800" b="1" dirty="0" smtClean="0">
                <a:latin typeface="Bahnschrift Light Condensed" panose="020B0502040204020203" pitchFamily="34" charset="0"/>
              </a:rPr>
              <a:t> запросов – по форме 2 (52,8%) – нет сведений</a:t>
            </a:r>
          </a:p>
          <a:p>
            <a:pPr>
              <a:spcBef>
                <a:spcPct val="0"/>
              </a:spcBef>
              <a:defRPr/>
            </a:pPr>
            <a:endParaRPr lang="ru-RU" sz="2800" b="1" dirty="0">
              <a:latin typeface="Bahnschrift Light Condensed" panose="020B0502040204020203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sz="2800" b="1" dirty="0" smtClean="0">
                <a:latin typeface="Bahnschrift Light Condensed" panose="020B0502040204020203" pitchFamily="34" charset="0"/>
              </a:rPr>
              <a:t>Из них </a:t>
            </a:r>
            <a:r>
              <a:rPr lang="ru-RU" sz="2800" b="1" dirty="0" smtClean="0">
                <a:latin typeface="Bahnschrift Light Condensed" panose="020B0502040204020203" pitchFamily="34" charset="0"/>
              </a:rPr>
              <a:t>–</a:t>
            </a:r>
            <a:r>
              <a:rPr lang="ru-RU" sz="2800" b="1" dirty="0" smtClean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53</a:t>
            </a:r>
            <a:r>
              <a:rPr lang="ru-RU" sz="2800" b="1" dirty="0" smtClean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% </a:t>
            </a:r>
            <a:r>
              <a:rPr lang="ru-RU" sz="2800" b="1" dirty="0" smtClean="0">
                <a:latin typeface="Bahnschrift Light Condensed" panose="020B0502040204020203" pitchFamily="34" charset="0"/>
              </a:rPr>
              <a:t>- запросы органов исполнительной власти и 	   		местного самоуправления Чувашской Республики</a:t>
            </a:r>
          </a:p>
          <a:p>
            <a:pPr>
              <a:spcBef>
                <a:spcPct val="0"/>
              </a:spcBef>
              <a:defRPr/>
            </a:pPr>
            <a:r>
              <a:rPr lang="ru-RU" sz="2800" b="1" dirty="0" smtClean="0">
                <a:latin typeface="Bahnschrift Light Condensed" panose="020B0502040204020203" pitchFamily="34" charset="0"/>
              </a:rPr>
              <a:t>             </a:t>
            </a:r>
          </a:p>
          <a:p>
            <a:pPr>
              <a:spcBef>
                <a:spcPct val="0"/>
              </a:spcBef>
              <a:defRPr/>
            </a:pPr>
            <a:r>
              <a:rPr lang="ru-RU" sz="2800" b="1" dirty="0" smtClean="0">
                <a:latin typeface="Bahnschrift Light Condensed" panose="020B0502040204020203" pitchFamily="34" charset="0"/>
              </a:rPr>
              <a:t>              </a:t>
            </a:r>
            <a:r>
              <a:rPr lang="ru-RU" sz="2800" b="1" dirty="0" smtClean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47% </a:t>
            </a:r>
            <a:r>
              <a:rPr lang="ru-RU" sz="2800" b="1" dirty="0" smtClean="0">
                <a:latin typeface="Bahnschrift Light Condensed" panose="020B0502040204020203" pitchFamily="34" charset="0"/>
              </a:rPr>
              <a:t>- запросы проектных институтов</a:t>
            </a:r>
          </a:p>
          <a:p>
            <a:pPr>
              <a:spcBef>
                <a:spcPct val="0"/>
              </a:spcBef>
              <a:defRPr/>
            </a:pPr>
            <a:endParaRPr lang="ru-RU" sz="1600" b="1" dirty="0" smtClean="0">
              <a:solidFill>
                <a:srgbClr val="C00000"/>
              </a:solidFill>
              <a:latin typeface="Bahnschrift Light Condensed" panose="020B0502040204020203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ru-RU" sz="1600" b="1" dirty="0">
              <a:solidFill>
                <a:srgbClr val="C00000"/>
              </a:solidFill>
              <a:latin typeface="Bahnschrift Light Condensed" panose="020B0502040204020203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ru-RU" sz="1600" b="1" dirty="0">
              <a:latin typeface="Bahnschrift Light Condensed" panose="020B0502040204020203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ru-RU" sz="1600" b="1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55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3879052"/>
              </p:ext>
            </p:extLst>
          </p:nvPr>
        </p:nvGraphicFramePr>
        <p:xfrm>
          <a:off x="3491880" y="2407070"/>
          <a:ext cx="5400601" cy="2736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971600" y="-70751"/>
            <a:ext cx="8351912" cy="770293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Bahnschrift Light Condensed" panose="020B0502040204020203" pitchFamily="34" charset="0"/>
                <a:ea typeface="+mn-ea"/>
                <a:cs typeface="+mn-cs"/>
              </a:rPr>
              <a:t>Проведение историко-культурной экспертизы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Bahnschrift Light Condensed" panose="020B0502040204020203" pitchFamily="34" charset="0"/>
                <a:ea typeface="+mn-ea"/>
                <a:cs typeface="+mn-cs"/>
              </a:rPr>
              <a:t> земельных участков в Чувашской Республике в 2015-2020 гг.</a:t>
            </a:r>
            <a:endParaRPr lang="ru-RU" altLang="ru-RU" b="1" dirty="0">
              <a:solidFill>
                <a:srgbClr val="C00000"/>
              </a:solidFill>
              <a:latin typeface="Bahnschrift Light 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7" name="Picture 2" descr="C:\Users\culture73\Downloads\gerb_chuvashi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6" y="203099"/>
            <a:ext cx="307629" cy="31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t="6721" r="36558" b="69017"/>
          <a:stretch/>
        </p:blipFill>
        <p:spPr bwMode="auto">
          <a:xfrm>
            <a:off x="405754" y="843558"/>
            <a:ext cx="6542510" cy="2664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750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ulture73\Downloads\gerb_chuvashi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6" y="203099"/>
            <a:ext cx="307629" cy="31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72064" y="1491630"/>
            <a:ext cx="9144000" cy="908514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организаций и лиц, как в Чувашской Республике, так и за ее пределами, имеющих право на осуществление археологических полевых работ и </a:t>
            </a:r>
            <a:b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проведения государственной историко-культурной экспертизы.</a:t>
            </a:r>
            <a:endParaRPr lang="ru-RU" altLang="ru-RU" sz="155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235660"/>
              </p:ext>
            </p:extLst>
          </p:nvPr>
        </p:nvGraphicFramePr>
        <p:xfrm>
          <a:off x="251520" y="915569"/>
          <a:ext cx="8675687" cy="3826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7320"/>
                <a:gridCol w="1728367"/>
              </a:tblGrid>
              <a:tr h="38897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организации, город</a:t>
                      </a:r>
                      <a:endParaRPr lang="ru-RU" sz="1600" dirty="0"/>
                    </a:p>
                  </a:txBody>
                  <a:tcPr marL="91449" marR="9144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ФИО археолога</a:t>
                      </a:r>
                      <a:endParaRPr lang="ru-RU" sz="1600" dirty="0"/>
                    </a:p>
                  </a:txBody>
                  <a:tcPr marL="91449" marR="91449" marT="45724" marB="45724"/>
                </a:tc>
              </a:tr>
              <a:tr h="763153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БНУ «Чувашский государственный институт гуманитарных наук» г. Чебоксары</a:t>
                      </a:r>
                      <a:endParaRPr lang="ru-RU" sz="1400" dirty="0">
                        <a:latin typeface="Bahnschrift SemiBold SemiConden" panose="020B0502040204020203" pitchFamily="34" charset="0"/>
                      </a:endParaRPr>
                    </a:p>
                  </a:txBody>
                  <a:tcPr marL="91449" marR="91449" marT="45724" marB="45724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Березина Н.С.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Мясников Н.С.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Михайлов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Е.П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.</a:t>
                      </a:r>
                      <a:endParaRPr lang="ru-RU" sz="1400" dirty="0">
                        <a:latin typeface="Bahnschrift SemiBold SemiConden" panose="020B0502040204020203" pitchFamily="34" charset="0"/>
                      </a:endParaRPr>
                    </a:p>
                  </a:txBody>
                  <a:tcPr marL="91449" marR="91449" marT="45724" marB="45724"/>
                </a:tc>
              </a:tr>
              <a:tr h="35361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ФГБОУ ВО «ЧГПУ им. И.Я. Яковлева» г. Чебоксары</a:t>
                      </a:r>
                      <a:endParaRPr lang="ru-RU" sz="1400" dirty="0" smtClean="0">
                        <a:latin typeface="Bahnschrift SemiBold SemiConden" panose="020B0502040204020203" pitchFamily="34" charset="0"/>
                      </a:endParaRPr>
                    </a:p>
                  </a:txBody>
                  <a:tcPr marL="91449" marR="91449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Мясников Н.С. </a:t>
                      </a:r>
                    </a:p>
                  </a:txBody>
                  <a:tcPr marL="91449" marR="91449" marT="45724" marB="45724"/>
                </a:tc>
              </a:tr>
              <a:tr h="35361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ФГБОУ ВО «ЧГУ им. И.Н. Ульянова» г. Чебоксары</a:t>
                      </a:r>
                      <a:endParaRPr lang="ru-RU" sz="1400" dirty="0" smtClean="0">
                        <a:latin typeface="Bahnschrift SemiBold SemiConden" panose="020B0502040204020203" pitchFamily="34" charset="0"/>
                      </a:endParaRPr>
                    </a:p>
                  </a:txBody>
                  <a:tcPr marL="91449" marR="91449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Федулов М.И.</a:t>
                      </a:r>
                      <a:endParaRPr lang="ru-RU" sz="1400" dirty="0" smtClean="0">
                        <a:latin typeface="Bahnschrift SemiBold SemiConden" panose="020B0502040204020203" pitchFamily="34" charset="0"/>
                      </a:endParaRPr>
                    </a:p>
                  </a:txBody>
                  <a:tcPr marL="91449" marR="91449" marT="45724" marB="45724"/>
                </a:tc>
              </a:tr>
              <a:tr h="30088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ЧРО ВОО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ВООПИиК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» г. Чебоксары</a:t>
                      </a:r>
                    </a:p>
                  </a:txBody>
                  <a:tcPr marL="91449" marR="91449" marT="45724" marB="45724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Краснов С.А.</a:t>
                      </a:r>
                    </a:p>
                  </a:txBody>
                  <a:tcPr marL="91449" marR="91449" marT="45724" marB="45724"/>
                </a:tc>
              </a:tr>
              <a:tr h="35361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БУ «Чувашский национальный музей» г. Чебоксары</a:t>
                      </a:r>
                      <a:endParaRPr lang="ru-RU" sz="1400" dirty="0" smtClean="0">
                        <a:latin typeface="Bahnschrift SemiBold SemiConden" panose="020B0502040204020203" pitchFamily="34" charset="0"/>
                      </a:endParaRPr>
                    </a:p>
                  </a:txBody>
                  <a:tcPr marL="91449" marR="91449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Волков А.В.</a:t>
                      </a:r>
                      <a:endParaRPr lang="ru-RU" sz="1400" dirty="0" smtClean="0">
                        <a:latin typeface="Bahnschrift SemiBold SemiConden" panose="020B0502040204020203" pitchFamily="34" charset="0"/>
                      </a:endParaRPr>
                    </a:p>
                  </a:txBody>
                  <a:tcPr marL="91449" marR="91449" marT="45724" marB="45724"/>
                </a:tc>
              </a:tr>
              <a:tr h="35361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МБУ «Историко-художественный музейный комплекс» г. Новочебоксарск</a:t>
                      </a:r>
                    </a:p>
                  </a:txBody>
                  <a:tcPr marL="91449" marR="91449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Спрыжков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Д.В.</a:t>
                      </a:r>
                      <a:endParaRPr lang="ru-RU" sz="1400" dirty="0" smtClean="0">
                        <a:latin typeface="Bahnschrift SemiBold SemiConden" panose="020B0502040204020203" pitchFamily="34" charset="0"/>
                      </a:endParaRPr>
                    </a:p>
                  </a:txBody>
                  <a:tcPr marL="91449" marR="91449" marT="45724" marB="45724"/>
                </a:tc>
              </a:tr>
              <a:tr h="601135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ГОУВПО «Марийский государственный университет» г. Йошкар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-Ола</a:t>
                      </a:r>
                      <a:endParaRPr lang="ru-RU" sz="1400" dirty="0" smtClean="0">
                        <a:latin typeface="Bahnschrift SemiBold SemiConden" panose="020B0502040204020203" pitchFamily="34" charset="0"/>
                      </a:endParaRPr>
                    </a:p>
                  </a:txBody>
                  <a:tcPr marL="91449" marR="91449" marT="45724" marB="45724"/>
                </a:tc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Пигарев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Е.М.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Соловьев Б.С.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1449" marR="91449" marT="45724" marB="45724"/>
                </a:tc>
              </a:tr>
              <a:tr h="35361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ООО «Поволжский археологический центр» г. Саратов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1449" marR="91449" marT="45724" marB="45724"/>
                </a:tc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Жемков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А.И.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1449" marR="91449" marT="45724" marB="45724"/>
                </a:tc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 rotWithShape="1">
          <a:blip r:embed="rId3"/>
          <a:srcRect l="24432" t="28771" r="6613" b="62973"/>
          <a:stretch/>
        </p:blipFill>
        <p:spPr bwMode="auto">
          <a:xfrm>
            <a:off x="827585" y="554971"/>
            <a:ext cx="8424936" cy="687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704255" y="212591"/>
            <a:ext cx="8332241" cy="41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>
                <a:latin typeface="Bahnschrift Light Condensed" panose="020B0502040204020203" pitchFamily="34" charset="0"/>
                <a:ea typeface="+mn-ea"/>
                <a:cs typeface="+mn-cs"/>
              </a:rPr>
              <a:t>Список организаций и лиц</a:t>
            </a:r>
            <a:r>
              <a:rPr lang="en-US" sz="2000" b="1" dirty="0">
                <a:latin typeface="Bahnschrift Light Condensed" panose="020B0502040204020203" pitchFamily="34" charset="0"/>
                <a:ea typeface="+mn-ea"/>
                <a:cs typeface="+mn-cs"/>
              </a:rPr>
              <a:t>,</a:t>
            </a:r>
            <a:r>
              <a:rPr lang="ru-RU" sz="2000" b="1" dirty="0">
                <a:latin typeface="Bahnschrift Light Condensed" panose="020B0502040204020203" pitchFamily="34" charset="0"/>
                <a:ea typeface="+mn-ea"/>
                <a:cs typeface="+mn-cs"/>
              </a:rPr>
              <a:t> ведущих деятельность </a:t>
            </a:r>
          </a:p>
          <a:p>
            <a:pPr eaLnBrk="1" hangingPunct="1">
              <a:defRPr/>
            </a:pPr>
            <a:r>
              <a:rPr lang="ru-RU" sz="2000" b="1" dirty="0">
                <a:latin typeface="Bahnschrift Light Condensed" panose="020B0502040204020203" pitchFamily="34" charset="0"/>
                <a:ea typeface="+mn-ea"/>
                <a:cs typeface="+mn-cs"/>
              </a:rPr>
              <a:t>по археологической разведке в Чувашской Республике</a:t>
            </a:r>
            <a:endParaRPr lang="ru-RU" altLang="ru-RU" sz="2000" b="1" dirty="0">
              <a:latin typeface="Bahnschrift Light Condensed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3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ulture73\Downloads\gerb_chuvashi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6" y="203099"/>
            <a:ext cx="307629" cy="31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0" r="47460" b="71640"/>
          <a:stretch/>
        </p:blipFill>
        <p:spPr bwMode="auto">
          <a:xfrm>
            <a:off x="0" y="1441728"/>
            <a:ext cx="9194679" cy="216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04255" y="-84884"/>
            <a:ext cx="8351912" cy="864096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C00000"/>
                </a:solidFill>
                <a:latin typeface="Bahnschrift Light Condensed" panose="020B0502040204020203" pitchFamily="34" charset="0"/>
                <a:ea typeface="+mn-ea"/>
                <a:cs typeface="+mn-cs"/>
              </a:rPr>
              <a:t>Портал открытых данных, раздел «Археология» на сайте Минкультуры России</a:t>
            </a:r>
          </a:p>
        </p:txBody>
      </p:sp>
    </p:spTree>
    <p:extLst>
      <p:ext uri="{BB962C8B-B14F-4D97-AF65-F5344CB8AC3E}">
        <p14:creationId xmlns:p14="http://schemas.microsoft.com/office/powerpoint/2010/main" val="219281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3" name="Picture 2" descr="Z:\КАЗАКОВА\ОКН\Заседание у Главы ЧР\IMG-7d23de0a2b7372c26c7cfaa0d0b85cf5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720"/>
            <a:ext cx="8460056" cy="467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89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d22daf625e7f85d06b96e1ac2e1adb1a8fb1e"/>
</p:tagLst>
</file>

<file path=ppt/theme/theme1.xml><?xml version="1.0" encoding="utf-8"?>
<a:theme xmlns:a="http://schemas.openxmlformats.org/drawingml/2006/main" name="www.homeppt.com">
  <a:themeElements>
    <a:clrScheme name="自定义 2">
      <a:dk1>
        <a:sysClr val="windowText" lastClr="000000"/>
      </a:dk1>
      <a:lt1>
        <a:sysClr val="window" lastClr="FFFFFF"/>
      </a:lt1>
      <a:dk2>
        <a:srgbClr val="7F7F7F"/>
      </a:dk2>
      <a:lt2>
        <a:srgbClr val="7F7F7F"/>
      </a:lt2>
      <a:accent1>
        <a:srgbClr val="3F3F3F"/>
      </a:accent1>
      <a:accent2>
        <a:srgbClr val="C00000"/>
      </a:accent2>
      <a:accent3>
        <a:srgbClr val="3F3F3F"/>
      </a:accent3>
      <a:accent4>
        <a:srgbClr val="C00000"/>
      </a:accent4>
      <a:accent5>
        <a:srgbClr val="3F3F3F"/>
      </a:accent5>
      <a:accent6>
        <a:srgbClr val="C00000"/>
      </a:accent6>
      <a:hlink>
        <a:srgbClr val="FFFFFF"/>
      </a:hlink>
      <a:folHlink>
        <a:srgbClr val="FFFFF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1226</TotalTime>
  <Words>373</Words>
  <Application>Microsoft Office PowerPoint</Application>
  <PresentationFormat>Экран (16:9)</PresentationFormat>
  <Paragraphs>109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www.homeppt.com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www.1ppt.com</dc:title>
  <dc:creator>www.1ppt.com</dc:creator>
  <cp:keywords>www.1ppt.com</cp:keywords>
  <cp:lastModifiedBy>Руслан Николаевич Тетерин</cp:lastModifiedBy>
  <cp:revision>202</cp:revision>
  <cp:lastPrinted>2019-09-17T09:28:19Z</cp:lastPrinted>
  <dcterms:created xsi:type="dcterms:W3CDTF">2015-10-21T17:10:39Z</dcterms:created>
  <dcterms:modified xsi:type="dcterms:W3CDTF">2020-04-13T05:39:28Z</dcterms:modified>
</cp:coreProperties>
</file>