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2" r:id="rId2"/>
    <p:sldId id="264" r:id="rId3"/>
    <p:sldId id="265" r:id="rId4"/>
    <p:sldId id="257" r:id="rId5"/>
    <p:sldId id="266" r:id="rId6"/>
    <p:sldId id="259" r:id="rId7"/>
    <p:sldId id="268" r:id="rId8"/>
    <p:sldId id="267" r:id="rId9"/>
    <p:sldId id="269" r:id="rId10"/>
    <p:sldId id="260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5D32"/>
    <a:srgbClr val="FCF1E7"/>
    <a:srgbClr val="FCE7F1"/>
    <a:srgbClr val="F9E3CB"/>
    <a:srgbClr val="F9E3DF"/>
    <a:srgbClr val="FF9900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237" autoAdjust="0"/>
  </p:normalViewPr>
  <p:slideViewPr>
    <p:cSldViewPr>
      <p:cViewPr varScale="1">
        <p:scale>
          <a:sx n="108" d="100"/>
          <a:sy n="108" d="100"/>
        </p:scale>
        <p:origin x="-1290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0000"/>
                  </a:schemeClr>
                </a:gs>
                <a:gs pos="33000">
                  <a:schemeClr val="accent1">
                    <a:tint val="86500"/>
                  </a:schemeClr>
                </a:gs>
                <a:gs pos="46750">
                  <a:schemeClr val="accent1">
                    <a:tint val="71000"/>
                    <a:satMod val="112000"/>
                  </a:schemeClr>
                </a:gs>
                <a:gs pos="53000">
                  <a:schemeClr val="accent1">
                    <a:tint val="71000"/>
                    <a:satMod val="112000"/>
                  </a:schemeClr>
                </a:gs>
                <a:gs pos="68000">
                  <a:schemeClr val="accent1">
                    <a:tint val="86000"/>
                  </a:schemeClr>
                </a:gs>
                <a:gs pos="100000">
                  <a:schemeClr val="accent1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1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744044.3</c:v>
                </c:pt>
                <c:pt idx="1">
                  <c:v>1096812</c:v>
                </c:pt>
                <c:pt idx="2">
                  <c:v>826917.5</c:v>
                </c:pt>
                <c:pt idx="3">
                  <c:v>847020.8</c:v>
                </c:pt>
                <c:pt idx="4">
                  <c:v>727338.1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0000"/>
                  </a:schemeClr>
                </a:gs>
                <a:gs pos="33000">
                  <a:schemeClr val="accent2">
                    <a:tint val="86500"/>
                  </a:schemeClr>
                </a:gs>
                <a:gs pos="46750">
                  <a:schemeClr val="accent2">
                    <a:tint val="71000"/>
                    <a:satMod val="112000"/>
                  </a:schemeClr>
                </a:gs>
                <a:gs pos="53000">
                  <a:schemeClr val="accent2">
                    <a:tint val="71000"/>
                    <a:satMod val="112000"/>
                  </a:schemeClr>
                </a:gs>
                <a:gs pos="68000">
                  <a:schemeClr val="accent2">
                    <a:tint val="86000"/>
                  </a:schemeClr>
                </a:gs>
                <a:gs pos="100000">
                  <a:schemeClr val="accent2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2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208394.5</c:v>
                </c:pt>
                <c:pt idx="1">
                  <c:v>215437.7</c:v>
                </c:pt>
                <c:pt idx="2">
                  <c:v>226576.6</c:v>
                </c:pt>
                <c:pt idx="3">
                  <c:v>234376.9</c:v>
                </c:pt>
                <c:pt idx="4">
                  <c:v>243485.5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0000"/>
                  </a:schemeClr>
                </a:gs>
                <a:gs pos="33000">
                  <a:schemeClr val="accent3">
                    <a:tint val="86500"/>
                  </a:schemeClr>
                </a:gs>
                <a:gs pos="46750">
                  <a:schemeClr val="accent3">
                    <a:tint val="71000"/>
                    <a:satMod val="112000"/>
                  </a:schemeClr>
                </a:gs>
                <a:gs pos="53000">
                  <a:schemeClr val="accent3">
                    <a:tint val="71000"/>
                    <a:satMod val="112000"/>
                  </a:schemeClr>
                </a:gs>
                <a:gs pos="68000">
                  <a:schemeClr val="accent3">
                    <a:tint val="86000"/>
                  </a:schemeClr>
                </a:gs>
                <a:gs pos="100000">
                  <a:schemeClr val="accent3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3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535649.80000000005</c:v>
                </c:pt>
                <c:pt idx="1">
                  <c:v>881374.3</c:v>
                </c:pt>
                <c:pt idx="2">
                  <c:v>600341</c:v>
                </c:pt>
                <c:pt idx="3">
                  <c:v>612643.9</c:v>
                </c:pt>
                <c:pt idx="4">
                  <c:v>483852.6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11392"/>
        <c:axId val="36054144"/>
      </c:barChart>
      <c:catAx>
        <c:axId val="3601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054144"/>
        <c:crosses val="autoZero"/>
        <c:auto val="1"/>
        <c:lblAlgn val="ctr"/>
        <c:lblOffset val="100"/>
        <c:noMultiLvlLbl val="0"/>
      </c:catAx>
      <c:valAx>
        <c:axId val="3605414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36011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2020г</a:t>
            </a:r>
            <a:r>
              <a:rPr lang="ru-RU" dirty="0"/>
              <a:t>.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208725.3</c:v>
                </c:pt>
                <c:pt idx="1">
                  <c:v>17851.3</c:v>
                </c:pt>
                <c:pt idx="2">
                  <c:v>600341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6163086256409"/>
          <c:y val="0.2870971126664939"/>
          <c:w val="0.3413501193470086"/>
          <c:h val="0.5134614672443802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2021г</a:t>
            </a:r>
            <a:r>
              <a:rPr lang="ru-RU" dirty="0"/>
              <a:t>.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216819.4</c:v>
                </c:pt>
                <c:pt idx="1">
                  <c:v>17557.5</c:v>
                </c:pt>
                <c:pt idx="2">
                  <c:v>612643.9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6163086256409"/>
          <c:y val="0.2870971126664939"/>
          <c:w val="0.3413501193470086"/>
          <c:h val="0.5134614672443802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2022г</a:t>
            </a:r>
            <a:r>
              <a:rPr lang="ru-RU" dirty="0"/>
              <a:t>.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226209.6</c:v>
                </c:pt>
                <c:pt idx="1">
                  <c:v>17275.900000000001</c:v>
                </c:pt>
                <c:pt idx="2">
                  <c:v>483852.6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6163086256409"/>
          <c:y val="0.2870971126664939"/>
          <c:w val="0.3413501193470086"/>
          <c:h val="0.5134614672443802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0000"/>
                  </a:schemeClr>
                </a:gs>
                <a:gs pos="33000">
                  <a:schemeClr val="accent1">
                    <a:tint val="86500"/>
                  </a:schemeClr>
                </a:gs>
                <a:gs pos="46750">
                  <a:schemeClr val="accent1">
                    <a:tint val="71000"/>
                    <a:satMod val="112000"/>
                  </a:schemeClr>
                </a:gs>
                <a:gs pos="53000">
                  <a:schemeClr val="accent1">
                    <a:tint val="71000"/>
                    <a:satMod val="112000"/>
                  </a:schemeClr>
                </a:gs>
                <a:gs pos="68000">
                  <a:schemeClr val="accent1">
                    <a:tint val="86000"/>
                  </a:schemeClr>
                </a:gs>
                <a:gs pos="100000">
                  <a:schemeClr val="accent1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1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600341</c:v>
                </c:pt>
                <c:pt idx="1">
                  <c:v>612643.9</c:v>
                </c:pt>
                <c:pt idx="2">
                  <c:v>483852.6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0000"/>
                  </a:schemeClr>
                </a:gs>
                <a:gs pos="33000">
                  <a:schemeClr val="accent2">
                    <a:tint val="86500"/>
                  </a:schemeClr>
                </a:gs>
                <a:gs pos="46750">
                  <a:schemeClr val="accent2">
                    <a:tint val="71000"/>
                    <a:satMod val="112000"/>
                  </a:schemeClr>
                </a:gs>
                <a:gs pos="53000">
                  <a:schemeClr val="accent2">
                    <a:tint val="71000"/>
                    <a:satMod val="112000"/>
                  </a:schemeClr>
                </a:gs>
                <a:gs pos="68000">
                  <a:schemeClr val="accent2">
                    <a:tint val="86000"/>
                  </a:schemeClr>
                </a:gs>
                <a:gs pos="100000">
                  <a:schemeClr val="accent2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2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213519.4</c:v>
                </c:pt>
                <c:pt idx="1">
                  <c:v>230230.6</c:v>
                </c:pt>
                <c:pt idx="2">
                  <c:v>96975.8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0000"/>
                  </a:schemeClr>
                </a:gs>
                <a:gs pos="33000">
                  <a:schemeClr val="accent4">
                    <a:tint val="86500"/>
                  </a:schemeClr>
                </a:gs>
                <a:gs pos="46750">
                  <a:schemeClr val="accent4">
                    <a:tint val="71000"/>
                    <a:satMod val="112000"/>
                  </a:schemeClr>
                </a:gs>
                <a:gs pos="53000">
                  <a:schemeClr val="accent4">
                    <a:tint val="71000"/>
                    <a:satMod val="112000"/>
                  </a:schemeClr>
                </a:gs>
                <a:gs pos="68000">
                  <a:schemeClr val="accent4">
                    <a:tint val="86000"/>
                  </a:schemeClr>
                </a:gs>
                <a:gs pos="100000">
                  <a:schemeClr val="accent4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4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369402.4</c:v>
                </c:pt>
                <c:pt idx="1">
                  <c:v>364537.5</c:v>
                </c:pt>
                <c:pt idx="2">
                  <c:v>369001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60000"/>
                  </a:schemeClr>
                </a:gs>
                <a:gs pos="33000">
                  <a:schemeClr val="accent6">
                    <a:tint val="86500"/>
                  </a:schemeClr>
                </a:gs>
                <a:gs pos="46750">
                  <a:schemeClr val="accent6">
                    <a:tint val="71000"/>
                    <a:satMod val="112000"/>
                  </a:schemeClr>
                </a:gs>
                <a:gs pos="53000">
                  <a:schemeClr val="accent6">
                    <a:tint val="71000"/>
                    <a:satMod val="112000"/>
                  </a:schemeClr>
                </a:gs>
                <a:gs pos="68000">
                  <a:schemeClr val="accent6">
                    <a:tint val="86000"/>
                  </a:schemeClr>
                </a:gs>
                <a:gs pos="100000">
                  <a:schemeClr val="accent6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6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17419.2</c:v>
                </c:pt>
                <c:pt idx="1">
                  <c:v>17875.8</c:v>
                </c:pt>
                <c:pt idx="2">
                  <c:v>17875.8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24480"/>
        <c:axId val="125926016"/>
      </c:barChart>
      <c:catAx>
        <c:axId val="12592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926016"/>
        <c:crosses val="autoZero"/>
        <c:auto val="1"/>
        <c:lblAlgn val="ctr"/>
        <c:lblOffset val="100"/>
        <c:noMultiLvlLbl val="0"/>
      </c:catAx>
      <c:valAx>
        <c:axId val="12592601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25924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22337747722468"/>
          <c:y val="0.16100667251094483"/>
          <c:w val="0.50498246120122159"/>
          <c:h val="0.75343857434819572"/>
        </c:manualLayout>
      </c:layout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9"/>
            <c:bubble3D val="0"/>
          </c:dPt>
          <c:dPt>
            <c:idx val="10"/>
            <c:bubble3D val="0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1"/>
            <c:bubble3D val="0"/>
          </c:dPt>
          <c:dLbls>
            <c:dLbl>
              <c:idx val="2"/>
              <c:layout>
                <c:manualLayout>
                  <c:x val="0.38597834066471676"/>
                  <c:y val="-0.129976493063440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400">
                        <a:latin typeface="Calibri" pitchFamily="34" charset="0"/>
                      </a:rPr>
                      <a:t>Образование</a:t>
                    </a:r>
                    <a:r>
                      <a:rPr lang="ru-RU" sz="1400" smtClean="0">
                        <a:latin typeface="Calibri" pitchFamily="34" charset="0"/>
                      </a:rPr>
                      <a:t>;</a:t>
                    </a:r>
                  </a:p>
                  <a:p>
                    <a:r>
                      <a:rPr lang="ru-RU" sz="1400" smtClean="0">
                        <a:latin typeface="Calibri" pitchFamily="34" charset="0"/>
                      </a:rPr>
                      <a:t>396 </a:t>
                    </a:r>
                    <a:r>
                      <a:rPr lang="ru-RU" sz="1400">
                        <a:latin typeface="Calibri" pitchFamily="34" charset="0"/>
                      </a:rPr>
                      <a:t>983,40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1635175951543296"/>
                  <c:y val="9.94914091751646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 </a:t>
                    </a:r>
                    <a:r>
                      <a:rPr lang="ru-RU" dirty="0"/>
                      <a:t>и кинематография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58 389,40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0" sourceLinked="0"/>
            <c:spPr>
              <a:gradFill rotWithShape="1">
                <a:gsLst>
                  <a:gs pos="20000">
                    <a:schemeClr val="accent1">
                      <a:tint val="9000"/>
                    </a:schemeClr>
                  </a:gs>
                  <a:gs pos="100000">
                    <a:schemeClr val="accent1">
                      <a:tint val="70000"/>
                      <a:satMod val="100000"/>
                    </a:schemeClr>
                  </a:gs>
                </a:gsLst>
                <a:path path="circle">
                  <a:fillToRect l="-15000" t="-15000" r="115000" b="115000"/>
                </a:path>
              </a:gradFill>
              <a:ln w="9525" cap="flat" cmpd="sng" algn="ctr">
                <a:solidFill>
                  <a:schemeClr val="accent1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Лист1!$A$1:$A$11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Межбюджетные отношения</c:v>
                </c:pt>
              </c:strCache>
            </c:strRef>
          </c:cat>
          <c:val>
            <c:numRef>
              <c:f>Лист1!$B$1:$B$11</c:f>
              <c:numCache>
                <c:formatCode>General</c:formatCode>
                <c:ptCount val="11"/>
                <c:pt idx="0">
                  <c:v>826917.5</c:v>
                </c:pt>
                <c:pt idx="1">
                  <c:v>1612.7</c:v>
                </c:pt>
                <c:pt idx="2">
                  <c:v>3494.1</c:v>
                </c:pt>
                <c:pt idx="3">
                  <c:v>71797</c:v>
                </c:pt>
                <c:pt idx="4">
                  <c:v>20435.7</c:v>
                </c:pt>
                <c:pt idx="5">
                  <c:v>120</c:v>
                </c:pt>
                <c:pt idx="6" formatCode="#,##0.00">
                  <c:v>547844.30000000005</c:v>
                </c:pt>
                <c:pt idx="7" formatCode="#,##0.00">
                  <c:v>56621.1</c:v>
                </c:pt>
                <c:pt idx="8">
                  <c:v>28993.3</c:v>
                </c:pt>
                <c:pt idx="9">
                  <c:v>2486</c:v>
                </c:pt>
                <c:pt idx="10">
                  <c:v>35171.199999999997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Calibri" pitchFamily="34" charset="0"/>
              </a:rPr>
              <a:t>2020г</a:t>
            </a:r>
            <a:r>
              <a:rPr lang="ru-RU" dirty="0">
                <a:latin typeface="Calibri" pitchFamily="34" charset="0"/>
              </a:rPr>
              <a:t>.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dPt>
            <c:idx val="0"/>
            <c:bubble3D val="0"/>
            <c:spPr>
              <a:scene3d>
                <a:camera prst="orthographicFront"/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2"/>
              <c:layout>
                <c:manualLayout>
                  <c:x val="2.3534632515579076E-2"/>
                  <c:y val="-3.72075775364298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068593388613386"/>
                  <c:y val="-1.16154511360599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Физкультура и спорт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547844.30000000005</c:v>
                </c:pt>
                <c:pt idx="1">
                  <c:v>56621.1</c:v>
                </c:pt>
                <c:pt idx="2">
                  <c:v>28993.3</c:v>
                </c:pt>
                <c:pt idx="3">
                  <c:v>2486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559491845437079"/>
          <c:y val="0.14715046237703575"/>
          <c:w val="0.32699564261391989"/>
          <c:h val="0.6857527015620621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Calibri" pitchFamily="34" charset="0"/>
              </a:rPr>
              <a:t>20</a:t>
            </a:r>
            <a:r>
              <a:rPr lang="en-US" dirty="0" smtClean="0">
                <a:latin typeface="Calibri" pitchFamily="34" charset="0"/>
              </a:rPr>
              <a:t>2</a:t>
            </a:r>
            <a:r>
              <a:rPr lang="ru-RU" dirty="0" smtClean="0">
                <a:latin typeface="Calibri" pitchFamily="34" charset="0"/>
              </a:rPr>
              <a:t>1г</a:t>
            </a:r>
            <a:r>
              <a:rPr lang="ru-RU" dirty="0">
                <a:latin typeface="Calibri" pitchFamily="34" charset="0"/>
              </a:rPr>
              <a:t>.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2"/>
              <c:layout>
                <c:manualLayout>
                  <c:x val="2.3534632515579076E-2"/>
                  <c:y val="-3.72075775364298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068593388613386"/>
                  <c:y val="-1.16154511360599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Физкультура и спорт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588775.4</c:v>
                </c:pt>
                <c:pt idx="1">
                  <c:v>39493.5</c:v>
                </c:pt>
                <c:pt idx="2">
                  <c:v>24149.1</c:v>
                </c:pt>
                <c:pt idx="3">
                  <c:v>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109455430878049"/>
          <c:y val="0.17297085012615368"/>
          <c:w val="0.33126851646113392"/>
          <c:h val="0.685752933929076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Calibri" pitchFamily="34" charset="0"/>
              </a:rPr>
              <a:t>2022г</a:t>
            </a:r>
            <a:r>
              <a:rPr lang="ru-RU" dirty="0">
                <a:latin typeface="Calibri" pitchFamily="34" charset="0"/>
              </a:rPr>
              <a:t>.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2"/>
              <c:layout>
                <c:manualLayout>
                  <c:x val="2.3534632515579076E-2"/>
                  <c:y val="-3.72075775364298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068593388613386"/>
                  <c:y val="-1.16154511360599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Физкультура и спорт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436806.6</c:v>
                </c:pt>
                <c:pt idx="1">
                  <c:v>46093.5</c:v>
                </c:pt>
                <c:pt idx="2">
                  <c:v>25657.5</c:v>
                </c:pt>
                <c:pt idx="3">
                  <c:v>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69432283049523"/>
          <c:y val="0.14734027601388539"/>
          <c:w val="0.32322864822651404"/>
          <c:h val="0.6853841334349335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88AD2-4787-484E-B612-ED9276C0999B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5429727-7EEF-49AA-A85B-CF5AD6EB487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Основных направлениях бюджетной политики Цивильского района Чувашской Республики</a:t>
          </a:r>
          <a:endParaRPr lang="ru-RU" sz="1800" dirty="0"/>
        </a:p>
      </dgm:t>
    </dgm:pt>
    <dgm:pt modelId="{4090DA1B-3226-4946-90A8-E892926C16EC}" type="parTrans" cxnId="{A9590A60-5CBB-4E2D-A0CD-11BCF8628504}">
      <dgm:prSet/>
      <dgm:spPr/>
      <dgm:t>
        <a:bodyPr/>
        <a:lstStyle/>
        <a:p>
          <a:endParaRPr lang="ru-RU"/>
        </a:p>
      </dgm:t>
    </dgm:pt>
    <dgm:pt modelId="{45334AD4-E215-4723-AB03-C7D50B178925}" type="sibTrans" cxnId="{A9590A60-5CBB-4E2D-A0CD-11BCF8628504}">
      <dgm:prSet/>
      <dgm:spPr/>
      <dgm:t>
        <a:bodyPr/>
        <a:lstStyle/>
        <a:p>
          <a:endParaRPr lang="ru-RU"/>
        </a:p>
      </dgm:t>
    </dgm:pt>
    <dgm:pt modelId="{807936DD-AF82-4827-9590-18F9FEA07550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Государственных программах Цивильского района Чувашской Республики</a:t>
          </a:r>
          <a:endParaRPr lang="ru-RU" sz="1800" dirty="0"/>
        </a:p>
      </dgm:t>
    </dgm:pt>
    <dgm:pt modelId="{B686DD58-476D-46A6-9B16-2470C490FD3D}" type="parTrans" cxnId="{843CA73D-A174-4410-AADE-1C0A49F0F0C7}">
      <dgm:prSet/>
      <dgm:spPr/>
      <dgm:t>
        <a:bodyPr/>
        <a:lstStyle/>
        <a:p>
          <a:endParaRPr lang="ru-RU"/>
        </a:p>
      </dgm:t>
    </dgm:pt>
    <dgm:pt modelId="{2FC411B8-C04A-4DF9-AEA8-F955D1A16CF1}" type="sibTrans" cxnId="{843CA73D-A174-4410-AADE-1C0A49F0F0C7}">
      <dgm:prSet/>
      <dgm:spPr/>
      <dgm:t>
        <a:bodyPr/>
        <a:lstStyle/>
        <a:p>
          <a:endParaRPr lang="ru-RU"/>
        </a:p>
      </dgm:t>
    </dgm:pt>
    <dgm:pt modelId="{54C9AD4C-4BD9-40F2-9465-45443FC1759E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Прогнозе социально-экономического развития Цивильского района Чувашской Республики</a:t>
          </a:r>
          <a:endParaRPr lang="ru-RU" sz="1800" dirty="0"/>
        </a:p>
      </dgm:t>
    </dgm:pt>
    <dgm:pt modelId="{1F7C6F87-2FE3-45EA-92F6-2BEA0EA27AA2}" type="parTrans" cxnId="{73B9F599-2DFA-48D0-AE05-5468CAEA52D6}">
      <dgm:prSet/>
      <dgm:spPr/>
      <dgm:t>
        <a:bodyPr/>
        <a:lstStyle/>
        <a:p>
          <a:endParaRPr lang="ru-RU"/>
        </a:p>
      </dgm:t>
    </dgm:pt>
    <dgm:pt modelId="{C0F58F0C-8095-4D43-8565-A28BB6E9D2B6}" type="sibTrans" cxnId="{73B9F599-2DFA-48D0-AE05-5468CAEA52D6}">
      <dgm:prSet/>
      <dgm:spPr/>
      <dgm:t>
        <a:bodyPr/>
        <a:lstStyle/>
        <a:p>
          <a:endParaRPr lang="ru-RU"/>
        </a:p>
      </dgm:t>
    </dgm:pt>
    <dgm:pt modelId="{DBA53E43-4312-4954-B207-B5FA75AE928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Основных направлениях налоговой политики Цивильского района Чувашской Республики</a:t>
          </a:r>
          <a:endParaRPr lang="ru-RU" sz="1800" dirty="0"/>
        </a:p>
      </dgm:t>
    </dgm:pt>
    <dgm:pt modelId="{635C3FAD-0B07-4A18-A4D6-F4EE006D6501}" type="sibTrans" cxnId="{9576055E-867A-4D5B-A647-585AC36F8DC5}">
      <dgm:prSet/>
      <dgm:spPr/>
      <dgm:t>
        <a:bodyPr/>
        <a:lstStyle/>
        <a:p>
          <a:endParaRPr lang="ru-RU"/>
        </a:p>
      </dgm:t>
    </dgm:pt>
    <dgm:pt modelId="{15D46181-76F2-4990-825A-FE4DB4596668}" type="parTrans" cxnId="{9576055E-867A-4D5B-A647-585AC36F8DC5}">
      <dgm:prSet/>
      <dgm:spPr/>
      <dgm:t>
        <a:bodyPr/>
        <a:lstStyle/>
        <a:p>
          <a:endParaRPr lang="ru-RU"/>
        </a:p>
      </dgm:t>
    </dgm:pt>
    <dgm:pt modelId="{A347FCE6-5EED-492D-B7E4-B406FFF6ECE4}" type="pres">
      <dgm:prSet presAssocID="{50388AD2-4787-484E-B612-ED9276C099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BA5023-2060-41D4-AD8F-D4D4B85999B8}" type="pres">
      <dgm:prSet presAssocID="{DBA53E43-4312-4954-B207-B5FA75AE928A}" presName="node" presStyleLbl="node1" presStyleIdx="0" presStyleCnt="4" custScaleX="203053" custScaleY="108962" custRadScaleRad="76322" custRadScaleInc="30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EB6F-14D1-44E7-8742-C8F2CC06655F}" type="pres">
      <dgm:prSet presAssocID="{DBA53E43-4312-4954-B207-B5FA75AE928A}" presName="spNode" presStyleCnt="0"/>
      <dgm:spPr/>
    </dgm:pt>
    <dgm:pt modelId="{CD9A265E-0370-4A33-9C71-23AD6178910B}" type="pres">
      <dgm:prSet presAssocID="{635C3FAD-0B07-4A18-A4D6-F4EE006D6501}" presName="sibTrans" presStyleLbl="sibTrans1D1" presStyleIdx="0" presStyleCnt="4"/>
      <dgm:spPr/>
      <dgm:t>
        <a:bodyPr/>
        <a:lstStyle/>
        <a:p>
          <a:endParaRPr lang="ru-RU"/>
        </a:p>
      </dgm:t>
    </dgm:pt>
    <dgm:pt modelId="{8D9BB4C2-FD73-42CB-B638-48AA64A48370}" type="pres">
      <dgm:prSet presAssocID="{B5429727-7EEF-49AA-A85B-CF5AD6EB4877}" presName="node" presStyleLbl="node1" presStyleIdx="1" presStyleCnt="4" custScaleX="173703" custScaleY="129794" custRadScaleRad="146398" custRadScaleInc="7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1D3F5-60F0-4E6D-B752-7EAD6EB17ADD}" type="pres">
      <dgm:prSet presAssocID="{B5429727-7EEF-49AA-A85B-CF5AD6EB4877}" presName="spNode" presStyleCnt="0"/>
      <dgm:spPr/>
    </dgm:pt>
    <dgm:pt modelId="{DA4391B1-6F11-4878-8FF6-BE157F7EC2EF}" type="pres">
      <dgm:prSet presAssocID="{45334AD4-E215-4723-AB03-C7D50B178925}" presName="sibTrans" presStyleLbl="sibTrans1D1" presStyleIdx="1" presStyleCnt="4"/>
      <dgm:spPr/>
      <dgm:t>
        <a:bodyPr/>
        <a:lstStyle/>
        <a:p>
          <a:endParaRPr lang="ru-RU"/>
        </a:p>
      </dgm:t>
    </dgm:pt>
    <dgm:pt modelId="{E725ACD8-133C-45F5-A35A-7370228520A9}" type="pres">
      <dgm:prSet presAssocID="{807936DD-AF82-4827-9590-18F9FEA07550}" presName="node" presStyleLbl="node1" presStyleIdx="2" presStyleCnt="4" custScaleX="200617" custScaleY="97547" custRadScaleRad="86059" custRadScaleInc="-33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67A98-6D50-4CE0-B6BC-B495CF098204}" type="pres">
      <dgm:prSet presAssocID="{807936DD-AF82-4827-9590-18F9FEA07550}" presName="spNode" presStyleCnt="0"/>
      <dgm:spPr/>
    </dgm:pt>
    <dgm:pt modelId="{CCC7002F-7F41-4A74-A8FF-3F75724FC72E}" type="pres">
      <dgm:prSet presAssocID="{2FC411B8-C04A-4DF9-AEA8-F955D1A16CF1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91F0D24-6888-42FC-88B9-881DC0F613A5}" type="pres">
      <dgm:prSet presAssocID="{54C9AD4C-4BD9-40F2-9465-45443FC1759E}" presName="node" presStyleLbl="node1" presStyleIdx="3" presStyleCnt="4" custScaleX="168107" custScaleY="134780" custRadScaleRad="121098" custRadScaleInc="-11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82BD5-35D3-409F-A38B-0B454FAB8CBC}" type="pres">
      <dgm:prSet presAssocID="{54C9AD4C-4BD9-40F2-9465-45443FC1759E}" presName="spNode" presStyleCnt="0"/>
      <dgm:spPr/>
    </dgm:pt>
    <dgm:pt modelId="{F3B9FE6B-8B1E-4BEA-993E-833940AA214C}" type="pres">
      <dgm:prSet presAssocID="{C0F58F0C-8095-4D43-8565-A28BB6E9D2B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B998EE11-4F0D-4555-900F-C553E16A67B8}" type="presOf" srcId="{DBA53E43-4312-4954-B207-B5FA75AE928A}" destId="{31BA5023-2060-41D4-AD8F-D4D4B85999B8}" srcOrd="0" destOrd="0" presId="urn:microsoft.com/office/officeart/2005/8/layout/cycle6"/>
    <dgm:cxn modelId="{35B3321C-C508-44DB-97B1-7F7F8822EDCD}" type="presOf" srcId="{B5429727-7EEF-49AA-A85B-CF5AD6EB4877}" destId="{8D9BB4C2-FD73-42CB-B638-48AA64A48370}" srcOrd="0" destOrd="0" presId="urn:microsoft.com/office/officeart/2005/8/layout/cycle6"/>
    <dgm:cxn modelId="{9576055E-867A-4D5B-A647-585AC36F8DC5}" srcId="{50388AD2-4787-484E-B612-ED9276C0999B}" destId="{DBA53E43-4312-4954-B207-B5FA75AE928A}" srcOrd="0" destOrd="0" parTransId="{15D46181-76F2-4990-825A-FE4DB4596668}" sibTransId="{635C3FAD-0B07-4A18-A4D6-F4EE006D6501}"/>
    <dgm:cxn modelId="{5FF7B96D-0E16-4A97-B0B4-0AA5EAA77002}" type="presOf" srcId="{807936DD-AF82-4827-9590-18F9FEA07550}" destId="{E725ACD8-133C-45F5-A35A-7370228520A9}" srcOrd="0" destOrd="0" presId="urn:microsoft.com/office/officeart/2005/8/layout/cycle6"/>
    <dgm:cxn modelId="{D79287DB-E1B1-48DE-93E8-345D3D88BEA0}" type="presOf" srcId="{45334AD4-E215-4723-AB03-C7D50B178925}" destId="{DA4391B1-6F11-4878-8FF6-BE157F7EC2EF}" srcOrd="0" destOrd="0" presId="urn:microsoft.com/office/officeart/2005/8/layout/cycle6"/>
    <dgm:cxn modelId="{9ADCFC66-0A9A-4B72-A4D6-6BEBDC6B2F2F}" type="presOf" srcId="{2FC411B8-C04A-4DF9-AEA8-F955D1A16CF1}" destId="{CCC7002F-7F41-4A74-A8FF-3F75724FC72E}" srcOrd="0" destOrd="0" presId="urn:microsoft.com/office/officeart/2005/8/layout/cycle6"/>
    <dgm:cxn modelId="{A9590A60-5CBB-4E2D-A0CD-11BCF8628504}" srcId="{50388AD2-4787-484E-B612-ED9276C0999B}" destId="{B5429727-7EEF-49AA-A85B-CF5AD6EB4877}" srcOrd="1" destOrd="0" parTransId="{4090DA1B-3226-4946-90A8-E892926C16EC}" sibTransId="{45334AD4-E215-4723-AB03-C7D50B178925}"/>
    <dgm:cxn modelId="{843CA73D-A174-4410-AADE-1C0A49F0F0C7}" srcId="{50388AD2-4787-484E-B612-ED9276C0999B}" destId="{807936DD-AF82-4827-9590-18F9FEA07550}" srcOrd="2" destOrd="0" parTransId="{B686DD58-476D-46A6-9B16-2470C490FD3D}" sibTransId="{2FC411B8-C04A-4DF9-AEA8-F955D1A16CF1}"/>
    <dgm:cxn modelId="{63DE3D8F-3C05-425D-B3EB-AA74ED82A592}" type="presOf" srcId="{C0F58F0C-8095-4D43-8565-A28BB6E9D2B6}" destId="{F3B9FE6B-8B1E-4BEA-993E-833940AA214C}" srcOrd="0" destOrd="0" presId="urn:microsoft.com/office/officeart/2005/8/layout/cycle6"/>
    <dgm:cxn modelId="{D4E42199-1131-455C-99EB-FF4152DECCB3}" type="presOf" srcId="{50388AD2-4787-484E-B612-ED9276C0999B}" destId="{A347FCE6-5EED-492D-B7E4-B406FFF6ECE4}" srcOrd="0" destOrd="0" presId="urn:microsoft.com/office/officeart/2005/8/layout/cycle6"/>
    <dgm:cxn modelId="{73933659-22A1-40E3-BB2A-1D838EF2B061}" type="presOf" srcId="{54C9AD4C-4BD9-40F2-9465-45443FC1759E}" destId="{B91F0D24-6888-42FC-88B9-881DC0F613A5}" srcOrd="0" destOrd="0" presId="urn:microsoft.com/office/officeart/2005/8/layout/cycle6"/>
    <dgm:cxn modelId="{0F4477D4-C3F3-4F06-837D-B11CA24D2456}" type="presOf" srcId="{635C3FAD-0B07-4A18-A4D6-F4EE006D6501}" destId="{CD9A265E-0370-4A33-9C71-23AD6178910B}" srcOrd="0" destOrd="0" presId="urn:microsoft.com/office/officeart/2005/8/layout/cycle6"/>
    <dgm:cxn modelId="{73B9F599-2DFA-48D0-AE05-5468CAEA52D6}" srcId="{50388AD2-4787-484E-B612-ED9276C0999B}" destId="{54C9AD4C-4BD9-40F2-9465-45443FC1759E}" srcOrd="3" destOrd="0" parTransId="{1F7C6F87-2FE3-45EA-92F6-2BEA0EA27AA2}" sibTransId="{C0F58F0C-8095-4D43-8565-A28BB6E9D2B6}"/>
    <dgm:cxn modelId="{D3250866-5F6A-418F-8B8F-DDD7DEAC81CD}" type="presParOf" srcId="{A347FCE6-5EED-492D-B7E4-B406FFF6ECE4}" destId="{31BA5023-2060-41D4-AD8F-D4D4B85999B8}" srcOrd="0" destOrd="0" presId="urn:microsoft.com/office/officeart/2005/8/layout/cycle6"/>
    <dgm:cxn modelId="{6E1F3120-3393-4461-986E-7D764F07BDEF}" type="presParOf" srcId="{A347FCE6-5EED-492D-B7E4-B406FFF6ECE4}" destId="{322CEB6F-14D1-44E7-8742-C8F2CC06655F}" srcOrd="1" destOrd="0" presId="urn:microsoft.com/office/officeart/2005/8/layout/cycle6"/>
    <dgm:cxn modelId="{7E80EB00-D224-43EC-8613-5EADF952BC74}" type="presParOf" srcId="{A347FCE6-5EED-492D-B7E4-B406FFF6ECE4}" destId="{CD9A265E-0370-4A33-9C71-23AD6178910B}" srcOrd="2" destOrd="0" presId="urn:microsoft.com/office/officeart/2005/8/layout/cycle6"/>
    <dgm:cxn modelId="{5413BD99-63C7-4426-9460-1D868C322D31}" type="presParOf" srcId="{A347FCE6-5EED-492D-B7E4-B406FFF6ECE4}" destId="{8D9BB4C2-FD73-42CB-B638-48AA64A48370}" srcOrd="3" destOrd="0" presId="urn:microsoft.com/office/officeart/2005/8/layout/cycle6"/>
    <dgm:cxn modelId="{6B1C790E-2897-443A-AC8F-EFFDDA92239F}" type="presParOf" srcId="{A347FCE6-5EED-492D-B7E4-B406FFF6ECE4}" destId="{7291D3F5-60F0-4E6D-B752-7EAD6EB17ADD}" srcOrd="4" destOrd="0" presId="urn:microsoft.com/office/officeart/2005/8/layout/cycle6"/>
    <dgm:cxn modelId="{D8F0C7B3-9263-496F-8EC3-0DC9309CE7C3}" type="presParOf" srcId="{A347FCE6-5EED-492D-B7E4-B406FFF6ECE4}" destId="{DA4391B1-6F11-4878-8FF6-BE157F7EC2EF}" srcOrd="5" destOrd="0" presId="urn:microsoft.com/office/officeart/2005/8/layout/cycle6"/>
    <dgm:cxn modelId="{3B2970A5-E529-423F-9F4E-4B85974FCD38}" type="presParOf" srcId="{A347FCE6-5EED-492D-B7E4-B406FFF6ECE4}" destId="{E725ACD8-133C-45F5-A35A-7370228520A9}" srcOrd="6" destOrd="0" presId="urn:microsoft.com/office/officeart/2005/8/layout/cycle6"/>
    <dgm:cxn modelId="{91DF9B43-8797-4481-A727-DCA95E568EB5}" type="presParOf" srcId="{A347FCE6-5EED-492D-B7E4-B406FFF6ECE4}" destId="{0DE67A98-6D50-4CE0-B6BC-B495CF098204}" srcOrd="7" destOrd="0" presId="urn:microsoft.com/office/officeart/2005/8/layout/cycle6"/>
    <dgm:cxn modelId="{9F8D9A81-D5E4-46D6-B4C9-F216BBB6E3A0}" type="presParOf" srcId="{A347FCE6-5EED-492D-B7E4-B406FFF6ECE4}" destId="{CCC7002F-7F41-4A74-A8FF-3F75724FC72E}" srcOrd="8" destOrd="0" presId="urn:microsoft.com/office/officeart/2005/8/layout/cycle6"/>
    <dgm:cxn modelId="{162CB5E9-B884-42B0-B4E5-73AD46C49CDE}" type="presParOf" srcId="{A347FCE6-5EED-492D-B7E4-B406FFF6ECE4}" destId="{B91F0D24-6888-42FC-88B9-881DC0F613A5}" srcOrd="9" destOrd="0" presId="urn:microsoft.com/office/officeart/2005/8/layout/cycle6"/>
    <dgm:cxn modelId="{92B6FEE3-9D64-4914-B561-E3DC655D881A}" type="presParOf" srcId="{A347FCE6-5EED-492D-B7E4-B406FFF6ECE4}" destId="{D5A82BD5-35D3-409F-A38B-0B454FAB8CBC}" srcOrd="10" destOrd="0" presId="urn:microsoft.com/office/officeart/2005/8/layout/cycle6"/>
    <dgm:cxn modelId="{394829AF-A769-4829-9544-DB9B00013787}" type="presParOf" srcId="{A347FCE6-5EED-492D-B7E4-B406FFF6ECE4}" destId="{F3B9FE6B-8B1E-4BEA-993E-833940AA214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582C9C-C98A-4515-B280-0F30AC12ED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337AE8-ECF6-4006-BE0E-76C95AE2A044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72020"/>
              </a:solidFill>
              <a:effectLst/>
              <a:latin typeface="Constantia" pitchFamily="18" charset="0"/>
            </a:rPr>
            <a:t>Доходы фонда</a:t>
          </a:r>
          <a:endParaRPr lang="ru-RU" dirty="0"/>
        </a:p>
      </dgm:t>
    </dgm:pt>
    <dgm:pt modelId="{85BDD063-6A50-4EB8-BD6D-732686732CCF}" type="parTrans" cxnId="{0839D452-5C45-4EDF-ADA1-380C46FEE115}">
      <dgm:prSet/>
      <dgm:spPr/>
      <dgm:t>
        <a:bodyPr/>
        <a:lstStyle/>
        <a:p>
          <a:endParaRPr lang="ru-RU"/>
        </a:p>
      </dgm:t>
    </dgm:pt>
    <dgm:pt modelId="{6B478646-A5B0-4810-984D-65845D3E205F}" type="sibTrans" cxnId="{0839D452-5C45-4EDF-ADA1-380C46FEE115}">
      <dgm:prSet/>
      <dgm:spPr/>
      <dgm:t>
        <a:bodyPr/>
        <a:lstStyle/>
        <a:p>
          <a:endParaRPr lang="ru-RU"/>
        </a:p>
      </dgm:t>
    </dgm:pt>
    <dgm:pt modelId="{10BC82BE-6976-440B-9EC5-ADFCD1376430}">
      <dgm:prSet phldrT="[Текст]" custT="1"/>
      <dgm:spPr/>
      <dgm:t>
        <a:bodyPr/>
        <a:lstStyle/>
        <a:p>
          <a:pPr rtl="0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Акцизы на бензин, дизельное топливо, моторное масло</a:t>
          </a:r>
          <a:endParaRPr lang="ru-RU" sz="1800" dirty="0">
            <a:latin typeface="Calibri" pitchFamily="34" charset="0"/>
          </a:endParaRPr>
        </a:p>
      </dgm:t>
    </dgm:pt>
    <dgm:pt modelId="{3AD799FB-E2B6-4F14-88A7-D48B0229023C}" type="parTrans" cxnId="{117B9A6F-1726-40D8-BC68-40BC3024205B}">
      <dgm:prSet/>
      <dgm:spPr/>
      <dgm:t>
        <a:bodyPr/>
        <a:lstStyle/>
        <a:p>
          <a:endParaRPr lang="ru-RU"/>
        </a:p>
      </dgm:t>
    </dgm:pt>
    <dgm:pt modelId="{3C072D2E-739A-434C-B14C-27839E82F607}" type="sibTrans" cxnId="{117B9A6F-1726-40D8-BC68-40BC3024205B}">
      <dgm:prSet/>
      <dgm:spPr/>
      <dgm:t>
        <a:bodyPr/>
        <a:lstStyle/>
        <a:p>
          <a:endParaRPr lang="ru-RU"/>
        </a:p>
      </dgm:t>
    </dgm:pt>
    <dgm:pt modelId="{D9CE8488-1CC1-4ABC-A4F4-5FD9DA4AF88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72020"/>
              </a:solidFill>
              <a:effectLst/>
              <a:latin typeface="Constantia" pitchFamily="18" charset="0"/>
              <a:cs typeface="Arial" charset="0"/>
            </a:rPr>
            <a:t>Расходы фонда</a:t>
          </a:r>
          <a:endParaRPr lang="ru-RU" dirty="0"/>
        </a:p>
      </dgm:t>
    </dgm:pt>
    <dgm:pt modelId="{3FD0FBFE-4887-4553-82CA-79116381AFF3}" type="parTrans" cxnId="{4FC8BDA0-C003-493D-9235-AB80FA6C5261}">
      <dgm:prSet/>
      <dgm:spPr/>
      <dgm:t>
        <a:bodyPr/>
        <a:lstStyle/>
        <a:p>
          <a:endParaRPr lang="ru-RU"/>
        </a:p>
      </dgm:t>
    </dgm:pt>
    <dgm:pt modelId="{BB2D79E9-CA7B-4A84-8267-DFCE2881D639}" type="sibTrans" cxnId="{4FC8BDA0-C003-493D-9235-AB80FA6C5261}">
      <dgm:prSet/>
      <dgm:spPr/>
      <dgm:t>
        <a:bodyPr/>
        <a:lstStyle/>
        <a:p>
          <a:endParaRPr lang="ru-RU"/>
        </a:p>
      </dgm:t>
    </dgm:pt>
    <dgm:pt modelId="{80967FF9-299E-4002-8F01-A42E610A66DC}">
      <dgm:prSet phldrT="[Текст]" custT="1"/>
      <dgm:spPr/>
      <dgm:t>
        <a:bodyPr/>
        <a:lstStyle/>
        <a:p>
          <a:pPr rtl="0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rPr>
            <a:t>Содержание автомобильных дорог населенных пунктов</a:t>
          </a:r>
          <a:endParaRPr lang="ru-RU" sz="1800" dirty="0">
            <a:latin typeface="Calibri" pitchFamily="34" charset="0"/>
          </a:endParaRPr>
        </a:p>
      </dgm:t>
    </dgm:pt>
    <dgm:pt modelId="{17A23439-2F59-46D7-9155-D2477CF9CA2A}" type="parTrans" cxnId="{C9037878-04C5-495D-A1C0-07E387FD4AA2}">
      <dgm:prSet/>
      <dgm:spPr/>
      <dgm:t>
        <a:bodyPr/>
        <a:lstStyle/>
        <a:p>
          <a:endParaRPr lang="ru-RU"/>
        </a:p>
      </dgm:t>
    </dgm:pt>
    <dgm:pt modelId="{A95FF2D7-3142-460F-B780-3BD5F44931FC}" type="sibTrans" cxnId="{C9037878-04C5-495D-A1C0-07E387FD4AA2}">
      <dgm:prSet/>
      <dgm:spPr/>
      <dgm:t>
        <a:bodyPr/>
        <a:lstStyle/>
        <a:p>
          <a:endParaRPr lang="ru-RU"/>
        </a:p>
      </dgm:t>
    </dgm:pt>
    <dgm:pt modelId="{370A13E4-B79C-4860-93AE-E5CE56276F1F}">
      <dgm:prSet phldrT="[Текст]" custT="1"/>
      <dgm:spPr/>
      <dgm:t>
        <a:bodyPr/>
        <a:lstStyle/>
        <a:p>
          <a:pPr rtl="0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Транспортный налог</a:t>
          </a:r>
          <a:endParaRPr lang="ru-RU" sz="1800" dirty="0">
            <a:latin typeface="Calibri" pitchFamily="34" charset="0"/>
          </a:endParaRPr>
        </a:p>
      </dgm:t>
    </dgm:pt>
    <dgm:pt modelId="{13A5185E-348A-4062-8673-1F071C599E80}" type="parTrans" cxnId="{86FFBF47-B601-4384-B0D2-7E5C0F864108}">
      <dgm:prSet/>
      <dgm:spPr/>
      <dgm:t>
        <a:bodyPr/>
        <a:lstStyle/>
        <a:p>
          <a:endParaRPr lang="ru-RU"/>
        </a:p>
      </dgm:t>
    </dgm:pt>
    <dgm:pt modelId="{FA656554-38A1-44E8-AE5C-D8FDE19D6E99}" type="sibTrans" cxnId="{86FFBF47-B601-4384-B0D2-7E5C0F864108}">
      <dgm:prSet/>
      <dgm:spPr/>
      <dgm:t>
        <a:bodyPr/>
        <a:lstStyle/>
        <a:p>
          <a:endParaRPr lang="ru-RU"/>
        </a:p>
      </dgm:t>
    </dgm:pt>
    <dgm:pt modelId="{4DF28388-5DEB-4EC0-A291-1EC9C15720A5}">
      <dgm:prSet phldrT="[Текст]" custT="1"/>
      <dgm:spPr/>
      <dgm:t>
        <a:bodyPr/>
        <a:lstStyle/>
        <a:p>
          <a:pPr rtl="0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Прочие доходы</a:t>
          </a:r>
          <a:endParaRPr lang="ru-RU" sz="1800" dirty="0">
            <a:latin typeface="Calibri" pitchFamily="34" charset="0"/>
          </a:endParaRPr>
        </a:p>
      </dgm:t>
    </dgm:pt>
    <dgm:pt modelId="{1B8DA27C-64F6-4C2D-980C-ECB6E7287B45}" type="parTrans" cxnId="{BEFFF25C-FAA8-4FED-9594-1821D215B1D0}">
      <dgm:prSet/>
      <dgm:spPr/>
      <dgm:t>
        <a:bodyPr/>
        <a:lstStyle/>
        <a:p>
          <a:endParaRPr lang="ru-RU"/>
        </a:p>
      </dgm:t>
    </dgm:pt>
    <dgm:pt modelId="{50DB953F-35E4-4968-9178-89FDADF71479}" type="sibTrans" cxnId="{BEFFF25C-FAA8-4FED-9594-1821D215B1D0}">
      <dgm:prSet/>
      <dgm:spPr/>
      <dgm:t>
        <a:bodyPr/>
        <a:lstStyle/>
        <a:p>
          <a:endParaRPr lang="ru-RU"/>
        </a:p>
      </dgm:t>
    </dgm:pt>
    <dgm:pt modelId="{2467B205-6ED0-46A9-BD28-BE153298EFA0}">
      <dgm:prSet phldrT="[Текст]" custT="1"/>
      <dgm:spPr/>
      <dgm:t>
        <a:bodyPr/>
        <a:lstStyle/>
        <a:p>
          <a:pPr rtl="0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rPr>
            <a:t>Обустройство и совершенствование опасных участков улично-дорожной сети</a:t>
          </a:r>
          <a:endParaRPr lang="ru-RU" sz="1800" dirty="0">
            <a:latin typeface="Calibri" pitchFamily="34" charset="0"/>
          </a:endParaRPr>
        </a:p>
      </dgm:t>
    </dgm:pt>
    <dgm:pt modelId="{73A57412-4507-4079-9E2E-0E6D23B4D65B}" type="parTrans" cxnId="{F5CF9077-2A30-43E2-8BF6-53D8D23A9747}">
      <dgm:prSet/>
      <dgm:spPr/>
      <dgm:t>
        <a:bodyPr/>
        <a:lstStyle/>
        <a:p>
          <a:endParaRPr lang="ru-RU"/>
        </a:p>
      </dgm:t>
    </dgm:pt>
    <dgm:pt modelId="{FB380457-DF6A-4639-BEC8-BE90AD794B91}" type="sibTrans" cxnId="{F5CF9077-2A30-43E2-8BF6-53D8D23A9747}">
      <dgm:prSet/>
      <dgm:spPr/>
      <dgm:t>
        <a:bodyPr/>
        <a:lstStyle/>
        <a:p>
          <a:endParaRPr lang="ru-RU"/>
        </a:p>
      </dgm:t>
    </dgm:pt>
    <dgm:pt modelId="{CBA3335F-166A-4178-9E54-A0808A52270A}">
      <dgm:prSet phldrT="[Текст]" custT="1"/>
      <dgm:spPr/>
      <dgm:t>
        <a:bodyPr/>
        <a:lstStyle/>
        <a:p>
          <a:pPr rtl="0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rPr>
            <a:t>Капитальный ремонт дворовых территорий</a:t>
          </a:r>
          <a:endParaRPr lang="ru-RU" sz="1800" dirty="0">
            <a:latin typeface="Calibri" pitchFamily="34" charset="0"/>
          </a:endParaRPr>
        </a:p>
      </dgm:t>
    </dgm:pt>
    <dgm:pt modelId="{A34FA78E-4F7C-4433-B361-CFAE7EAD1185}" type="parTrans" cxnId="{E78574C9-0200-436A-A6DF-4425F40D1665}">
      <dgm:prSet/>
      <dgm:spPr/>
      <dgm:t>
        <a:bodyPr/>
        <a:lstStyle/>
        <a:p>
          <a:endParaRPr lang="ru-RU"/>
        </a:p>
      </dgm:t>
    </dgm:pt>
    <dgm:pt modelId="{2C46D964-E4C5-4426-8FD0-C5DC3A796E75}" type="sibTrans" cxnId="{E78574C9-0200-436A-A6DF-4425F40D1665}">
      <dgm:prSet/>
      <dgm:spPr/>
      <dgm:t>
        <a:bodyPr/>
        <a:lstStyle/>
        <a:p>
          <a:endParaRPr lang="ru-RU"/>
        </a:p>
      </dgm:t>
    </dgm:pt>
    <dgm:pt modelId="{1895B294-B680-4713-8C87-D5069409BD2A}">
      <dgm:prSet phldrT="[Текст]" custT="1"/>
      <dgm:spPr/>
      <dgm:t>
        <a:bodyPr/>
        <a:lstStyle/>
        <a:p>
          <a:pPr rtl="0"/>
          <a:r>
            <a:rPr lang="ru-RU" sz="1800" dirty="0" smtClean="0">
              <a:latin typeface="Calibri" pitchFamily="34" charset="0"/>
            </a:rPr>
            <a:t>Субсидии республиканского бюджета Чувашской Республики</a:t>
          </a:r>
          <a:endParaRPr lang="ru-RU" sz="1800" dirty="0">
            <a:latin typeface="Calibri" pitchFamily="34" charset="0"/>
          </a:endParaRPr>
        </a:p>
      </dgm:t>
    </dgm:pt>
    <dgm:pt modelId="{626BF9B4-590F-4591-B422-16AF1D483170}" type="parTrans" cxnId="{03076539-D1A4-401E-8E0C-5328309BBBEC}">
      <dgm:prSet/>
      <dgm:spPr/>
      <dgm:t>
        <a:bodyPr/>
        <a:lstStyle/>
        <a:p>
          <a:endParaRPr lang="ru-RU"/>
        </a:p>
      </dgm:t>
    </dgm:pt>
    <dgm:pt modelId="{7CD91778-EB55-4A52-A34B-BBFDB0E03568}" type="sibTrans" cxnId="{03076539-D1A4-401E-8E0C-5328309BBBEC}">
      <dgm:prSet/>
      <dgm:spPr/>
      <dgm:t>
        <a:bodyPr/>
        <a:lstStyle/>
        <a:p>
          <a:endParaRPr lang="ru-RU"/>
        </a:p>
      </dgm:t>
    </dgm:pt>
    <dgm:pt modelId="{0AFEFC0C-050E-4669-B2E1-D7B199605553}">
      <dgm:prSet phldrT="[Текст]" custT="1"/>
      <dgm:spPr/>
      <dgm:t>
        <a:bodyPr/>
        <a:lstStyle/>
        <a:p>
          <a:pPr rtl="0"/>
          <a:r>
            <a:rPr lang="ru-RU" sz="1800" dirty="0" smtClean="0">
              <a:latin typeface="Calibri" pitchFamily="34" charset="0"/>
            </a:rPr>
            <a:t>Капитальный ремонт, ремонт и содержание дорог</a:t>
          </a:r>
          <a:endParaRPr lang="ru-RU" sz="1800" dirty="0">
            <a:latin typeface="Calibri" pitchFamily="34" charset="0"/>
          </a:endParaRPr>
        </a:p>
      </dgm:t>
    </dgm:pt>
    <dgm:pt modelId="{92803FD9-A850-4CD4-BF48-522F4A6259F4}" type="parTrans" cxnId="{F2070CF4-29BF-48D7-92FC-D1D27C39BD72}">
      <dgm:prSet/>
      <dgm:spPr/>
      <dgm:t>
        <a:bodyPr/>
        <a:lstStyle/>
        <a:p>
          <a:endParaRPr lang="ru-RU"/>
        </a:p>
      </dgm:t>
    </dgm:pt>
    <dgm:pt modelId="{54CEE379-71C3-4FC8-A108-6AD27616D852}" type="sibTrans" cxnId="{F2070CF4-29BF-48D7-92FC-D1D27C39BD72}">
      <dgm:prSet/>
      <dgm:spPr/>
      <dgm:t>
        <a:bodyPr/>
        <a:lstStyle/>
        <a:p>
          <a:endParaRPr lang="ru-RU"/>
        </a:p>
      </dgm:t>
    </dgm:pt>
    <dgm:pt modelId="{416E792F-F606-4737-B3E1-7B7EBDA06320}" type="pres">
      <dgm:prSet presAssocID="{49582C9C-C98A-4515-B280-0F30AC12ED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1CA6FF-6E6D-4322-9BA8-20782CD8D2E2}" type="pres">
      <dgm:prSet presAssocID="{CB337AE8-ECF6-4006-BE0E-76C95AE2A044}" presName="parentText" presStyleLbl="node1" presStyleIdx="0" presStyleCnt="2" custScaleY="48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135FF-BDC0-4FCF-99C5-DAA91D2B2A1A}" type="pres">
      <dgm:prSet presAssocID="{CB337AE8-ECF6-4006-BE0E-76C95AE2A044}" presName="childText" presStyleLbl="revTx" presStyleIdx="0" presStyleCnt="2" custLinFactNeighborX="-16" custLinFactNeighborY="10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98994-ECF2-4BD9-9D52-BC70C996DC21}" type="pres">
      <dgm:prSet presAssocID="{D9CE8488-1CC1-4ABC-A4F4-5FD9DA4AF885}" presName="parentText" presStyleLbl="node1" presStyleIdx="1" presStyleCnt="2" custScaleY="55987" custLinFactNeighborX="0" custLinFactNeighborY="6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6520B-C422-4425-8CF2-13B157A54A51}" type="pres">
      <dgm:prSet presAssocID="{D9CE8488-1CC1-4ABC-A4F4-5FD9DA4AF885}" presName="childText" presStyleLbl="revTx" presStyleIdx="1" presStyleCnt="2" custLinFactNeighborX="0" custLinFactNeighborY="23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037878-04C5-495D-A1C0-07E387FD4AA2}" srcId="{D9CE8488-1CC1-4ABC-A4F4-5FD9DA4AF885}" destId="{80967FF9-299E-4002-8F01-A42E610A66DC}" srcOrd="0" destOrd="0" parTransId="{17A23439-2F59-46D7-9155-D2477CF9CA2A}" sibTransId="{A95FF2D7-3142-460F-B780-3BD5F44931FC}"/>
    <dgm:cxn modelId="{1FFCFEB9-1FDB-480C-A052-FCCBF0979A02}" type="presOf" srcId="{10BC82BE-6976-440B-9EC5-ADFCD1376430}" destId="{788135FF-BDC0-4FCF-99C5-DAA91D2B2A1A}" srcOrd="0" destOrd="0" presId="urn:microsoft.com/office/officeart/2005/8/layout/vList2"/>
    <dgm:cxn modelId="{A4CFA3AF-54B1-4B58-8C2A-9F380D754F81}" type="presOf" srcId="{49582C9C-C98A-4515-B280-0F30AC12EDE3}" destId="{416E792F-F606-4737-B3E1-7B7EBDA06320}" srcOrd="0" destOrd="0" presId="urn:microsoft.com/office/officeart/2005/8/layout/vList2"/>
    <dgm:cxn modelId="{BEFFF25C-FAA8-4FED-9594-1821D215B1D0}" srcId="{CB337AE8-ECF6-4006-BE0E-76C95AE2A044}" destId="{4DF28388-5DEB-4EC0-A291-1EC9C15720A5}" srcOrd="3" destOrd="0" parTransId="{1B8DA27C-64F6-4C2D-980C-ECB6E7287B45}" sibTransId="{50DB953F-35E4-4968-9178-89FDADF71479}"/>
    <dgm:cxn modelId="{A41CB26D-885E-4ADC-AA76-ABBB66D8E740}" type="presOf" srcId="{CBA3335F-166A-4178-9E54-A0808A52270A}" destId="{08A6520B-C422-4425-8CF2-13B157A54A51}" srcOrd="0" destOrd="3" presId="urn:microsoft.com/office/officeart/2005/8/layout/vList2"/>
    <dgm:cxn modelId="{E2B86BBD-D876-4FBC-9508-FE20A817CC68}" type="presOf" srcId="{1895B294-B680-4713-8C87-D5069409BD2A}" destId="{788135FF-BDC0-4FCF-99C5-DAA91D2B2A1A}" srcOrd="0" destOrd="2" presId="urn:microsoft.com/office/officeart/2005/8/layout/vList2"/>
    <dgm:cxn modelId="{D7453110-5989-4B51-9AE5-C6048B235037}" type="presOf" srcId="{2467B205-6ED0-46A9-BD28-BE153298EFA0}" destId="{08A6520B-C422-4425-8CF2-13B157A54A51}" srcOrd="0" destOrd="2" presId="urn:microsoft.com/office/officeart/2005/8/layout/vList2"/>
    <dgm:cxn modelId="{86FFBF47-B601-4384-B0D2-7E5C0F864108}" srcId="{CB337AE8-ECF6-4006-BE0E-76C95AE2A044}" destId="{370A13E4-B79C-4860-93AE-E5CE56276F1F}" srcOrd="1" destOrd="0" parTransId="{13A5185E-348A-4062-8673-1F071C599E80}" sibTransId="{FA656554-38A1-44E8-AE5C-D8FDE19D6E99}"/>
    <dgm:cxn modelId="{7E64373A-8C37-40AC-A3FC-B505C2235F1E}" type="presOf" srcId="{0AFEFC0C-050E-4669-B2E1-D7B199605553}" destId="{08A6520B-C422-4425-8CF2-13B157A54A51}" srcOrd="0" destOrd="1" presId="urn:microsoft.com/office/officeart/2005/8/layout/vList2"/>
    <dgm:cxn modelId="{E78574C9-0200-436A-A6DF-4425F40D1665}" srcId="{D9CE8488-1CC1-4ABC-A4F4-5FD9DA4AF885}" destId="{CBA3335F-166A-4178-9E54-A0808A52270A}" srcOrd="3" destOrd="0" parTransId="{A34FA78E-4F7C-4433-B361-CFAE7EAD1185}" sibTransId="{2C46D964-E4C5-4426-8FD0-C5DC3A796E75}"/>
    <dgm:cxn modelId="{117B9A6F-1726-40D8-BC68-40BC3024205B}" srcId="{CB337AE8-ECF6-4006-BE0E-76C95AE2A044}" destId="{10BC82BE-6976-440B-9EC5-ADFCD1376430}" srcOrd="0" destOrd="0" parTransId="{3AD799FB-E2B6-4F14-88A7-D48B0229023C}" sibTransId="{3C072D2E-739A-434C-B14C-27839E82F607}"/>
    <dgm:cxn modelId="{4B93318C-9182-49E9-B762-0921120BDD4A}" type="presOf" srcId="{370A13E4-B79C-4860-93AE-E5CE56276F1F}" destId="{788135FF-BDC0-4FCF-99C5-DAA91D2B2A1A}" srcOrd="0" destOrd="1" presId="urn:microsoft.com/office/officeart/2005/8/layout/vList2"/>
    <dgm:cxn modelId="{03076539-D1A4-401E-8E0C-5328309BBBEC}" srcId="{CB337AE8-ECF6-4006-BE0E-76C95AE2A044}" destId="{1895B294-B680-4713-8C87-D5069409BD2A}" srcOrd="2" destOrd="0" parTransId="{626BF9B4-590F-4591-B422-16AF1D483170}" sibTransId="{7CD91778-EB55-4A52-A34B-BBFDB0E03568}"/>
    <dgm:cxn modelId="{F2070CF4-29BF-48D7-92FC-D1D27C39BD72}" srcId="{D9CE8488-1CC1-4ABC-A4F4-5FD9DA4AF885}" destId="{0AFEFC0C-050E-4669-B2E1-D7B199605553}" srcOrd="1" destOrd="0" parTransId="{92803FD9-A850-4CD4-BF48-522F4A6259F4}" sibTransId="{54CEE379-71C3-4FC8-A108-6AD27616D852}"/>
    <dgm:cxn modelId="{F5CF9077-2A30-43E2-8BF6-53D8D23A9747}" srcId="{D9CE8488-1CC1-4ABC-A4F4-5FD9DA4AF885}" destId="{2467B205-6ED0-46A9-BD28-BE153298EFA0}" srcOrd="2" destOrd="0" parTransId="{73A57412-4507-4079-9E2E-0E6D23B4D65B}" sibTransId="{FB380457-DF6A-4639-BEC8-BE90AD794B91}"/>
    <dgm:cxn modelId="{A4881443-8354-447D-B9EA-BF23A5C17FF9}" type="presOf" srcId="{4DF28388-5DEB-4EC0-A291-1EC9C15720A5}" destId="{788135FF-BDC0-4FCF-99C5-DAA91D2B2A1A}" srcOrd="0" destOrd="3" presId="urn:microsoft.com/office/officeart/2005/8/layout/vList2"/>
    <dgm:cxn modelId="{96FFCABD-EE73-45F0-82A9-0652182F6A9D}" type="presOf" srcId="{80967FF9-299E-4002-8F01-A42E610A66DC}" destId="{08A6520B-C422-4425-8CF2-13B157A54A51}" srcOrd="0" destOrd="0" presId="urn:microsoft.com/office/officeart/2005/8/layout/vList2"/>
    <dgm:cxn modelId="{4FC8BDA0-C003-493D-9235-AB80FA6C5261}" srcId="{49582C9C-C98A-4515-B280-0F30AC12EDE3}" destId="{D9CE8488-1CC1-4ABC-A4F4-5FD9DA4AF885}" srcOrd="1" destOrd="0" parTransId="{3FD0FBFE-4887-4553-82CA-79116381AFF3}" sibTransId="{BB2D79E9-CA7B-4A84-8267-DFCE2881D639}"/>
    <dgm:cxn modelId="{0839D452-5C45-4EDF-ADA1-380C46FEE115}" srcId="{49582C9C-C98A-4515-B280-0F30AC12EDE3}" destId="{CB337AE8-ECF6-4006-BE0E-76C95AE2A044}" srcOrd="0" destOrd="0" parTransId="{85BDD063-6A50-4EB8-BD6D-732686732CCF}" sibTransId="{6B478646-A5B0-4810-984D-65845D3E205F}"/>
    <dgm:cxn modelId="{E4D74F00-7BBF-4AC2-BB84-E57E78D1E0E8}" type="presOf" srcId="{CB337AE8-ECF6-4006-BE0E-76C95AE2A044}" destId="{791CA6FF-6E6D-4322-9BA8-20782CD8D2E2}" srcOrd="0" destOrd="0" presId="urn:microsoft.com/office/officeart/2005/8/layout/vList2"/>
    <dgm:cxn modelId="{67D09CAD-2CF2-45B7-BE75-34A8A8675393}" type="presOf" srcId="{D9CE8488-1CC1-4ABC-A4F4-5FD9DA4AF885}" destId="{E4698994-ECF2-4BD9-9D52-BC70C996DC21}" srcOrd="0" destOrd="0" presId="urn:microsoft.com/office/officeart/2005/8/layout/vList2"/>
    <dgm:cxn modelId="{EC7F7BFB-AB8C-44A8-AFD9-51B11E6377B9}" type="presParOf" srcId="{416E792F-F606-4737-B3E1-7B7EBDA06320}" destId="{791CA6FF-6E6D-4322-9BA8-20782CD8D2E2}" srcOrd="0" destOrd="0" presId="urn:microsoft.com/office/officeart/2005/8/layout/vList2"/>
    <dgm:cxn modelId="{F4C8F2A3-4A60-4FD3-9F17-C0FD2D5CCC66}" type="presParOf" srcId="{416E792F-F606-4737-B3E1-7B7EBDA06320}" destId="{788135FF-BDC0-4FCF-99C5-DAA91D2B2A1A}" srcOrd="1" destOrd="0" presId="urn:microsoft.com/office/officeart/2005/8/layout/vList2"/>
    <dgm:cxn modelId="{839E8745-71F5-49AA-99A9-3009849B776B}" type="presParOf" srcId="{416E792F-F606-4737-B3E1-7B7EBDA06320}" destId="{E4698994-ECF2-4BD9-9D52-BC70C996DC21}" srcOrd="2" destOrd="0" presId="urn:microsoft.com/office/officeart/2005/8/layout/vList2"/>
    <dgm:cxn modelId="{25AC7259-C87D-48C0-B804-FEB1A8BBA3D4}" type="presParOf" srcId="{416E792F-F606-4737-B3E1-7B7EBDA06320}" destId="{08A6520B-C422-4425-8CF2-13B157A54A5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A5023-2060-41D4-AD8F-D4D4B85999B8}">
      <dsp:nvSpPr>
        <dsp:cNvPr id="0" name=""/>
        <dsp:cNvSpPr/>
      </dsp:nvSpPr>
      <dsp:spPr>
        <a:xfrm>
          <a:off x="3226328" y="432043"/>
          <a:ext cx="3449174" cy="120307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Основных направлениях налоговой политики Цивильского района Чувашской Республики</a:t>
          </a:r>
          <a:endParaRPr lang="ru-RU" sz="1800" kern="1200" dirty="0"/>
        </a:p>
      </dsp:txBody>
      <dsp:txXfrm>
        <a:off x="3285057" y="490772"/>
        <a:ext cx="3331716" cy="1085621"/>
      </dsp:txXfrm>
    </dsp:sp>
    <dsp:sp modelId="{CD9A265E-0370-4A33-9C71-23AD6178910B}">
      <dsp:nvSpPr>
        <dsp:cNvPr id="0" name=""/>
        <dsp:cNvSpPr/>
      </dsp:nvSpPr>
      <dsp:spPr>
        <a:xfrm>
          <a:off x="3315667" y="1446341"/>
          <a:ext cx="3647784" cy="3647784"/>
        </a:xfrm>
        <a:custGeom>
          <a:avLst/>
          <a:gdLst/>
          <a:ahLst/>
          <a:cxnLst/>
          <a:rect l="0" t="0" r="0" b="0"/>
          <a:pathLst>
            <a:path>
              <a:moveTo>
                <a:pt x="2634715" y="190139"/>
              </a:moveTo>
              <a:arcTo wR="1823892" hR="1823892" stAng="17783699" swAng="56600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BB4C2-FD73-42CB-B638-48AA64A48370}">
      <dsp:nvSpPr>
        <dsp:cNvPr id="0" name=""/>
        <dsp:cNvSpPr/>
      </dsp:nvSpPr>
      <dsp:spPr>
        <a:xfrm>
          <a:off x="5921645" y="1793262"/>
          <a:ext cx="2950618" cy="1433091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Основных направлениях бюджетной политики Цивильского района Чувашской Республики</a:t>
          </a:r>
          <a:endParaRPr lang="ru-RU" sz="1800" kern="1200" dirty="0"/>
        </a:p>
      </dsp:txBody>
      <dsp:txXfrm>
        <a:off x="5991603" y="1863220"/>
        <a:ext cx="2810702" cy="1293175"/>
      </dsp:txXfrm>
    </dsp:sp>
    <dsp:sp modelId="{DA4391B1-6F11-4878-8FF6-BE157F7EC2EF}">
      <dsp:nvSpPr>
        <dsp:cNvPr id="0" name=""/>
        <dsp:cNvSpPr/>
      </dsp:nvSpPr>
      <dsp:spPr>
        <a:xfrm>
          <a:off x="3290649" y="-57488"/>
          <a:ext cx="3647784" cy="3647784"/>
        </a:xfrm>
        <a:custGeom>
          <a:avLst/>
          <a:gdLst/>
          <a:ahLst/>
          <a:cxnLst/>
          <a:rect l="0" t="0" r="0" b="0"/>
          <a:pathLst>
            <a:path>
              <a:moveTo>
                <a:pt x="2914180" y="3286031"/>
              </a:moveTo>
              <a:arcTo wR="1823892" hR="1823892" stAng="3197331" swAng="67682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5ACD8-133C-45F5-A35A-7370228520A9}">
      <dsp:nvSpPr>
        <dsp:cNvPr id="0" name=""/>
        <dsp:cNvSpPr/>
      </dsp:nvSpPr>
      <dsp:spPr>
        <a:xfrm>
          <a:off x="3296810" y="3415137"/>
          <a:ext cx="3407795" cy="1077043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Государственных программах Цивильского района Чувашской Республики</a:t>
          </a:r>
          <a:endParaRPr lang="ru-RU" sz="1800" kern="1200" dirty="0"/>
        </a:p>
      </dsp:txBody>
      <dsp:txXfrm>
        <a:off x="3349387" y="3467714"/>
        <a:ext cx="3302641" cy="971889"/>
      </dsp:txXfrm>
    </dsp:sp>
    <dsp:sp modelId="{CCC7002F-7F41-4A74-A8FF-3F75724FC72E}">
      <dsp:nvSpPr>
        <dsp:cNvPr id="0" name=""/>
        <dsp:cNvSpPr/>
      </dsp:nvSpPr>
      <dsp:spPr>
        <a:xfrm>
          <a:off x="3021037" y="-54607"/>
          <a:ext cx="3647784" cy="3647784"/>
        </a:xfrm>
        <a:custGeom>
          <a:avLst/>
          <a:gdLst/>
          <a:ahLst/>
          <a:cxnLst/>
          <a:rect l="0" t="0" r="0" b="0"/>
          <a:pathLst>
            <a:path>
              <a:moveTo>
                <a:pt x="1035490" y="3468581"/>
              </a:moveTo>
              <a:arcTo wR="1823892" hR="1823892" stAng="6936678" swAng="49811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F0D24-6888-42FC-88B9-881DC0F613A5}">
      <dsp:nvSpPr>
        <dsp:cNvPr id="0" name=""/>
        <dsp:cNvSpPr/>
      </dsp:nvSpPr>
      <dsp:spPr>
        <a:xfrm>
          <a:off x="1096088" y="1793256"/>
          <a:ext cx="2855562" cy="148814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Прогнозе социально-экономического развития Цивильского района Чувашской Республики</a:t>
          </a:r>
          <a:endParaRPr lang="ru-RU" sz="1800" kern="1200" dirty="0"/>
        </a:p>
      </dsp:txBody>
      <dsp:txXfrm>
        <a:off x="1168733" y="1865901"/>
        <a:ext cx="2710272" cy="1342852"/>
      </dsp:txXfrm>
    </dsp:sp>
    <dsp:sp modelId="{F3B9FE6B-8B1E-4BEA-993E-833940AA214C}">
      <dsp:nvSpPr>
        <dsp:cNvPr id="0" name=""/>
        <dsp:cNvSpPr/>
      </dsp:nvSpPr>
      <dsp:spPr>
        <a:xfrm>
          <a:off x="2985873" y="1435460"/>
          <a:ext cx="3647784" cy="3647784"/>
        </a:xfrm>
        <a:custGeom>
          <a:avLst/>
          <a:gdLst/>
          <a:ahLst/>
          <a:cxnLst/>
          <a:rect l="0" t="0" r="0" b="0"/>
          <a:pathLst>
            <a:path>
              <a:moveTo>
                <a:pt x="741343" y="356011"/>
              </a:moveTo>
              <a:arcTo wR="1823892" hR="1823892" stAng="14015494" swAng="55523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CA6FF-6E6D-4322-9BA8-20782CD8D2E2}">
      <dsp:nvSpPr>
        <dsp:cNvPr id="0" name=""/>
        <dsp:cNvSpPr/>
      </dsp:nvSpPr>
      <dsp:spPr>
        <a:xfrm>
          <a:off x="0" y="256698"/>
          <a:ext cx="5328591" cy="582043"/>
        </a:xfrm>
        <a:prstGeom prst="round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672020"/>
              </a:solidFill>
              <a:effectLst/>
              <a:latin typeface="Constantia" pitchFamily="18" charset="0"/>
            </a:rPr>
            <a:t>Доходы фонда</a:t>
          </a:r>
          <a:endParaRPr lang="ru-RU" sz="2400" kern="1200" dirty="0"/>
        </a:p>
      </dsp:txBody>
      <dsp:txXfrm>
        <a:off x="28413" y="285111"/>
        <a:ext cx="5271765" cy="525217"/>
      </dsp:txXfrm>
    </dsp:sp>
    <dsp:sp modelId="{788135FF-BDC0-4FCF-99C5-DAA91D2B2A1A}">
      <dsp:nvSpPr>
        <dsp:cNvPr id="0" name=""/>
        <dsp:cNvSpPr/>
      </dsp:nvSpPr>
      <dsp:spPr>
        <a:xfrm>
          <a:off x="0" y="966487"/>
          <a:ext cx="5328591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Акцизы на бензин, дизельное топливо, моторное масло</a:t>
          </a:r>
          <a:endParaRPr lang="ru-RU" sz="1800" kern="1200" dirty="0">
            <a:latin typeface="Calibri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Транспортный налог</a:t>
          </a:r>
          <a:endParaRPr lang="ru-RU" sz="1800" kern="1200" dirty="0">
            <a:latin typeface="Calibri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Calibri" pitchFamily="34" charset="0"/>
            </a:rPr>
            <a:t>Субсидии республиканского бюджета Чувашской Республики</a:t>
          </a:r>
          <a:endParaRPr lang="ru-RU" sz="1800" kern="1200" dirty="0">
            <a:latin typeface="Calibri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Прочие доходы</a:t>
          </a:r>
          <a:endParaRPr lang="ru-RU" sz="1800" kern="1200" dirty="0">
            <a:latin typeface="Calibri" pitchFamily="34" charset="0"/>
          </a:endParaRPr>
        </a:p>
      </dsp:txBody>
      <dsp:txXfrm>
        <a:off x="0" y="966487"/>
        <a:ext cx="5328591" cy="1759500"/>
      </dsp:txXfrm>
    </dsp:sp>
    <dsp:sp modelId="{E4698994-ECF2-4BD9-9D52-BC70C996DC21}">
      <dsp:nvSpPr>
        <dsp:cNvPr id="0" name=""/>
        <dsp:cNvSpPr/>
      </dsp:nvSpPr>
      <dsp:spPr>
        <a:xfrm>
          <a:off x="0" y="2736311"/>
          <a:ext cx="5328591" cy="671424"/>
        </a:xfrm>
        <a:prstGeom prst="round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672020"/>
              </a:solidFill>
              <a:effectLst/>
              <a:latin typeface="Constantia" pitchFamily="18" charset="0"/>
              <a:cs typeface="Arial" charset="0"/>
            </a:rPr>
            <a:t>Расходы фонда</a:t>
          </a:r>
          <a:endParaRPr lang="ru-RU" sz="2400" kern="1200" dirty="0"/>
        </a:p>
      </dsp:txBody>
      <dsp:txXfrm>
        <a:off x="32776" y="2769087"/>
        <a:ext cx="5263039" cy="605872"/>
      </dsp:txXfrm>
    </dsp:sp>
    <dsp:sp modelId="{08A6520B-C422-4425-8CF2-13B157A54A51}">
      <dsp:nvSpPr>
        <dsp:cNvPr id="0" name=""/>
        <dsp:cNvSpPr/>
      </dsp:nvSpPr>
      <dsp:spPr>
        <a:xfrm>
          <a:off x="0" y="3526366"/>
          <a:ext cx="5328591" cy="201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rPr>
            <a:t>Содержание автомобильных дорог населенных пунктов</a:t>
          </a:r>
          <a:endParaRPr lang="ru-RU" sz="1800" kern="1200" dirty="0">
            <a:latin typeface="Calibri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Calibri" pitchFamily="34" charset="0"/>
            </a:rPr>
            <a:t>Капитальный ремонт, ремонт и содержание дорог</a:t>
          </a:r>
          <a:endParaRPr lang="ru-RU" sz="1800" kern="1200" dirty="0">
            <a:latin typeface="Calibri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rPr>
            <a:t>Обустройство и совершенствование опасных участков улично-дорожной сети</a:t>
          </a:r>
          <a:endParaRPr lang="ru-RU" sz="1800" kern="1200" dirty="0">
            <a:latin typeface="Calibri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rPr>
            <a:t>Капитальный ремонт дворовых территорий</a:t>
          </a:r>
          <a:endParaRPr lang="ru-RU" sz="1800" kern="1200" dirty="0">
            <a:latin typeface="Calibri" pitchFamily="34" charset="0"/>
          </a:endParaRPr>
        </a:p>
      </dsp:txBody>
      <dsp:txXfrm>
        <a:off x="0" y="3526366"/>
        <a:ext cx="5328591" cy="2018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0.67097</cdr:x>
      <cdr:y>0.8296</cdr:y>
    </cdr:from>
    <cdr:to>
      <cdr:x>0.95064</cdr:x>
      <cdr:y>0.96904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36776" y="2448272"/>
          <a:ext cx="1224136" cy="411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0.65361</cdr:x>
      <cdr:y>0.8296</cdr:y>
    </cdr:from>
    <cdr:to>
      <cdr:x>0.96619</cdr:x>
      <cdr:y>0.95159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60803" y="2448272"/>
          <a:ext cx="1368152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Calibri" pitchFamily="34" charset="0"/>
            </a:rPr>
            <a:t>Всего 635944,7</a:t>
          </a:r>
          <a:endParaRPr lang="ru-RU" sz="1400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0.65081</cdr:x>
      <cdr:y>0.854</cdr:y>
    </cdr:from>
    <cdr:to>
      <cdr:x>0.96748</cdr:x>
      <cdr:y>0.97599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1805" y="2520280"/>
          <a:ext cx="1368152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Calibri" pitchFamily="34" charset="0"/>
            </a:rPr>
            <a:t>Всего 653368,0</a:t>
          </a:r>
          <a:endParaRPr lang="ru-RU" sz="1400" dirty="0"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0.65755</cdr:x>
      <cdr:y>0.84635</cdr:y>
    </cdr:from>
    <cdr:to>
      <cdr:x>0.96653</cdr:x>
      <cdr:y>0.96829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11603" y="2499072"/>
          <a:ext cx="1368152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Calibri" pitchFamily="34" charset="0"/>
            </a:rPr>
            <a:t>Всего 509507,6</a:t>
          </a:r>
          <a:endParaRPr lang="ru-RU" sz="1400" dirty="0"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9113C6-9FD7-44D8-93F6-C565D581CBB3}" type="datetimeFigureOut">
              <a:rPr lang="ru-RU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17F49E-4DF7-4D9E-BE70-9AD2BB67A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24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4C59-3FF0-408B-A47D-AA63AA13FE63}" type="datetimeFigureOut">
              <a:rPr lang="ru-RU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E8456-D58B-4F05-B7EC-314EFA442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69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6F50-1639-45F4-8F5E-78EDADC0F52D}" type="datetimeFigureOut">
              <a:rPr lang="ru-RU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17FBC-F0F7-43A4-BA09-ABF0144FD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8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81244-5CB8-44C3-B0B3-CFFD17C1ED03}" type="datetimeFigureOut">
              <a:rPr lang="ru-RU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E157F-407F-4CF8-A00B-29BA62316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0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7DEB2-8ABA-4E42-8C55-27530FC1E476}" type="datetimeFigureOut">
              <a:rPr lang="ru-RU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6C81-793F-426C-AADE-AC0A9D6E4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264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603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D2A03-A5D8-4CEA-A8D9-9DAA7E0699C8}" type="datetimeFigureOut">
              <a:rPr lang="ru-RU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14A49-808F-476E-962C-42527EF73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9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23E12-D658-4140-A0FC-A66A1B7C9339}" type="datetimeFigureOut">
              <a:rPr lang="ru-RU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8B29-2A65-4CD9-91E4-ED48861DD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7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3550" y="2507786"/>
            <a:ext cx="767715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8AB3C-5024-4F4B-A552-346FCD48F1A4}" type="datetimeFigureOut">
              <a:rPr lang="ru-RU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042CF-5D75-4040-B512-33C331816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98974-43FC-4B6C-B26A-602EC2612CFE}" type="datetimeFigureOut">
              <a:rPr lang="ru-RU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3BECA-4A87-419E-AFED-2B99B7175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3" y="1535113"/>
            <a:ext cx="437859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362205"/>
            <a:ext cx="437687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362205"/>
            <a:ext cx="437859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581DE-9045-4746-8C37-D462284523E9}" type="datetimeFigureOut">
              <a:rPr lang="ru-RU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7875F-1C21-4EF3-9884-CB7A56892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2EEB-A4FF-4660-8E32-65E371767A79}" type="datetimeFigureOut">
              <a:rPr lang="ru-RU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47467-6558-417F-8ED9-8EEEFA7E3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9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150C8-E1A9-4CA2-AAD9-BB0CB9E53804}" type="datetimeFigureOut">
              <a:rPr lang="ru-RU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13B7-0ADB-4C5D-8FDD-83372B04B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0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524005"/>
            <a:ext cx="325900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CD133-8FB5-4AA0-B2EE-399585BA5F93}" type="datetimeFigureOut">
              <a:rPr lang="ru-RU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43A33-8204-4676-ABC1-96316B8B8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7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166787"/>
            <a:ext cx="5943600" cy="530352"/>
          </a:xfrm>
        </p:spPr>
        <p:txBody>
          <a:bodyPr lIns="45720" t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C5D28-19C4-4838-8EC1-6A31BC434061}" type="datetimeFigureOut">
              <a:rPr lang="ru-RU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B0867-77A9-42D8-BA88-D9623243C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9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 bwMode="auto">
          <a:xfrm>
            <a:off x="495300" y="6416679"/>
            <a:ext cx="23114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1989CC-919D-476E-B130-99F10F79F6C7}" type="datetimeFigureOut">
              <a:rPr lang="ru-RU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416679"/>
            <a:ext cx="3136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 bwMode="auto">
          <a:xfrm>
            <a:off x="8585200" y="6416679"/>
            <a:ext cx="8255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15" rIns="0" bIns="45715" numCol="1" anchor="b" anchorCtr="0" compatLnSpc="1">
            <a:prstTxWarp prst="textNoShape">
              <a:avLst/>
            </a:prstTxWarp>
          </a:bodyPr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55B25B-3ECC-42F1-846D-C40CF452F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9" y="227013"/>
            <a:ext cx="1171179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7" y="1844675"/>
            <a:ext cx="94399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8560" y="1844824"/>
            <a:ext cx="670888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799" y="260353"/>
            <a:ext cx="7644473" cy="1008063"/>
          </a:xfrm>
        </p:spPr>
        <p:txBody>
          <a:bodyPr/>
          <a:lstStyle/>
          <a:p>
            <a:pPr marL="136525" eaLnBrk="1" hangingPunct="1"/>
            <a:r>
              <a:rPr lang="ru-RU" sz="2400" smtClean="0"/>
              <a:t>Муниципальное образование </a:t>
            </a:r>
          </a:p>
          <a:p>
            <a:pPr marL="136525" eaLnBrk="1" hangingPunct="1"/>
            <a:r>
              <a:rPr lang="ru-RU" sz="2400" smtClean="0"/>
              <a:t>Цивильский район Чувашской республики</a:t>
            </a:r>
          </a:p>
        </p:txBody>
      </p:sp>
      <p:pic>
        <p:nvPicPr>
          <p:cNvPr id="19462" name="SapphireHiddenControl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4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1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327879"/>
              </p:ext>
            </p:extLst>
          </p:nvPr>
        </p:nvGraphicFramePr>
        <p:xfrm>
          <a:off x="364005" y="1052736"/>
          <a:ext cx="4376936" cy="295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3" name="SapphireHiddenControl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4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2178"/>
              </p:ext>
            </p:extLst>
          </p:nvPr>
        </p:nvGraphicFramePr>
        <p:xfrm>
          <a:off x="5457056" y="980728"/>
          <a:ext cx="4320480" cy="295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07301"/>
              </p:ext>
            </p:extLst>
          </p:nvPr>
        </p:nvGraphicFramePr>
        <p:xfrm>
          <a:off x="2775031" y="3717032"/>
          <a:ext cx="4427946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44488" y="188640"/>
            <a:ext cx="928903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effectLst/>
                <a:latin typeface="Calibri" pitchFamily="34" charset="0"/>
              </a:rPr>
              <a:t>Расходы на социальную сферу бюджета Цивильского района на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2020-2022 </a:t>
            </a:r>
            <a:r>
              <a:rPr lang="ru-RU" sz="2000" dirty="0">
                <a:solidFill>
                  <a:schemeClr val="tx1"/>
                </a:solidFill>
                <a:effectLst/>
                <a:latin typeface="Calibri" pitchFamily="34" charset="0"/>
              </a:rPr>
              <a:t>годы, тыс. руб.</a:t>
            </a:r>
            <a:endParaRPr lang="ru-RU" sz="2000" dirty="0"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194337" y="756994"/>
            <a:ext cx="9439183" cy="36988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ru-RU" dirty="0">
                <a:solidFill>
                  <a:srgbClr val="000000"/>
                </a:solidFill>
              </a:rPr>
              <a:t>          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В Цивильском районе Чувашской Республики оказание услуг осуществляют</a:t>
            </a:r>
            <a:r>
              <a:rPr lang="ru-RU" dirty="0">
                <a:solidFill>
                  <a:srgbClr val="000000"/>
                </a:solidFill>
              </a:rPr>
              <a:t>: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6903244" y="1628776"/>
            <a:ext cx="2340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TextBox 2"/>
          <p:cNvSpPr txBox="1">
            <a:spLocks noChangeArrowheads="1"/>
          </p:cNvSpPr>
          <p:nvPr/>
        </p:nvSpPr>
        <p:spPr bwMode="auto">
          <a:xfrm>
            <a:off x="194336" y="2686845"/>
            <a:ext cx="2258085" cy="120015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latin typeface="Calibri" pitchFamily="34" charset="0"/>
              </a:rPr>
              <a:t>12 учреждений дошкольного образования </a:t>
            </a:r>
            <a:r>
              <a:rPr lang="ru-RU" dirty="0" smtClean="0">
                <a:latin typeface="Calibri" pitchFamily="34" charset="0"/>
              </a:rPr>
              <a:t>–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227854,1 </a:t>
            </a:r>
            <a:r>
              <a:rPr lang="ru-RU" dirty="0">
                <a:latin typeface="Calibri" pitchFamily="34" charset="0"/>
              </a:rPr>
              <a:t>тыс. руб.</a:t>
            </a:r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2717240" y="2686845"/>
            <a:ext cx="1999109" cy="120032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dirty="0" smtClean="0">
                <a:latin typeface="Calibri" pitchFamily="34" charset="0"/>
              </a:rPr>
              <a:t>14 </a:t>
            </a:r>
            <a:r>
              <a:rPr lang="ru-RU" dirty="0">
                <a:latin typeface="Calibri" pitchFamily="34" charset="0"/>
              </a:rPr>
              <a:t>учреждений общего образования – </a:t>
            </a:r>
            <a:r>
              <a:rPr lang="ru-RU" dirty="0" smtClean="0">
                <a:latin typeface="Calibri" pitchFamily="34" charset="0"/>
              </a:rPr>
              <a:t>267651,2 </a:t>
            </a:r>
            <a:r>
              <a:rPr lang="ru-RU" dirty="0">
                <a:latin typeface="Calibri" pitchFamily="34" charset="0"/>
              </a:rPr>
              <a:t>тыс. руб.</a:t>
            </a:r>
          </a:p>
        </p:txBody>
      </p:sp>
      <p:sp>
        <p:nvSpPr>
          <p:cNvPr id="21516" name="TextBox 16"/>
          <p:cNvSpPr txBox="1">
            <a:spLocks noChangeArrowheads="1"/>
          </p:cNvSpPr>
          <p:nvPr/>
        </p:nvSpPr>
        <p:spPr bwMode="auto">
          <a:xfrm>
            <a:off x="7401272" y="2686845"/>
            <a:ext cx="2376264" cy="397031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latin typeface="Calibri" pitchFamily="34" charset="0"/>
              </a:rPr>
              <a:t>Молодежная политика и оздоровление детей – </a:t>
            </a:r>
            <a:r>
              <a:rPr lang="ru-RU" dirty="0" smtClean="0">
                <a:latin typeface="Calibri" pitchFamily="34" charset="0"/>
              </a:rPr>
              <a:t>8155,5 </a:t>
            </a:r>
            <a:r>
              <a:rPr lang="ru-RU" dirty="0">
                <a:latin typeface="Calibri" pitchFamily="34" charset="0"/>
              </a:rPr>
              <a:t>тыс. руб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Поддержка талантливой и одаренной молодежи – 180,3 тыс. руб.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Организация отдыха детей – 7454,7 тыс. руб.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Допризывная подготовка молодежи – 520,5 тыс. руб.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1517" name="TextBox 5"/>
          <p:cNvSpPr txBox="1">
            <a:spLocks noChangeArrowheads="1"/>
          </p:cNvSpPr>
          <p:nvPr/>
        </p:nvSpPr>
        <p:spPr bwMode="auto">
          <a:xfrm>
            <a:off x="194337" y="6165304"/>
            <a:ext cx="4935838" cy="369332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latin typeface="Calibri" pitchFamily="34" charset="0"/>
              </a:rPr>
              <a:t>Другие вопросы образования – </a:t>
            </a:r>
            <a:r>
              <a:rPr lang="ru-RU" dirty="0" smtClean="0">
                <a:latin typeface="Calibri" pitchFamily="34" charset="0"/>
              </a:rPr>
              <a:t>3194,8 тыс</a:t>
            </a:r>
            <a:r>
              <a:rPr lang="ru-RU" dirty="0">
                <a:latin typeface="Calibri" pitchFamily="34" charset="0"/>
              </a:rPr>
              <a:t>. 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94337" y="188640"/>
            <a:ext cx="9439183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effectLst/>
                <a:latin typeface="Calibri" pitchFamily="34" charset="0"/>
              </a:rPr>
              <a:t>Расходы бюджета на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образование на 2020г.</a:t>
            </a:r>
            <a:endParaRPr lang="ru-RU" sz="2000" dirty="0"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514" name="TextBox 12"/>
          <p:cNvSpPr txBox="1">
            <a:spLocks noChangeArrowheads="1"/>
          </p:cNvSpPr>
          <p:nvPr/>
        </p:nvSpPr>
        <p:spPr bwMode="auto">
          <a:xfrm>
            <a:off x="4952999" y="2687024"/>
            <a:ext cx="2208443" cy="120015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latin typeface="Calibri" pitchFamily="34" charset="0"/>
              </a:rPr>
              <a:t>4 учреждения дополнительного образования </a:t>
            </a:r>
            <a:r>
              <a:rPr lang="ru-RU" dirty="0" smtClean="0">
                <a:latin typeface="Calibri" pitchFamily="34" charset="0"/>
              </a:rPr>
              <a:t>–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40988,7 тыс</a:t>
            </a:r>
            <a:r>
              <a:rPr lang="ru-RU" dirty="0">
                <a:latin typeface="Calibri" pitchFamily="34" charset="0"/>
              </a:rPr>
              <a:t>.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77144"/>
            <a:ext cx="2208443" cy="1290476"/>
          </a:xfrm>
          <a:prstGeom prst="rect">
            <a:avLst/>
          </a:prstGeom>
          <a:ln>
            <a:solidFill>
              <a:srgbClr val="AD5D32"/>
            </a:solidFill>
          </a:ln>
          <a:effectLst>
            <a:outerShdw blurRad="132588" dist="101600" dir="3900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7" y="1291649"/>
            <a:ext cx="2258085" cy="1253487"/>
          </a:xfrm>
          <a:prstGeom prst="rect">
            <a:avLst/>
          </a:prstGeom>
          <a:effectLst>
            <a:outerShdw blurRad="130048" dist="101600" dir="2700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40" y="1269207"/>
            <a:ext cx="1999109" cy="1332739"/>
          </a:xfrm>
          <a:prstGeom prst="rect">
            <a:avLst/>
          </a:prstGeom>
          <a:effectLst>
            <a:outerShdw blurRad="130048" dist="101600" dir="2700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77144"/>
            <a:ext cx="2294180" cy="1290476"/>
          </a:xfrm>
          <a:prstGeom prst="rect">
            <a:avLst/>
          </a:prstGeom>
          <a:effectLst>
            <a:outerShdw blurRad="130048" dist="101600" dir="2700000" algn="ctr" rotWithShape="0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54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4017434" y="1341438"/>
            <a:ext cx="569423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271727" y="1052513"/>
            <a:ext cx="93625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 algn="just"/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2533" name="Rectangle 21"/>
          <p:cNvSpPr>
            <a:spLocks noGrp="1"/>
          </p:cNvSpPr>
          <p:nvPr>
            <p:ph type="body" sz="half" idx="4294967295"/>
          </p:nvPr>
        </p:nvSpPr>
        <p:spPr>
          <a:xfrm>
            <a:off x="344488" y="1041157"/>
            <a:ext cx="9289785" cy="4730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175" indent="-3175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latin typeface="Calibri" pitchFamily="34" charset="0"/>
              </a:rPr>
              <a:t>	Оказание услуг в сфере культуры в Цивильском районе осуществляет МБУК "РАЙОННЫЙ ЦЕНТР РАЗВИТИЯ КУЛЬТУРЫ И БИБЛИОТЕЧНОГО ОБСЛУЖИВАНИЯ" ЦИВИЛЬСКОГО РАЙОНА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34766" y="3419475"/>
            <a:ext cx="660400" cy="1511300"/>
          </a:xfrm>
          <a:prstGeom prst="downArrow">
            <a:avLst/>
          </a:prstGeom>
          <a:effectLst>
            <a:outerShdw blurRad="130048" dist="101600" dir="2700000" sy="9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622800" y="3404184"/>
            <a:ext cx="660400" cy="1512888"/>
          </a:xfrm>
          <a:prstGeom prst="downArrow">
            <a:avLst/>
          </a:prstGeom>
          <a:effectLst>
            <a:outerShdw blurRad="130048" dist="101600" dir="2700000" sy="9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448418" y="3429000"/>
            <a:ext cx="660400" cy="1512888"/>
          </a:xfrm>
          <a:prstGeom prst="downArrow">
            <a:avLst/>
          </a:prstGeom>
          <a:effectLst>
            <a:outerShdw blurRad="130048" dist="101600" dir="2700000" sy="9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8544" y="5074308"/>
            <a:ext cx="8568951" cy="1163004"/>
          </a:xfrm>
          <a:prstGeom prst="rect">
            <a:avLst/>
          </a:prstGeom>
          <a:effectLst>
            <a:outerShdw blurRad="130048" dist="101600" dir="2700000" sy="9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41" name="TextBox 7"/>
          <p:cNvSpPr txBox="1">
            <a:spLocks noChangeArrowheads="1"/>
          </p:cNvSpPr>
          <p:nvPr/>
        </p:nvSpPr>
        <p:spPr bwMode="auto">
          <a:xfrm>
            <a:off x="920552" y="5172870"/>
            <a:ext cx="84249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>
                <a:latin typeface="Calibri" pitchFamily="34" charset="0"/>
              </a:rPr>
              <a:t>Расходы на </a:t>
            </a:r>
            <a:r>
              <a:rPr lang="ru-RU" sz="1400" dirty="0" smtClean="0">
                <a:latin typeface="Calibri" pitchFamily="34" charset="0"/>
              </a:rPr>
              <a:t>2020г</a:t>
            </a:r>
            <a:r>
              <a:rPr lang="ru-RU" sz="1400" dirty="0">
                <a:latin typeface="Calibri" pitchFamily="34" charset="0"/>
              </a:rPr>
              <a:t>. составят </a:t>
            </a:r>
            <a:r>
              <a:rPr lang="ru-RU" sz="1400" dirty="0" smtClean="0">
                <a:latin typeface="Calibri" pitchFamily="34" charset="0"/>
              </a:rPr>
              <a:t>56621,1 </a:t>
            </a:r>
            <a:r>
              <a:rPr lang="ru-RU" sz="1400" dirty="0">
                <a:latin typeface="Calibri" pitchFamily="34" charset="0"/>
              </a:rPr>
              <a:t>тыс. руб</a:t>
            </a:r>
            <a:r>
              <a:rPr lang="ru-RU" sz="1400" dirty="0" smtClean="0">
                <a:latin typeface="Calibri" pitchFamily="34" charset="0"/>
              </a:rPr>
              <a:t>.,</a:t>
            </a:r>
          </a:p>
          <a:p>
            <a:pPr eaLnBrk="1" hangingPunct="1"/>
            <a:r>
              <a:rPr lang="ru-RU" sz="1400" dirty="0" smtClean="0">
                <a:latin typeface="Calibri" pitchFamily="34" charset="0"/>
              </a:rPr>
              <a:t>в том числе:</a:t>
            </a:r>
          </a:p>
          <a:p>
            <a:pPr eaLnBrk="1" hangingPunct="1"/>
            <a:r>
              <a:rPr lang="en-US" sz="1400" dirty="0" smtClean="0">
                <a:latin typeface="Calibri" pitchFamily="34" charset="0"/>
              </a:rPr>
              <a:t>- </a:t>
            </a:r>
            <a:r>
              <a:rPr lang="ru-RU" sz="1400" dirty="0" smtClean="0">
                <a:latin typeface="Calibri" pitchFamily="34" charset="0"/>
              </a:rPr>
              <a:t>укрепление материально-технической базы учреждений культурно-досугового типа – 10100,0 тыс. руб.,</a:t>
            </a:r>
          </a:p>
          <a:p>
            <a:pPr eaLnBrk="1" hangingPunct="1"/>
            <a:r>
              <a:rPr lang="en-US" sz="1400" dirty="0" smtClean="0">
                <a:latin typeface="Calibri" pitchFamily="34" charset="0"/>
              </a:rPr>
              <a:t>- </a:t>
            </a:r>
            <a:r>
              <a:rPr lang="ru-RU" sz="1400" dirty="0" smtClean="0">
                <a:latin typeface="Calibri" pitchFamily="34" charset="0"/>
              </a:rPr>
              <a:t>библиотек – 6087,0 тыс. руб.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44488" y="188640"/>
            <a:ext cx="928903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effectLst/>
                <a:latin typeface="Calibri" pitchFamily="34" charset="0"/>
              </a:rPr>
              <a:t>Расходы бюджета на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культуру</a:t>
            </a:r>
            <a:endParaRPr lang="ru-RU" sz="2000" dirty="0"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46" y="1658533"/>
            <a:ext cx="2285240" cy="1713930"/>
          </a:xfrm>
          <a:prstGeom prst="rect">
            <a:avLst/>
          </a:prstGeom>
          <a:ln>
            <a:solidFill>
              <a:srgbClr val="AD5D32"/>
            </a:solidFill>
          </a:ln>
          <a:effectLst>
            <a:outerShdw blurRad="130048" dist="101600" dir="2700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44" y="1658533"/>
            <a:ext cx="2285240" cy="1713930"/>
          </a:xfrm>
          <a:prstGeom prst="rect">
            <a:avLst/>
          </a:prstGeom>
          <a:ln>
            <a:solidFill>
              <a:srgbClr val="AD5D32"/>
            </a:solidFill>
          </a:ln>
          <a:effectLst>
            <a:outerShdw blurRad="130048" dist="101600" dir="2700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70" y="1656528"/>
            <a:ext cx="2570896" cy="1713930"/>
          </a:xfrm>
          <a:prstGeom prst="rect">
            <a:avLst/>
          </a:prstGeom>
          <a:ln>
            <a:solidFill>
              <a:srgbClr val="AD5D32"/>
            </a:solidFill>
          </a:ln>
          <a:effectLst>
            <a:outerShdw blurRad="130048" dist="101600" dir="2700000" algn="ctr" rotWithShape="0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9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3"/>
          <p:cNvSpPr>
            <a:spLocks noGrp="1"/>
          </p:cNvSpPr>
          <p:nvPr>
            <p:ph type="title" idx="4294967295"/>
          </p:nvPr>
        </p:nvSpPr>
        <p:spPr>
          <a:xfrm>
            <a:off x="3224808" y="980056"/>
            <a:ext cx="6408712" cy="1296816"/>
          </a:xfr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4763" indent="-4763" algn="l" eaLnBrk="1" hangingPunct="1"/>
            <a:r>
              <a:rPr lang="ru-RU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Физкультурно-оздоровительная и спортивная работа с населением – 950,0 тыс. руб.</a:t>
            </a:r>
            <a:br>
              <a:rPr lang="ru-RU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</a:br>
            <a:r>
              <a:rPr lang="ru-RU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Укрепление материально-технической базы учреждений – 1536,0 тыс. руб.</a:t>
            </a:r>
          </a:p>
        </p:txBody>
      </p:sp>
      <p:sp>
        <p:nvSpPr>
          <p:cNvPr id="23556" name="Rectangle 24"/>
          <p:cNvSpPr>
            <a:spLocks noChangeArrowheads="1"/>
          </p:cNvSpPr>
          <p:nvPr/>
        </p:nvSpPr>
        <p:spPr bwMode="auto">
          <a:xfrm>
            <a:off x="271728" y="3716338"/>
            <a:ext cx="382309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Arial" charset="0"/>
              </a:rPr>
              <a:t>  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4336" y="188640"/>
            <a:ext cx="9439184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effectLst/>
                <a:latin typeface="Calibri" pitchFamily="34" charset="0"/>
              </a:rPr>
              <a:t>Расходы на физическую культуру и спорт</a:t>
            </a:r>
            <a:endParaRPr lang="ru-RU" sz="2000" dirty="0"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6" y="980727"/>
            <a:ext cx="2685960" cy="1786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5" y="2852935"/>
            <a:ext cx="2685961" cy="358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1" name="TextBox 7"/>
          <p:cNvSpPr txBox="1">
            <a:spLocks noChangeArrowheads="1"/>
          </p:cNvSpPr>
          <p:nvPr/>
        </p:nvSpPr>
        <p:spPr bwMode="auto">
          <a:xfrm>
            <a:off x="1" y="1125538"/>
            <a:ext cx="507339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sz="960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4603" name="TextBox 1"/>
          <p:cNvSpPr txBox="1">
            <a:spLocks noChangeArrowheads="1"/>
          </p:cNvSpPr>
          <p:nvPr/>
        </p:nvSpPr>
        <p:spPr bwMode="auto">
          <a:xfrm>
            <a:off x="344489" y="3106794"/>
            <a:ext cx="3734464" cy="64633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latin typeface="Calibri" pitchFamily="34" charset="0"/>
              </a:rPr>
              <a:t>Расходы дорожного фонда на </a:t>
            </a:r>
            <a:r>
              <a:rPr lang="ru-RU" dirty="0" smtClean="0">
                <a:latin typeface="Calibri" pitchFamily="34" charset="0"/>
              </a:rPr>
              <a:t>2020г</a:t>
            </a:r>
            <a:r>
              <a:rPr lang="ru-RU" dirty="0">
                <a:latin typeface="Calibri" pitchFamily="34" charset="0"/>
              </a:rPr>
              <a:t>. составят в сумме </a:t>
            </a:r>
            <a:r>
              <a:rPr lang="ru-RU" dirty="0" smtClean="0">
                <a:latin typeface="Calibri" pitchFamily="34" charset="0"/>
              </a:rPr>
              <a:t>70 261,1 тыс</a:t>
            </a:r>
            <a:r>
              <a:rPr lang="ru-RU" dirty="0">
                <a:latin typeface="Calibri" pitchFamily="34" charset="0"/>
              </a:rPr>
              <a:t>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44488" y="188640"/>
            <a:ext cx="928903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Дорожный фонд</a:t>
            </a:r>
            <a:endParaRPr lang="ru-RU" sz="2000" dirty="0"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22180595"/>
              </p:ext>
            </p:extLst>
          </p:nvPr>
        </p:nvGraphicFramePr>
        <p:xfrm>
          <a:off x="4304928" y="615453"/>
          <a:ext cx="53285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9" y="823293"/>
            <a:ext cx="3736269" cy="2101651"/>
          </a:xfrm>
          <a:prstGeom prst="rect">
            <a:avLst/>
          </a:prstGeom>
          <a:effectLst>
            <a:outerShdw blurRad="130048" dist="101600" dir="2700000" algn="ctr" rotWithShape="0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8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44488" y="188640"/>
            <a:ext cx="928903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effectLst/>
                <a:latin typeface="Calibri" pitchFamily="34" charset="0"/>
              </a:rPr>
              <a:t>Расходы бюджета на сельское хозяйство</a:t>
            </a:r>
            <a:endParaRPr lang="ru-RU" sz="2000" dirty="0"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376936" y="1052514"/>
            <a:ext cx="5256584" cy="424731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Расходы на развитие сельского хозяйства составят</a:t>
            </a:r>
          </a:p>
          <a:p>
            <a:pPr marL="342900" indent="-342900">
              <a:defRPr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2020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году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361,9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тыс. руб.</a:t>
            </a:r>
          </a:p>
          <a:p>
            <a:pPr marL="185738" indent="-185738">
              <a:buAutoNum type="arabicPeriod"/>
              <a:defRPr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Формирование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государственных информационных ресурсов в сферах обеспечения продовольственной безопасности и управления агропромышленным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комплексом – 260,0 тыс. руб.</a:t>
            </a:r>
            <a:endParaRPr lang="ru-RU" dirty="0">
              <a:solidFill>
                <a:srgbClr val="000000"/>
              </a:solidFill>
              <a:latin typeface="Calibri" pitchFamily="34" charset="0"/>
            </a:endParaRPr>
          </a:p>
          <a:p>
            <a:pPr marL="742950" lvl="1" indent="-285750"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Поощрение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победителей в экономическом соревновании в сельском хозяйстве –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240,0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тыс. руб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742950" lvl="1" indent="-285750"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Организации конкурсов, выставок и ярмарок с участием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организаций – 20,0 тыс. руб.</a:t>
            </a:r>
          </a:p>
          <a:p>
            <a:pPr marL="185738" lvl="1" indent="-185738">
              <a:defRPr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2.Предупреждение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и ликвидация болезней животных –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101,9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тыс. руб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052514"/>
            <a:ext cx="3427568" cy="2282814"/>
          </a:xfrm>
          <a:prstGeom prst="rect">
            <a:avLst/>
          </a:prstGeom>
          <a:effectLst>
            <a:outerShdw blurRad="130048" dist="101600" dir="2700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3429000"/>
            <a:ext cx="3427568" cy="1921185"/>
          </a:xfrm>
          <a:prstGeom prst="rect">
            <a:avLst/>
          </a:prstGeom>
          <a:effectLst>
            <a:outerShdw blurRad="130048" dist="101600" dir="2700000" algn="ctr" rotWithShape="0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1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144" name="Group 3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999262"/>
              </p:ext>
            </p:extLst>
          </p:nvPr>
        </p:nvGraphicFramePr>
        <p:xfrm>
          <a:off x="322820" y="1124744"/>
          <a:ext cx="9276557" cy="4388560"/>
        </p:xfrm>
        <a:graphic>
          <a:graphicData uri="http://schemas.openxmlformats.org/drawingml/2006/table">
            <a:tbl>
              <a:tblPr bandRow="1"/>
              <a:tblGrid>
                <a:gridCol w="7098256"/>
                <a:gridCol w="2178301"/>
              </a:tblGrid>
              <a:tr h="504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Calibri" pitchFamily="34" charset="0"/>
                        </a:rPr>
                        <a:t>Наименование меры социальной поддержки</a:t>
                      </a:r>
                    </a:p>
                  </a:txBody>
                  <a:tcPr marL="99047" marR="99047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Calibri" pitchFamily="34" charset="0"/>
                        </a:rPr>
                        <a:t>Объем  расходов, тыс. руб.</a:t>
                      </a:r>
                    </a:p>
                  </a:txBody>
                  <a:tcPr marL="99047" marR="99047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3507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Обеспечение жильем молодых семей</a:t>
                      </a:r>
                    </a:p>
                  </a:txBody>
                  <a:tcPr marL="99047" marR="99047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14506,9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47" marR="99047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5872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Обеспечение мер социальной поддержки отдельных категорий граждан по оплате жилищно-коммунальных услуг</a:t>
                      </a:r>
                    </a:p>
                  </a:txBody>
                  <a:tcPr marL="99047" marR="99047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4051,0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47" marR="99047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5649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Предоставление жилых помещений детям-сиротам и детям, оставшимся без попечения родителей</a:t>
                      </a:r>
                    </a:p>
                  </a:txBody>
                  <a:tcPr marL="99047" marR="99047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6855,3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47" marR="99047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383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Улучшение жилищных условий граждан на селе, проживающих в сельской местности</a:t>
                      </a:r>
                    </a:p>
                  </a:txBody>
                  <a:tcPr marL="99047" marR="99047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2308,7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47" marR="99047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7748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Компенсация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образовательную программу дошкольного образования</a:t>
                      </a:r>
                    </a:p>
                  </a:txBody>
                  <a:tcPr marL="99047" marR="99047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995,6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47" marR="99047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Выплата единовременного пособия во всех формах устройства детей, лишенных родительского попечения, в семью</a:t>
                      </a:r>
                    </a:p>
                  </a:txBody>
                  <a:tcPr marL="99047" marR="99047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144,0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47" marR="99047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Организационно-техническое обеспечение охраны труда и здоровья работающих</a:t>
                      </a:r>
                    </a:p>
                  </a:txBody>
                  <a:tcPr marL="99047" marR="99047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71,8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47" marR="99047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44488" y="188640"/>
            <a:ext cx="928903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effectLst/>
                <a:latin typeface="Calibri" pitchFamily="34" charset="0"/>
              </a:rPr>
              <a:t>Меры социальной поддержки, предоставляемые из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бюджета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в 2020г.</a:t>
            </a:r>
            <a:endParaRPr lang="ru-RU" sz="20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350838" y="3860800"/>
            <a:ext cx="936082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 algn="just"/>
            <a:r>
              <a:rPr lang="ru-RU" sz="2000">
                <a:solidFill>
                  <a:srgbClr val="000099"/>
                </a:solidFill>
              </a:rPr>
              <a:t>       </a:t>
            </a:r>
          </a:p>
        </p:txBody>
      </p:sp>
      <p:sp>
        <p:nvSpPr>
          <p:cNvPr id="27652" name="Rectangle 86"/>
          <p:cNvSpPr>
            <a:spLocks noChangeArrowheads="1"/>
          </p:cNvSpPr>
          <p:nvPr/>
        </p:nvSpPr>
        <p:spPr bwMode="auto">
          <a:xfrm>
            <a:off x="1222772" y="378460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b="1">
              <a:solidFill>
                <a:srgbClr val="0033CC"/>
              </a:solidFill>
            </a:endParaRP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389639" y="1052736"/>
            <a:ext cx="924388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Межбюджетные трансферты – денежные средства, перечисляемые из одного бюджета в другой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643153"/>
              </p:ext>
            </p:extLst>
          </p:nvPr>
        </p:nvGraphicFramePr>
        <p:xfrm>
          <a:off x="507340" y="1989139"/>
          <a:ext cx="9087381" cy="456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127"/>
                <a:gridCol w="3029127"/>
                <a:gridCol w="3029127"/>
              </a:tblGrid>
              <a:tr h="7201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Виды межбюджетных трансфертов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 marL="99051" marR="9905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Определение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 marL="99051" marR="9905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Аналогия в семейном бюджете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 marL="99051" marR="99051" marT="45723" marB="45723"/>
                </a:tc>
              </a:tr>
              <a:tr h="118880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Дотации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 marL="99051" marR="9905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Предоставляются</a:t>
                      </a:r>
                      <a:r>
                        <a:rPr lang="ru-RU" sz="1800" baseline="0" dirty="0" smtClean="0">
                          <a:latin typeface="Calibri" pitchFamily="34" charset="0"/>
                        </a:rPr>
                        <a:t> без определения конкретной цели их использования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 marL="99051" marR="9905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Вы даете ребенку «карманные» деньги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 marL="99051" marR="99051" marT="45723" marB="45723"/>
                </a:tc>
              </a:tr>
              <a:tr h="118880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Субвенции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 marL="99051" marR="9905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Предоставляются на</a:t>
                      </a:r>
                      <a:r>
                        <a:rPr lang="ru-RU" sz="1800" baseline="0" dirty="0" smtClean="0">
                          <a:latin typeface="Calibri" pitchFamily="34" charset="0"/>
                        </a:rPr>
                        <a:t> финансирование переданных полномочий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 marL="99051" marR="9905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Вы даете своему ребенку деньги и посылаете его в магазин купить продукты</a:t>
                      </a:r>
                      <a:r>
                        <a:rPr lang="ru-RU" sz="1800" baseline="0" dirty="0" smtClean="0">
                          <a:latin typeface="Calibri" pitchFamily="34" charset="0"/>
                        </a:rPr>
                        <a:t> по списку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 marL="99051" marR="99051" marT="45723" marB="45723"/>
                </a:tc>
              </a:tr>
              <a:tr h="146314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Субсидии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 marL="99051" marR="9905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Предоставляются на условиях долевого </a:t>
                      </a:r>
                      <a:r>
                        <a:rPr lang="ru-RU" sz="1800" dirty="0" err="1" smtClean="0">
                          <a:latin typeface="Calibri" pitchFamily="34" charset="0"/>
                        </a:rPr>
                        <a:t>софинансирования</a:t>
                      </a:r>
                      <a:r>
                        <a:rPr lang="ru-RU" sz="1800" dirty="0" smtClean="0">
                          <a:latin typeface="Calibri" pitchFamily="34" charset="0"/>
                        </a:rPr>
                        <a:t> расходов других бюджетов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 marL="99051" marR="9905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Вы</a:t>
                      </a:r>
                      <a:r>
                        <a:rPr lang="ru-RU" sz="1800" baseline="0" dirty="0" smtClean="0">
                          <a:latin typeface="Calibri" pitchFamily="34" charset="0"/>
                        </a:rPr>
                        <a:t> добавляете денег для того, чтобы ваш ребенок купил себе новый телефон (остальные он накопил сам)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 marL="99051" marR="99051" marT="45723" marB="45723"/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44488" y="188640"/>
            <a:ext cx="928903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effectLst/>
                <a:latin typeface="Calibri" pitchFamily="34" charset="0"/>
              </a:rPr>
              <a:t>Межбюджетные 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3282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350838" y="2636838"/>
            <a:ext cx="936082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endParaRPr lang="ru-RU" sz="1400">
              <a:solidFill>
                <a:srgbClr val="FF0000"/>
              </a:solidFill>
            </a:endParaRPr>
          </a:p>
        </p:txBody>
      </p:sp>
      <p:pic>
        <p:nvPicPr>
          <p:cNvPr id="28676" name="Picture 9" descr="фин помощ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"/>
          <a:stretch>
            <a:fillRect/>
          </a:stretch>
        </p:blipFill>
        <p:spPr bwMode="auto">
          <a:xfrm>
            <a:off x="344488" y="1196976"/>
            <a:ext cx="4374621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0"/>
          <p:cNvSpPr>
            <a:spLocks noChangeArrowheads="1"/>
          </p:cNvSpPr>
          <p:nvPr/>
        </p:nvSpPr>
        <p:spPr bwMode="auto">
          <a:xfrm rot="10800000" flipV="1">
            <a:off x="4953001" y="1196976"/>
            <a:ext cx="4680519" cy="222567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Средства </a:t>
            </a:r>
            <a:r>
              <a:rPr lang="ru-RU" sz="2000" dirty="0"/>
              <a:t>на выравнивание бюджетной обеспеченности муниципальных образований предоставляются для обеспечения их равных финансовых возможностей для реализации полномочий органов местного самоуправления.</a:t>
            </a:r>
          </a:p>
        </p:txBody>
      </p:sp>
      <p:sp>
        <p:nvSpPr>
          <p:cNvPr id="28678" name="Rectangle 34"/>
          <p:cNvSpPr>
            <a:spLocks noChangeArrowheads="1"/>
          </p:cNvSpPr>
          <p:nvPr/>
        </p:nvSpPr>
        <p:spPr bwMode="auto">
          <a:xfrm>
            <a:off x="350838" y="3962400"/>
            <a:ext cx="9282682" cy="92333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Дотации на выравнивание бюджетной обеспеченности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поселениям –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31694,8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тыс. руб.</a:t>
            </a:r>
          </a:p>
          <a:p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Дотации на поддержку мер по обеспечению сбалансированности бюджетов –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3476,4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тыс. руб.</a:t>
            </a:r>
          </a:p>
        </p:txBody>
      </p:sp>
      <p:sp>
        <p:nvSpPr>
          <p:cNvPr id="28679" name="Rectangle 86"/>
          <p:cNvSpPr>
            <a:spLocks noChangeArrowheads="1"/>
          </p:cNvSpPr>
          <p:nvPr/>
        </p:nvSpPr>
        <p:spPr bwMode="auto">
          <a:xfrm>
            <a:off x="1222772" y="378460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b="1">
              <a:solidFill>
                <a:srgbClr val="0033CC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44488" y="188640"/>
            <a:ext cx="928903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effectLst/>
                <a:latin typeface="Calibri" pitchFamily="34" charset="0"/>
              </a:rPr>
              <a:t>Финансовая помощь </a:t>
            </a:r>
            <a:r>
              <a:rPr lang="ru-RU" sz="2000">
                <a:solidFill>
                  <a:schemeClr val="tx1"/>
                </a:solidFill>
                <a:effectLst/>
                <a:latin typeface="Calibri" pitchFamily="34" charset="0"/>
              </a:rPr>
              <a:t>бюджетам </a:t>
            </a:r>
            <a:r>
              <a:rPr lang="ru-RU" sz="2000" smtClean="0">
                <a:solidFill>
                  <a:schemeClr val="tx1"/>
                </a:solidFill>
                <a:effectLst/>
                <a:latin typeface="Calibri" pitchFamily="34" charset="0"/>
              </a:rPr>
              <a:t>поселений в 2020г.</a:t>
            </a:r>
            <a:endParaRPr lang="ru-RU" sz="20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04" y="188640"/>
            <a:ext cx="9138220" cy="57606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smtClean="0">
                <a:solidFill>
                  <a:schemeClr val="tx1"/>
                </a:solidFill>
                <a:effectLst/>
              </a:rPr>
              <a:t>На чем основывается проект бюджета Цивильского района Чувашской Республики?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488" y="1124744"/>
            <a:ext cx="914501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Составление проекта бюджета Цивильского района Чувашской Республики основывается на: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97544919"/>
              </p:ext>
            </p:extLst>
          </p:nvPr>
        </p:nvGraphicFramePr>
        <p:xfrm>
          <a:off x="0" y="1771075"/>
          <a:ext cx="95050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0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43054" y="1340768"/>
            <a:ext cx="6840760" cy="137279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04" y="188640"/>
            <a:ext cx="9138220" cy="57606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effectLst/>
              </a:rPr>
              <a:t>Основные задачи и приоритетные направления бюджетной политики на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9118" y="1549240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Формирование условий для ускорения темпов экономического роста и роста доходного потенциала консолидированного бюджета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2835768" y="2953602"/>
            <a:ext cx="6840760" cy="125250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27856" y="3190443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Концентрация ресурсов на достижение целей и результатов региональных проектов</a:t>
            </a: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446538" y="4581126"/>
            <a:ext cx="6840760" cy="113274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19072" y="4793553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Обеспечение долгосрочной устойчивости консолидированного бюджета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99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512" y="188640"/>
            <a:ext cx="8737600" cy="432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36525" eaLnBrk="1" hangingPunct="1"/>
            <a:r>
              <a:rPr lang="ru-RU" sz="1800" b="1" dirty="0" smtClean="0">
                <a:latin typeface="Calibri" pitchFamily="34" charset="0"/>
              </a:rPr>
              <a:t>Доходы бюджета Цивильского района на 201</a:t>
            </a:r>
            <a:r>
              <a:rPr lang="en-US" sz="1800" b="1" dirty="0" smtClean="0">
                <a:latin typeface="Calibri" pitchFamily="34" charset="0"/>
              </a:rPr>
              <a:t>8</a:t>
            </a:r>
            <a:r>
              <a:rPr lang="ru-RU" sz="1800" b="1" dirty="0" smtClean="0">
                <a:latin typeface="Calibri" pitchFamily="34" charset="0"/>
              </a:rPr>
              <a:t>-202</a:t>
            </a:r>
            <a:r>
              <a:rPr lang="en-US" sz="1800" b="1" dirty="0" smtClean="0">
                <a:latin typeface="Calibri" pitchFamily="34" charset="0"/>
              </a:rPr>
              <a:t>2</a:t>
            </a:r>
            <a:r>
              <a:rPr lang="ru-RU" sz="1800" b="1" dirty="0" smtClean="0">
                <a:latin typeface="Calibri" pitchFamily="34" charset="0"/>
              </a:rPr>
              <a:t> годы, тыс. руб.</a:t>
            </a:r>
          </a:p>
        </p:txBody>
      </p:sp>
      <p:pic>
        <p:nvPicPr>
          <p:cNvPr id="2051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4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788330"/>
              </p:ext>
            </p:extLst>
          </p:nvPr>
        </p:nvGraphicFramePr>
        <p:xfrm>
          <a:off x="272480" y="1227139"/>
          <a:ext cx="9289031" cy="537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512" y="116632"/>
            <a:ext cx="8737600" cy="432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36525" eaLnBrk="1" hangingPunct="1"/>
            <a:r>
              <a:rPr lang="ru-RU" sz="1800" b="1" dirty="0" smtClean="0">
                <a:latin typeface="Calibri" pitchFamily="34" charset="0"/>
              </a:rPr>
              <a:t>Структура собственных доходов бюджета, тыс. руб.</a:t>
            </a:r>
          </a:p>
        </p:txBody>
      </p:sp>
      <p:pic>
        <p:nvPicPr>
          <p:cNvPr id="2051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4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59955967"/>
              </p:ext>
            </p:extLst>
          </p:nvPr>
        </p:nvGraphicFramePr>
        <p:xfrm>
          <a:off x="200472" y="548680"/>
          <a:ext cx="47525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36862327"/>
              </p:ext>
            </p:extLst>
          </p:nvPr>
        </p:nvGraphicFramePr>
        <p:xfrm>
          <a:off x="5153472" y="548680"/>
          <a:ext cx="47525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642691496"/>
              </p:ext>
            </p:extLst>
          </p:nvPr>
        </p:nvGraphicFramePr>
        <p:xfrm>
          <a:off x="2360712" y="3429000"/>
          <a:ext cx="47525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676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472" y="116632"/>
            <a:ext cx="9577064" cy="432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36525" eaLnBrk="1" hangingPunct="1"/>
            <a:r>
              <a:rPr lang="ru-RU" sz="1800" b="1" dirty="0" smtClean="0">
                <a:latin typeface="Calibri" pitchFamily="34" charset="0"/>
              </a:rPr>
              <a:t>Межбюджетные трансферты бюджета Цивильского района на </a:t>
            </a:r>
            <a:r>
              <a:rPr lang="ru-RU" sz="1800" b="1" dirty="0" smtClean="0">
                <a:latin typeface="Calibri" pitchFamily="34" charset="0"/>
              </a:rPr>
              <a:t>20</a:t>
            </a:r>
            <a:r>
              <a:rPr lang="en-US" sz="1800" b="1" dirty="0" smtClean="0">
                <a:latin typeface="Calibri" pitchFamily="34" charset="0"/>
              </a:rPr>
              <a:t>20</a:t>
            </a:r>
            <a:r>
              <a:rPr lang="ru-RU" sz="1800" b="1" dirty="0" smtClean="0">
                <a:latin typeface="Calibri" pitchFamily="34" charset="0"/>
              </a:rPr>
              <a:t>-202</a:t>
            </a:r>
            <a:r>
              <a:rPr lang="en-US" sz="1800" b="1" dirty="0" smtClean="0">
                <a:latin typeface="Calibri" pitchFamily="34" charset="0"/>
              </a:rPr>
              <a:t>2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smtClean="0">
                <a:latin typeface="Calibri" pitchFamily="34" charset="0"/>
              </a:rPr>
              <a:t>годы, тыс. руб.</a:t>
            </a:r>
          </a:p>
          <a:p>
            <a:pPr marL="136525" eaLnBrk="1" hangingPunct="1"/>
            <a:endParaRPr lang="ru-RU" sz="1800" dirty="0" smtClean="0"/>
          </a:p>
        </p:txBody>
      </p:sp>
      <p:pic>
        <p:nvPicPr>
          <p:cNvPr id="4099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4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186751"/>
              </p:ext>
            </p:extLst>
          </p:nvPr>
        </p:nvGraphicFramePr>
        <p:xfrm>
          <a:off x="488504" y="1052736"/>
          <a:ext cx="8928547" cy="493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472" y="116632"/>
            <a:ext cx="9577064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36525" eaLnBrk="1" hangingPunct="1"/>
            <a:r>
              <a:rPr lang="ru-RU" sz="1800" b="1" dirty="0">
                <a:latin typeface="Calibri" pitchFamily="34" charset="0"/>
              </a:rPr>
              <a:t>Налоговые и неналоговые доходы бюджета Цивильского района за 2018 и на </a:t>
            </a:r>
            <a:r>
              <a:rPr lang="ru-RU" sz="1800" b="1" dirty="0" smtClean="0">
                <a:latin typeface="Calibri" pitchFamily="34" charset="0"/>
              </a:rPr>
              <a:t>2019-202</a:t>
            </a:r>
            <a:r>
              <a:rPr lang="en-US" sz="1800" b="1" dirty="0" smtClean="0">
                <a:latin typeface="Calibri" pitchFamily="34" charset="0"/>
              </a:rPr>
              <a:t>2</a:t>
            </a:r>
            <a:r>
              <a:rPr lang="ru-RU" sz="1800" b="1" dirty="0" err="1" smtClean="0">
                <a:latin typeface="Calibri" pitchFamily="34" charset="0"/>
              </a:rPr>
              <a:t>г.г</a:t>
            </a:r>
            <a:r>
              <a:rPr lang="ru-RU" sz="1800" b="1" dirty="0" smtClean="0">
                <a:latin typeface="Calibri" pitchFamily="34" charset="0"/>
              </a:rPr>
              <a:t>.</a:t>
            </a:r>
          </a:p>
          <a:p>
            <a:pPr marL="136525" eaLnBrk="1" hangingPunct="1"/>
            <a:r>
              <a:rPr lang="ru-RU" sz="1800" b="1" dirty="0">
                <a:latin typeface="Calibri" pitchFamily="34" charset="0"/>
              </a:rPr>
              <a:t>Структура собственных доходов бюджета, тыс. рублей, %</a:t>
            </a:r>
            <a:endParaRPr lang="ru-RU" sz="1800" b="1" dirty="0" smtClean="0">
              <a:latin typeface="Calibri" pitchFamily="34" charset="0"/>
            </a:endParaRPr>
          </a:p>
          <a:p>
            <a:pPr marL="136525" eaLnBrk="1" hangingPunct="1"/>
            <a:endParaRPr lang="ru-RU" sz="1800" dirty="0" smtClean="0"/>
          </a:p>
        </p:txBody>
      </p:sp>
      <p:pic>
        <p:nvPicPr>
          <p:cNvPr id="4099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4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413073"/>
              </p:ext>
            </p:extLst>
          </p:nvPr>
        </p:nvGraphicFramePr>
        <p:xfrm>
          <a:off x="200472" y="1124744"/>
          <a:ext cx="9577063" cy="5453644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4256473"/>
                <a:gridCol w="1064118"/>
                <a:gridCol w="1064118"/>
                <a:gridCol w="1064118"/>
                <a:gridCol w="1064118"/>
                <a:gridCol w="1064118"/>
              </a:tblGrid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  </a:t>
                      </a:r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208394,5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215437,7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226576,6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234376,9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243485,5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</a:rPr>
                        <a:t>Налоговые </a:t>
                      </a:r>
                      <a:r>
                        <a:rPr lang="ru-RU" sz="1400" b="1" u="none" strike="noStrike" dirty="0" smtClean="0">
                          <a:effectLst/>
                          <a:latin typeface="Calibri" pitchFamily="34" charset="0"/>
                        </a:rPr>
                        <a:t>доходы</a:t>
                      </a:r>
                      <a:r>
                        <a:rPr lang="ru-RU" sz="1400" b="1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189652,6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199668,7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208725,3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216819,4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226209,6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НДФЛ</a:t>
                      </a:r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167304,2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177349,4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185392,0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192621,5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200519,0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Акцизы</a:t>
                      </a:r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5941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6815,0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7009,4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7689,3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8981,1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Единый налог на </a:t>
                      </a:r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вмененный </a:t>
                      </a:r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доход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9870,9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8333,1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8168,2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8250,0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8332,4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Единый </a:t>
                      </a:r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сельхозналог</a:t>
                      </a:r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441,6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556,0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Патентная система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223,4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Транспортный </a:t>
                      </a:r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налог</a:t>
                      </a:r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2364,5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2410,1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2423,7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2474,5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Государственная </a:t>
                      </a:r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пошлина</a:t>
                      </a:r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3497,8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3970,8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3411,6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3411,6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3411,6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Налог по упрощенной системе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1694,1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</a:rPr>
                        <a:t>Неналоговые </a:t>
                      </a:r>
                      <a:r>
                        <a:rPr lang="ru-RU" sz="1400" b="1" u="none" strike="noStrike" dirty="0" smtClean="0">
                          <a:effectLst/>
                          <a:latin typeface="Calibri" pitchFamily="34" charset="0"/>
                        </a:rPr>
                        <a:t>доходы</a:t>
                      </a:r>
                      <a:r>
                        <a:rPr lang="ru-RU" sz="1400" b="1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18741,9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15769,0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17851,3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17557,5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17275,9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Доходы от использования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6507,5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5381,7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8414,1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8385,3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8357,0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Плата за негативное воздействие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на окружающую </a:t>
                      </a:r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среду</a:t>
                      </a:r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1033,2</a:t>
                      </a:r>
                    </a:p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937,2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937,2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937,2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Доходы от оказания платных услуг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3711,2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3579,4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2707,5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Доходы от продажи </a:t>
                      </a:r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активов</a:t>
                      </a:r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3421,4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2130,3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1353,8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Штрафы, санкции, возмещение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4068,6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3505,9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3920,4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Прочие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819,7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</a:rPr>
                        <a:t>Безвозмездные поступления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535649,8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881374,3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600341,0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612643,9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483852,6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Субсидии</a:t>
                      </a:r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185444,4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515422,1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213519,4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230230,6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96975,8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Субвенции</a:t>
                      </a:r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325903,8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346869,2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369402,4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364537,5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369001,0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Иные межбюджетные трансферты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</a:rPr>
                        <a:t>24301,6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19083,0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17419,2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17875,8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17875,8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1080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0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4" y="4890081"/>
            <a:ext cx="2250035" cy="1557025"/>
          </a:xfrm>
          <a:prstGeom prst="rect">
            <a:avLst/>
          </a:prstGeom>
          <a:ln>
            <a:solidFill>
              <a:srgbClr val="AD5D32"/>
            </a:solidFill>
          </a:ln>
          <a:effectLst>
            <a:outerShdw blurRad="130048" dist="101600" dir="2700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62" y="1353331"/>
            <a:ext cx="2261526" cy="15076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8" y="1398219"/>
            <a:ext cx="2301082" cy="1534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1388258"/>
            <a:ext cx="2255110" cy="15034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361504" y="188640"/>
            <a:ext cx="913822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effectLst/>
              </a:rPr>
              <a:t>Расходы бюджета</a:t>
            </a: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Прямоугольник 29"/>
          <p:cNvSpPr>
            <a:spLocks noChangeArrowheads="1"/>
          </p:cNvSpPr>
          <p:nvPr/>
        </p:nvSpPr>
        <p:spPr bwMode="auto">
          <a:xfrm>
            <a:off x="1037564" y="2559456"/>
            <a:ext cx="2261545" cy="492432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1300" dirty="0">
                <a:solidFill>
                  <a:srgbClr val="000000"/>
                </a:solidFill>
              </a:rPr>
              <a:t>на культуру, </a:t>
            </a:r>
            <a:r>
              <a:rPr lang="ru-RU" sz="1300" dirty="0" smtClean="0">
                <a:solidFill>
                  <a:srgbClr val="000000"/>
                </a:solidFill>
              </a:rPr>
              <a:t>кинематографию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18440" name="Прямоугольник 42"/>
          <p:cNvSpPr>
            <a:spLocks noChangeArrowheads="1"/>
          </p:cNvSpPr>
          <p:nvPr/>
        </p:nvSpPr>
        <p:spPr bwMode="auto">
          <a:xfrm>
            <a:off x="6585250" y="2579979"/>
            <a:ext cx="2274686" cy="48895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1300" dirty="0">
                <a:solidFill>
                  <a:srgbClr val="000000"/>
                </a:solidFill>
              </a:rPr>
              <a:t>на физическую культуру и </a:t>
            </a:r>
            <a:r>
              <a:rPr lang="ru-RU" sz="1300" dirty="0" smtClean="0">
                <a:solidFill>
                  <a:srgbClr val="000000"/>
                </a:solidFill>
              </a:rPr>
              <a:t>спорт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18438" name="Прямоугольник 31"/>
          <p:cNvSpPr>
            <a:spLocks noChangeArrowheads="1"/>
          </p:cNvSpPr>
          <p:nvPr/>
        </p:nvSpPr>
        <p:spPr bwMode="auto">
          <a:xfrm>
            <a:off x="3816615" y="2744088"/>
            <a:ext cx="2305845" cy="29237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1300" dirty="0">
                <a:solidFill>
                  <a:srgbClr val="000000"/>
                </a:solidFill>
              </a:rPr>
              <a:t>на </a:t>
            </a:r>
            <a:r>
              <a:rPr lang="ru-RU" sz="1300" dirty="0" smtClean="0">
                <a:solidFill>
                  <a:srgbClr val="000000"/>
                </a:solidFill>
              </a:rPr>
              <a:t>образование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18444" name="Прямоугольник 38"/>
          <p:cNvSpPr>
            <a:spLocks noChangeArrowheads="1"/>
          </p:cNvSpPr>
          <p:nvPr/>
        </p:nvSpPr>
        <p:spPr bwMode="auto">
          <a:xfrm>
            <a:off x="1041472" y="6165850"/>
            <a:ext cx="2268000" cy="48895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1300" dirty="0">
                <a:solidFill>
                  <a:srgbClr val="000000"/>
                </a:solidFill>
              </a:rPr>
              <a:t>на национальную </a:t>
            </a:r>
            <a:r>
              <a:rPr lang="ru-RU" sz="1300" dirty="0" smtClean="0">
                <a:solidFill>
                  <a:srgbClr val="000000"/>
                </a:solidFill>
              </a:rPr>
              <a:t>экономику</a:t>
            </a:r>
            <a:endParaRPr lang="ru-RU" sz="1300" dirty="0">
              <a:solidFill>
                <a:srgbClr val="000000"/>
              </a:solidFill>
            </a:endParaRPr>
          </a:p>
        </p:txBody>
      </p:sp>
      <p:pic>
        <p:nvPicPr>
          <p:cNvPr id="18446" name="Picture 24" descr="оч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62" y="3132871"/>
            <a:ext cx="2261526" cy="122555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8448" name="Picture 28" descr="фин помощь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56" y="4890081"/>
            <a:ext cx="2263246" cy="1223962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8447" name="Picture 26" descr="imagesCABJA60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8" y="4890081"/>
            <a:ext cx="2301082" cy="123425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361504" y="677255"/>
            <a:ext cx="9138220" cy="58477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Arial" charset="0"/>
              </a:rPr>
              <a:t>Выплачиваемые из бюджета денежные средства называются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РАСХОДАМИ БЮДЖЕТА</a:t>
            </a:r>
          </a:p>
        </p:txBody>
      </p:sp>
      <p:sp>
        <p:nvSpPr>
          <p:cNvPr id="18441" name="Прямоугольник 26"/>
          <p:cNvSpPr>
            <a:spLocks noChangeArrowheads="1"/>
          </p:cNvSpPr>
          <p:nvPr/>
        </p:nvSpPr>
        <p:spPr bwMode="auto">
          <a:xfrm>
            <a:off x="6585612" y="4356834"/>
            <a:ext cx="2276434" cy="47307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на общегосударственные вопросы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442" name="Прямоугольник 28"/>
          <p:cNvSpPr>
            <a:spLocks noChangeArrowheads="1"/>
          </p:cNvSpPr>
          <p:nvPr/>
        </p:nvSpPr>
        <p:spPr bwMode="auto">
          <a:xfrm>
            <a:off x="3815028" y="6130682"/>
            <a:ext cx="2311200" cy="48895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1300" dirty="0">
                <a:solidFill>
                  <a:srgbClr val="000000"/>
                </a:solidFill>
              </a:rPr>
              <a:t>на обслуживание муниципального долга</a:t>
            </a:r>
          </a:p>
        </p:txBody>
      </p:sp>
      <p:sp>
        <p:nvSpPr>
          <p:cNvPr id="18443" name="Прямоугольник 44"/>
          <p:cNvSpPr>
            <a:spLocks noChangeArrowheads="1"/>
          </p:cNvSpPr>
          <p:nvPr/>
        </p:nvSpPr>
        <p:spPr bwMode="auto">
          <a:xfrm>
            <a:off x="6598800" y="5959663"/>
            <a:ext cx="2268802" cy="83098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на предоставление межбюджетных трансфертов общего характера бюджетам поселений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8" y="3132871"/>
            <a:ext cx="2301082" cy="1509510"/>
          </a:xfrm>
          <a:prstGeom prst="rect">
            <a:avLst/>
          </a:prstGeom>
          <a:ln>
            <a:solidFill>
              <a:srgbClr val="AD5D32"/>
            </a:solidFill>
          </a:ln>
          <a:effectLst>
            <a:outerShdw blurRad="130048" dist="101600" dir="2700000" algn="ctr" rotWithShape="0">
              <a:srgbClr val="000000">
                <a:alpha val="35000"/>
              </a:srgbClr>
            </a:outerShdw>
          </a:effectLst>
        </p:spPr>
      </p:pic>
      <p:sp>
        <p:nvSpPr>
          <p:cNvPr id="18439" name="Прямоугольник 40"/>
          <p:cNvSpPr>
            <a:spLocks noChangeArrowheads="1"/>
          </p:cNvSpPr>
          <p:nvPr/>
        </p:nvSpPr>
        <p:spPr bwMode="auto">
          <a:xfrm>
            <a:off x="3815028" y="4331466"/>
            <a:ext cx="2311200" cy="492432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1300" dirty="0">
                <a:solidFill>
                  <a:srgbClr val="000000"/>
                </a:solidFill>
              </a:rPr>
              <a:t>на охрану </a:t>
            </a:r>
          </a:p>
          <a:p>
            <a:pPr algn="ctr"/>
            <a:r>
              <a:rPr lang="ru-RU" sz="1300" dirty="0">
                <a:solidFill>
                  <a:srgbClr val="000000"/>
                </a:solidFill>
              </a:rPr>
              <a:t>окружающей </a:t>
            </a:r>
            <a:r>
              <a:rPr lang="ru-RU" sz="1300" dirty="0" smtClean="0">
                <a:solidFill>
                  <a:srgbClr val="000000"/>
                </a:solidFill>
              </a:rPr>
              <a:t>среды</a:t>
            </a:r>
            <a:endParaRPr lang="ru-RU" sz="1300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5" y="3140553"/>
            <a:ext cx="2252742" cy="1501828"/>
          </a:xfrm>
          <a:prstGeom prst="rect">
            <a:avLst/>
          </a:prstGeom>
          <a:ln>
            <a:solidFill>
              <a:srgbClr val="AD5D32"/>
            </a:solidFill>
          </a:ln>
          <a:effectLst>
            <a:outerShdw blurRad="130048" dist="101600" dir="2700000" algn="ctr" rotWithShape="0">
              <a:srgbClr val="000000">
                <a:alpha val="35000"/>
              </a:srgbClr>
            </a:outerShdw>
          </a:effectLst>
        </p:spPr>
      </p:pic>
      <p:sp>
        <p:nvSpPr>
          <p:cNvPr id="18437" name="Прямоугольник 35"/>
          <p:cNvSpPr>
            <a:spLocks noChangeArrowheads="1"/>
          </p:cNvSpPr>
          <p:nvPr/>
        </p:nvSpPr>
        <p:spPr bwMode="auto">
          <a:xfrm>
            <a:off x="1041472" y="4356833"/>
            <a:ext cx="2268000" cy="48895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1300" dirty="0">
                <a:solidFill>
                  <a:srgbClr val="000000"/>
                </a:solidFill>
              </a:rPr>
              <a:t>на жилищно-коммунальное</a:t>
            </a:r>
            <a:r>
              <a:rPr lang="ru-RU" sz="1000" dirty="0">
                <a:solidFill>
                  <a:srgbClr val="000000"/>
                </a:solidFill>
              </a:rPr>
              <a:t> </a:t>
            </a:r>
            <a:r>
              <a:rPr lang="ru-RU" sz="1300" dirty="0" smtClean="0">
                <a:solidFill>
                  <a:srgbClr val="000000"/>
                </a:solidFill>
              </a:rPr>
              <a:t>хозяйство</a:t>
            </a:r>
            <a:endParaRPr lang="ru-RU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286672"/>
              </p:ext>
            </p:extLst>
          </p:nvPr>
        </p:nvGraphicFramePr>
        <p:xfrm>
          <a:off x="458911" y="798512"/>
          <a:ext cx="9040813" cy="605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61504" y="188640"/>
            <a:ext cx="913822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Структура расходов бюджета по отраслям в 2020г., тыс. руб.</a:t>
            </a:r>
            <a:endParaRPr lang="ru-RU" sz="2000" dirty="0"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Words>994</Words>
  <Application>Microsoft Office PowerPoint</Application>
  <PresentationFormat>Лист A4 (210x297 мм)</PresentationFormat>
  <Paragraphs>266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БЮДЖЕТ ДЛЯ ГРАЖДАН</vt:lpstr>
      <vt:lpstr>На чем основывается проект бюджета Цивильского района Чувашской Республики?</vt:lpstr>
      <vt:lpstr>Основные задачи и приоритетные направления бюджетной политики на 2020-2022г.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Физкультурно-оздоровительная и спортивная работа с населением – 950,0 тыс. руб. Укрепление материально-технической базы учреждений – 1536,0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fin</dc:creator>
  <cp:lastModifiedBy>Цивильский район адм.р-на Николаев С.В.</cp:lastModifiedBy>
  <cp:revision>221</cp:revision>
  <dcterms:created xsi:type="dcterms:W3CDTF">2014-11-13T08:02:42Z</dcterms:created>
  <dcterms:modified xsi:type="dcterms:W3CDTF">2020-07-22T08:19:22Z</dcterms:modified>
</cp:coreProperties>
</file>