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6" r:id="rId4"/>
    <p:sldId id="298" r:id="rId5"/>
    <p:sldId id="314" r:id="rId6"/>
    <p:sldId id="313" r:id="rId7"/>
    <p:sldId id="287" r:id="rId8"/>
    <p:sldId id="290" r:id="rId9"/>
    <p:sldId id="291" r:id="rId10"/>
    <p:sldId id="293" r:id="rId11"/>
    <p:sldId id="292" r:id="rId12"/>
    <p:sldId id="295" r:id="rId13"/>
    <p:sldId id="297" r:id="rId14"/>
    <p:sldId id="296" r:id="rId15"/>
    <p:sldId id="332" r:id="rId16"/>
    <p:sldId id="294" r:id="rId17"/>
    <p:sldId id="331" r:id="rId18"/>
    <p:sldId id="300" r:id="rId19"/>
    <p:sldId id="301" r:id="rId20"/>
    <p:sldId id="302" r:id="rId21"/>
    <p:sldId id="330" r:id="rId22"/>
    <p:sldId id="329" r:id="rId23"/>
    <p:sldId id="328" r:id="rId24"/>
    <p:sldId id="327" r:id="rId25"/>
    <p:sldId id="326" r:id="rId26"/>
    <p:sldId id="325" r:id="rId27"/>
    <p:sldId id="324" r:id="rId28"/>
    <p:sldId id="323" r:id="rId29"/>
    <p:sldId id="322" r:id="rId30"/>
    <p:sldId id="321" r:id="rId31"/>
    <p:sldId id="320" r:id="rId32"/>
    <p:sldId id="319" r:id="rId33"/>
    <p:sldId id="318" r:id="rId34"/>
    <p:sldId id="25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66"/>
    <a:srgbClr val="99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9397" autoAdjust="0"/>
  </p:normalViewPr>
  <p:slideViewPr>
    <p:cSldViewPr>
      <p:cViewPr>
        <p:scale>
          <a:sx n="90" d="100"/>
          <a:sy n="90" d="100"/>
        </p:scale>
        <p:origin x="-49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7771110101010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4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11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11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1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72367716718348E-2"/>
          <c:y val="0.16275060434253535"/>
          <c:w val="0.5810427629253315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2067144054700992E-3"/>
                  <c:y val="4.331348870711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201432164102971E-3"/>
                  <c:y val="1.299404661213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705722.1</c:v>
                </c:pt>
                <c:pt idx="1">
                  <c:v>724756.5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931072"/>
        <c:axId val="56932608"/>
      </c:barChart>
      <c:catAx>
        <c:axId val="569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6932608"/>
        <c:crosses val="autoZero"/>
        <c:auto val="1"/>
        <c:lblAlgn val="ctr"/>
        <c:lblOffset val="100"/>
        <c:noMultiLvlLbl val="0"/>
      </c:catAx>
      <c:valAx>
        <c:axId val="56932608"/>
        <c:scaling>
          <c:orientation val="minMax"/>
          <c:max val="8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6931072"/>
        <c:crosses val="autoZero"/>
        <c:crossBetween val="between"/>
        <c:majorUnit val="800000"/>
        <c:dispUnits>
          <c:builtInUnit val="thousand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30709996869034756"/>
          <c:y val="4.925357557965044E-2"/>
          <c:w val="0.21905066103766249"/>
          <c:h val="8.88079991487364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379704622983604E-3"/>
                  <c:y val="-5.9209194382075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439055041243132E-3"/>
                  <c:y val="-1.875024544202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14019389466744E-3"/>
                  <c:y val="-1.5352347006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422451.9</c:v>
                </c:pt>
                <c:pt idx="1">
                  <c:v>680204.1</c:v>
                </c:pt>
                <c:pt idx="2">
                  <c:v>397644.3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836203991906185E-3"/>
                  <c:y val="-4.464089973421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359291590551873E-3"/>
                  <c:y val="-1.930556397524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2008119316432E-3"/>
                  <c:y val="-1.539309839890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422451.9</c:v>
                </c:pt>
                <c:pt idx="1">
                  <c:v>680204.1</c:v>
                </c:pt>
                <c:pt idx="2">
                  <c:v>397644.3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4905728"/>
        <c:axId val="144907264"/>
      </c:barChart>
      <c:catAx>
        <c:axId val="1449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907264"/>
        <c:crosses val="autoZero"/>
        <c:auto val="1"/>
        <c:lblAlgn val="ctr"/>
        <c:lblOffset val="100"/>
        <c:noMultiLvlLbl val="0"/>
      </c:catAx>
      <c:valAx>
        <c:axId val="144907264"/>
        <c:scaling>
          <c:orientation val="minMax"/>
          <c:min val="1000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905728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72367716718348E-2"/>
          <c:y val="0.16275060434253535"/>
          <c:w val="0.5539090742054301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4134288109401983E-3"/>
                  <c:y val="-5.1976186448539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34288109401983E-3"/>
                  <c:y val="-4.331348870711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422451.9</c:v>
                </c:pt>
                <c:pt idx="1">
                  <c:v>422451.9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815744"/>
        <c:axId val="54801152"/>
      </c:barChart>
      <c:catAx>
        <c:axId val="548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4801152"/>
        <c:crosses val="autoZero"/>
        <c:auto val="1"/>
        <c:lblAlgn val="ctr"/>
        <c:lblOffset val="100"/>
        <c:noMultiLvlLbl val="0"/>
      </c:catAx>
      <c:valAx>
        <c:axId val="54801152"/>
        <c:scaling>
          <c:orientation val="minMax"/>
          <c:max val="8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4815744"/>
        <c:crosses val="autoZero"/>
        <c:crossBetween val="between"/>
        <c:majorUnit val="800000"/>
        <c:dispUnits>
          <c:builtInUnit val="thousand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26868115081230287"/>
          <c:y val="4.925357557965044E-2"/>
          <c:w val="0.28688505764316785"/>
          <c:h val="8.88079991487364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72367716718348E-2"/>
          <c:y val="0.16275060434253535"/>
          <c:w val="0.5810427629253315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4134288109401983E-3"/>
                  <c:y val="-1.299404661213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34288109401983E-3"/>
                  <c:y val="-8.6626977414232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397644.3</c:v>
                </c:pt>
                <c:pt idx="1">
                  <c:v>397644.3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855168"/>
        <c:axId val="54856704"/>
      </c:barChart>
      <c:catAx>
        <c:axId val="548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4856704"/>
        <c:crosses val="autoZero"/>
        <c:auto val="1"/>
        <c:lblAlgn val="ctr"/>
        <c:lblOffset val="100"/>
        <c:noMultiLvlLbl val="0"/>
      </c:catAx>
      <c:valAx>
        <c:axId val="54856704"/>
        <c:scaling>
          <c:orientation val="minMax"/>
          <c:max val="8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4855168"/>
        <c:crosses val="autoZero"/>
        <c:crossBetween val="between"/>
        <c:majorUnit val="800000"/>
        <c:dispUnits>
          <c:builtInUnit val="thousand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31030668309581766"/>
          <c:y val="4.925357557965044E-2"/>
          <c:w val="0.21905066103766249"/>
          <c:h val="8.880799914873648E-2"/>
        </c:manualLayout>
      </c:layout>
      <c:overlay val="0"/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 smtClean="0"/>
              <a:t>Структура доходов за 2021-2024 гг.</a:t>
            </a:r>
            <a:endParaRPr lang="ru-RU" sz="1400" b="0" dirty="0"/>
          </a:p>
        </c:rich>
      </c:tx>
      <c:layout>
        <c:manualLayout>
          <c:xMode val="edge"/>
          <c:yMode val="edge"/>
          <c:x val="0.14112448114149645"/>
          <c:y val="1.991685423156000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3224245961767418E-2"/>
          <c:y val="9.7168942012978946E-2"/>
          <c:w val="0.77741957209365697"/>
          <c:h val="0.741831668909215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9638583409842866E-2"/>
                  <c:y val="-9.264196982228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4789909721331E-2"/>
                  <c:y val="-8.733580356640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67751269955054E-2"/>
                  <c:y val="-8.02686875669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548162300333337E-3"/>
                  <c:y val="-7.278529408940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67518.600000000006</c:v>
                </c:pt>
                <c:pt idx="1">
                  <c:v>63105.599999999999</c:v>
                </c:pt>
                <c:pt idx="2">
                  <c:v>67921.8</c:v>
                </c:pt>
                <c:pt idx="3">
                  <c:v>73235.100000000006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338112276257995E-2"/>
                  <c:y val="-8.351592621395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50371348637303E-2"/>
                  <c:y val="-8.921762465350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536652582719316E-2"/>
                  <c:y val="-8.244608623733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412875896632399E-2"/>
                  <c:y val="-7.71400914301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638203.5</c:v>
                </c:pt>
                <c:pt idx="1">
                  <c:v>359346.3</c:v>
                </c:pt>
                <c:pt idx="2">
                  <c:v>612282.30000000005</c:v>
                </c:pt>
                <c:pt idx="3">
                  <c:v>324409.2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15584"/>
        <c:axId val="120517376"/>
      </c:barChart>
      <c:catAx>
        <c:axId val="12051558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17376"/>
        <c:crosses val="autoZero"/>
        <c:auto val="1"/>
        <c:lblAlgn val="ctr"/>
        <c:lblOffset val="100"/>
        <c:noMultiLvlLbl val="0"/>
      </c:catAx>
      <c:valAx>
        <c:axId val="120517376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low"/>
        <c:crossAx val="120515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929986421815516"/>
          <c:y val="0.89955317036104354"/>
          <c:w val="0.66770296444125843"/>
          <c:h val="9.5771937548777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(</a:t>
            </a:r>
            <a:r>
              <a:rPr lang="ru-RU" sz="1800" dirty="0"/>
              <a:t>тыс. рублей)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accent5"/>
              </a:solidFill>
            </a:ln>
          </c:spPr>
          <c:invertIfNegative val="0"/>
          <c:dLbls>
            <c:dLbl>
              <c:idx val="0"/>
              <c:layout>
                <c:manualLayout>
                  <c:x val="6.3198996407806546E-2"/>
                  <c:y val="-9.963660083520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34370255156834E-2"/>
                  <c:y val="-8.890143801586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510424767618E-2"/>
                  <c:y val="-9.0419502103880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67185127578417E-2"/>
                  <c:y val="-7.96869563233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56238.6</c:v>
                </c:pt>
                <c:pt idx="1">
                  <c:v>57869.599999999999</c:v>
                </c:pt>
                <c:pt idx="2">
                  <c:v>62685.8</c:v>
                </c:pt>
                <c:pt idx="3">
                  <c:v>67999.100000000006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accent6"/>
              </a:solidFill>
            </a:ln>
          </c:spPr>
          <c:invertIfNegative val="0"/>
          <c:dLbls>
            <c:dLbl>
              <c:idx val="0"/>
              <c:layout>
                <c:manualLayout>
                  <c:x val="1.4697441025071289E-2"/>
                  <c:y val="-9.867948959278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87205125356446E-3"/>
                  <c:y val="-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57952820057031E-2"/>
                  <c:y val="-9.113651358633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576417435099803E-2"/>
                  <c:y val="-7.521631583418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11280</c:v>
                </c:pt>
                <c:pt idx="1">
                  <c:v>5236</c:v>
                </c:pt>
                <c:pt idx="2">
                  <c:v>5236</c:v>
                </c:pt>
                <c:pt idx="3">
                  <c:v>5236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155456"/>
        <c:axId val="135070464"/>
      </c:barChart>
      <c:catAx>
        <c:axId val="133155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5070464"/>
        <c:crosses val="autoZero"/>
        <c:auto val="1"/>
        <c:lblAlgn val="ctr"/>
        <c:lblOffset val="100"/>
        <c:noMultiLvlLbl val="0"/>
      </c:catAx>
      <c:valAx>
        <c:axId val="135070464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155456"/>
        <c:crosses val="autoZero"/>
        <c:crossBetween val="between"/>
        <c:majorUnit val="0.2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(</a:t>
            </a: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dirty="0" smtClean="0"/>
              <a:t>.</a:t>
            </a:r>
            <a:r>
              <a:rPr lang="en-US" sz="1400" dirty="0" smtClean="0"/>
              <a:t>)</a:t>
            </a:r>
            <a:endParaRPr lang="ru-RU" sz="1400" dirty="0"/>
          </a:p>
        </c:rich>
      </c:tx>
      <c:layout>
        <c:manualLayout>
          <c:xMode val="edge"/>
          <c:yMode val="edge"/>
          <c:x val="0.71089834652696726"/>
          <c:y val="1.56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c:spPr>
          <c:invertIfNegative val="0"/>
          <c:dLbls>
            <c:dLbl>
              <c:idx val="0"/>
              <c:layout>
                <c:manualLayout>
                  <c:x val="1.2575319895014233E-2"/>
                  <c:y val="-9.0937499999999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24144689100731E-17"/>
                  <c:y val="-1.2218749999999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835465966761551E-3"/>
                  <c:y val="-5.96875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812499999999999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49.65</c:v>
                </c:pt>
                <c:pt idx="1">
                  <c:v>28.94</c:v>
                </c:pt>
                <c:pt idx="2">
                  <c:v>41.67</c:v>
                </c:pt>
                <c:pt idx="3">
                  <c:v>27.24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9423744"/>
        <c:axId val="139426432"/>
      </c:barChart>
      <c:catAx>
        <c:axId val="1394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39426432"/>
        <c:crosses val="autoZero"/>
        <c:auto val="1"/>
        <c:lblAlgn val="ctr"/>
        <c:lblOffset val="100"/>
        <c:noMultiLvlLbl val="0"/>
      </c:catAx>
      <c:valAx>
        <c:axId val="13942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4237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 rot="0" vert="horz"/>
          <a:lstStyle/>
          <a:p>
            <a:pPr>
              <a:defRPr sz="1600" b="1"/>
            </a:pPr>
            <a:r>
              <a:rPr lang="ru-RU" sz="1600" b="1" dirty="0" smtClean="0"/>
              <a:t>Расходы</a:t>
            </a:r>
            <a:r>
              <a:rPr lang="en-US" sz="1600" b="1" dirty="0" smtClean="0"/>
              <a:t> (</a:t>
            </a:r>
            <a:r>
              <a:rPr lang="ru-RU" sz="1600" b="1" dirty="0" smtClean="0"/>
              <a:t>тыс.</a:t>
            </a:r>
            <a:r>
              <a:rPr lang="ru-RU" sz="1600" b="1" baseline="0" dirty="0" smtClean="0"/>
              <a:t> руб.)</a:t>
            </a:r>
            <a:endParaRPr lang="ru-RU" sz="1600" b="1" dirty="0"/>
          </a:p>
        </c:rich>
      </c:tx>
      <c:layout>
        <c:manualLayout>
          <c:xMode val="edge"/>
          <c:yMode val="edge"/>
          <c:x val="0.7721727204050659"/>
          <c:y val="6.46687405103136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308784821238934E-2"/>
          <c:y val="0.12355806619777288"/>
          <c:w val="0.88589941106857384"/>
          <c:h val="0.7073233315956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6137113328293713E-3"/>
                  <c:y val="-1.75215574337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187045498143252E-3"/>
                  <c:y val="-2.05643817353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321466985125296E-3"/>
                  <c:y val="-2.3607206036936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487205125356446E-3"/>
                  <c:y val="-0.13419615709403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422451.9</c:v>
                </c:pt>
                <c:pt idx="1">
                  <c:v>680204.1</c:v>
                </c:pt>
                <c:pt idx="2">
                  <c:v>397644.3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651520"/>
        <c:axId val="136654208"/>
      </c:barChart>
      <c:catAx>
        <c:axId val="1366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6654208"/>
        <c:crosses val="autoZero"/>
        <c:auto val="1"/>
        <c:lblAlgn val="ctr"/>
        <c:lblOffset val="100"/>
        <c:noMultiLvlLbl val="0"/>
      </c:catAx>
      <c:valAx>
        <c:axId val="13665420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66515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overlay val="0"/>
      <c:txPr>
        <a:bodyPr/>
        <a:lstStyle/>
        <a:p>
          <a:pPr>
            <a:defRPr sz="1400" b="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29509993180683E-3"/>
                  <c:y val="-4.0670859240397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59019986361367E-3"/>
                  <c:y val="-9.0379687200884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1898436004420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8841.2999999999993</c:v>
                </c:pt>
                <c:pt idx="1">
                  <c:v>3747.4</c:v>
                </c:pt>
                <c:pt idx="2">
                  <c:v>3923.2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39907840"/>
        <c:axId val="139909376"/>
      </c:barChart>
      <c:catAx>
        <c:axId val="1399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39909376"/>
        <c:crosses val="autoZero"/>
        <c:auto val="1"/>
        <c:lblAlgn val="ctr"/>
        <c:lblOffset val="100"/>
        <c:noMultiLvlLbl val="0"/>
      </c:catAx>
      <c:valAx>
        <c:axId val="139909376"/>
        <c:scaling>
          <c:orientation val="minMax"/>
          <c:max val="12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399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Расходы на образование,  тыс. руб.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454052718872728"/>
          <c:y val="0.25351185962084266"/>
          <c:w val="0.76420304728893573"/>
          <c:h val="0.5879236330538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829864586067152E-3"/>
                  <c:y val="8.7636915428996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234105.7</c:v>
                </c:pt>
                <c:pt idx="1">
                  <c:v>221994.4</c:v>
                </c:pt>
                <c:pt idx="2">
                  <c:v>225524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4406016"/>
        <c:axId val="144407552"/>
      </c:barChart>
      <c:catAx>
        <c:axId val="1444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4407552"/>
        <c:crosses val="autoZero"/>
        <c:auto val="1"/>
        <c:lblAlgn val="ctr"/>
        <c:lblOffset val="100"/>
        <c:noMultiLvlLbl val="0"/>
      </c:catAx>
      <c:valAx>
        <c:axId val="144407552"/>
        <c:scaling>
          <c:orientation val="minMax"/>
          <c:min val="200000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44406016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C3DCC-8F7C-4E4B-8BD0-144BDE2955F1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FA162D-8A1A-4B36-BFEB-7B1C0DAD88CB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896313E0-2B40-4F74-A77E-A730BC179A6C}" type="parTrans" cxnId="{18F09E61-FF11-45E0-9754-4039C74F9DB8}">
      <dgm:prSet/>
      <dgm:spPr/>
      <dgm:t>
        <a:bodyPr/>
        <a:lstStyle/>
        <a:p>
          <a:endParaRPr lang="ru-RU"/>
        </a:p>
      </dgm:t>
    </dgm:pt>
    <dgm:pt modelId="{969E3232-4992-4927-89EC-0A494C4B9782}" type="sibTrans" cxnId="{18F09E61-FF11-45E0-9754-4039C74F9DB8}">
      <dgm:prSet/>
      <dgm:spPr/>
      <dgm:t>
        <a:bodyPr/>
        <a:lstStyle/>
        <a:p>
          <a:endParaRPr lang="ru-RU"/>
        </a:p>
      </dgm:t>
    </dgm:pt>
    <dgm:pt modelId="{DD935A06-CC2E-4A02-BAE2-DDE336D59CA8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31091AB7-5E43-4073-81B4-566A4EB76655}" type="parTrans" cxnId="{F4EF085C-E645-40DE-96DA-740804A8909A}">
      <dgm:prSet/>
      <dgm:spPr/>
      <dgm:t>
        <a:bodyPr/>
        <a:lstStyle/>
        <a:p>
          <a:endParaRPr lang="ru-RU"/>
        </a:p>
      </dgm:t>
    </dgm:pt>
    <dgm:pt modelId="{FCA06085-1491-49ED-B4FA-904FA5898223}" type="sibTrans" cxnId="{F4EF085C-E645-40DE-96DA-740804A8909A}">
      <dgm:prSet/>
      <dgm:spPr/>
      <dgm:t>
        <a:bodyPr/>
        <a:lstStyle/>
        <a:p>
          <a:endParaRPr lang="ru-RU"/>
        </a:p>
      </dgm:t>
    </dgm:pt>
    <dgm:pt modelId="{2BCC56A1-C8DB-4006-B0C2-6C36EFB3AE84}">
      <dgm:prSet phldrT="[Текст]"/>
      <dgm:spPr/>
      <dgm:t>
        <a:bodyPr/>
        <a:lstStyle/>
        <a:p>
          <a:r>
            <a:rPr lang="ru-RU" dirty="0" smtClean="0"/>
            <a:t>бюджет государственных внебюджетных фондов</a:t>
          </a:r>
          <a:endParaRPr lang="ru-RU" dirty="0"/>
        </a:p>
      </dgm:t>
    </dgm:pt>
    <dgm:pt modelId="{A975450B-FE52-4BAD-A21C-76F4E31EB8F7}" type="parTrans" cxnId="{5A37D3EC-5657-4F8F-9CC8-8B1F838950BC}">
      <dgm:prSet/>
      <dgm:spPr/>
      <dgm:t>
        <a:bodyPr/>
        <a:lstStyle/>
        <a:p>
          <a:endParaRPr lang="ru-RU"/>
        </a:p>
      </dgm:t>
    </dgm:pt>
    <dgm:pt modelId="{8471D426-BE4B-4376-B0CC-0280564EE909}" type="sibTrans" cxnId="{5A37D3EC-5657-4F8F-9CC8-8B1F838950BC}">
      <dgm:prSet/>
      <dgm:spPr/>
      <dgm:t>
        <a:bodyPr/>
        <a:lstStyle/>
        <a:p>
          <a:endParaRPr lang="ru-RU"/>
        </a:p>
      </dgm:t>
    </dgm:pt>
    <dgm:pt modelId="{F7B4B838-39D9-4525-A9CB-725E3D46CA8D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4B662F0E-D05B-48F8-9B8B-A7EF515B6232}" type="parTrans" cxnId="{2FE63FF0-4B53-4127-9D92-12A59390173F}">
      <dgm:prSet/>
      <dgm:spPr/>
      <dgm:t>
        <a:bodyPr/>
        <a:lstStyle/>
        <a:p>
          <a:endParaRPr lang="ru-RU"/>
        </a:p>
      </dgm:t>
    </dgm:pt>
    <dgm:pt modelId="{05F8A33C-141F-4BB3-82F3-AEC2547FAD83}" type="sibTrans" cxnId="{2FE63FF0-4B53-4127-9D92-12A59390173F}">
      <dgm:prSet/>
      <dgm:spPr/>
      <dgm:t>
        <a:bodyPr/>
        <a:lstStyle/>
        <a:p>
          <a:endParaRPr lang="ru-RU"/>
        </a:p>
      </dgm:t>
    </dgm:pt>
    <dgm:pt modelId="{2454EC98-91DC-4301-B86C-DF193DCC6037}">
      <dgm:prSet phldrT="[Текст]"/>
      <dgm:spPr/>
      <dgm:t>
        <a:bodyPr/>
        <a:lstStyle/>
        <a:p>
          <a:r>
            <a:rPr lang="ru-RU" dirty="0" smtClean="0"/>
            <a:t>бюджеты субъектов РФ (региональные бюджеты)</a:t>
          </a:r>
          <a:endParaRPr lang="ru-RU" dirty="0"/>
        </a:p>
      </dgm:t>
    </dgm:pt>
    <dgm:pt modelId="{542A24E3-4AB9-42AC-8B3D-383F2862D461}" type="parTrans" cxnId="{23F2A26A-8635-4C35-874D-6DBA1D9EE81B}">
      <dgm:prSet/>
      <dgm:spPr/>
      <dgm:t>
        <a:bodyPr/>
        <a:lstStyle/>
        <a:p>
          <a:endParaRPr lang="ru-RU"/>
        </a:p>
      </dgm:t>
    </dgm:pt>
    <dgm:pt modelId="{DDA2368C-A583-4813-80D4-B290157E212F}" type="sibTrans" cxnId="{23F2A26A-8635-4C35-874D-6DBA1D9EE81B}">
      <dgm:prSet/>
      <dgm:spPr/>
      <dgm:t>
        <a:bodyPr/>
        <a:lstStyle/>
        <a:p>
          <a:endParaRPr lang="ru-RU"/>
        </a:p>
      </dgm:t>
    </dgm:pt>
    <dgm:pt modelId="{26A3008E-43B5-4B2B-A18E-10256B2559F8}">
      <dgm:prSet phldrT="[Текст]"/>
      <dgm:spPr/>
      <dgm:t>
        <a:bodyPr/>
        <a:lstStyle/>
        <a:p>
          <a:r>
            <a:rPr lang="ru-RU" dirty="0" smtClean="0"/>
            <a:t>бюджеты территориальных гос. внебюджетных фондов</a:t>
          </a:r>
          <a:endParaRPr lang="ru-RU" dirty="0"/>
        </a:p>
      </dgm:t>
    </dgm:pt>
    <dgm:pt modelId="{C2325EFF-860B-45BC-804A-620A18186672}" type="parTrans" cxnId="{027529C9-1E0B-455D-B8AF-5BF987BF02AF}">
      <dgm:prSet/>
      <dgm:spPr/>
      <dgm:t>
        <a:bodyPr/>
        <a:lstStyle/>
        <a:p>
          <a:endParaRPr lang="ru-RU"/>
        </a:p>
      </dgm:t>
    </dgm:pt>
    <dgm:pt modelId="{F80AE5F7-0875-4B08-B8EC-7CE4651A9069}" type="sibTrans" cxnId="{027529C9-1E0B-455D-B8AF-5BF987BF02AF}">
      <dgm:prSet/>
      <dgm:spPr/>
      <dgm:t>
        <a:bodyPr/>
        <a:lstStyle/>
        <a:p>
          <a:endParaRPr lang="ru-RU"/>
        </a:p>
      </dgm:t>
    </dgm:pt>
    <dgm:pt modelId="{6AE5704E-905C-4184-B2D9-CF90FF25B867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B18463D5-2F1E-4B3C-84C0-92DA8E2AA025}" type="parTrans" cxnId="{D7721681-AE45-449F-BD2C-80C3163E5ECA}">
      <dgm:prSet/>
      <dgm:spPr/>
      <dgm:t>
        <a:bodyPr/>
        <a:lstStyle/>
        <a:p>
          <a:endParaRPr lang="ru-RU"/>
        </a:p>
      </dgm:t>
    </dgm:pt>
    <dgm:pt modelId="{A2DC8BDA-1264-4D8E-9D59-74BEE02DE2D6}" type="sibTrans" cxnId="{D7721681-AE45-449F-BD2C-80C3163E5ECA}">
      <dgm:prSet/>
      <dgm:spPr/>
      <dgm:t>
        <a:bodyPr/>
        <a:lstStyle/>
        <a:p>
          <a:endParaRPr lang="ru-RU"/>
        </a:p>
      </dgm:t>
    </dgm:pt>
    <dgm:pt modelId="{562B447E-B59D-4B72-80EB-3285235A1C2D}">
      <dgm:prSet phldrT="[Текст]"/>
      <dgm:spPr/>
      <dgm:t>
        <a:bodyPr/>
        <a:lstStyle/>
        <a:p>
          <a:r>
            <a:rPr lang="ru-RU" dirty="0" smtClean="0"/>
            <a:t>бюджеты городских округов</a:t>
          </a:r>
          <a:endParaRPr lang="ru-RU" dirty="0"/>
        </a:p>
      </dgm:t>
    </dgm:pt>
    <dgm:pt modelId="{5F30C72D-620F-41E3-B939-35EC42D1C06F}" type="parTrans" cxnId="{8EB69CEA-FD0D-49A9-BE53-F20E4D44D639}">
      <dgm:prSet/>
      <dgm:spPr/>
      <dgm:t>
        <a:bodyPr/>
        <a:lstStyle/>
        <a:p>
          <a:endParaRPr lang="ru-RU"/>
        </a:p>
      </dgm:t>
    </dgm:pt>
    <dgm:pt modelId="{64C9FBE2-7093-41E1-BEDB-926453A8FD1A}" type="sibTrans" cxnId="{8EB69CEA-FD0D-49A9-BE53-F20E4D44D639}">
      <dgm:prSet/>
      <dgm:spPr/>
      <dgm:t>
        <a:bodyPr/>
        <a:lstStyle/>
        <a:p>
          <a:endParaRPr lang="ru-RU"/>
        </a:p>
      </dgm:t>
    </dgm:pt>
    <dgm:pt modelId="{5E8F0FFC-12AB-488D-8B3B-9829084DE80E}">
      <dgm:prSet phldrT="[Текст]"/>
      <dgm:spPr/>
      <dgm:t>
        <a:bodyPr/>
        <a:lstStyle/>
        <a:p>
          <a:r>
            <a:rPr lang="ru-RU" dirty="0" smtClean="0"/>
            <a:t>бюджеты муниципальных районов</a:t>
          </a:r>
          <a:endParaRPr lang="ru-RU" dirty="0"/>
        </a:p>
      </dgm:t>
    </dgm:pt>
    <dgm:pt modelId="{0F4FFFCE-C3E7-4022-8CD4-492AD9C080A5}" type="parTrans" cxnId="{3690416D-3BD5-42D3-ACCE-87AEB89342B4}">
      <dgm:prSet/>
      <dgm:spPr/>
      <dgm:t>
        <a:bodyPr/>
        <a:lstStyle/>
        <a:p>
          <a:endParaRPr lang="ru-RU"/>
        </a:p>
      </dgm:t>
    </dgm:pt>
    <dgm:pt modelId="{398E2A1C-781C-4A69-979F-E695F5208A27}" type="sibTrans" cxnId="{3690416D-3BD5-42D3-ACCE-87AEB89342B4}">
      <dgm:prSet/>
      <dgm:spPr/>
      <dgm:t>
        <a:bodyPr/>
        <a:lstStyle/>
        <a:p>
          <a:endParaRPr lang="ru-RU"/>
        </a:p>
      </dgm:t>
    </dgm:pt>
    <dgm:pt modelId="{103914B6-C22F-49AC-8957-4D82C7EEC44B}">
      <dgm:prSet/>
      <dgm:spPr/>
      <dgm:t>
        <a:bodyPr/>
        <a:lstStyle/>
        <a:p>
          <a:r>
            <a:rPr lang="ru-RU" dirty="0" smtClean="0"/>
            <a:t>бюджеты сельских и городских поселений</a:t>
          </a:r>
          <a:endParaRPr lang="ru-RU" dirty="0"/>
        </a:p>
      </dgm:t>
    </dgm:pt>
    <dgm:pt modelId="{C74BDD82-FDF1-4C77-83AF-F34DBCEDD642}" type="parTrans" cxnId="{44FE42F0-835F-4C8C-B2CB-6BC75431CA33}">
      <dgm:prSet/>
      <dgm:spPr/>
      <dgm:t>
        <a:bodyPr/>
        <a:lstStyle/>
        <a:p>
          <a:endParaRPr lang="ru-RU"/>
        </a:p>
      </dgm:t>
    </dgm:pt>
    <dgm:pt modelId="{B17D302B-AD48-4C7E-83A3-B0072365F6D6}" type="sibTrans" cxnId="{44FE42F0-835F-4C8C-B2CB-6BC75431CA33}">
      <dgm:prSet/>
      <dgm:spPr/>
      <dgm:t>
        <a:bodyPr/>
        <a:lstStyle/>
        <a:p>
          <a:endParaRPr lang="ru-RU"/>
        </a:p>
      </dgm:t>
    </dgm:pt>
    <dgm:pt modelId="{8B3EC383-92D6-4C3F-B991-53BC765AB8CE}" type="pres">
      <dgm:prSet presAssocID="{AD9C3DCC-8F7C-4E4B-8BD0-144BDE2955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4F191-5BCD-402E-962A-DB846B865D9C}" type="pres">
      <dgm:prSet presAssocID="{BEFA162D-8A1A-4B36-BFEB-7B1C0DAD88CB}" presName="circle1" presStyleLbl="node1" presStyleIdx="0" presStyleCnt="3"/>
      <dgm:spPr/>
    </dgm:pt>
    <dgm:pt modelId="{065C6129-5F8D-449D-944F-89E206F77C4A}" type="pres">
      <dgm:prSet presAssocID="{BEFA162D-8A1A-4B36-BFEB-7B1C0DAD88CB}" presName="space" presStyleCnt="0"/>
      <dgm:spPr/>
    </dgm:pt>
    <dgm:pt modelId="{E2CABC7A-F4A3-411A-B529-669200D7738A}" type="pres">
      <dgm:prSet presAssocID="{BEFA162D-8A1A-4B36-BFEB-7B1C0DAD88CB}" presName="rect1" presStyleLbl="alignAcc1" presStyleIdx="0" presStyleCnt="3"/>
      <dgm:spPr/>
      <dgm:t>
        <a:bodyPr/>
        <a:lstStyle/>
        <a:p>
          <a:endParaRPr lang="ru-RU"/>
        </a:p>
      </dgm:t>
    </dgm:pt>
    <dgm:pt modelId="{093702E5-9ECC-4E29-9230-6A67107B4B22}" type="pres">
      <dgm:prSet presAssocID="{F7B4B838-39D9-4525-A9CB-725E3D46CA8D}" presName="vertSpace2" presStyleLbl="node1" presStyleIdx="0" presStyleCnt="3"/>
      <dgm:spPr/>
    </dgm:pt>
    <dgm:pt modelId="{79DC733A-9AE6-4D56-A001-B8349D0BB904}" type="pres">
      <dgm:prSet presAssocID="{F7B4B838-39D9-4525-A9CB-725E3D46CA8D}" presName="circle2" presStyleLbl="node1" presStyleIdx="1" presStyleCnt="3"/>
      <dgm:spPr/>
    </dgm:pt>
    <dgm:pt modelId="{2D198BF3-7E08-4697-B5AA-B479F7BB71C1}" type="pres">
      <dgm:prSet presAssocID="{F7B4B838-39D9-4525-A9CB-725E3D46CA8D}" presName="rect2" presStyleLbl="alignAcc1" presStyleIdx="1" presStyleCnt="3"/>
      <dgm:spPr/>
      <dgm:t>
        <a:bodyPr/>
        <a:lstStyle/>
        <a:p>
          <a:endParaRPr lang="ru-RU"/>
        </a:p>
      </dgm:t>
    </dgm:pt>
    <dgm:pt modelId="{6A56E805-B39F-4132-A7FA-B5FA5BC93AEE}" type="pres">
      <dgm:prSet presAssocID="{6AE5704E-905C-4184-B2D9-CF90FF25B867}" presName="vertSpace3" presStyleLbl="node1" presStyleIdx="1" presStyleCnt="3"/>
      <dgm:spPr/>
    </dgm:pt>
    <dgm:pt modelId="{AB7DA11B-0F1F-4812-81B6-50F2CE7F9198}" type="pres">
      <dgm:prSet presAssocID="{6AE5704E-905C-4184-B2D9-CF90FF25B867}" presName="circle3" presStyleLbl="node1" presStyleIdx="2" presStyleCnt="3"/>
      <dgm:spPr/>
    </dgm:pt>
    <dgm:pt modelId="{E0236981-FA3F-4C2E-AD13-49B2DB273BD8}" type="pres">
      <dgm:prSet presAssocID="{6AE5704E-905C-4184-B2D9-CF90FF25B867}" presName="rect3" presStyleLbl="alignAcc1" presStyleIdx="2" presStyleCnt="3"/>
      <dgm:spPr/>
      <dgm:t>
        <a:bodyPr/>
        <a:lstStyle/>
        <a:p>
          <a:endParaRPr lang="ru-RU"/>
        </a:p>
      </dgm:t>
    </dgm:pt>
    <dgm:pt modelId="{505341B3-B2A3-4492-83E7-3047DE78D55A}" type="pres">
      <dgm:prSet presAssocID="{BEFA162D-8A1A-4B36-BFEB-7B1C0DAD88C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81ADE-BC6F-4E12-891C-B497F92F9EA8}" type="pres">
      <dgm:prSet presAssocID="{BEFA162D-8A1A-4B36-BFEB-7B1C0DAD88C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4C503-94B4-4DEA-819B-51A7CDCC1C82}" type="pres">
      <dgm:prSet presAssocID="{F7B4B838-39D9-4525-A9CB-725E3D46CA8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573F9-EA68-43B5-A4C7-E14B23D65ED1}" type="pres">
      <dgm:prSet presAssocID="{F7B4B838-39D9-4525-A9CB-725E3D46CA8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523F-B5EA-4615-B479-DE7B7DDEC937}" type="pres">
      <dgm:prSet presAssocID="{6AE5704E-905C-4184-B2D9-CF90FF25B86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9415F-42CC-489B-9D86-A695A5829C4B}" type="pres">
      <dgm:prSet presAssocID="{6AE5704E-905C-4184-B2D9-CF90FF25B86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7D3EC-5657-4F8F-9CC8-8B1F838950BC}" srcId="{BEFA162D-8A1A-4B36-BFEB-7B1C0DAD88CB}" destId="{2BCC56A1-C8DB-4006-B0C2-6C36EFB3AE84}" srcOrd="1" destOrd="0" parTransId="{A975450B-FE52-4BAD-A21C-76F4E31EB8F7}" sibTransId="{8471D426-BE4B-4376-B0CC-0280564EE909}"/>
    <dgm:cxn modelId="{78654433-C5F4-4941-A8CC-0F7C884D3A85}" type="presOf" srcId="{DD935A06-CC2E-4A02-BAE2-DDE336D59CA8}" destId="{36A81ADE-BC6F-4E12-891C-B497F92F9EA8}" srcOrd="0" destOrd="0" presId="urn:microsoft.com/office/officeart/2005/8/layout/target3"/>
    <dgm:cxn modelId="{FBDDB098-33C3-4297-8682-E14C49CA4EB1}" type="presOf" srcId="{26A3008E-43B5-4B2B-A18E-10256B2559F8}" destId="{9D1573F9-EA68-43B5-A4C7-E14B23D65ED1}" srcOrd="0" destOrd="1" presId="urn:microsoft.com/office/officeart/2005/8/layout/target3"/>
    <dgm:cxn modelId="{E1EE2C57-26DD-46D4-9117-FC359A23DC09}" type="presOf" srcId="{562B447E-B59D-4B72-80EB-3285235A1C2D}" destId="{C8E9415F-42CC-489B-9D86-A695A5829C4B}" srcOrd="0" destOrd="0" presId="urn:microsoft.com/office/officeart/2005/8/layout/target3"/>
    <dgm:cxn modelId="{027529C9-1E0B-455D-B8AF-5BF987BF02AF}" srcId="{F7B4B838-39D9-4525-A9CB-725E3D46CA8D}" destId="{26A3008E-43B5-4B2B-A18E-10256B2559F8}" srcOrd="1" destOrd="0" parTransId="{C2325EFF-860B-45BC-804A-620A18186672}" sibTransId="{F80AE5F7-0875-4B08-B8EC-7CE4651A9069}"/>
    <dgm:cxn modelId="{2FE63FF0-4B53-4127-9D92-12A59390173F}" srcId="{AD9C3DCC-8F7C-4E4B-8BD0-144BDE2955F1}" destId="{F7B4B838-39D9-4525-A9CB-725E3D46CA8D}" srcOrd="1" destOrd="0" parTransId="{4B662F0E-D05B-48F8-9B8B-A7EF515B6232}" sibTransId="{05F8A33C-141F-4BB3-82F3-AEC2547FAD83}"/>
    <dgm:cxn modelId="{595BA153-FF8A-467F-B8B9-B37C4B68A3C3}" type="presOf" srcId="{F7B4B838-39D9-4525-A9CB-725E3D46CA8D}" destId="{2D198BF3-7E08-4697-B5AA-B479F7BB71C1}" srcOrd="0" destOrd="0" presId="urn:microsoft.com/office/officeart/2005/8/layout/target3"/>
    <dgm:cxn modelId="{D901D545-B822-4F47-90BA-9546D79A398C}" type="presOf" srcId="{F7B4B838-39D9-4525-A9CB-725E3D46CA8D}" destId="{B804C503-94B4-4DEA-819B-51A7CDCC1C82}" srcOrd="1" destOrd="0" presId="urn:microsoft.com/office/officeart/2005/8/layout/target3"/>
    <dgm:cxn modelId="{04CB0949-4C2E-40F2-9CA9-754339841DEC}" type="presOf" srcId="{5E8F0FFC-12AB-488D-8B3B-9829084DE80E}" destId="{C8E9415F-42CC-489B-9D86-A695A5829C4B}" srcOrd="0" destOrd="1" presId="urn:microsoft.com/office/officeart/2005/8/layout/target3"/>
    <dgm:cxn modelId="{44FE42F0-835F-4C8C-B2CB-6BC75431CA33}" srcId="{6AE5704E-905C-4184-B2D9-CF90FF25B867}" destId="{103914B6-C22F-49AC-8957-4D82C7EEC44B}" srcOrd="2" destOrd="0" parTransId="{C74BDD82-FDF1-4C77-83AF-F34DBCEDD642}" sibTransId="{B17D302B-AD48-4C7E-83A3-B0072365F6D6}"/>
    <dgm:cxn modelId="{6CDE1EE6-B19C-4C27-8E61-D6DDA7DA71C3}" type="presOf" srcId="{2454EC98-91DC-4301-B86C-DF193DCC6037}" destId="{9D1573F9-EA68-43B5-A4C7-E14B23D65ED1}" srcOrd="0" destOrd="0" presId="urn:microsoft.com/office/officeart/2005/8/layout/target3"/>
    <dgm:cxn modelId="{E75131B6-36A0-427C-989E-7C703423F40F}" type="presOf" srcId="{103914B6-C22F-49AC-8957-4D82C7EEC44B}" destId="{C8E9415F-42CC-489B-9D86-A695A5829C4B}" srcOrd="0" destOrd="2" presId="urn:microsoft.com/office/officeart/2005/8/layout/target3"/>
    <dgm:cxn modelId="{A202CF04-ECF1-4A79-997C-B6F05C934E5D}" type="presOf" srcId="{2BCC56A1-C8DB-4006-B0C2-6C36EFB3AE84}" destId="{36A81ADE-BC6F-4E12-891C-B497F92F9EA8}" srcOrd="0" destOrd="1" presId="urn:microsoft.com/office/officeart/2005/8/layout/target3"/>
    <dgm:cxn modelId="{B3E654BA-D473-4A0E-8329-A34D8A5BFC21}" type="presOf" srcId="{6AE5704E-905C-4184-B2D9-CF90FF25B867}" destId="{ABB6523F-B5EA-4615-B479-DE7B7DDEC937}" srcOrd="1" destOrd="0" presId="urn:microsoft.com/office/officeart/2005/8/layout/target3"/>
    <dgm:cxn modelId="{EC3F43A1-2E29-4322-A626-17A9502765A3}" type="presOf" srcId="{AD9C3DCC-8F7C-4E4B-8BD0-144BDE2955F1}" destId="{8B3EC383-92D6-4C3F-B991-53BC765AB8CE}" srcOrd="0" destOrd="0" presId="urn:microsoft.com/office/officeart/2005/8/layout/target3"/>
    <dgm:cxn modelId="{A47E607A-1EE0-4B2D-B8F7-75F64CA60A14}" type="presOf" srcId="{BEFA162D-8A1A-4B36-BFEB-7B1C0DAD88CB}" destId="{505341B3-B2A3-4492-83E7-3047DE78D55A}" srcOrd="1" destOrd="0" presId="urn:microsoft.com/office/officeart/2005/8/layout/target3"/>
    <dgm:cxn modelId="{D7721681-AE45-449F-BD2C-80C3163E5ECA}" srcId="{AD9C3DCC-8F7C-4E4B-8BD0-144BDE2955F1}" destId="{6AE5704E-905C-4184-B2D9-CF90FF25B867}" srcOrd="2" destOrd="0" parTransId="{B18463D5-2F1E-4B3C-84C0-92DA8E2AA025}" sibTransId="{A2DC8BDA-1264-4D8E-9D59-74BEE02DE2D6}"/>
    <dgm:cxn modelId="{F4EF085C-E645-40DE-96DA-740804A8909A}" srcId="{BEFA162D-8A1A-4B36-BFEB-7B1C0DAD88CB}" destId="{DD935A06-CC2E-4A02-BAE2-DDE336D59CA8}" srcOrd="0" destOrd="0" parTransId="{31091AB7-5E43-4073-81B4-566A4EB76655}" sibTransId="{FCA06085-1491-49ED-B4FA-904FA5898223}"/>
    <dgm:cxn modelId="{8EB69CEA-FD0D-49A9-BE53-F20E4D44D639}" srcId="{6AE5704E-905C-4184-B2D9-CF90FF25B867}" destId="{562B447E-B59D-4B72-80EB-3285235A1C2D}" srcOrd="0" destOrd="0" parTransId="{5F30C72D-620F-41E3-B939-35EC42D1C06F}" sibTransId="{64C9FBE2-7093-41E1-BEDB-926453A8FD1A}"/>
    <dgm:cxn modelId="{BE519036-A0E9-4FFB-A039-D4F4465DC112}" type="presOf" srcId="{BEFA162D-8A1A-4B36-BFEB-7B1C0DAD88CB}" destId="{E2CABC7A-F4A3-411A-B529-669200D7738A}" srcOrd="0" destOrd="0" presId="urn:microsoft.com/office/officeart/2005/8/layout/target3"/>
    <dgm:cxn modelId="{18F09E61-FF11-45E0-9754-4039C74F9DB8}" srcId="{AD9C3DCC-8F7C-4E4B-8BD0-144BDE2955F1}" destId="{BEFA162D-8A1A-4B36-BFEB-7B1C0DAD88CB}" srcOrd="0" destOrd="0" parTransId="{896313E0-2B40-4F74-A77E-A730BC179A6C}" sibTransId="{969E3232-4992-4927-89EC-0A494C4B9782}"/>
    <dgm:cxn modelId="{522E5142-432C-4192-9A38-AB413E44E57F}" type="presOf" srcId="{6AE5704E-905C-4184-B2D9-CF90FF25B867}" destId="{E0236981-FA3F-4C2E-AD13-49B2DB273BD8}" srcOrd="0" destOrd="0" presId="urn:microsoft.com/office/officeart/2005/8/layout/target3"/>
    <dgm:cxn modelId="{3690416D-3BD5-42D3-ACCE-87AEB89342B4}" srcId="{6AE5704E-905C-4184-B2D9-CF90FF25B867}" destId="{5E8F0FFC-12AB-488D-8B3B-9829084DE80E}" srcOrd="1" destOrd="0" parTransId="{0F4FFFCE-C3E7-4022-8CD4-492AD9C080A5}" sibTransId="{398E2A1C-781C-4A69-979F-E695F5208A27}"/>
    <dgm:cxn modelId="{23F2A26A-8635-4C35-874D-6DBA1D9EE81B}" srcId="{F7B4B838-39D9-4525-A9CB-725E3D46CA8D}" destId="{2454EC98-91DC-4301-B86C-DF193DCC6037}" srcOrd="0" destOrd="0" parTransId="{542A24E3-4AB9-42AC-8B3D-383F2862D461}" sibTransId="{DDA2368C-A583-4813-80D4-B290157E212F}"/>
    <dgm:cxn modelId="{519C0F2C-F8FA-47D0-B769-BD804042A16F}" type="presParOf" srcId="{8B3EC383-92D6-4C3F-B991-53BC765AB8CE}" destId="{0AD4F191-5BCD-402E-962A-DB846B865D9C}" srcOrd="0" destOrd="0" presId="urn:microsoft.com/office/officeart/2005/8/layout/target3"/>
    <dgm:cxn modelId="{48FF9398-589F-476F-8FBE-2D94C5C5DB57}" type="presParOf" srcId="{8B3EC383-92D6-4C3F-B991-53BC765AB8CE}" destId="{065C6129-5F8D-449D-944F-89E206F77C4A}" srcOrd="1" destOrd="0" presId="urn:microsoft.com/office/officeart/2005/8/layout/target3"/>
    <dgm:cxn modelId="{D822080E-B4AC-40A7-9DB0-799AEF53E7B7}" type="presParOf" srcId="{8B3EC383-92D6-4C3F-B991-53BC765AB8CE}" destId="{E2CABC7A-F4A3-411A-B529-669200D7738A}" srcOrd="2" destOrd="0" presId="urn:microsoft.com/office/officeart/2005/8/layout/target3"/>
    <dgm:cxn modelId="{92B7AB38-46F4-4377-8414-06A16448947E}" type="presParOf" srcId="{8B3EC383-92D6-4C3F-B991-53BC765AB8CE}" destId="{093702E5-9ECC-4E29-9230-6A67107B4B22}" srcOrd="3" destOrd="0" presId="urn:microsoft.com/office/officeart/2005/8/layout/target3"/>
    <dgm:cxn modelId="{78E8B2C4-EA39-4A9A-98EA-BC709FEC5305}" type="presParOf" srcId="{8B3EC383-92D6-4C3F-B991-53BC765AB8CE}" destId="{79DC733A-9AE6-4D56-A001-B8349D0BB904}" srcOrd="4" destOrd="0" presId="urn:microsoft.com/office/officeart/2005/8/layout/target3"/>
    <dgm:cxn modelId="{B4808BEA-EBBA-46F4-93A8-36DA13FD9707}" type="presParOf" srcId="{8B3EC383-92D6-4C3F-B991-53BC765AB8CE}" destId="{2D198BF3-7E08-4697-B5AA-B479F7BB71C1}" srcOrd="5" destOrd="0" presId="urn:microsoft.com/office/officeart/2005/8/layout/target3"/>
    <dgm:cxn modelId="{68C62397-B293-4182-9BC6-37B1E0BA90C1}" type="presParOf" srcId="{8B3EC383-92D6-4C3F-B991-53BC765AB8CE}" destId="{6A56E805-B39F-4132-A7FA-B5FA5BC93AEE}" srcOrd="6" destOrd="0" presId="urn:microsoft.com/office/officeart/2005/8/layout/target3"/>
    <dgm:cxn modelId="{0C64548E-ECE2-405F-8F25-A9595032A13A}" type="presParOf" srcId="{8B3EC383-92D6-4C3F-B991-53BC765AB8CE}" destId="{AB7DA11B-0F1F-4812-81B6-50F2CE7F9198}" srcOrd="7" destOrd="0" presId="urn:microsoft.com/office/officeart/2005/8/layout/target3"/>
    <dgm:cxn modelId="{7ECA8E47-A366-4F2E-82A8-977616BA3C8E}" type="presParOf" srcId="{8B3EC383-92D6-4C3F-B991-53BC765AB8CE}" destId="{E0236981-FA3F-4C2E-AD13-49B2DB273BD8}" srcOrd="8" destOrd="0" presId="urn:microsoft.com/office/officeart/2005/8/layout/target3"/>
    <dgm:cxn modelId="{BD3CBBEA-AAAF-4891-B557-A50143D25C88}" type="presParOf" srcId="{8B3EC383-92D6-4C3F-B991-53BC765AB8CE}" destId="{505341B3-B2A3-4492-83E7-3047DE78D55A}" srcOrd="9" destOrd="0" presId="urn:microsoft.com/office/officeart/2005/8/layout/target3"/>
    <dgm:cxn modelId="{AE38E5B2-5200-4131-906A-D36C107CEE23}" type="presParOf" srcId="{8B3EC383-92D6-4C3F-B991-53BC765AB8CE}" destId="{36A81ADE-BC6F-4E12-891C-B497F92F9EA8}" srcOrd="10" destOrd="0" presId="urn:microsoft.com/office/officeart/2005/8/layout/target3"/>
    <dgm:cxn modelId="{CE0AF772-C0D6-44AB-9643-3D66A93EC955}" type="presParOf" srcId="{8B3EC383-92D6-4C3F-B991-53BC765AB8CE}" destId="{B804C503-94B4-4DEA-819B-51A7CDCC1C82}" srcOrd="11" destOrd="0" presId="urn:microsoft.com/office/officeart/2005/8/layout/target3"/>
    <dgm:cxn modelId="{156934E9-C7F7-4720-A2E7-6443F75DE50D}" type="presParOf" srcId="{8B3EC383-92D6-4C3F-B991-53BC765AB8CE}" destId="{9D1573F9-EA68-43B5-A4C7-E14B23D65ED1}" srcOrd="12" destOrd="0" presId="urn:microsoft.com/office/officeart/2005/8/layout/target3"/>
    <dgm:cxn modelId="{B551CB95-3B85-41F8-A042-9AFDE1F77A96}" type="presParOf" srcId="{8B3EC383-92D6-4C3F-B991-53BC765AB8CE}" destId="{ABB6523F-B5EA-4615-B479-DE7B7DDEC937}" srcOrd="13" destOrd="0" presId="urn:microsoft.com/office/officeart/2005/8/layout/target3"/>
    <dgm:cxn modelId="{18739092-FB62-49C1-A60D-F2E19803AC72}" type="presParOf" srcId="{8B3EC383-92D6-4C3F-B991-53BC765AB8CE}" destId="{C8E9415F-42CC-489B-9D86-A695A5829C4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59BEE-5785-48DD-B13E-C99B10D6B86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328F84-7B40-4B7B-88FF-A27555039A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/>
            <a:t>Дотации</a:t>
          </a:r>
          <a:endParaRPr lang="ru-RU" sz="2000" dirty="0"/>
        </a:p>
      </dgm:t>
    </dgm:pt>
    <dgm:pt modelId="{29AB5083-F102-421B-9225-0B5E8F9F59CE}" type="parTrans" cxnId="{99399BF1-C536-42E0-B153-25085395D549}">
      <dgm:prSet/>
      <dgm:spPr/>
      <dgm:t>
        <a:bodyPr/>
        <a:lstStyle/>
        <a:p>
          <a:endParaRPr lang="ru-RU"/>
        </a:p>
      </dgm:t>
    </dgm:pt>
    <dgm:pt modelId="{258AAA0C-5527-425B-9912-AD6C2BE8991D}" type="sibTrans" cxnId="{99399BF1-C536-42E0-B153-25085395D549}">
      <dgm:prSet/>
      <dgm:spPr/>
      <dgm:t>
        <a:bodyPr/>
        <a:lstStyle/>
        <a:p>
          <a:endParaRPr lang="ru-RU"/>
        </a:p>
      </dgm:t>
    </dgm:pt>
    <dgm:pt modelId="{42703495-B770-4773-8104-A7A0756E9FB1}">
      <dgm:prSet phldrT="[Текст]" custT="1"/>
      <dgm:spPr/>
      <dgm:t>
        <a:bodyPr/>
        <a:lstStyle/>
        <a:p>
          <a:pPr rtl="0"/>
          <a:r>
            <a:rPr lang="ru-RU" sz="1200" b="1" dirty="0" smtClean="0"/>
            <a:t>Дотации</a:t>
          </a:r>
          <a:r>
            <a:rPr lang="ru-RU" sz="1200" dirty="0" smtClean="0"/>
            <a:t> - бюджетные средства, предоставляемые бюджету другого уровня бюджетной системы РФ на безвозмездной и безвозвратной основах для покрытия текущих расходов</a:t>
          </a:r>
          <a:endParaRPr lang="ru-RU" sz="1200" dirty="0"/>
        </a:p>
      </dgm:t>
    </dgm:pt>
    <dgm:pt modelId="{5CC0C213-4D49-457A-AE85-8F59E3EC278D}" type="parTrans" cxnId="{FA63E58F-13B6-4C60-8A40-6875D7E5F85F}">
      <dgm:prSet/>
      <dgm:spPr/>
      <dgm:t>
        <a:bodyPr/>
        <a:lstStyle/>
        <a:p>
          <a:endParaRPr lang="ru-RU"/>
        </a:p>
      </dgm:t>
    </dgm:pt>
    <dgm:pt modelId="{C55046D0-34CC-48FD-BEB7-CE5E631B0253}" type="sibTrans" cxnId="{FA63E58F-13B6-4C60-8A40-6875D7E5F85F}">
      <dgm:prSet/>
      <dgm:spPr/>
      <dgm:t>
        <a:bodyPr/>
        <a:lstStyle/>
        <a:p>
          <a:endParaRPr lang="ru-RU"/>
        </a:p>
      </dgm:t>
    </dgm:pt>
    <dgm:pt modelId="{2E16D786-300D-467C-9644-80750952FFE8}">
      <dgm:prSet phldrT="[Текст]" custT="1"/>
      <dgm:spPr/>
      <dgm:t>
        <a:bodyPr/>
        <a:lstStyle/>
        <a:p>
          <a:r>
            <a:rPr lang="ru-RU" sz="1200" b="1" dirty="0" smtClean="0"/>
            <a:t>Пример</a:t>
          </a:r>
          <a:r>
            <a:rPr lang="ru-RU" sz="1200" dirty="0" smtClean="0"/>
            <a:t>:</a:t>
          </a:r>
          <a:br>
            <a:rPr lang="ru-RU" sz="1200" dirty="0" smtClean="0"/>
          </a:br>
          <a:r>
            <a:rPr lang="ru-RU" sz="1200" baseline="0" dirty="0" smtClean="0"/>
            <a:t>«Карманные деньги» для вашего ребенка</a:t>
          </a:r>
          <a:endParaRPr lang="ru-RU" sz="1200" dirty="0"/>
        </a:p>
      </dgm:t>
    </dgm:pt>
    <dgm:pt modelId="{F624AE0F-F1CF-4BB7-8241-F38575C52E0E}" type="parTrans" cxnId="{3B31A243-7D7F-41F3-86C2-BF978D6F1F3E}">
      <dgm:prSet/>
      <dgm:spPr/>
      <dgm:t>
        <a:bodyPr/>
        <a:lstStyle/>
        <a:p>
          <a:endParaRPr lang="ru-RU"/>
        </a:p>
      </dgm:t>
    </dgm:pt>
    <dgm:pt modelId="{700F8202-370A-40DE-8C3F-51CF4972C37D}" type="sibTrans" cxnId="{3B31A243-7D7F-41F3-86C2-BF978D6F1F3E}">
      <dgm:prSet/>
      <dgm:spPr/>
      <dgm:t>
        <a:bodyPr/>
        <a:lstStyle/>
        <a:p>
          <a:endParaRPr lang="ru-RU"/>
        </a:p>
      </dgm:t>
    </dgm:pt>
    <dgm:pt modelId="{D0439F8D-9F3F-4FC6-99B4-2647453DD9E7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/>
            <a:t>Субвенции</a:t>
          </a:r>
          <a:endParaRPr lang="ru-RU" sz="2000" dirty="0"/>
        </a:p>
      </dgm:t>
    </dgm:pt>
    <dgm:pt modelId="{D1E85672-1B00-4DDF-9417-2CD30367CF6A}" type="parTrans" cxnId="{00C23842-B296-46B2-845B-1F420BD376F8}">
      <dgm:prSet/>
      <dgm:spPr/>
      <dgm:t>
        <a:bodyPr/>
        <a:lstStyle/>
        <a:p>
          <a:endParaRPr lang="ru-RU"/>
        </a:p>
      </dgm:t>
    </dgm:pt>
    <dgm:pt modelId="{0D11EE4F-DDFA-4F91-8B91-B2B43F229BA0}" type="sibTrans" cxnId="{00C23842-B296-46B2-845B-1F420BD376F8}">
      <dgm:prSet/>
      <dgm:spPr/>
      <dgm:t>
        <a:bodyPr/>
        <a:lstStyle/>
        <a:p>
          <a:endParaRPr lang="ru-RU"/>
        </a:p>
      </dgm:t>
    </dgm:pt>
    <dgm:pt modelId="{BA72625F-4590-4896-ACE9-92D875742983}">
      <dgm:prSet phldrT="[Текст]" custT="1"/>
      <dgm:spPr/>
      <dgm:t>
        <a:bodyPr/>
        <a:lstStyle/>
        <a:p>
          <a:pPr rtl="0"/>
          <a:r>
            <a:rPr lang="ru-RU" sz="1200" b="1" dirty="0" smtClean="0"/>
            <a:t>Субвенция</a:t>
          </a:r>
          <a:r>
            <a:rPr lang="ru-RU" sz="1200" dirty="0" smtClean="0"/>
            <a:t> - денежные средства, выделяемые из государственного и местных бюджетов юридическим лицам или бюджету другого уровня. Главные особенности такой помощи – целевое расходование и срочность. Если нарушено какое-либо из этих условий, то денежные средства подлежат возврату в бюджет, который их выделил. Субвенции могут полностью покрывать расходы на реализацию проекта и использоваться без привлечения собственных средств. </a:t>
          </a:r>
          <a:endParaRPr lang="ru-RU" sz="1200" dirty="0"/>
        </a:p>
      </dgm:t>
    </dgm:pt>
    <dgm:pt modelId="{62BCFEF9-4975-46B5-87C9-EF0ABCB7ED09}" type="parTrans" cxnId="{085E6BCA-346D-4D9E-B076-70BB6C746B9C}">
      <dgm:prSet/>
      <dgm:spPr/>
      <dgm:t>
        <a:bodyPr/>
        <a:lstStyle/>
        <a:p>
          <a:endParaRPr lang="ru-RU"/>
        </a:p>
      </dgm:t>
    </dgm:pt>
    <dgm:pt modelId="{B8F41FD8-138F-4C2A-8AB3-C839C7A5F365}" type="sibTrans" cxnId="{085E6BCA-346D-4D9E-B076-70BB6C746B9C}">
      <dgm:prSet/>
      <dgm:spPr/>
      <dgm:t>
        <a:bodyPr/>
        <a:lstStyle/>
        <a:p>
          <a:endParaRPr lang="ru-RU"/>
        </a:p>
      </dgm:t>
    </dgm:pt>
    <dgm:pt modelId="{FE44EB0F-AEBF-4C2E-8D9B-C2B34B2E86F2}">
      <dgm:prSet phldrT="[Текст]" custT="1"/>
      <dgm:spPr/>
      <dgm:t>
        <a:bodyPr/>
        <a:lstStyle/>
        <a:p>
          <a:r>
            <a:rPr lang="ru-RU" sz="1200" b="1" dirty="0" smtClean="0"/>
            <a:t>Пример</a:t>
          </a:r>
          <a:r>
            <a:rPr lang="ru-RU" sz="1200" dirty="0" smtClean="0"/>
            <a:t>:</a:t>
          </a:r>
          <a:br>
            <a:rPr lang="ru-RU" sz="1200" dirty="0" smtClean="0"/>
          </a:br>
          <a:r>
            <a:rPr lang="ru-RU" sz="1200" dirty="0" smtClean="0"/>
            <a:t>Деньги, которые вы даете ребенку, чтобы он купил в магазине продукты по</a:t>
          </a:r>
          <a:r>
            <a:rPr lang="ru-RU" sz="1200" baseline="0" dirty="0" smtClean="0"/>
            <a:t> заранее известному списку</a:t>
          </a:r>
          <a:endParaRPr lang="ru-RU" sz="1200" dirty="0"/>
        </a:p>
      </dgm:t>
    </dgm:pt>
    <dgm:pt modelId="{E4D2EC8F-E787-448E-90FD-139B48B01D39}" type="parTrans" cxnId="{D73B4FC1-4772-4598-8317-999132099BCA}">
      <dgm:prSet/>
      <dgm:spPr/>
      <dgm:t>
        <a:bodyPr/>
        <a:lstStyle/>
        <a:p>
          <a:endParaRPr lang="ru-RU"/>
        </a:p>
      </dgm:t>
    </dgm:pt>
    <dgm:pt modelId="{2C4CBC12-C96B-41DA-8875-63F8F888C337}" type="sibTrans" cxnId="{D73B4FC1-4772-4598-8317-999132099BCA}">
      <dgm:prSet/>
      <dgm:spPr/>
      <dgm:t>
        <a:bodyPr/>
        <a:lstStyle/>
        <a:p>
          <a:endParaRPr lang="ru-RU"/>
        </a:p>
      </dgm:t>
    </dgm:pt>
    <dgm:pt modelId="{322D416F-5A00-47B0-A64F-C3A860E4424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Субсидии</a:t>
          </a:r>
          <a:endParaRPr lang="ru-RU" sz="2000" dirty="0"/>
        </a:p>
      </dgm:t>
    </dgm:pt>
    <dgm:pt modelId="{BA4BBD95-9C53-47EE-A93B-E41FFC0005EB}" type="parTrans" cxnId="{201E1CE8-472D-4B4D-AA89-3B076D1925EE}">
      <dgm:prSet/>
      <dgm:spPr/>
      <dgm:t>
        <a:bodyPr/>
        <a:lstStyle/>
        <a:p>
          <a:endParaRPr lang="ru-RU"/>
        </a:p>
      </dgm:t>
    </dgm:pt>
    <dgm:pt modelId="{D13A06BC-6661-4205-B689-B11CFADA834F}" type="sibTrans" cxnId="{201E1CE8-472D-4B4D-AA89-3B076D1925EE}">
      <dgm:prSet/>
      <dgm:spPr/>
      <dgm:t>
        <a:bodyPr/>
        <a:lstStyle/>
        <a:p>
          <a:endParaRPr lang="ru-RU"/>
        </a:p>
      </dgm:t>
    </dgm:pt>
    <dgm:pt modelId="{1975E713-6B9B-482E-808E-D4D22EE07308}">
      <dgm:prSet phldrT="[Текст]" custT="1"/>
      <dgm:spPr/>
      <dgm:t>
        <a:bodyPr/>
        <a:lstStyle/>
        <a:p>
          <a:pPr rtl="0"/>
          <a:r>
            <a:rPr lang="ru-RU" sz="1200" b="1" dirty="0" smtClean="0"/>
            <a:t>Субсидия</a:t>
          </a:r>
          <a:r>
            <a:rPr lang="ru-RU" sz="1200" dirty="0" smtClean="0"/>
            <a:t> - финансовая помощь, которая выделяется из государственного или регионального бюджета и передаётся юридическому или физическому лицу либо в нижестоящий бюджет. Её основные свойства: долевое финансирование, целевое назначение, безвозвратность. К примеру, субсидия может выделяться определённым категориям граждан на строительство и реконструкцию жилья, юридическим лицам – на реализацию инновационных проектов, и так далее. </a:t>
          </a:r>
          <a:endParaRPr lang="ru-RU" sz="1200" dirty="0"/>
        </a:p>
      </dgm:t>
    </dgm:pt>
    <dgm:pt modelId="{8A58724F-4463-4F61-974C-441D6A8ACFA5}" type="parTrans" cxnId="{97FB19D9-BCE0-4E63-BC2D-BC8BDF8919DF}">
      <dgm:prSet/>
      <dgm:spPr/>
      <dgm:t>
        <a:bodyPr/>
        <a:lstStyle/>
        <a:p>
          <a:endParaRPr lang="ru-RU"/>
        </a:p>
      </dgm:t>
    </dgm:pt>
    <dgm:pt modelId="{F2ADF0BA-71D5-4249-A1DB-016AEB4A5CAB}" type="sibTrans" cxnId="{97FB19D9-BCE0-4E63-BC2D-BC8BDF8919DF}">
      <dgm:prSet/>
      <dgm:spPr/>
      <dgm:t>
        <a:bodyPr/>
        <a:lstStyle/>
        <a:p>
          <a:endParaRPr lang="ru-RU"/>
        </a:p>
      </dgm:t>
    </dgm:pt>
    <dgm:pt modelId="{39B72CEE-9C7F-4802-8E59-F0D3053522CB}">
      <dgm:prSet phldrT="[Текст]" custT="1"/>
      <dgm:spPr>
        <a:solidFill>
          <a:schemeClr val="bg1"/>
        </a:solidFill>
      </dgm:spPr>
      <dgm:t>
        <a:bodyPr/>
        <a:lstStyle/>
        <a:p>
          <a:pPr rtl="0"/>
          <a:r>
            <a:rPr lang="ru-RU" sz="1200" b="1" dirty="0" smtClean="0"/>
            <a:t>Пример</a:t>
          </a:r>
          <a:r>
            <a:rPr lang="ru-RU" sz="1200" dirty="0" smtClean="0"/>
            <a:t>:</a:t>
          </a:r>
          <a:br>
            <a:rPr lang="ru-RU" sz="1200" dirty="0" smtClean="0"/>
          </a:br>
          <a:r>
            <a:rPr lang="ru-RU" sz="1200" dirty="0" smtClean="0"/>
            <a:t>Ваши деньги, которые ребенок добавляет к своей накопленной сумме,</a:t>
          </a:r>
          <a:r>
            <a:rPr lang="ru-RU" sz="1200" baseline="0" dirty="0" smtClean="0"/>
            <a:t> чтобы в результате купить себе телефон.</a:t>
          </a:r>
          <a:endParaRPr lang="ru-RU" sz="1200" dirty="0"/>
        </a:p>
      </dgm:t>
    </dgm:pt>
    <dgm:pt modelId="{39EAAAD8-5C8E-45E6-AF6A-CFC6F21CC44E}" type="parTrans" cxnId="{818F3309-8C2B-475B-BF8C-2653B4DE9E4D}">
      <dgm:prSet/>
      <dgm:spPr/>
      <dgm:t>
        <a:bodyPr/>
        <a:lstStyle/>
        <a:p>
          <a:endParaRPr lang="ru-RU"/>
        </a:p>
      </dgm:t>
    </dgm:pt>
    <dgm:pt modelId="{EA640BD1-94F5-46A4-A8A2-E05280E7E7F0}" type="sibTrans" cxnId="{818F3309-8C2B-475B-BF8C-2653B4DE9E4D}">
      <dgm:prSet/>
      <dgm:spPr/>
      <dgm:t>
        <a:bodyPr/>
        <a:lstStyle/>
        <a:p>
          <a:endParaRPr lang="ru-RU"/>
        </a:p>
      </dgm:t>
    </dgm:pt>
    <dgm:pt modelId="{30F09311-86AF-4FAE-B7BE-390F1657E849}" type="pres">
      <dgm:prSet presAssocID="{9B559BEE-5785-48DD-B13E-C99B10D6B8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256BC6-C127-42C9-A0AF-D6657CE728C6}" type="pres">
      <dgm:prSet presAssocID="{48328F84-7B40-4B7B-88FF-A27555039A5F}" presName="thickLine" presStyleLbl="alignNode1" presStyleIdx="0" presStyleCnt="3"/>
      <dgm:spPr/>
    </dgm:pt>
    <dgm:pt modelId="{8A6405CD-0848-4A5E-B511-9B9686DAAE73}" type="pres">
      <dgm:prSet presAssocID="{48328F84-7B40-4B7B-88FF-A27555039A5F}" presName="horz1" presStyleCnt="0"/>
      <dgm:spPr/>
    </dgm:pt>
    <dgm:pt modelId="{3AE22E67-39F4-4271-B071-C9ED1709AE66}" type="pres">
      <dgm:prSet presAssocID="{48328F84-7B40-4B7B-88FF-A27555039A5F}" presName="tx1" presStyleLbl="revTx" presStyleIdx="0" presStyleCnt="9"/>
      <dgm:spPr/>
      <dgm:t>
        <a:bodyPr/>
        <a:lstStyle/>
        <a:p>
          <a:endParaRPr lang="ru-RU"/>
        </a:p>
      </dgm:t>
    </dgm:pt>
    <dgm:pt modelId="{BB928AEC-905D-48EA-95B5-7B63256E57D4}" type="pres">
      <dgm:prSet presAssocID="{48328F84-7B40-4B7B-88FF-A27555039A5F}" presName="vert1" presStyleCnt="0"/>
      <dgm:spPr/>
    </dgm:pt>
    <dgm:pt modelId="{2D06A786-353B-4C7F-AAF6-C4680B91DF24}" type="pres">
      <dgm:prSet presAssocID="{42703495-B770-4773-8104-A7A0756E9FB1}" presName="vertSpace2a" presStyleCnt="0"/>
      <dgm:spPr/>
    </dgm:pt>
    <dgm:pt modelId="{50E28955-CAD7-4BB5-B804-8B24ABF63EE5}" type="pres">
      <dgm:prSet presAssocID="{42703495-B770-4773-8104-A7A0756E9FB1}" presName="horz2" presStyleCnt="0"/>
      <dgm:spPr/>
    </dgm:pt>
    <dgm:pt modelId="{22949DA2-6CEA-4399-A752-8BC46FBCB3F1}" type="pres">
      <dgm:prSet presAssocID="{42703495-B770-4773-8104-A7A0756E9FB1}" presName="horzSpace2" presStyleCnt="0"/>
      <dgm:spPr/>
    </dgm:pt>
    <dgm:pt modelId="{CC71455C-8BA2-4370-B062-585CED89D240}" type="pres">
      <dgm:prSet presAssocID="{42703495-B770-4773-8104-A7A0756E9FB1}" presName="tx2" presStyleLbl="revTx" presStyleIdx="1" presStyleCnt="9"/>
      <dgm:spPr/>
      <dgm:t>
        <a:bodyPr/>
        <a:lstStyle/>
        <a:p>
          <a:endParaRPr lang="ru-RU"/>
        </a:p>
      </dgm:t>
    </dgm:pt>
    <dgm:pt modelId="{47D9102E-C3D5-4F6C-AE4B-8D4FEC85A79D}" type="pres">
      <dgm:prSet presAssocID="{42703495-B770-4773-8104-A7A0756E9FB1}" presName="vert2" presStyleCnt="0"/>
      <dgm:spPr/>
    </dgm:pt>
    <dgm:pt modelId="{849168FC-6AEE-47EA-A1F7-F25593008728}" type="pres">
      <dgm:prSet presAssocID="{42703495-B770-4773-8104-A7A0756E9FB1}" presName="thinLine2b" presStyleLbl="callout" presStyleIdx="0" presStyleCnt="6"/>
      <dgm:spPr/>
    </dgm:pt>
    <dgm:pt modelId="{4200E511-743F-4188-8ECB-95F4A1B4A7E9}" type="pres">
      <dgm:prSet presAssocID="{42703495-B770-4773-8104-A7A0756E9FB1}" presName="vertSpace2b" presStyleCnt="0"/>
      <dgm:spPr/>
    </dgm:pt>
    <dgm:pt modelId="{3D32A576-1062-49FA-81EB-0A1F6CAC90DF}" type="pres">
      <dgm:prSet presAssocID="{2E16D786-300D-467C-9644-80750952FFE8}" presName="horz2" presStyleCnt="0"/>
      <dgm:spPr/>
    </dgm:pt>
    <dgm:pt modelId="{FBCF41F7-FE3D-4922-BD87-67870B95AF8E}" type="pres">
      <dgm:prSet presAssocID="{2E16D786-300D-467C-9644-80750952FFE8}" presName="horzSpace2" presStyleCnt="0"/>
      <dgm:spPr/>
    </dgm:pt>
    <dgm:pt modelId="{5134EDB3-8CD4-4B1E-8FC2-6A04057AADDE}" type="pres">
      <dgm:prSet presAssocID="{2E16D786-300D-467C-9644-80750952FFE8}" presName="tx2" presStyleLbl="revTx" presStyleIdx="2" presStyleCnt="9"/>
      <dgm:spPr/>
      <dgm:t>
        <a:bodyPr/>
        <a:lstStyle/>
        <a:p>
          <a:endParaRPr lang="ru-RU"/>
        </a:p>
      </dgm:t>
    </dgm:pt>
    <dgm:pt modelId="{E254466D-56E8-4FA0-A114-4DFBF458AE71}" type="pres">
      <dgm:prSet presAssocID="{2E16D786-300D-467C-9644-80750952FFE8}" presName="vert2" presStyleCnt="0"/>
      <dgm:spPr/>
    </dgm:pt>
    <dgm:pt modelId="{A50C5ADF-5CCA-481B-A91F-6D7290E04888}" type="pres">
      <dgm:prSet presAssocID="{2E16D786-300D-467C-9644-80750952FFE8}" presName="thinLine2b" presStyleLbl="callout" presStyleIdx="1" presStyleCnt="6"/>
      <dgm:spPr/>
    </dgm:pt>
    <dgm:pt modelId="{82D937C2-9982-40F4-9AF7-0C44854A2D3A}" type="pres">
      <dgm:prSet presAssocID="{2E16D786-300D-467C-9644-80750952FFE8}" presName="vertSpace2b" presStyleCnt="0"/>
      <dgm:spPr/>
    </dgm:pt>
    <dgm:pt modelId="{11C460A6-418A-4D58-B136-AF4DEF8EF145}" type="pres">
      <dgm:prSet presAssocID="{D0439F8D-9F3F-4FC6-99B4-2647453DD9E7}" presName="thickLine" presStyleLbl="alignNode1" presStyleIdx="1" presStyleCnt="3"/>
      <dgm:spPr/>
    </dgm:pt>
    <dgm:pt modelId="{64A94686-065E-44D9-A9F3-BD637BA70D9C}" type="pres">
      <dgm:prSet presAssocID="{D0439F8D-9F3F-4FC6-99B4-2647453DD9E7}" presName="horz1" presStyleCnt="0"/>
      <dgm:spPr/>
    </dgm:pt>
    <dgm:pt modelId="{AFA9A623-9230-484B-BA8F-FCAE1D107D38}" type="pres">
      <dgm:prSet presAssocID="{D0439F8D-9F3F-4FC6-99B4-2647453DD9E7}" presName="tx1" presStyleLbl="revTx" presStyleIdx="3" presStyleCnt="9"/>
      <dgm:spPr/>
      <dgm:t>
        <a:bodyPr/>
        <a:lstStyle/>
        <a:p>
          <a:endParaRPr lang="ru-RU"/>
        </a:p>
      </dgm:t>
    </dgm:pt>
    <dgm:pt modelId="{E49A7EC3-54F8-4E50-A83C-91A05CF92DD6}" type="pres">
      <dgm:prSet presAssocID="{D0439F8D-9F3F-4FC6-99B4-2647453DD9E7}" presName="vert1" presStyleCnt="0"/>
      <dgm:spPr/>
    </dgm:pt>
    <dgm:pt modelId="{A8E9388D-8A33-4C41-9E68-0F7AA06AA8E8}" type="pres">
      <dgm:prSet presAssocID="{BA72625F-4590-4896-ACE9-92D875742983}" presName="vertSpace2a" presStyleCnt="0"/>
      <dgm:spPr/>
    </dgm:pt>
    <dgm:pt modelId="{64879958-8CD2-45F3-941B-31FA2588F848}" type="pres">
      <dgm:prSet presAssocID="{BA72625F-4590-4896-ACE9-92D875742983}" presName="horz2" presStyleCnt="0"/>
      <dgm:spPr/>
    </dgm:pt>
    <dgm:pt modelId="{A2F7E9E0-095A-48F9-92BC-090464855D88}" type="pres">
      <dgm:prSet presAssocID="{BA72625F-4590-4896-ACE9-92D875742983}" presName="horzSpace2" presStyleCnt="0"/>
      <dgm:spPr/>
    </dgm:pt>
    <dgm:pt modelId="{958DE3DE-FC96-4184-AEF4-F48399AB474D}" type="pres">
      <dgm:prSet presAssocID="{BA72625F-4590-4896-ACE9-92D875742983}" presName="tx2" presStyleLbl="revTx" presStyleIdx="4" presStyleCnt="9"/>
      <dgm:spPr/>
      <dgm:t>
        <a:bodyPr/>
        <a:lstStyle/>
        <a:p>
          <a:endParaRPr lang="ru-RU"/>
        </a:p>
      </dgm:t>
    </dgm:pt>
    <dgm:pt modelId="{A66197AD-88C9-4CC1-9407-F539ADF04761}" type="pres">
      <dgm:prSet presAssocID="{BA72625F-4590-4896-ACE9-92D875742983}" presName="vert2" presStyleCnt="0"/>
      <dgm:spPr/>
    </dgm:pt>
    <dgm:pt modelId="{E4A6C380-237D-479F-8864-0C1DFBAC7091}" type="pres">
      <dgm:prSet presAssocID="{BA72625F-4590-4896-ACE9-92D875742983}" presName="thinLine2b" presStyleLbl="callout" presStyleIdx="2" presStyleCnt="6"/>
      <dgm:spPr/>
    </dgm:pt>
    <dgm:pt modelId="{20355997-1DAE-4DC3-A585-76354C0C600B}" type="pres">
      <dgm:prSet presAssocID="{BA72625F-4590-4896-ACE9-92D875742983}" presName="vertSpace2b" presStyleCnt="0"/>
      <dgm:spPr/>
    </dgm:pt>
    <dgm:pt modelId="{FE189ADE-371B-4A76-90DD-3875CD45D28A}" type="pres">
      <dgm:prSet presAssocID="{FE44EB0F-AEBF-4C2E-8D9B-C2B34B2E86F2}" presName="horz2" presStyleCnt="0"/>
      <dgm:spPr/>
    </dgm:pt>
    <dgm:pt modelId="{83883D9C-40AC-45F2-9CF1-711DA67552B6}" type="pres">
      <dgm:prSet presAssocID="{FE44EB0F-AEBF-4C2E-8D9B-C2B34B2E86F2}" presName="horzSpace2" presStyleCnt="0"/>
      <dgm:spPr/>
    </dgm:pt>
    <dgm:pt modelId="{FBA3E2FA-B7D5-4889-B2B7-67372A08CE0F}" type="pres">
      <dgm:prSet presAssocID="{FE44EB0F-AEBF-4C2E-8D9B-C2B34B2E86F2}" presName="tx2" presStyleLbl="revTx" presStyleIdx="5" presStyleCnt="9" custScaleY="68984"/>
      <dgm:spPr/>
      <dgm:t>
        <a:bodyPr/>
        <a:lstStyle/>
        <a:p>
          <a:endParaRPr lang="ru-RU"/>
        </a:p>
      </dgm:t>
    </dgm:pt>
    <dgm:pt modelId="{F419729C-D523-4F1D-8BFF-3AB9A6B8CC9B}" type="pres">
      <dgm:prSet presAssocID="{FE44EB0F-AEBF-4C2E-8D9B-C2B34B2E86F2}" presName="vert2" presStyleCnt="0"/>
      <dgm:spPr/>
    </dgm:pt>
    <dgm:pt modelId="{5D93306D-EFC8-45FA-A1CB-0B3C1DAEA649}" type="pres">
      <dgm:prSet presAssocID="{FE44EB0F-AEBF-4C2E-8D9B-C2B34B2E86F2}" presName="thinLine2b" presStyleLbl="callout" presStyleIdx="3" presStyleCnt="6"/>
      <dgm:spPr/>
    </dgm:pt>
    <dgm:pt modelId="{C1C872A7-0516-4317-A760-1FFD5FC51A76}" type="pres">
      <dgm:prSet presAssocID="{FE44EB0F-AEBF-4C2E-8D9B-C2B34B2E86F2}" presName="vertSpace2b" presStyleCnt="0"/>
      <dgm:spPr/>
    </dgm:pt>
    <dgm:pt modelId="{B126F97B-7C2D-4541-868A-BBBFEB75CF46}" type="pres">
      <dgm:prSet presAssocID="{322D416F-5A00-47B0-A64F-C3A860E44244}" presName="thickLine" presStyleLbl="alignNode1" presStyleIdx="2" presStyleCnt="3"/>
      <dgm:spPr/>
    </dgm:pt>
    <dgm:pt modelId="{90970CCF-0FE7-4E0D-B973-3A276C4FD165}" type="pres">
      <dgm:prSet presAssocID="{322D416F-5A00-47B0-A64F-C3A860E44244}" presName="horz1" presStyleCnt="0"/>
      <dgm:spPr/>
    </dgm:pt>
    <dgm:pt modelId="{A6D964E3-D8DC-433F-9C09-36E2292A235D}" type="pres">
      <dgm:prSet presAssocID="{322D416F-5A00-47B0-A64F-C3A860E44244}" presName="tx1" presStyleLbl="revTx" presStyleIdx="6" presStyleCnt="9"/>
      <dgm:spPr/>
      <dgm:t>
        <a:bodyPr/>
        <a:lstStyle/>
        <a:p>
          <a:endParaRPr lang="ru-RU"/>
        </a:p>
      </dgm:t>
    </dgm:pt>
    <dgm:pt modelId="{2F6982A8-B5A3-4E62-9A34-0C5DE1C59BFF}" type="pres">
      <dgm:prSet presAssocID="{322D416F-5A00-47B0-A64F-C3A860E44244}" presName="vert1" presStyleCnt="0"/>
      <dgm:spPr/>
    </dgm:pt>
    <dgm:pt modelId="{A1038EB2-1DD8-4AB8-88C4-AA8943F65448}" type="pres">
      <dgm:prSet presAssocID="{1975E713-6B9B-482E-808E-D4D22EE07308}" presName="vertSpace2a" presStyleCnt="0"/>
      <dgm:spPr/>
    </dgm:pt>
    <dgm:pt modelId="{FA836E08-56B6-48EB-8972-187CB756DBA6}" type="pres">
      <dgm:prSet presAssocID="{1975E713-6B9B-482E-808E-D4D22EE07308}" presName="horz2" presStyleCnt="0"/>
      <dgm:spPr/>
    </dgm:pt>
    <dgm:pt modelId="{2BEDA1BF-A8C4-48DB-B5B2-28097AA30414}" type="pres">
      <dgm:prSet presAssocID="{1975E713-6B9B-482E-808E-D4D22EE07308}" presName="horzSpace2" presStyleCnt="0"/>
      <dgm:spPr/>
    </dgm:pt>
    <dgm:pt modelId="{BE26B911-EAD7-4F50-A054-94D3828C57C2}" type="pres">
      <dgm:prSet presAssocID="{1975E713-6B9B-482E-808E-D4D22EE07308}" presName="tx2" presStyleLbl="revTx" presStyleIdx="7" presStyleCnt="9"/>
      <dgm:spPr/>
      <dgm:t>
        <a:bodyPr/>
        <a:lstStyle/>
        <a:p>
          <a:endParaRPr lang="ru-RU"/>
        </a:p>
      </dgm:t>
    </dgm:pt>
    <dgm:pt modelId="{5D2D82C2-4B9E-435D-8E8C-6EE7ACA984BD}" type="pres">
      <dgm:prSet presAssocID="{1975E713-6B9B-482E-808E-D4D22EE07308}" presName="vert2" presStyleCnt="0"/>
      <dgm:spPr/>
    </dgm:pt>
    <dgm:pt modelId="{2004B3A3-CDF7-4A4F-90DF-F0961FAD0C9B}" type="pres">
      <dgm:prSet presAssocID="{1975E713-6B9B-482E-808E-D4D22EE07308}" presName="thinLine2b" presStyleLbl="callout" presStyleIdx="4" presStyleCnt="6"/>
      <dgm:spPr/>
    </dgm:pt>
    <dgm:pt modelId="{5115AA20-CF07-4EE4-BC09-D19C7680473B}" type="pres">
      <dgm:prSet presAssocID="{1975E713-6B9B-482E-808E-D4D22EE07308}" presName="vertSpace2b" presStyleCnt="0"/>
      <dgm:spPr/>
    </dgm:pt>
    <dgm:pt modelId="{B551FAF3-EAC9-4A68-BD20-E0F581EF323E}" type="pres">
      <dgm:prSet presAssocID="{39B72CEE-9C7F-4802-8E59-F0D3053522CB}" presName="horz2" presStyleCnt="0"/>
      <dgm:spPr/>
    </dgm:pt>
    <dgm:pt modelId="{FCA73FFB-87C0-4208-800B-1230A6F3E5CE}" type="pres">
      <dgm:prSet presAssocID="{39B72CEE-9C7F-4802-8E59-F0D3053522CB}" presName="horzSpace2" presStyleCnt="0"/>
      <dgm:spPr/>
    </dgm:pt>
    <dgm:pt modelId="{CD238CD3-DC5E-4F70-A520-B44351C14E53}" type="pres">
      <dgm:prSet presAssocID="{39B72CEE-9C7F-4802-8E59-F0D3053522CB}" presName="tx2" presStyleLbl="revTx" presStyleIdx="8" presStyleCnt="9" custScaleY="63135" custLinFactNeighborX="-418" custLinFactNeighborY="9135"/>
      <dgm:spPr/>
      <dgm:t>
        <a:bodyPr/>
        <a:lstStyle/>
        <a:p>
          <a:endParaRPr lang="ru-RU"/>
        </a:p>
      </dgm:t>
    </dgm:pt>
    <dgm:pt modelId="{65C79953-2812-46AC-A6BD-AB4A2465778B}" type="pres">
      <dgm:prSet presAssocID="{39B72CEE-9C7F-4802-8E59-F0D3053522CB}" presName="vert2" presStyleCnt="0"/>
      <dgm:spPr/>
    </dgm:pt>
    <dgm:pt modelId="{80EBDFC2-CC37-478C-9FFF-08F9E51DAE18}" type="pres">
      <dgm:prSet presAssocID="{39B72CEE-9C7F-4802-8E59-F0D3053522CB}" presName="thinLine2b" presStyleLbl="callout" presStyleIdx="5" presStyleCnt="6"/>
      <dgm:spPr/>
    </dgm:pt>
    <dgm:pt modelId="{107DB4BC-A62A-4A0C-BFAC-C4080B075E5F}" type="pres">
      <dgm:prSet presAssocID="{39B72CEE-9C7F-4802-8E59-F0D3053522CB}" presName="vertSpace2b" presStyleCnt="0"/>
      <dgm:spPr/>
    </dgm:pt>
  </dgm:ptLst>
  <dgm:cxnLst>
    <dgm:cxn modelId="{FA63E58F-13B6-4C60-8A40-6875D7E5F85F}" srcId="{48328F84-7B40-4B7B-88FF-A27555039A5F}" destId="{42703495-B770-4773-8104-A7A0756E9FB1}" srcOrd="0" destOrd="0" parTransId="{5CC0C213-4D49-457A-AE85-8F59E3EC278D}" sibTransId="{C55046D0-34CC-48FD-BEB7-CE5E631B0253}"/>
    <dgm:cxn modelId="{3B31A243-7D7F-41F3-86C2-BF978D6F1F3E}" srcId="{48328F84-7B40-4B7B-88FF-A27555039A5F}" destId="{2E16D786-300D-467C-9644-80750952FFE8}" srcOrd="1" destOrd="0" parTransId="{F624AE0F-F1CF-4BB7-8241-F38575C52E0E}" sibTransId="{700F8202-370A-40DE-8C3F-51CF4972C37D}"/>
    <dgm:cxn modelId="{32E7CC9C-B47A-41CA-8502-7D1E22B7DD4C}" type="presOf" srcId="{1975E713-6B9B-482E-808E-D4D22EE07308}" destId="{BE26B911-EAD7-4F50-A054-94D3828C57C2}" srcOrd="0" destOrd="0" presId="urn:microsoft.com/office/officeart/2008/layout/LinedList"/>
    <dgm:cxn modelId="{98FAA0A8-094F-4FAE-A385-7F2FDB8C0B07}" type="presOf" srcId="{48328F84-7B40-4B7B-88FF-A27555039A5F}" destId="{3AE22E67-39F4-4271-B071-C9ED1709AE66}" srcOrd="0" destOrd="0" presId="urn:microsoft.com/office/officeart/2008/layout/LinedList"/>
    <dgm:cxn modelId="{852575D8-F32F-47F3-AB65-35319134C817}" type="presOf" srcId="{39B72CEE-9C7F-4802-8E59-F0D3053522CB}" destId="{CD238CD3-DC5E-4F70-A520-B44351C14E53}" srcOrd="0" destOrd="0" presId="urn:microsoft.com/office/officeart/2008/layout/LinedList"/>
    <dgm:cxn modelId="{80F5A57C-7769-498F-938D-0AB0B48F8CE9}" type="presOf" srcId="{2E16D786-300D-467C-9644-80750952FFE8}" destId="{5134EDB3-8CD4-4B1E-8FC2-6A04057AADDE}" srcOrd="0" destOrd="0" presId="urn:microsoft.com/office/officeart/2008/layout/LinedList"/>
    <dgm:cxn modelId="{099E1C12-B7C1-4375-ABF6-30702A27419A}" type="presOf" srcId="{D0439F8D-9F3F-4FC6-99B4-2647453DD9E7}" destId="{AFA9A623-9230-484B-BA8F-FCAE1D107D38}" srcOrd="0" destOrd="0" presId="urn:microsoft.com/office/officeart/2008/layout/LinedList"/>
    <dgm:cxn modelId="{818F3309-8C2B-475B-BF8C-2653B4DE9E4D}" srcId="{322D416F-5A00-47B0-A64F-C3A860E44244}" destId="{39B72CEE-9C7F-4802-8E59-F0D3053522CB}" srcOrd="1" destOrd="0" parTransId="{39EAAAD8-5C8E-45E6-AF6A-CFC6F21CC44E}" sibTransId="{EA640BD1-94F5-46A4-A8A2-E05280E7E7F0}"/>
    <dgm:cxn modelId="{C12176D2-1930-4857-9CE1-C15004AC372D}" type="presOf" srcId="{BA72625F-4590-4896-ACE9-92D875742983}" destId="{958DE3DE-FC96-4184-AEF4-F48399AB474D}" srcOrd="0" destOrd="0" presId="urn:microsoft.com/office/officeart/2008/layout/LinedList"/>
    <dgm:cxn modelId="{5F52D9AA-0ECF-4493-9E4F-F766ED586E13}" type="presOf" srcId="{42703495-B770-4773-8104-A7A0756E9FB1}" destId="{CC71455C-8BA2-4370-B062-585CED89D240}" srcOrd="0" destOrd="0" presId="urn:microsoft.com/office/officeart/2008/layout/LinedList"/>
    <dgm:cxn modelId="{99399BF1-C536-42E0-B153-25085395D549}" srcId="{9B559BEE-5785-48DD-B13E-C99B10D6B86C}" destId="{48328F84-7B40-4B7B-88FF-A27555039A5F}" srcOrd="0" destOrd="0" parTransId="{29AB5083-F102-421B-9225-0B5E8F9F59CE}" sibTransId="{258AAA0C-5527-425B-9912-AD6C2BE8991D}"/>
    <dgm:cxn modelId="{C256E3E1-DAB3-4874-A21C-91C78D274733}" type="presOf" srcId="{9B559BEE-5785-48DD-B13E-C99B10D6B86C}" destId="{30F09311-86AF-4FAE-B7BE-390F1657E849}" srcOrd="0" destOrd="0" presId="urn:microsoft.com/office/officeart/2008/layout/LinedList"/>
    <dgm:cxn modelId="{085E6BCA-346D-4D9E-B076-70BB6C746B9C}" srcId="{D0439F8D-9F3F-4FC6-99B4-2647453DD9E7}" destId="{BA72625F-4590-4896-ACE9-92D875742983}" srcOrd="0" destOrd="0" parTransId="{62BCFEF9-4975-46B5-87C9-EF0ABCB7ED09}" sibTransId="{B8F41FD8-138F-4C2A-8AB3-C839C7A5F365}"/>
    <dgm:cxn modelId="{00C23842-B296-46B2-845B-1F420BD376F8}" srcId="{9B559BEE-5785-48DD-B13E-C99B10D6B86C}" destId="{D0439F8D-9F3F-4FC6-99B4-2647453DD9E7}" srcOrd="1" destOrd="0" parTransId="{D1E85672-1B00-4DDF-9417-2CD30367CF6A}" sibTransId="{0D11EE4F-DDFA-4F91-8B91-B2B43F229BA0}"/>
    <dgm:cxn modelId="{8C831B06-6797-4039-B918-52B15885984B}" type="presOf" srcId="{FE44EB0F-AEBF-4C2E-8D9B-C2B34B2E86F2}" destId="{FBA3E2FA-B7D5-4889-B2B7-67372A08CE0F}" srcOrd="0" destOrd="0" presId="urn:microsoft.com/office/officeart/2008/layout/LinedList"/>
    <dgm:cxn modelId="{201E1CE8-472D-4B4D-AA89-3B076D1925EE}" srcId="{9B559BEE-5785-48DD-B13E-C99B10D6B86C}" destId="{322D416F-5A00-47B0-A64F-C3A860E44244}" srcOrd="2" destOrd="0" parTransId="{BA4BBD95-9C53-47EE-A93B-E41FFC0005EB}" sibTransId="{D13A06BC-6661-4205-B689-B11CFADA834F}"/>
    <dgm:cxn modelId="{D73B4FC1-4772-4598-8317-999132099BCA}" srcId="{D0439F8D-9F3F-4FC6-99B4-2647453DD9E7}" destId="{FE44EB0F-AEBF-4C2E-8D9B-C2B34B2E86F2}" srcOrd="1" destOrd="0" parTransId="{E4D2EC8F-E787-448E-90FD-139B48B01D39}" sibTransId="{2C4CBC12-C96B-41DA-8875-63F8F888C337}"/>
    <dgm:cxn modelId="{97FB19D9-BCE0-4E63-BC2D-BC8BDF8919DF}" srcId="{322D416F-5A00-47B0-A64F-C3A860E44244}" destId="{1975E713-6B9B-482E-808E-D4D22EE07308}" srcOrd="0" destOrd="0" parTransId="{8A58724F-4463-4F61-974C-441D6A8ACFA5}" sibTransId="{F2ADF0BA-71D5-4249-A1DB-016AEB4A5CAB}"/>
    <dgm:cxn modelId="{1D0C4FE6-64F6-4A05-875B-8369906EBD97}" type="presOf" srcId="{322D416F-5A00-47B0-A64F-C3A860E44244}" destId="{A6D964E3-D8DC-433F-9C09-36E2292A235D}" srcOrd="0" destOrd="0" presId="urn:microsoft.com/office/officeart/2008/layout/LinedList"/>
    <dgm:cxn modelId="{005136CC-471A-424B-B50F-F11C05D68198}" type="presParOf" srcId="{30F09311-86AF-4FAE-B7BE-390F1657E849}" destId="{42256BC6-C127-42C9-A0AF-D6657CE728C6}" srcOrd="0" destOrd="0" presId="urn:microsoft.com/office/officeart/2008/layout/LinedList"/>
    <dgm:cxn modelId="{29CA4E4B-9787-40F6-BDAC-52D8B9F15758}" type="presParOf" srcId="{30F09311-86AF-4FAE-B7BE-390F1657E849}" destId="{8A6405CD-0848-4A5E-B511-9B9686DAAE73}" srcOrd="1" destOrd="0" presId="urn:microsoft.com/office/officeart/2008/layout/LinedList"/>
    <dgm:cxn modelId="{FCF04F70-1DAE-4552-AC4E-4BCED4520E41}" type="presParOf" srcId="{8A6405CD-0848-4A5E-B511-9B9686DAAE73}" destId="{3AE22E67-39F4-4271-B071-C9ED1709AE66}" srcOrd="0" destOrd="0" presId="urn:microsoft.com/office/officeart/2008/layout/LinedList"/>
    <dgm:cxn modelId="{7F0E0278-D4CF-41CA-BE62-A0D48450C5BD}" type="presParOf" srcId="{8A6405CD-0848-4A5E-B511-9B9686DAAE73}" destId="{BB928AEC-905D-48EA-95B5-7B63256E57D4}" srcOrd="1" destOrd="0" presId="urn:microsoft.com/office/officeart/2008/layout/LinedList"/>
    <dgm:cxn modelId="{D1ADDB77-41D2-4D68-A331-8C1A5D0FB260}" type="presParOf" srcId="{BB928AEC-905D-48EA-95B5-7B63256E57D4}" destId="{2D06A786-353B-4C7F-AAF6-C4680B91DF24}" srcOrd="0" destOrd="0" presId="urn:microsoft.com/office/officeart/2008/layout/LinedList"/>
    <dgm:cxn modelId="{B6416B8B-A83B-4381-8715-C26EFF50978E}" type="presParOf" srcId="{BB928AEC-905D-48EA-95B5-7B63256E57D4}" destId="{50E28955-CAD7-4BB5-B804-8B24ABF63EE5}" srcOrd="1" destOrd="0" presId="urn:microsoft.com/office/officeart/2008/layout/LinedList"/>
    <dgm:cxn modelId="{A0280BF5-6154-48E2-8C85-E55F99B6AA88}" type="presParOf" srcId="{50E28955-CAD7-4BB5-B804-8B24ABF63EE5}" destId="{22949DA2-6CEA-4399-A752-8BC46FBCB3F1}" srcOrd="0" destOrd="0" presId="urn:microsoft.com/office/officeart/2008/layout/LinedList"/>
    <dgm:cxn modelId="{78D22CB7-1D6E-4F4E-887C-7F61FB045457}" type="presParOf" srcId="{50E28955-CAD7-4BB5-B804-8B24ABF63EE5}" destId="{CC71455C-8BA2-4370-B062-585CED89D240}" srcOrd="1" destOrd="0" presId="urn:microsoft.com/office/officeart/2008/layout/LinedList"/>
    <dgm:cxn modelId="{73CBCBEB-75EA-4917-8978-527C74DC119A}" type="presParOf" srcId="{50E28955-CAD7-4BB5-B804-8B24ABF63EE5}" destId="{47D9102E-C3D5-4F6C-AE4B-8D4FEC85A79D}" srcOrd="2" destOrd="0" presId="urn:microsoft.com/office/officeart/2008/layout/LinedList"/>
    <dgm:cxn modelId="{623F4B32-A89B-414B-954E-5CEE4D85A83E}" type="presParOf" srcId="{BB928AEC-905D-48EA-95B5-7B63256E57D4}" destId="{849168FC-6AEE-47EA-A1F7-F25593008728}" srcOrd="2" destOrd="0" presId="urn:microsoft.com/office/officeart/2008/layout/LinedList"/>
    <dgm:cxn modelId="{6D975750-21DA-410A-9EC2-28AC006D33E3}" type="presParOf" srcId="{BB928AEC-905D-48EA-95B5-7B63256E57D4}" destId="{4200E511-743F-4188-8ECB-95F4A1B4A7E9}" srcOrd="3" destOrd="0" presId="urn:microsoft.com/office/officeart/2008/layout/LinedList"/>
    <dgm:cxn modelId="{F4AFDE46-63D3-45D5-92D1-570386FA920E}" type="presParOf" srcId="{BB928AEC-905D-48EA-95B5-7B63256E57D4}" destId="{3D32A576-1062-49FA-81EB-0A1F6CAC90DF}" srcOrd="4" destOrd="0" presId="urn:microsoft.com/office/officeart/2008/layout/LinedList"/>
    <dgm:cxn modelId="{2DA3C464-29B3-41C7-9C25-38A59A0CDE01}" type="presParOf" srcId="{3D32A576-1062-49FA-81EB-0A1F6CAC90DF}" destId="{FBCF41F7-FE3D-4922-BD87-67870B95AF8E}" srcOrd="0" destOrd="0" presId="urn:microsoft.com/office/officeart/2008/layout/LinedList"/>
    <dgm:cxn modelId="{1C7CF938-86B3-45EB-98A3-E4AE955D6E0A}" type="presParOf" srcId="{3D32A576-1062-49FA-81EB-0A1F6CAC90DF}" destId="{5134EDB3-8CD4-4B1E-8FC2-6A04057AADDE}" srcOrd="1" destOrd="0" presId="urn:microsoft.com/office/officeart/2008/layout/LinedList"/>
    <dgm:cxn modelId="{011541DA-65D7-473D-B474-EE5D6327702F}" type="presParOf" srcId="{3D32A576-1062-49FA-81EB-0A1F6CAC90DF}" destId="{E254466D-56E8-4FA0-A114-4DFBF458AE71}" srcOrd="2" destOrd="0" presId="urn:microsoft.com/office/officeart/2008/layout/LinedList"/>
    <dgm:cxn modelId="{8389F1EA-977E-47EC-8E2D-87212543E311}" type="presParOf" srcId="{BB928AEC-905D-48EA-95B5-7B63256E57D4}" destId="{A50C5ADF-5CCA-481B-A91F-6D7290E04888}" srcOrd="5" destOrd="0" presId="urn:microsoft.com/office/officeart/2008/layout/LinedList"/>
    <dgm:cxn modelId="{73167D5C-4036-410D-BDED-B216DC503D0C}" type="presParOf" srcId="{BB928AEC-905D-48EA-95B5-7B63256E57D4}" destId="{82D937C2-9982-40F4-9AF7-0C44854A2D3A}" srcOrd="6" destOrd="0" presId="urn:microsoft.com/office/officeart/2008/layout/LinedList"/>
    <dgm:cxn modelId="{21D949F2-09B4-48B4-89C2-A92C08AA13B7}" type="presParOf" srcId="{30F09311-86AF-4FAE-B7BE-390F1657E849}" destId="{11C460A6-418A-4D58-B136-AF4DEF8EF145}" srcOrd="2" destOrd="0" presId="urn:microsoft.com/office/officeart/2008/layout/LinedList"/>
    <dgm:cxn modelId="{65DE4C8E-66B3-4636-88CF-F1BA8D2F3F43}" type="presParOf" srcId="{30F09311-86AF-4FAE-B7BE-390F1657E849}" destId="{64A94686-065E-44D9-A9F3-BD637BA70D9C}" srcOrd="3" destOrd="0" presId="urn:microsoft.com/office/officeart/2008/layout/LinedList"/>
    <dgm:cxn modelId="{A370BC4E-4D14-429D-B445-4BC18153B989}" type="presParOf" srcId="{64A94686-065E-44D9-A9F3-BD637BA70D9C}" destId="{AFA9A623-9230-484B-BA8F-FCAE1D107D38}" srcOrd="0" destOrd="0" presId="urn:microsoft.com/office/officeart/2008/layout/LinedList"/>
    <dgm:cxn modelId="{BF3A52F6-8BA4-4EBA-9E49-6E06C59ADADA}" type="presParOf" srcId="{64A94686-065E-44D9-A9F3-BD637BA70D9C}" destId="{E49A7EC3-54F8-4E50-A83C-91A05CF92DD6}" srcOrd="1" destOrd="0" presId="urn:microsoft.com/office/officeart/2008/layout/LinedList"/>
    <dgm:cxn modelId="{E72A70E2-F8E1-406A-A553-9E2497C9843E}" type="presParOf" srcId="{E49A7EC3-54F8-4E50-A83C-91A05CF92DD6}" destId="{A8E9388D-8A33-4C41-9E68-0F7AA06AA8E8}" srcOrd="0" destOrd="0" presId="urn:microsoft.com/office/officeart/2008/layout/LinedList"/>
    <dgm:cxn modelId="{27AD4D1E-B651-44AA-B2FF-D0BAFC24B5F4}" type="presParOf" srcId="{E49A7EC3-54F8-4E50-A83C-91A05CF92DD6}" destId="{64879958-8CD2-45F3-941B-31FA2588F848}" srcOrd="1" destOrd="0" presId="urn:microsoft.com/office/officeart/2008/layout/LinedList"/>
    <dgm:cxn modelId="{D13D1EEB-6AF1-4C9B-B786-D88C2A9790A6}" type="presParOf" srcId="{64879958-8CD2-45F3-941B-31FA2588F848}" destId="{A2F7E9E0-095A-48F9-92BC-090464855D88}" srcOrd="0" destOrd="0" presId="urn:microsoft.com/office/officeart/2008/layout/LinedList"/>
    <dgm:cxn modelId="{65D426BC-B984-4773-BB63-9BAA13E2058E}" type="presParOf" srcId="{64879958-8CD2-45F3-941B-31FA2588F848}" destId="{958DE3DE-FC96-4184-AEF4-F48399AB474D}" srcOrd="1" destOrd="0" presId="urn:microsoft.com/office/officeart/2008/layout/LinedList"/>
    <dgm:cxn modelId="{859A0176-86A9-48EC-BD39-DFA62B578F2C}" type="presParOf" srcId="{64879958-8CD2-45F3-941B-31FA2588F848}" destId="{A66197AD-88C9-4CC1-9407-F539ADF04761}" srcOrd="2" destOrd="0" presId="urn:microsoft.com/office/officeart/2008/layout/LinedList"/>
    <dgm:cxn modelId="{7658B199-4B01-4091-96DD-26595CD0589C}" type="presParOf" srcId="{E49A7EC3-54F8-4E50-A83C-91A05CF92DD6}" destId="{E4A6C380-237D-479F-8864-0C1DFBAC7091}" srcOrd="2" destOrd="0" presId="urn:microsoft.com/office/officeart/2008/layout/LinedList"/>
    <dgm:cxn modelId="{E1B3D400-6E55-45D9-8524-8A886A27748E}" type="presParOf" srcId="{E49A7EC3-54F8-4E50-A83C-91A05CF92DD6}" destId="{20355997-1DAE-4DC3-A585-76354C0C600B}" srcOrd="3" destOrd="0" presId="urn:microsoft.com/office/officeart/2008/layout/LinedList"/>
    <dgm:cxn modelId="{1077F67E-8ED2-403A-A511-4D9A23012D1F}" type="presParOf" srcId="{E49A7EC3-54F8-4E50-A83C-91A05CF92DD6}" destId="{FE189ADE-371B-4A76-90DD-3875CD45D28A}" srcOrd="4" destOrd="0" presId="urn:microsoft.com/office/officeart/2008/layout/LinedList"/>
    <dgm:cxn modelId="{CBCE6DE6-E392-40B0-9DF8-FDDD63B8BA37}" type="presParOf" srcId="{FE189ADE-371B-4A76-90DD-3875CD45D28A}" destId="{83883D9C-40AC-45F2-9CF1-711DA67552B6}" srcOrd="0" destOrd="0" presId="urn:microsoft.com/office/officeart/2008/layout/LinedList"/>
    <dgm:cxn modelId="{FD0F4CA1-9905-4C7F-8A34-26824088DB2E}" type="presParOf" srcId="{FE189ADE-371B-4A76-90DD-3875CD45D28A}" destId="{FBA3E2FA-B7D5-4889-B2B7-67372A08CE0F}" srcOrd="1" destOrd="0" presId="urn:microsoft.com/office/officeart/2008/layout/LinedList"/>
    <dgm:cxn modelId="{FD25F144-C683-4B2D-BF60-9997FC6FC062}" type="presParOf" srcId="{FE189ADE-371B-4A76-90DD-3875CD45D28A}" destId="{F419729C-D523-4F1D-8BFF-3AB9A6B8CC9B}" srcOrd="2" destOrd="0" presId="urn:microsoft.com/office/officeart/2008/layout/LinedList"/>
    <dgm:cxn modelId="{5B497B5F-5E87-4BA3-9761-09970786DE5F}" type="presParOf" srcId="{E49A7EC3-54F8-4E50-A83C-91A05CF92DD6}" destId="{5D93306D-EFC8-45FA-A1CB-0B3C1DAEA649}" srcOrd="5" destOrd="0" presId="urn:microsoft.com/office/officeart/2008/layout/LinedList"/>
    <dgm:cxn modelId="{A639BB4B-7833-416A-99A3-E282391AAF4D}" type="presParOf" srcId="{E49A7EC3-54F8-4E50-A83C-91A05CF92DD6}" destId="{C1C872A7-0516-4317-A760-1FFD5FC51A76}" srcOrd="6" destOrd="0" presId="urn:microsoft.com/office/officeart/2008/layout/LinedList"/>
    <dgm:cxn modelId="{34BD6EDD-2307-49A2-A104-145B132BDED1}" type="presParOf" srcId="{30F09311-86AF-4FAE-B7BE-390F1657E849}" destId="{B126F97B-7C2D-4541-868A-BBBFEB75CF46}" srcOrd="4" destOrd="0" presId="urn:microsoft.com/office/officeart/2008/layout/LinedList"/>
    <dgm:cxn modelId="{1DA85E53-5283-48C5-A787-42B87B02C9D8}" type="presParOf" srcId="{30F09311-86AF-4FAE-B7BE-390F1657E849}" destId="{90970CCF-0FE7-4E0D-B973-3A276C4FD165}" srcOrd="5" destOrd="0" presId="urn:microsoft.com/office/officeart/2008/layout/LinedList"/>
    <dgm:cxn modelId="{5C73297A-90A8-48EA-9884-06D33D12DADB}" type="presParOf" srcId="{90970CCF-0FE7-4E0D-B973-3A276C4FD165}" destId="{A6D964E3-D8DC-433F-9C09-36E2292A235D}" srcOrd="0" destOrd="0" presId="urn:microsoft.com/office/officeart/2008/layout/LinedList"/>
    <dgm:cxn modelId="{8A2BCA8E-CB43-4648-BE5F-0185EF5293E2}" type="presParOf" srcId="{90970CCF-0FE7-4E0D-B973-3A276C4FD165}" destId="{2F6982A8-B5A3-4E62-9A34-0C5DE1C59BFF}" srcOrd="1" destOrd="0" presId="urn:microsoft.com/office/officeart/2008/layout/LinedList"/>
    <dgm:cxn modelId="{608ED0B3-74A2-471F-BAA7-D43526A36C8C}" type="presParOf" srcId="{2F6982A8-B5A3-4E62-9A34-0C5DE1C59BFF}" destId="{A1038EB2-1DD8-4AB8-88C4-AA8943F65448}" srcOrd="0" destOrd="0" presId="urn:microsoft.com/office/officeart/2008/layout/LinedList"/>
    <dgm:cxn modelId="{9D0A62F0-F489-4CD2-849C-C829607FD4E7}" type="presParOf" srcId="{2F6982A8-B5A3-4E62-9A34-0C5DE1C59BFF}" destId="{FA836E08-56B6-48EB-8972-187CB756DBA6}" srcOrd="1" destOrd="0" presId="urn:microsoft.com/office/officeart/2008/layout/LinedList"/>
    <dgm:cxn modelId="{EA547D00-30BE-4ECE-8518-D311FCDA258F}" type="presParOf" srcId="{FA836E08-56B6-48EB-8972-187CB756DBA6}" destId="{2BEDA1BF-A8C4-48DB-B5B2-28097AA30414}" srcOrd="0" destOrd="0" presId="urn:microsoft.com/office/officeart/2008/layout/LinedList"/>
    <dgm:cxn modelId="{DA92DC02-9857-43C7-A058-1D3BB60BAC53}" type="presParOf" srcId="{FA836E08-56B6-48EB-8972-187CB756DBA6}" destId="{BE26B911-EAD7-4F50-A054-94D3828C57C2}" srcOrd="1" destOrd="0" presId="urn:microsoft.com/office/officeart/2008/layout/LinedList"/>
    <dgm:cxn modelId="{D2F9729E-2972-49CD-B845-4A2C04F12E4D}" type="presParOf" srcId="{FA836E08-56B6-48EB-8972-187CB756DBA6}" destId="{5D2D82C2-4B9E-435D-8E8C-6EE7ACA984BD}" srcOrd="2" destOrd="0" presId="urn:microsoft.com/office/officeart/2008/layout/LinedList"/>
    <dgm:cxn modelId="{2AD2FC93-16D3-4A06-8D3C-2915AAA06388}" type="presParOf" srcId="{2F6982A8-B5A3-4E62-9A34-0C5DE1C59BFF}" destId="{2004B3A3-CDF7-4A4F-90DF-F0961FAD0C9B}" srcOrd="2" destOrd="0" presId="urn:microsoft.com/office/officeart/2008/layout/LinedList"/>
    <dgm:cxn modelId="{1DDA6938-780F-45F0-8420-396BFCA4095F}" type="presParOf" srcId="{2F6982A8-B5A3-4E62-9A34-0C5DE1C59BFF}" destId="{5115AA20-CF07-4EE4-BC09-D19C7680473B}" srcOrd="3" destOrd="0" presId="urn:microsoft.com/office/officeart/2008/layout/LinedList"/>
    <dgm:cxn modelId="{B28817A0-C25C-4D08-8032-A417EF1C6F5A}" type="presParOf" srcId="{2F6982A8-B5A3-4E62-9A34-0C5DE1C59BFF}" destId="{B551FAF3-EAC9-4A68-BD20-E0F581EF323E}" srcOrd="4" destOrd="0" presId="urn:microsoft.com/office/officeart/2008/layout/LinedList"/>
    <dgm:cxn modelId="{2AFF09AE-F47D-4A19-9BD0-FBA79137CD8D}" type="presParOf" srcId="{B551FAF3-EAC9-4A68-BD20-E0F581EF323E}" destId="{FCA73FFB-87C0-4208-800B-1230A6F3E5CE}" srcOrd="0" destOrd="0" presId="urn:microsoft.com/office/officeart/2008/layout/LinedList"/>
    <dgm:cxn modelId="{E029BFC5-94E4-4EE7-98AE-50757CD8A9AA}" type="presParOf" srcId="{B551FAF3-EAC9-4A68-BD20-E0F581EF323E}" destId="{CD238CD3-DC5E-4F70-A520-B44351C14E53}" srcOrd="1" destOrd="0" presId="urn:microsoft.com/office/officeart/2008/layout/LinedList"/>
    <dgm:cxn modelId="{67F02914-59CD-4338-B199-C16FC879FE3F}" type="presParOf" srcId="{B551FAF3-EAC9-4A68-BD20-E0F581EF323E}" destId="{65C79953-2812-46AC-A6BD-AB4A2465778B}" srcOrd="2" destOrd="0" presId="urn:microsoft.com/office/officeart/2008/layout/LinedList"/>
    <dgm:cxn modelId="{95F2EFAC-7728-4A4D-A0BB-207A0554E0FB}" type="presParOf" srcId="{2F6982A8-B5A3-4E62-9A34-0C5DE1C59BFF}" destId="{80EBDFC2-CC37-478C-9FFF-08F9E51DAE18}" srcOrd="5" destOrd="0" presId="urn:microsoft.com/office/officeart/2008/layout/LinedList"/>
    <dgm:cxn modelId="{45E8A787-E6AD-490A-A750-E98BCB8BDB77}" type="presParOf" srcId="{2F6982A8-B5A3-4E62-9A34-0C5DE1C59BFF}" destId="{107DB4BC-A62A-4A0C-BFAC-C4080B075E5F}" srcOrd="6" destOrd="0" presId="urn:microsoft.com/office/officeart/2008/layout/LinedList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3E59D-AA14-4C04-B13F-1831679AB8C5}" type="doc">
      <dgm:prSet loTypeId="urn:microsoft.com/office/officeart/2005/8/layout/hierarchy6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E5FEB2-2EA9-4474-A785-D2D3E5D121A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smtClean="0"/>
            <a:t>Налоговые доходы</a:t>
          </a:r>
          <a:endParaRPr lang="ru-RU" sz="1400" dirty="0"/>
        </a:p>
      </dgm:t>
    </dgm:pt>
    <dgm:pt modelId="{131D0D67-E2D3-4A06-AC2C-7D7A9461DC8B}" type="parTrans" cxnId="{2C8B3F19-F097-4972-BE6F-23B3543C093A}">
      <dgm:prSet/>
      <dgm:spPr/>
      <dgm:t>
        <a:bodyPr/>
        <a:lstStyle/>
        <a:p>
          <a:endParaRPr lang="ru-RU"/>
        </a:p>
      </dgm:t>
    </dgm:pt>
    <dgm:pt modelId="{1ECC9344-8D40-418A-9E12-0AFEE9EB370A}" type="sibTrans" cxnId="{2C8B3F19-F097-4972-BE6F-23B3543C093A}">
      <dgm:prSet/>
      <dgm:spPr/>
      <dgm:t>
        <a:bodyPr/>
        <a:lstStyle/>
        <a:p>
          <a:endParaRPr lang="ru-RU"/>
        </a:p>
      </dgm:t>
    </dgm:pt>
    <dgm:pt modelId="{A832B6EB-8E60-47E4-B668-F7CE1482DD9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Calibri"/>
              <a:ea typeface="+mn-ea"/>
              <a:cs typeface="+mn-cs"/>
            </a:rPr>
            <a:t>Налоги на прибыль</a:t>
          </a:r>
          <a:endParaRPr lang="ru-RU" sz="1400" dirty="0"/>
        </a:p>
      </dgm:t>
    </dgm:pt>
    <dgm:pt modelId="{C4661040-E7AA-45C9-9613-C7656E876452}" type="parTrans" cxnId="{D5317669-7D2F-4F31-9502-856C3D894B22}">
      <dgm:prSet/>
      <dgm:spPr/>
      <dgm:t>
        <a:bodyPr/>
        <a:lstStyle/>
        <a:p>
          <a:endParaRPr lang="ru-RU"/>
        </a:p>
      </dgm:t>
    </dgm:pt>
    <dgm:pt modelId="{884E6942-5894-42BD-B95B-534E5D407068}" type="sibTrans" cxnId="{D5317669-7D2F-4F31-9502-856C3D894B22}">
      <dgm:prSet/>
      <dgm:spPr/>
      <dgm:t>
        <a:bodyPr/>
        <a:lstStyle/>
        <a:p>
          <a:endParaRPr lang="ru-RU"/>
        </a:p>
      </dgm:t>
    </dgm:pt>
    <dgm:pt modelId="{14B7078B-9D92-4ED5-8A50-F6C8CD2E2DA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Налоги на товары работы и услуги</a:t>
          </a:r>
          <a:endParaRPr lang="ru-RU" sz="1200" dirty="0"/>
        </a:p>
      </dgm:t>
    </dgm:pt>
    <dgm:pt modelId="{FDBE4975-4E62-47DF-B76E-A4D078C173DE}" type="parTrans" cxnId="{4D98CD9F-0BD8-4722-91D6-7E68AD2B8BC5}">
      <dgm:prSet/>
      <dgm:spPr/>
      <dgm:t>
        <a:bodyPr/>
        <a:lstStyle/>
        <a:p>
          <a:endParaRPr lang="ru-RU"/>
        </a:p>
      </dgm:t>
    </dgm:pt>
    <dgm:pt modelId="{D94D89D5-1A70-48EF-9288-A740FEDBFDD3}" type="sibTrans" cxnId="{4D98CD9F-0BD8-4722-91D6-7E68AD2B8BC5}">
      <dgm:prSet/>
      <dgm:spPr/>
      <dgm:t>
        <a:bodyPr/>
        <a:lstStyle/>
        <a:p>
          <a:endParaRPr lang="ru-RU"/>
        </a:p>
      </dgm:t>
    </dgm:pt>
    <dgm:pt modelId="{7070801E-3BFD-4783-A53B-386B4B54E5C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Транспортный налог</a:t>
          </a:r>
          <a:endParaRPr lang="ru-RU" sz="1200" dirty="0"/>
        </a:p>
      </dgm:t>
    </dgm:pt>
    <dgm:pt modelId="{B983EB2C-77B1-4671-B881-09B16D38DACE}" type="parTrans" cxnId="{1BFE2FEA-CC9F-4A99-B1AB-F0BD3DC870CE}">
      <dgm:prSet/>
      <dgm:spPr/>
      <dgm:t>
        <a:bodyPr/>
        <a:lstStyle/>
        <a:p>
          <a:endParaRPr lang="ru-RU"/>
        </a:p>
      </dgm:t>
    </dgm:pt>
    <dgm:pt modelId="{38038D10-CBC8-4AAF-AFB5-645EB430BF40}" type="sibTrans" cxnId="{1BFE2FEA-CC9F-4A99-B1AB-F0BD3DC870CE}">
      <dgm:prSet/>
      <dgm:spPr/>
      <dgm:t>
        <a:bodyPr/>
        <a:lstStyle/>
        <a:p>
          <a:endParaRPr lang="ru-RU"/>
        </a:p>
      </dgm:t>
    </dgm:pt>
    <dgm:pt modelId="{60B2EBC8-57FF-43EF-B0CD-4220A718C29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Calibri"/>
              <a:ea typeface="+mn-ea"/>
              <a:cs typeface="+mn-cs"/>
            </a:rPr>
            <a:t>Налоги на совокупный доход</a:t>
          </a:r>
          <a:endParaRPr lang="ru-RU" sz="1400" dirty="0"/>
        </a:p>
      </dgm:t>
    </dgm:pt>
    <dgm:pt modelId="{C0C961BE-C08F-4136-A809-05A3471D5E02}" type="parTrans" cxnId="{41535661-1543-4C0A-9673-EB7719BA3ADF}">
      <dgm:prSet/>
      <dgm:spPr/>
      <dgm:t>
        <a:bodyPr/>
        <a:lstStyle/>
        <a:p>
          <a:endParaRPr lang="ru-RU"/>
        </a:p>
      </dgm:t>
    </dgm:pt>
    <dgm:pt modelId="{B465FD37-96B0-46D7-96AC-3B72F0F6C0D3}" type="sibTrans" cxnId="{41535661-1543-4C0A-9673-EB7719BA3ADF}">
      <dgm:prSet/>
      <dgm:spPr/>
      <dgm:t>
        <a:bodyPr/>
        <a:lstStyle/>
        <a:p>
          <a:endParaRPr lang="ru-RU"/>
        </a:p>
      </dgm:t>
    </dgm:pt>
    <dgm:pt modelId="{5FBDFB02-7EF5-4BCD-8D06-A019457E503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smtClean="0">
              <a:latin typeface="Calibri"/>
              <a:ea typeface="+mn-ea"/>
              <a:cs typeface="+mn-cs"/>
            </a:rPr>
            <a:t>Госпошлина</a:t>
          </a:r>
          <a:endParaRPr lang="ru-RU" sz="1400" dirty="0"/>
        </a:p>
      </dgm:t>
    </dgm:pt>
    <dgm:pt modelId="{DBE33A58-1A26-4AE0-BAC3-5DB9F3E4AD1B}" type="parTrans" cxnId="{8384B84A-F5A9-4ADE-82A6-6FCD5A0283DB}">
      <dgm:prSet/>
      <dgm:spPr/>
      <dgm:t>
        <a:bodyPr/>
        <a:lstStyle/>
        <a:p>
          <a:endParaRPr lang="ru-RU"/>
        </a:p>
      </dgm:t>
    </dgm:pt>
    <dgm:pt modelId="{4F366219-5AB9-41EF-BCC0-6637CC3A0488}" type="sibTrans" cxnId="{8384B84A-F5A9-4ADE-82A6-6FCD5A0283DB}">
      <dgm:prSet/>
      <dgm:spPr/>
      <dgm:t>
        <a:bodyPr/>
        <a:lstStyle/>
        <a:p>
          <a:endParaRPr lang="ru-RU"/>
        </a:p>
      </dgm:t>
    </dgm:pt>
    <dgm:pt modelId="{DBE80136-A133-4C19-8AE3-0F1BCB6BFAC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Налог на доходы с физических лиц</a:t>
          </a:r>
          <a:endParaRPr lang="ru-RU" sz="1200" dirty="0"/>
        </a:p>
      </dgm:t>
    </dgm:pt>
    <dgm:pt modelId="{ADC35A71-B8E1-4D6D-AF7B-F7E405B4FBFF}" type="parTrans" cxnId="{A46C86F1-31AC-464B-B627-AB5405A2C405}">
      <dgm:prSet/>
      <dgm:spPr/>
      <dgm:t>
        <a:bodyPr/>
        <a:lstStyle/>
        <a:p>
          <a:endParaRPr lang="ru-RU"/>
        </a:p>
      </dgm:t>
    </dgm:pt>
    <dgm:pt modelId="{7269211B-2A77-46F6-B4DA-F355C008B282}" type="sibTrans" cxnId="{A46C86F1-31AC-464B-B627-AB5405A2C405}">
      <dgm:prSet/>
      <dgm:spPr/>
      <dgm:t>
        <a:bodyPr/>
        <a:lstStyle/>
        <a:p>
          <a:endParaRPr lang="ru-RU"/>
        </a:p>
      </dgm:t>
    </dgm:pt>
    <dgm:pt modelId="{4635075A-D948-4854-981E-985AAD3874F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Calibri"/>
              <a:ea typeface="+mn-ea"/>
              <a:cs typeface="+mn-cs"/>
            </a:rPr>
            <a:t>Акцизы на нефтепродукты</a:t>
          </a:r>
          <a:endParaRPr lang="ru-RU" sz="1100" dirty="0"/>
        </a:p>
      </dgm:t>
    </dgm:pt>
    <dgm:pt modelId="{0076FF8A-2802-479E-A457-A815F99DD2FF}" type="parTrans" cxnId="{A3D11292-75C9-4627-8DDF-E348CBF7A160}">
      <dgm:prSet/>
      <dgm:spPr/>
      <dgm:t>
        <a:bodyPr/>
        <a:lstStyle/>
        <a:p>
          <a:endParaRPr lang="ru-RU"/>
        </a:p>
      </dgm:t>
    </dgm:pt>
    <dgm:pt modelId="{FB2E5A23-B725-4E82-918C-03AC0B988FF2}" type="sibTrans" cxnId="{A3D11292-75C9-4627-8DDF-E348CBF7A160}">
      <dgm:prSet/>
      <dgm:spPr/>
      <dgm:t>
        <a:bodyPr/>
        <a:lstStyle/>
        <a:p>
          <a:endParaRPr lang="ru-RU"/>
        </a:p>
      </dgm:t>
    </dgm:pt>
    <dgm:pt modelId="{5695B5EC-308B-44AF-A01F-D20FC59DF16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Calibri"/>
              <a:ea typeface="+mn-ea"/>
              <a:cs typeface="+mn-cs"/>
            </a:rPr>
            <a:t>Патентная система налогообложения</a:t>
          </a:r>
          <a:endParaRPr lang="ru-RU" sz="1000" dirty="0"/>
        </a:p>
      </dgm:t>
    </dgm:pt>
    <dgm:pt modelId="{97E78AA2-2FAA-4F46-9784-334B0DECBE2D}" type="parTrans" cxnId="{DE58557B-E25C-4CE2-AD8E-BCD5044B22FF}">
      <dgm:prSet/>
      <dgm:spPr/>
      <dgm:t>
        <a:bodyPr/>
        <a:lstStyle/>
        <a:p>
          <a:endParaRPr lang="ru-RU"/>
        </a:p>
      </dgm:t>
    </dgm:pt>
    <dgm:pt modelId="{AD4B3EBD-8AEF-4FC8-9243-306ACB018E6C}" type="sibTrans" cxnId="{DE58557B-E25C-4CE2-AD8E-BCD5044B22FF}">
      <dgm:prSet/>
      <dgm:spPr/>
      <dgm:t>
        <a:bodyPr/>
        <a:lstStyle/>
        <a:p>
          <a:endParaRPr lang="ru-RU"/>
        </a:p>
      </dgm:t>
    </dgm:pt>
    <dgm:pt modelId="{303020A9-CE1A-46E2-9187-6150647B993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dirty="0" smtClean="0">
              <a:latin typeface="Calibri"/>
              <a:ea typeface="+mn-ea"/>
              <a:cs typeface="+mn-cs"/>
            </a:rPr>
            <a:t>Единый сельскохозяйственный налог</a:t>
          </a:r>
          <a:endParaRPr lang="ru-RU" sz="1050" dirty="0"/>
        </a:p>
      </dgm:t>
    </dgm:pt>
    <dgm:pt modelId="{EDB10396-8823-4C05-8BDF-89F7FBE38256}" type="parTrans" cxnId="{0D950CFB-ABF6-41EC-99E3-07E76AEACC9D}">
      <dgm:prSet/>
      <dgm:spPr/>
      <dgm:t>
        <a:bodyPr/>
        <a:lstStyle/>
        <a:p>
          <a:endParaRPr lang="ru-RU"/>
        </a:p>
      </dgm:t>
    </dgm:pt>
    <dgm:pt modelId="{98190452-A3D4-4944-91BA-422242786960}" type="sibTrans" cxnId="{0D950CFB-ABF6-41EC-99E3-07E76AEACC9D}">
      <dgm:prSet/>
      <dgm:spPr/>
      <dgm:t>
        <a:bodyPr/>
        <a:lstStyle/>
        <a:p>
          <a:endParaRPr lang="ru-RU"/>
        </a:p>
      </dgm:t>
    </dgm:pt>
    <dgm:pt modelId="{D5FE8AED-40A5-458D-8B11-B946C7EC4B60}" type="pres">
      <dgm:prSet presAssocID="{7593E59D-AA14-4C04-B13F-1831679AB8C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F557E-C98E-4D14-8FED-FC0046915CFF}" type="pres">
      <dgm:prSet presAssocID="{7593E59D-AA14-4C04-B13F-1831679AB8C5}" presName="hierFlow" presStyleCnt="0"/>
      <dgm:spPr/>
      <dgm:t>
        <a:bodyPr/>
        <a:lstStyle/>
        <a:p>
          <a:endParaRPr lang="ru-RU"/>
        </a:p>
      </dgm:t>
    </dgm:pt>
    <dgm:pt modelId="{AECB586D-DDFC-4C9B-9035-6C8B6D24484B}" type="pres">
      <dgm:prSet presAssocID="{7593E59D-AA14-4C04-B13F-1831679AB8C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30795C-DF81-4640-9A85-9EE6B6BD58F5}" type="pres">
      <dgm:prSet presAssocID="{AFE5FEB2-2EA9-4474-A785-D2D3E5D121AE}" presName="Name14" presStyleCnt="0"/>
      <dgm:spPr/>
      <dgm:t>
        <a:bodyPr/>
        <a:lstStyle/>
        <a:p>
          <a:endParaRPr lang="ru-RU"/>
        </a:p>
      </dgm:t>
    </dgm:pt>
    <dgm:pt modelId="{842D54A8-56D0-4CE4-B5AB-D2BD978D9C71}" type="pres">
      <dgm:prSet presAssocID="{AFE5FEB2-2EA9-4474-A785-D2D3E5D121AE}" presName="level1Shape" presStyleLbl="node0" presStyleIdx="0" presStyleCnt="1" custLinFactNeighborX="-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AA791-F5C2-4CBB-9E9B-CD91420CF0A3}" type="pres">
      <dgm:prSet presAssocID="{AFE5FEB2-2EA9-4474-A785-D2D3E5D121AE}" presName="hierChild2" presStyleCnt="0"/>
      <dgm:spPr/>
      <dgm:t>
        <a:bodyPr/>
        <a:lstStyle/>
        <a:p>
          <a:endParaRPr lang="ru-RU"/>
        </a:p>
      </dgm:t>
    </dgm:pt>
    <dgm:pt modelId="{7731256C-9459-4814-826E-BB615F70A8FF}" type="pres">
      <dgm:prSet presAssocID="{C4661040-E7AA-45C9-9613-C7656E876452}" presName="Name19" presStyleLbl="parChTrans1D2" presStyleIdx="0" presStyleCnt="5"/>
      <dgm:spPr/>
      <dgm:t>
        <a:bodyPr/>
        <a:lstStyle/>
        <a:p>
          <a:endParaRPr lang="ru-RU"/>
        </a:p>
      </dgm:t>
    </dgm:pt>
    <dgm:pt modelId="{C36E3FEB-1C09-45BA-AB9B-F11BB80B8110}" type="pres">
      <dgm:prSet presAssocID="{A832B6EB-8E60-47E4-B668-F7CE1482DD91}" presName="Name21" presStyleCnt="0"/>
      <dgm:spPr/>
      <dgm:t>
        <a:bodyPr/>
        <a:lstStyle/>
        <a:p>
          <a:endParaRPr lang="ru-RU"/>
        </a:p>
      </dgm:t>
    </dgm:pt>
    <dgm:pt modelId="{AA3DD1C2-2888-4079-85E1-A57A5FCCDB5A}" type="pres">
      <dgm:prSet presAssocID="{A832B6EB-8E60-47E4-B668-F7CE1482DD91}" presName="level2Shape" presStyleLbl="node2" presStyleIdx="0" presStyleCnt="5" custLinFactNeighborX="30416"/>
      <dgm:spPr/>
      <dgm:t>
        <a:bodyPr/>
        <a:lstStyle/>
        <a:p>
          <a:endParaRPr lang="ru-RU"/>
        </a:p>
      </dgm:t>
    </dgm:pt>
    <dgm:pt modelId="{A19696C8-0F26-4C8F-B1CA-BBE928AB4816}" type="pres">
      <dgm:prSet presAssocID="{A832B6EB-8E60-47E4-B668-F7CE1482DD91}" presName="hierChild3" presStyleCnt="0"/>
      <dgm:spPr/>
      <dgm:t>
        <a:bodyPr/>
        <a:lstStyle/>
        <a:p>
          <a:endParaRPr lang="ru-RU"/>
        </a:p>
      </dgm:t>
    </dgm:pt>
    <dgm:pt modelId="{CE5BDCF1-BBDE-4757-8054-CBD44079E84B}" type="pres">
      <dgm:prSet presAssocID="{ADC35A71-B8E1-4D6D-AF7B-F7E405B4FBFF}" presName="Name19" presStyleLbl="parChTrans1D3" presStyleIdx="0" presStyleCnt="4"/>
      <dgm:spPr/>
      <dgm:t>
        <a:bodyPr/>
        <a:lstStyle/>
        <a:p>
          <a:endParaRPr lang="ru-RU"/>
        </a:p>
      </dgm:t>
    </dgm:pt>
    <dgm:pt modelId="{B05F1E0F-0189-4FE8-B48B-9225C9925CB7}" type="pres">
      <dgm:prSet presAssocID="{DBE80136-A133-4C19-8AE3-0F1BCB6BFACB}" presName="Name21" presStyleCnt="0"/>
      <dgm:spPr/>
      <dgm:t>
        <a:bodyPr/>
        <a:lstStyle/>
        <a:p>
          <a:endParaRPr lang="ru-RU"/>
        </a:p>
      </dgm:t>
    </dgm:pt>
    <dgm:pt modelId="{F5AF5D3F-9F61-4AC9-A46C-F67BD49FD3E2}" type="pres">
      <dgm:prSet presAssocID="{DBE80136-A133-4C19-8AE3-0F1BCB6BFACB}" presName="level2Shape" presStyleLbl="node3" presStyleIdx="0" presStyleCnt="4" custLinFactNeighborX="30416" custLinFactNeighborY="-8615"/>
      <dgm:spPr/>
      <dgm:t>
        <a:bodyPr/>
        <a:lstStyle/>
        <a:p>
          <a:endParaRPr lang="ru-RU"/>
        </a:p>
      </dgm:t>
    </dgm:pt>
    <dgm:pt modelId="{9B81EA67-5A17-4467-88CC-009E1FA95CB5}" type="pres">
      <dgm:prSet presAssocID="{DBE80136-A133-4C19-8AE3-0F1BCB6BFACB}" presName="hierChild3" presStyleCnt="0"/>
      <dgm:spPr/>
      <dgm:t>
        <a:bodyPr/>
        <a:lstStyle/>
        <a:p>
          <a:endParaRPr lang="ru-RU"/>
        </a:p>
      </dgm:t>
    </dgm:pt>
    <dgm:pt modelId="{E3A0ABF8-FDD6-4DD3-9A9F-85D7D4E6A9DB}" type="pres">
      <dgm:prSet presAssocID="{FDBE4975-4E62-47DF-B76E-A4D078C173DE}" presName="Name19" presStyleLbl="parChTrans1D2" presStyleIdx="1" presStyleCnt="5"/>
      <dgm:spPr/>
      <dgm:t>
        <a:bodyPr/>
        <a:lstStyle/>
        <a:p>
          <a:endParaRPr lang="ru-RU"/>
        </a:p>
      </dgm:t>
    </dgm:pt>
    <dgm:pt modelId="{0B5E51F9-EFAD-4FE8-A339-FE262B88D5E8}" type="pres">
      <dgm:prSet presAssocID="{14B7078B-9D92-4ED5-8A50-F6C8CD2E2DAC}" presName="Name21" presStyleCnt="0"/>
      <dgm:spPr/>
      <dgm:t>
        <a:bodyPr/>
        <a:lstStyle/>
        <a:p>
          <a:endParaRPr lang="ru-RU"/>
        </a:p>
      </dgm:t>
    </dgm:pt>
    <dgm:pt modelId="{A0B067E3-E235-48AC-AEA1-98EA971C0CB8}" type="pres">
      <dgm:prSet presAssocID="{14B7078B-9D92-4ED5-8A50-F6C8CD2E2DAC}" presName="level2Shape" presStyleLbl="node2" presStyleIdx="1" presStyleCnt="5" custLinFactNeighborX="52163"/>
      <dgm:spPr/>
      <dgm:t>
        <a:bodyPr/>
        <a:lstStyle/>
        <a:p>
          <a:endParaRPr lang="ru-RU"/>
        </a:p>
      </dgm:t>
    </dgm:pt>
    <dgm:pt modelId="{CF0EF50C-1164-4467-A8F9-AF6D5C40230F}" type="pres">
      <dgm:prSet presAssocID="{14B7078B-9D92-4ED5-8A50-F6C8CD2E2DAC}" presName="hierChild3" presStyleCnt="0"/>
      <dgm:spPr/>
      <dgm:t>
        <a:bodyPr/>
        <a:lstStyle/>
        <a:p>
          <a:endParaRPr lang="ru-RU"/>
        </a:p>
      </dgm:t>
    </dgm:pt>
    <dgm:pt modelId="{BD632E3C-62C1-4BDB-880D-284FC4664883}" type="pres">
      <dgm:prSet presAssocID="{0076FF8A-2802-479E-A457-A815F99DD2FF}" presName="Name19" presStyleLbl="parChTrans1D3" presStyleIdx="1" presStyleCnt="4"/>
      <dgm:spPr/>
      <dgm:t>
        <a:bodyPr/>
        <a:lstStyle/>
        <a:p>
          <a:endParaRPr lang="ru-RU"/>
        </a:p>
      </dgm:t>
    </dgm:pt>
    <dgm:pt modelId="{E10FEB91-2D5B-433E-B434-DA53F18E85C9}" type="pres">
      <dgm:prSet presAssocID="{4635075A-D948-4854-981E-985AAD3874F7}" presName="Name21" presStyleCnt="0"/>
      <dgm:spPr/>
      <dgm:t>
        <a:bodyPr/>
        <a:lstStyle/>
        <a:p>
          <a:endParaRPr lang="ru-RU"/>
        </a:p>
      </dgm:t>
    </dgm:pt>
    <dgm:pt modelId="{87E65729-2790-4CFC-BB49-30188ECCDC48}" type="pres">
      <dgm:prSet presAssocID="{4635075A-D948-4854-981E-985AAD3874F7}" presName="level2Shape" presStyleLbl="node3" presStyleIdx="1" presStyleCnt="4" custLinFactNeighborX="52163" custLinFactNeighborY="-8615"/>
      <dgm:spPr/>
      <dgm:t>
        <a:bodyPr/>
        <a:lstStyle/>
        <a:p>
          <a:endParaRPr lang="ru-RU"/>
        </a:p>
      </dgm:t>
    </dgm:pt>
    <dgm:pt modelId="{B64442DE-6499-4D00-B64D-9E8F26F3FD82}" type="pres">
      <dgm:prSet presAssocID="{4635075A-D948-4854-981E-985AAD3874F7}" presName="hierChild3" presStyleCnt="0"/>
      <dgm:spPr/>
      <dgm:t>
        <a:bodyPr/>
        <a:lstStyle/>
        <a:p>
          <a:endParaRPr lang="ru-RU"/>
        </a:p>
      </dgm:t>
    </dgm:pt>
    <dgm:pt modelId="{8ACF8EED-3B32-4AD9-88C5-570F6612A587}" type="pres">
      <dgm:prSet presAssocID="{C0C961BE-C08F-4136-A809-05A3471D5E02}" presName="Name19" presStyleLbl="parChTrans1D2" presStyleIdx="2" presStyleCnt="5"/>
      <dgm:spPr/>
      <dgm:t>
        <a:bodyPr/>
        <a:lstStyle/>
        <a:p>
          <a:endParaRPr lang="ru-RU"/>
        </a:p>
      </dgm:t>
    </dgm:pt>
    <dgm:pt modelId="{DAB53188-4902-4040-A485-5EBE44D96447}" type="pres">
      <dgm:prSet presAssocID="{60B2EBC8-57FF-43EF-B0CD-4220A718C296}" presName="Name21" presStyleCnt="0"/>
      <dgm:spPr/>
      <dgm:t>
        <a:bodyPr/>
        <a:lstStyle/>
        <a:p>
          <a:endParaRPr lang="ru-RU"/>
        </a:p>
      </dgm:t>
    </dgm:pt>
    <dgm:pt modelId="{803D0955-F2A4-49A8-B438-45E927EEE625}" type="pres">
      <dgm:prSet presAssocID="{60B2EBC8-57FF-43EF-B0CD-4220A718C296}" presName="level2Shape" presStyleLbl="node2" presStyleIdx="2" presStyleCnt="5" custLinFactNeighborX="-39672" custLinFactNeighborY="66"/>
      <dgm:spPr/>
      <dgm:t>
        <a:bodyPr/>
        <a:lstStyle/>
        <a:p>
          <a:endParaRPr lang="ru-RU"/>
        </a:p>
      </dgm:t>
    </dgm:pt>
    <dgm:pt modelId="{4260EE0D-D4E0-4F56-9635-BECEF6565F01}" type="pres">
      <dgm:prSet presAssocID="{60B2EBC8-57FF-43EF-B0CD-4220A718C296}" presName="hierChild3" presStyleCnt="0"/>
      <dgm:spPr/>
      <dgm:t>
        <a:bodyPr/>
        <a:lstStyle/>
        <a:p>
          <a:endParaRPr lang="ru-RU"/>
        </a:p>
      </dgm:t>
    </dgm:pt>
    <dgm:pt modelId="{C85D15C7-483F-4DCE-82AC-512EABF395A2}" type="pres">
      <dgm:prSet presAssocID="{97E78AA2-2FAA-4F46-9784-334B0DECBE2D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3A983B8-4FA9-4268-928B-3833EF99DDBC}" type="pres">
      <dgm:prSet presAssocID="{5695B5EC-308B-44AF-A01F-D20FC59DF16E}" presName="Name21" presStyleCnt="0"/>
      <dgm:spPr/>
      <dgm:t>
        <a:bodyPr/>
        <a:lstStyle/>
        <a:p>
          <a:endParaRPr lang="ru-RU"/>
        </a:p>
      </dgm:t>
    </dgm:pt>
    <dgm:pt modelId="{6C0D0554-DB25-4F8D-B55E-3DB14F5752D2}" type="pres">
      <dgm:prSet presAssocID="{5695B5EC-308B-44AF-A01F-D20FC59DF16E}" presName="level2Shape" presStyleLbl="node3" presStyleIdx="2" presStyleCnt="4" custLinFactX="20601" custLinFactNeighborX="100000" custLinFactNeighborY="-4916"/>
      <dgm:spPr/>
      <dgm:t>
        <a:bodyPr/>
        <a:lstStyle/>
        <a:p>
          <a:endParaRPr lang="ru-RU"/>
        </a:p>
      </dgm:t>
    </dgm:pt>
    <dgm:pt modelId="{7277DCD2-274F-4E8B-8D7B-7F2D980E968E}" type="pres">
      <dgm:prSet presAssocID="{5695B5EC-308B-44AF-A01F-D20FC59DF16E}" presName="hierChild3" presStyleCnt="0"/>
      <dgm:spPr/>
      <dgm:t>
        <a:bodyPr/>
        <a:lstStyle/>
        <a:p>
          <a:endParaRPr lang="ru-RU"/>
        </a:p>
      </dgm:t>
    </dgm:pt>
    <dgm:pt modelId="{AF4C780A-7807-4B31-B79F-AFF22DA63CEF}" type="pres">
      <dgm:prSet presAssocID="{EDB10396-8823-4C05-8BDF-89F7FBE38256}" presName="Name19" presStyleLbl="parChTrans1D3" presStyleIdx="3" presStyleCnt="4"/>
      <dgm:spPr/>
      <dgm:t>
        <a:bodyPr/>
        <a:lstStyle/>
        <a:p>
          <a:endParaRPr lang="ru-RU"/>
        </a:p>
      </dgm:t>
    </dgm:pt>
    <dgm:pt modelId="{3346B9A2-5179-4237-BFA5-43B5D3EA74E7}" type="pres">
      <dgm:prSet presAssocID="{303020A9-CE1A-46E2-9187-6150647B993E}" presName="Name21" presStyleCnt="0"/>
      <dgm:spPr/>
      <dgm:t>
        <a:bodyPr/>
        <a:lstStyle/>
        <a:p>
          <a:endParaRPr lang="ru-RU"/>
        </a:p>
      </dgm:t>
    </dgm:pt>
    <dgm:pt modelId="{BEF22D67-E1C2-4CD1-A873-8E1BF6F12E6F}" type="pres">
      <dgm:prSet presAssocID="{303020A9-CE1A-46E2-9187-6150647B993E}" presName="level2Shape" presStyleLbl="node3" presStyleIdx="3" presStyleCnt="4" custScaleX="127127" custLinFactX="61913" custLinFactNeighborX="100000" custLinFactNeighborY="-4916"/>
      <dgm:spPr/>
      <dgm:t>
        <a:bodyPr/>
        <a:lstStyle/>
        <a:p>
          <a:endParaRPr lang="ru-RU"/>
        </a:p>
      </dgm:t>
    </dgm:pt>
    <dgm:pt modelId="{D66E3D7D-0882-4D3F-B7C1-8154C2A0CB1D}" type="pres">
      <dgm:prSet presAssocID="{303020A9-CE1A-46E2-9187-6150647B993E}" presName="hierChild3" presStyleCnt="0"/>
      <dgm:spPr/>
      <dgm:t>
        <a:bodyPr/>
        <a:lstStyle/>
        <a:p>
          <a:endParaRPr lang="ru-RU"/>
        </a:p>
      </dgm:t>
    </dgm:pt>
    <dgm:pt modelId="{88B042D6-BEB2-402F-BF3D-B8A44D3C54B7}" type="pres">
      <dgm:prSet presAssocID="{B983EB2C-77B1-4671-B881-09B16D38DACE}" presName="Name19" presStyleLbl="parChTrans1D2" presStyleIdx="3" presStyleCnt="5"/>
      <dgm:spPr/>
      <dgm:t>
        <a:bodyPr/>
        <a:lstStyle/>
        <a:p>
          <a:endParaRPr lang="ru-RU"/>
        </a:p>
      </dgm:t>
    </dgm:pt>
    <dgm:pt modelId="{519717FA-D5B5-4C08-A02A-0D322B9B89F7}" type="pres">
      <dgm:prSet presAssocID="{7070801E-3BFD-4783-A53B-386B4B54E5C4}" presName="Name21" presStyleCnt="0"/>
      <dgm:spPr/>
      <dgm:t>
        <a:bodyPr/>
        <a:lstStyle/>
        <a:p>
          <a:endParaRPr lang="ru-RU"/>
        </a:p>
      </dgm:t>
    </dgm:pt>
    <dgm:pt modelId="{1B39FC22-1577-40C2-9700-1C298A919DA9}" type="pres">
      <dgm:prSet presAssocID="{7070801E-3BFD-4783-A53B-386B4B54E5C4}" presName="level2Shape" presStyleLbl="node2" presStyleIdx="3" presStyleCnt="5"/>
      <dgm:spPr/>
      <dgm:t>
        <a:bodyPr/>
        <a:lstStyle/>
        <a:p>
          <a:endParaRPr lang="ru-RU"/>
        </a:p>
      </dgm:t>
    </dgm:pt>
    <dgm:pt modelId="{3188CAF9-65ED-42CA-8138-06181E5538BD}" type="pres">
      <dgm:prSet presAssocID="{7070801E-3BFD-4783-A53B-386B4B54E5C4}" presName="hierChild3" presStyleCnt="0"/>
      <dgm:spPr/>
      <dgm:t>
        <a:bodyPr/>
        <a:lstStyle/>
        <a:p>
          <a:endParaRPr lang="ru-RU"/>
        </a:p>
      </dgm:t>
    </dgm:pt>
    <dgm:pt modelId="{837AEF4E-0F40-41B7-AAFA-B7D50E78C912}" type="pres">
      <dgm:prSet presAssocID="{DBE33A58-1A26-4AE0-BAC3-5DB9F3E4AD1B}" presName="Name19" presStyleLbl="parChTrans1D2" presStyleIdx="4" presStyleCnt="5"/>
      <dgm:spPr/>
      <dgm:t>
        <a:bodyPr/>
        <a:lstStyle/>
        <a:p>
          <a:endParaRPr lang="ru-RU"/>
        </a:p>
      </dgm:t>
    </dgm:pt>
    <dgm:pt modelId="{CCF49EB1-5323-42A6-818E-5F847D6F97F9}" type="pres">
      <dgm:prSet presAssocID="{5FBDFB02-7EF5-4BCD-8D06-A019457E5035}" presName="Name21" presStyleCnt="0"/>
      <dgm:spPr/>
      <dgm:t>
        <a:bodyPr/>
        <a:lstStyle/>
        <a:p>
          <a:endParaRPr lang="ru-RU"/>
        </a:p>
      </dgm:t>
    </dgm:pt>
    <dgm:pt modelId="{4E54D37C-6585-461A-8AE2-F1C192C17EF9}" type="pres">
      <dgm:prSet presAssocID="{5FBDFB02-7EF5-4BCD-8D06-A019457E5035}" presName="level2Shape" presStyleLbl="node2" presStyleIdx="4" presStyleCnt="5"/>
      <dgm:spPr/>
      <dgm:t>
        <a:bodyPr/>
        <a:lstStyle/>
        <a:p>
          <a:endParaRPr lang="ru-RU"/>
        </a:p>
      </dgm:t>
    </dgm:pt>
    <dgm:pt modelId="{5C2B3D69-B4FD-4705-B457-FE0BD7B5DD29}" type="pres">
      <dgm:prSet presAssocID="{5FBDFB02-7EF5-4BCD-8D06-A019457E5035}" presName="hierChild3" presStyleCnt="0"/>
      <dgm:spPr/>
      <dgm:t>
        <a:bodyPr/>
        <a:lstStyle/>
        <a:p>
          <a:endParaRPr lang="ru-RU"/>
        </a:p>
      </dgm:t>
    </dgm:pt>
    <dgm:pt modelId="{15AD5B38-0377-4630-8B52-C5079BA90679}" type="pres">
      <dgm:prSet presAssocID="{7593E59D-AA14-4C04-B13F-1831679AB8C5}" presName="bgShapesFlow" presStyleCnt="0"/>
      <dgm:spPr/>
      <dgm:t>
        <a:bodyPr/>
        <a:lstStyle/>
        <a:p>
          <a:endParaRPr lang="ru-RU"/>
        </a:p>
      </dgm:t>
    </dgm:pt>
  </dgm:ptLst>
  <dgm:cxnLst>
    <dgm:cxn modelId="{A3D11292-75C9-4627-8DDF-E348CBF7A160}" srcId="{14B7078B-9D92-4ED5-8A50-F6C8CD2E2DAC}" destId="{4635075A-D948-4854-981E-985AAD3874F7}" srcOrd="0" destOrd="0" parTransId="{0076FF8A-2802-479E-A457-A815F99DD2FF}" sibTransId="{FB2E5A23-B725-4E82-918C-03AC0B988FF2}"/>
    <dgm:cxn modelId="{07119F3E-8A20-43D8-A80A-A08DD336970D}" type="presOf" srcId="{FDBE4975-4E62-47DF-B76E-A4D078C173DE}" destId="{E3A0ABF8-FDD6-4DD3-9A9F-85D7D4E6A9DB}" srcOrd="0" destOrd="0" presId="urn:microsoft.com/office/officeart/2005/8/layout/hierarchy6"/>
    <dgm:cxn modelId="{79FBC49E-55FC-4453-97BF-2231C96AFBB6}" type="presOf" srcId="{0076FF8A-2802-479E-A457-A815F99DD2FF}" destId="{BD632E3C-62C1-4BDB-880D-284FC4664883}" srcOrd="0" destOrd="0" presId="urn:microsoft.com/office/officeart/2005/8/layout/hierarchy6"/>
    <dgm:cxn modelId="{1DB3CFD4-FB66-40FA-85B8-9C2AD8264BF0}" type="presOf" srcId="{5695B5EC-308B-44AF-A01F-D20FC59DF16E}" destId="{6C0D0554-DB25-4F8D-B55E-3DB14F5752D2}" srcOrd="0" destOrd="0" presId="urn:microsoft.com/office/officeart/2005/8/layout/hierarchy6"/>
    <dgm:cxn modelId="{D20C3A82-4C68-41A5-BF42-1E4BFBF2922A}" type="presOf" srcId="{7593E59D-AA14-4C04-B13F-1831679AB8C5}" destId="{D5FE8AED-40A5-458D-8B11-B946C7EC4B60}" srcOrd="0" destOrd="0" presId="urn:microsoft.com/office/officeart/2005/8/layout/hierarchy6"/>
    <dgm:cxn modelId="{1BFE2FEA-CC9F-4A99-B1AB-F0BD3DC870CE}" srcId="{AFE5FEB2-2EA9-4474-A785-D2D3E5D121AE}" destId="{7070801E-3BFD-4783-A53B-386B4B54E5C4}" srcOrd="3" destOrd="0" parTransId="{B983EB2C-77B1-4671-B881-09B16D38DACE}" sibTransId="{38038D10-CBC8-4AAF-AFB5-645EB430BF40}"/>
    <dgm:cxn modelId="{10A97B83-B1A8-46C3-8B9B-D694390826A2}" type="presOf" srcId="{14B7078B-9D92-4ED5-8A50-F6C8CD2E2DAC}" destId="{A0B067E3-E235-48AC-AEA1-98EA971C0CB8}" srcOrd="0" destOrd="0" presId="urn:microsoft.com/office/officeart/2005/8/layout/hierarchy6"/>
    <dgm:cxn modelId="{A913514A-1069-43AA-8460-90A7B7B83167}" type="presOf" srcId="{A832B6EB-8E60-47E4-B668-F7CE1482DD91}" destId="{AA3DD1C2-2888-4079-85E1-A57A5FCCDB5A}" srcOrd="0" destOrd="0" presId="urn:microsoft.com/office/officeart/2005/8/layout/hierarchy6"/>
    <dgm:cxn modelId="{10AEC18E-9788-4B17-97C9-778AAC880642}" type="presOf" srcId="{B983EB2C-77B1-4671-B881-09B16D38DACE}" destId="{88B042D6-BEB2-402F-BF3D-B8A44D3C54B7}" srcOrd="0" destOrd="0" presId="urn:microsoft.com/office/officeart/2005/8/layout/hierarchy6"/>
    <dgm:cxn modelId="{EF84BAC6-D1B4-4700-A40F-010D901C5B4B}" type="presOf" srcId="{DBE33A58-1A26-4AE0-BAC3-5DB9F3E4AD1B}" destId="{837AEF4E-0F40-41B7-AAFA-B7D50E78C912}" srcOrd="0" destOrd="0" presId="urn:microsoft.com/office/officeart/2005/8/layout/hierarchy6"/>
    <dgm:cxn modelId="{4E88DED8-5684-4E5B-B54D-5872B33DF6BD}" type="presOf" srcId="{C4661040-E7AA-45C9-9613-C7656E876452}" destId="{7731256C-9459-4814-826E-BB615F70A8FF}" srcOrd="0" destOrd="0" presId="urn:microsoft.com/office/officeart/2005/8/layout/hierarchy6"/>
    <dgm:cxn modelId="{432B7EA1-D1DE-4165-A464-94171BCB7862}" type="presOf" srcId="{DBE80136-A133-4C19-8AE3-0F1BCB6BFACB}" destId="{F5AF5D3F-9F61-4AC9-A46C-F67BD49FD3E2}" srcOrd="0" destOrd="0" presId="urn:microsoft.com/office/officeart/2005/8/layout/hierarchy6"/>
    <dgm:cxn modelId="{4D98CD9F-0BD8-4722-91D6-7E68AD2B8BC5}" srcId="{AFE5FEB2-2EA9-4474-A785-D2D3E5D121AE}" destId="{14B7078B-9D92-4ED5-8A50-F6C8CD2E2DAC}" srcOrd="1" destOrd="0" parTransId="{FDBE4975-4E62-47DF-B76E-A4D078C173DE}" sibTransId="{D94D89D5-1A70-48EF-9288-A740FEDBFDD3}"/>
    <dgm:cxn modelId="{79D24F4C-5ADA-406A-82BD-6DEC3CAC156A}" type="presOf" srcId="{EDB10396-8823-4C05-8BDF-89F7FBE38256}" destId="{AF4C780A-7807-4B31-B79F-AFF22DA63CEF}" srcOrd="0" destOrd="0" presId="urn:microsoft.com/office/officeart/2005/8/layout/hierarchy6"/>
    <dgm:cxn modelId="{1C61DAF8-07D7-4EB6-A7EC-17CF22E865F6}" type="presOf" srcId="{ADC35A71-B8E1-4D6D-AF7B-F7E405B4FBFF}" destId="{CE5BDCF1-BBDE-4757-8054-CBD44079E84B}" srcOrd="0" destOrd="0" presId="urn:microsoft.com/office/officeart/2005/8/layout/hierarchy6"/>
    <dgm:cxn modelId="{1B73E4DD-B9F6-449D-BD65-0F66CA9AEE2B}" type="presOf" srcId="{97E78AA2-2FAA-4F46-9784-334B0DECBE2D}" destId="{C85D15C7-483F-4DCE-82AC-512EABF395A2}" srcOrd="0" destOrd="0" presId="urn:microsoft.com/office/officeart/2005/8/layout/hierarchy6"/>
    <dgm:cxn modelId="{DE58557B-E25C-4CE2-AD8E-BCD5044B22FF}" srcId="{60B2EBC8-57FF-43EF-B0CD-4220A718C296}" destId="{5695B5EC-308B-44AF-A01F-D20FC59DF16E}" srcOrd="0" destOrd="0" parTransId="{97E78AA2-2FAA-4F46-9784-334B0DECBE2D}" sibTransId="{AD4B3EBD-8AEF-4FC8-9243-306ACB018E6C}"/>
    <dgm:cxn modelId="{2C8B3F19-F097-4972-BE6F-23B3543C093A}" srcId="{7593E59D-AA14-4C04-B13F-1831679AB8C5}" destId="{AFE5FEB2-2EA9-4474-A785-D2D3E5D121AE}" srcOrd="0" destOrd="0" parTransId="{131D0D67-E2D3-4A06-AC2C-7D7A9461DC8B}" sibTransId="{1ECC9344-8D40-418A-9E12-0AFEE9EB370A}"/>
    <dgm:cxn modelId="{6090779F-01F5-4A05-97FA-1434F05D713B}" type="presOf" srcId="{7070801E-3BFD-4783-A53B-386B4B54E5C4}" destId="{1B39FC22-1577-40C2-9700-1C298A919DA9}" srcOrd="0" destOrd="0" presId="urn:microsoft.com/office/officeart/2005/8/layout/hierarchy6"/>
    <dgm:cxn modelId="{D5317669-7D2F-4F31-9502-856C3D894B22}" srcId="{AFE5FEB2-2EA9-4474-A785-D2D3E5D121AE}" destId="{A832B6EB-8E60-47E4-B668-F7CE1482DD91}" srcOrd="0" destOrd="0" parTransId="{C4661040-E7AA-45C9-9613-C7656E876452}" sibTransId="{884E6942-5894-42BD-B95B-534E5D407068}"/>
    <dgm:cxn modelId="{85C94CA2-146F-4B3F-A0C6-CDE9A4AA4B64}" type="presOf" srcId="{5FBDFB02-7EF5-4BCD-8D06-A019457E5035}" destId="{4E54D37C-6585-461A-8AE2-F1C192C17EF9}" srcOrd="0" destOrd="0" presId="urn:microsoft.com/office/officeart/2005/8/layout/hierarchy6"/>
    <dgm:cxn modelId="{9B05F1D1-7C88-49B8-A95A-9A855E1BC951}" type="presOf" srcId="{303020A9-CE1A-46E2-9187-6150647B993E}" destId="{BEF22D67-E1C2-4CD1-A873-8E1BF6F12E6F}" srcOrd="0" destOrd="0" presId="urn:microsoft.com/office/officeart/2005/8/layout/hierarchy6"/>
    <dgm:cxn modelId="{41535661-1543-4C0A-9673-EB7719BA3ADF}" srcId="{AFE5FEB2-2EA9-4474-A785-D2D3E5D121AE}" destId="{60B2EBC8-57FF-43EF-B0CD-4220A718C296}" srcOrd="2" destOrd="0" parTransId="{C0C961BE-C08F-4136-A809-05A3471D5E02}" sibTransId="{B465FD37-96B0-46D7-96AC-3B72F0F6C0D3}"/>
    <dgm:cxn modelId="{3F0C9D27-E1C5-49D6-B2C1-577D0BB50ADE}" type="presOf" srcId="{4635075A-D948-4854-981E-985AAD3874F7}" destId="{87E65729-2790-4CFC-BB49-30188ECCDC48}" srcOrd="0" destOrd="0" presId="urn:microsoft.com/office/officeart/2005/8/layout/hierarchy6"/>
    <dgm:cxn modelId="{97D11BA2-E540-4C4B-98CF-EB4D4FB2EE76}" type="presOf" srcId="{C0C961BE-C08F-4136-A809-05A3471D5E02}" destId="{8ACF8EED-3B32-4AD9-88C5-570F6612A587}" srcOrd="0" destOrd="0" presId="urn:microsoft.com/office/officeart/2005/8/layout/hierarchy6"/>
    <dgm:cxn modelId="{63F05B4C-305B-420F-9A2C-1A23D53D5C1F}" type="presOf" srcId="{AFE5FEB2-2EA9-4474-A785-D2D3E5D121AE}" destId="{842D54A8-56D0-4CE4-B5AB-D2BD978D9C71}" srcOrd="0" destOrd="0" presId="urn:microsoft.com/office/officeart/2005/8/layout/hierarchy6"/>
    <dgm:cxn modelId="{A46C86F1-31AC-464B-B627-AB5405A2C405}" srcId="{A832B6EB-8E60-47E4-B668-F7CE1482DD91}" destId="{DBE80136-A133-4C19-8AE3-0F1BCB6BFACB}" srcOrd="0" destOrd="0" parTransId="{ADC35A71-B8E1-4D6D-AF7B-F7E405B4FBFF}" sibTransId="{7269211B-2A77-46F6-B4DA-F355C008B282}"/>
    <dgm:cxn modelId="{0D950CFB-ABF6-41EC-99E3-07E76AEACC9D}" srcId="{60B2EBC8-57FF-43EF-B0CD-4220A718C296}" destId="{303020A9-CE1A-46E2-9187-6150647B993E}" srcOrd="1" destOrd="0" parTransId="{EDB10396-8823-4C05-8BDF-89F7FBE38256}" sibTransId="{98190452-A3D4-4944-91BA-422242786960}"/>
    <dgm:cxn modelId="{8384B84A-F5A9-4ADE-82A6-6FCD5A0283DB}" srcId="{AFE5FEB2-2EA9-4474-A785-D2D3E5D121AE}" destId="{5FBDFB02-7EF5-4BCD-8D06-A019457E5035}" srcOrd="4" destOrd="0" parTransId="{DBE33A58-1A26-4AE0-BAC3-5DB9F3E4AD1B}" sibTransId="{4F366219-5AB9-41EF-BCC0-6637CC3A0488}"/>
    <dgm:cxn modelId="{77BE097D-56E2-4401-93FF-E35ECC918253}" type="presOf" srcId="{60B2EBC8-57FF-43EF-B0CD-4220A718C296}" destId="{803D0955-F2A4-49A8-B438-45E927EEE625}" srcOrd="0" destOrd="0" presId="urn:microsoft.com/office/officeart/2005/8/layout/hierarchy6"/>
    <dgm:cxn modelId="{48D92887-051B-43AE-A4BB-B02F8FD06686}" type="presParOf" srcId="{D5FE8AED-40A5-458D-8B11-B946C7EC4B60}" destId="{45EF557E-C98E-4D14-8FED-FC0046915CFF}" srcOrd="0" destOrd="0" presId="urn:microsoft.com/office/officeart/2005/8/layout/hierarchy6"/>
    <dgm:cxn modelId="{FD1DE155-39EB-417F-A9CF-9B615CEF0C88}" type="presParOf" srcId="{45EF557E-C98E-4D14-8FED-FC0046915CFF}" destId="{AECB586D-DDFC-4C9B-9035-6C8B6D24484B}" srcOrd="0" destOrd="0" presId="urn:microsoft.com/office/officeart/2005/8/layout/hierarchy6"/>
    <dgm:cxn modelId="{1AA5AD24-3BE9-4D85-9332-66FD8AFDEB5C}" type="presParOf" srcId="{AECB586D-DDFC-4C9B-9035-6C8B6D24484B}" destId="{3C30795C-DF81-4640-9A85-9EE6B6BD58F5}" srcOrd="0" destOrd="0" presId="urn:microsoft.com/office/officeart/2005/8/layout/hierarchy6"/>
    <dgm:cxn modelId="{821E33B1-C8E3-497C-A96C-4A1733A96E09}" type="presParOf" srcId="{3C30795C-DF81-4640-9A85-9EE6B6BD58F5}" destId="{842D54A8-56D0-4CE4-B5AB-D2BD978D9C71}" srcOrd="0" destOrd="0" presId="urn:microsoft.com/office/officeart/2005/8/layout/hierarchy6"/>
    <dgm:cxn modelId="{B8653ADF-AAE9-4288-B70D-524F54EC59E1}" type="presParOf" srcId="{3C30795C-DF81-4640-9A85-9EE6B6BD58F5}" destId="{3D0AA791-F5C2-4CBB-9E9B-CD91420CF0A3}" srcOrd="1" destOrd="0" presId="urn:microsoft.com/office/officeart/2005/8/layout/hierarchy6"/>
    <dgm:cxn modelId="{07A92606-582B-40DA-BA99-509793E54681}" type="presParOf" srcId="{3D0AA791-F5C2-4CBB-9E9B-CD91420CF0A3}" destId="{7731256C-9459-4814-826E-BB615F70A8FF}" srcOrd="0" destOrd="0" presId="urn:microsoft.com/office/officeart/2005/8/layout/hierarchy6"/>
    <dgm:cxn modelId="{C77414E9-743A-4D12-AF6A-AA7661C5F51C}" type="presParOf" srcId="{3D0AA791-F5C2-4CBB-9E9B-CD91420CF0A3}" destId="{C36E3FEB-1C09-45BA-AB9B-F11BB80B8110}" srcOrd="1" destOrd="0" presId="urn:microsoft.com/office/officeart/2005/8/layout/hierarchy6"/>
    <dgm:cxn modelId="{77751ED9-1D21-4558-9D4F-77FA36FFD952}" type="presParOf" srcId="{C36E3FEB-1C09-45BA-AB9B-F11BB80B8110}" destId="{AA3DD1C2-2888-4079-85E1-A57A5FCCDB5A}" srcOrd="0" destOrd="0" presId="urn:microsoft.com/office/officeart/2005/8/layout/hierarchy6"/>
    <dgm:cxn modelId="{8A0D1818-082F-4E93-BDA3-A7475CE50E06}" type="presParOf" srcId="{C36E3FEB-1C09-45BA-AB9B-F11BB80B8110}" destId="{A19696C8-0F26-4C8F-B1CA-BBE928AB4816}" srcOrd="1" destOrd="0" presId="urn:microsoft.com/office/officeart/2005/8/layout/hierarchy6"/>
    <dgm:cxn modelId="{A6EAD0D2-E8A2-48CF-B60A-AEB2048755EB}" type="presParOf" srcId="{A19696C8-0F26-4C8F-B1CA-BBE928AB4816}" destId="{CE5BDCF1-BBDE-4757-8054-CBD44079E84B}" srcOrd="0" destOrd="0" presId="urn:microsoft.com/office/officeart/2005/8/layout/hierarchy6"/>
    <dgm:cxn modelId="{9E2242FE-828F-4643-A20B-9895DBE99FBB}" type="presParOf" srcId="{A19696C8-0F26-4C8F-B1CA-BBE928AB4816}" destId="{B05F1E0F-0189-4FE8-B48B-9225C9925CB7}" srcOrd="1" destOrd="0" presId="urn:microsoft.com/office/officeart/2005/8/layout/hierarchy6"/>
    <dgm:cxn modelId="{E4847630-AB32-4246-AD7C-F4AF2F51B36B}" type="presParOf" srcId="{B05F1E0F-0189-4FE8-B48B-9225C9925CB7}" destId="{F5AF5D3F-9F61-4AC9-A46C-F67BD49FD3E2}" srcOrd="0" destOrd="0" presId="urn:microsoft.com/office/officeart/2005/8/layout/hierarchy6"/>
    <dgm:cxn modelId="{6443B1A0-DD3C-4A4C-B1B1-7BBB19FAE228}" type="presParOf" srcId="{B05F1E0F-0189-4FE8-B48B-9225C9925CB7}" destId="{9B81EA67-5A17-4467-88CC-009E1FA95CB5}" srcOrd="1" destOrd="0" presId="urn:microsoft.com/office/officeart/2005/8/layout/hierarchy6"/>
    <dgm:cxn modelId="{F2F3D74F-40CD-485B-9D39-A9CA4403889B}" type="presParOf" srcId="{3D0AA791-F5C2-4CBB-9E9B-CD91420CF0A3}" destId="{E3A0ABF8-FDD6-4DD3-9A9F-85D7D4E6A9DB}" srcOrd="2" destOrd="0" presId="urn:microsoft.com/office/officeart/2005/8/layout/hierarchy6"/>
    <dgm:cxn modelId="{B436E5E1-3DEE-46D1-A273-9CAC51044EB8}" type="presParOf" srcId="{3D0AA791-F5C2-4CBB-9E9B-CD91420CF0A3}" destId="{0B5E51F9-EFAD-4FE8-A339-FE262B88D5E8}" srcOrd="3" destOrd="0" presId="urn:microsoft.com/office/officeart/2005/8/layout/hierarchy6"/>
    <dgm:cxn modelId="{4AA276ED-80DF-4767-AB2E-F89CDC621FC2}" type="presParOf" srcId="{0B5E51F9-EFAD-4FE8-A339-FE262B88D5E8}" destId="{A0B067E3-E235-48AC-AEA1-98EA971C0CB8}" srcOrd="0" destOrd="0" presId="urn:microsoft.com/office/officeart/2005/8/layout/hierarchy6"/>
    <dgm:cxn modelId="{A45E325F-5F48-403D-BB9A-E4C085D16739}" type="presParOf" srcId="{0B5E51F9-EFAD-4FE8-A339-FE262B88D5E8}" destId="{CF0EF50C-1164-4467-A8F9-AF6D5C40230F}" srcOrd="1" destOrd="0" presId="urn:microsoft.com/office/officeart/2005/8/layout/hierarchy6"/>
    <dgm:cxn modelId="{356E9C63-D77E-449B-83C7-1EB0D985AE8E}" type="presParOf" srcId="{CF0EF50C-1164-4467-A8F9-AF6D5C40230F}" destId="{BD632E3C-62C1-4BDB-880D-284FC4664883}" srcOrd="0" destOrd="0" presId="urn:microsoft.com/office/officeart/2005/8/layout/hierarchy6"/>
    <dgm:cxn modelId="{94F4264C-4CDA-4161-B777-BB8052FD8F87}" type="presParOf" srcId="{CF0EF50C-1164-4467-A8F9-AF6D5C40230F}" destId="{E10FEB91-2D5B-433E-B434-DA53F18E85C9}" srcOrd="1" destOrd="0" presId="urn:microsoft.com/office/officeart/2005/8/layout/hierarchy6"/>
    <dgm:cxn modelId="{63B34A98-4434-46CB-8E8B-F310D421B2C2}" type="presParOf" srcId="{E10FEB91-2D5B-433E-B434-DA53F18E85C9}" destId="{87E65729-2790-4CFC-BB49-30188ECCDC48}" srcOrd="0" destOrd="0" presId="urn:microsoft.com/office/officeart/2005/8/layout/hierarchy6"/>
    <dgm:cxn modelId="{B2F439A6-AECB-454B-A070-1FD13669C2C7}" type="presParOf" srcId="{E10FEB91-2D5B-433E-B434-DA53F18E85C9}" destId="{B64442DE-6499-4D00-B64D-9E8F26F3FD82}" srcOrd="1" destOrd="0" presId="urn:microsoft.com/office/officeart/2005/8/layout/hierarchy6"/>
    <dgm:cxn modelId="{877C48B7-B4FF-48C4-8BA4-538E6A632597}" type="presParOf" srcId="{3D0AA791-F5C2-4CBB-9E9B-CD91420CF0A3}" destId="{8ACF8EED-3B32-4AD9-88C5-570F6612A587}" srcOrd="4" destOrd="0" presId="urn:microsoft.com/office/officeart/2005/8/layout/hierarchy6"/>
    <dgm:cxn modelId="{7A371C22-EB26-49E3-8E74-A063D3C53739}" type="presParOf" srcId="{3D0AA791-F5C2-4CBB-9E9B-CD91420CF0A3}" destId="{DAB53188-4902-4040-A485-5EBE44D96447}" srcOrd="5" destOrd="0" presId="urn:microsoft.com/office/officeart/2005/8/layout/hierarchy6"/>
    <dgm:cxn modelId="{AA218175-1021-4EBA-AA36-22D690D2D263}" type="presParOf" srcId="{DAB53188-4902-4040-A485-5EBE44D96447}" destId="{803D0955-F2A4-49A8-B438-45E927EEE625}" srcOrd="0" destOrd="0" presId="urn:microsoft.com/office/officeart/2005/8/layout/hierarchy6"/>
    <dgm:cxn modelId="{B32C8E31-A656-4A05-9009-C24A21E7D66F}" type="presParOf" srcId="{DAB53188-4902-4040-A485-5EBE44D96447}" destId="{4260EE0D-D4E0-4F56-9635-BECEF6565F01}" srcOrd="1" destOrd="0" presId="urn:microsoft.com/office/officeart/2005/8/layout/hierarchy6"/>
    <dgm:cxn modelId="{85C6B671-7989-4914-B825-5A15164834FA}" type="presParOf" srcId="{4260EE0D-D4E0-4F56-9635-BECEF6565F01}" destId="{C85D15C7-483F-4DCE-82AC-512EABF395A2}" srcOrd="0" destOrd="0" presId="urn:microsoft.com/office/officeart/2005/8/layout/hierarchy6"/>
    <dgm:cxn modelId="{2606331B-D882-4A4E-9412-9F226129361A}" type="presParOf" srcId="{4260EE0D-D4E0-4F56-9635-BECEF6565F01}" destId="{93A983B8-4FA9-4268-928B-3833EF99DDBC}" srcOrd="1" destOrd="0" presId="urn:microsoft.com/office/officeart/2005/8/layout/hierarchy6"/>
    <dgm:cxn modelId="{8F641022-C1D6-4C41-B4E1-A2D305E46626}" type="presParOf" srcId="{93A983B8-4FA9-4268-928B-3833EF99DDBC}" destId="{6C0D0554-DB25-4F8D-B55E-3DB14F5752D2}" srcOrd="0" destOrd="0" presId="urn:microsoft.com/office/officeart/2005/8/layout/hierarchy6"/>
    <dgm:cxn modelId="{00061E5E-8636-47C1-BB2E-8602417FFBF8}" type="presParOf" srcId="{93A983B8-4FA9-4268-928B-3833EF99DDBC}" destId="{7277DCD2-274F-4E8B-8D7B-7F2D980E968E}" srcOrd="1" destOrd="0" presId="urn:microsoft.com/office/officeart/2005/8/layout/hierarchy6"/>
    <dgm:cxn modelId="{76CD36F5-08A8-43CD-B7D9-00F98EE51566}" type="presParOf" srcId="{4260EE0D-D4E0-4F56-9635-BECEF6565F01}" destId="{AF4C780A-7807-4B31-B79F-AFF22DA63CEF}" srcOrd="2" destOrd="0" presId="urn:microsoft.com/office/officeart/2005/8/layout/hierarchy6"/>
    <dgm:cxn modelId="{0700163C-7FC6-481F-924C-A82A5590D8D3}" type="presParOf" srcId="{4260EE0D-D4E0-4F56-9635-BECEF6565F01}" destId="{3346B9A2-5179-4237-BFA5-43B5D3EA74E7}" srcOrd="3" destOrd="0" presId="urn:microsoft.com/office/officeart/2005/8/layout/hierarchy6"/>
    <dgm:cxn modelId="{673B03EC-BF5E-4E6D-8CB3-60F29CD36513}" type="presParOf" srcId="{3346B9A2-5179-4237-BFA5-43B5D3EA74E7}" destId="{BEF22D67-E1C2-4CD1-A873-8E1BF6F12E6F}" srcOrd="0" destOrd="0" presId="urn:microsoft.com/office/officeart/2005/8/layout/hierarchy6"/>
    <dgm:cxn modelId="{A7A1A6FA-DB29-4EB7-A38E-B558BAC409CD}" type="presParOf" srcId="{3346B9A2-5179-4237-BFA5-43B5D3EA74E7}" destId="{D66E3D7D-0882-4D3F-B7C1-8154C2A0CB1D}" srcOrd="1" destOrd="0" presId="urn:microsoft.com/office/officeart/2005/8/layout/hierarchy6"/>
    <dgm:cxn modelId="{256B6AB7-D5DE-4C32-9846-8CF55045EEFD}" type="presParOf" srcId="{3D0AA791-F5C2-4CBB-9E9B-CD91420CF0A3}" destId="{88B042D6-BEB2-402F-BF3D-B8A44D3C54B7}" srcOrd="6" destOrd="0" presId="urn:microsoft.com/office/officeart/2005/8/layout/hierarchy6"/>
    <dgm:cxn modelId="{88CD1F88-946E-4A98-B036-E0C23732C763}" type="presParOf" srcId="{3D0AA791-F5C2-4CBB-9E9B-CD91420CF0A3}" destId="{519717FA-D5B5-4C08-A02A-0D322B9B89F7}" srcOrd="7" destOrd="0" presId="urn:microsoft.com/office/officeart/2005/8/layout/hierarchy6"/>
    <dgm:cxn modelId="{EC7A7F58-EC77-4D01-8D1D-7C5247A09D50}" type="presParOf" srcId="{519717FA-D5B5-4C08-A02A-0D322B9B89F7}" destId="{1B39FC22-1577-40C2-9700-1C298A919DA9}" srcOrd="0" destOrd="0" presId="urn:microsoft.com/office/officeart/2005/8/layout/hierarchy6"/>
    <dgm:cxn modelId="{88FE4A42-A325-4E88-8F63-34A3369128EE}" type="presParOf" srcId="{519717FA-D5B5-4C08-A02A-0D322B9B89F7}" destId="{3188CAF9-65ED-42CA-8138-06181E5538BD}" srcOrd="1" destOrd="0" presId="urn:microsoft.com/office/officeart/2005/8/layout/hierarchy6"/>
    <dgm:cxn modelId="{161595DB-EC6E-49C5-B0C9-C7D5F7D527D0}" type="presParOf" srcId="{3D0AA791-F5C2-4CBB-9E9B-CD91420CF0A3}" destId="{837AEF4E-0F40-41B7-AAFA-B7D50E78C912}" srcOrd="8" destOrd="0" presId="urn:microsoft.com/office/officeart/2005/8/layout/hierarchy6"/>
    <dgm:cxn modelId="{C4579BD1-D009-4399-8EE4-41A6A22D2C35}" type="presParOf" srcId="{3D0AA791-F5C2-4CBB-9E9B-CD91420CF0A3}" destId="{CCF49EB1-5323-42A6-818E-5F847D6F97F9}" srcOrd="9" destOrd="0" presId="urn:microsoft.com/office/officeart/2005/8/layout/hierarchy6"/>
    <dgm:cxn modelId="{189A696C-507E-42E4-B3C4-E1AC5F4DE74B}" type="presParOf" srcId="{CCF49EB1-5323-42A6-818E-5F847D6F97F9}" destId="{4E54D37C-6585-461A-8AE2-F1C192C17EF9}" srcOrd="0" destOrd="0" presId="urn:microsoft.com/office/officeart/2005/8/layout/hierarchy6"/>
    <dgm:cxn modelId="{2A1FD859-656D-4EFA-B6AF-C43AEB6CC9C6}" type="presParOf" srcId="{CCF49EB1-5323-42A6-818E-5F847D6F97F9}" destId="{5C2B3D69-B4FD-4705-B457-FE0BD7B5DD29}" srcOrd="1" destOrd="0" presId="urn:microsoft.com/office/officeart/2005/8/layout/hierarchy6"/>
    <dgm:cxn modelId="{F152BA5E-20A7-4460-B624-AE4736D885F1}" type="presParOf" srcId="{D5FE8AED-40A5-458D-8B11-B946C7EC4B60}" destId="{15AD5B38-0377-4630-8B52-C5079BA9067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60FDB-70A8-4C9A-90E3-B3A70BA9B42E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E41A0B-96B7-4D01-8CC0-C559EA88C46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/>
            <a:t>Неналоговые доходы</a:t>
          </a:r>
          <a:endParaRPr lang="ru-RU" sz="2400" dirty="0"/>
        </a:p>
      </dgm:t>
    </dgm:pt>
    <dgm:pt modelId="{381EB0B0-C528-4DF1-8E1C-92A0A9E3F286}" type="parTrans" cxnId="{E350AF86-612C-4EAB-85BE-67B2CD0E9ECC}">
      <dgm:prSet/>
      <dgm:spPr/>
      <dgm:t>
        <a:bodyPr/>
        <a:lstStyle/>
        <a:p>
          <a:endParaRPr lang="ru-RU"/>
        </a:p>
      </dgm:t>
    </dgm:pt>
    <dgm:pt modelId="{9AD4CEE3-BBB2-4A37-99A5-F5B0754F76C1}" type="sibTrans" cxnId="{E350AF86-612C-4EAB-85BE-67B2CD0E9ECC}">
      <dgm:prSet/>
      <dgm:spPr/>
      <dgm:t>
        <a:bodyPr/>
        <a:lstStyle/>
        <a:p>
          <a:endParaRPr lang="ru-RU"/>
        </a:p>
      </dgm:t>
    </dgm:pt>
    <dgm:pt modelId="{F14BCE97-9D3B-4F8C-99D7-160C5A4AB95B}" type="asst">
      <dgm:prSet phldrT="[Текст]"/>
      <dgm:spPr/>
      <dgm:t>
        <a:bodyPr/>
        <a:lstStyle/>
        <a:p>
          <a:pPr rtl="0"/>
          <a:r>
            <a:rPr lang="ru-RU" dirty="0" smtClean="0"/>
            <a:t>Доходы от оказания платных услуг (работ) и компенсации затрат государства</a:t>
          </a:r>
          <a:endParaRPr lang="ru-RU" b="0" dirty="0"/>
        </a:p>
      </dgm:t>
    </dgm:pt>
    <dgm:pt modelId="{192B0EC5-4765-420C-A6B5-B040F59148FA}" type="parTrans" cxnId="{2C9558E8-91E1-4C4A-B742-8E1F5CC49CF8}">
      <dgm:prSet/>
      <dgm:spPr/>
      <dgm:t>
        <a:bodyPr/>
        <a:lstStyle/>
        <a:p>
          <a:endParaRPr lang="ru-RU"/>
        </a:p>
      </dgm:t>
    </dgm:pt>
    <dgm:pt modelId="{215C789D-D628-4535-9CC3-7A60CD269A9E}" type="sibTrans" cxnId="{2C9558E8-91E1-4C4A-B742-8E1F5CC49CF8}">
      <dgm:prSet/>
      <dgm:spPr/>
      <dgm:t>
        <a:bodyPr/>
        <a:lstStyle/>
        <a:p>
          <a:endParaRPr lang="ru-RU"/>
        </a:p>
      </dgm:t>
    </dgm:pt>
    <dgm:pt modelId="{B266909B-E836-4EE2-8441-7F5EB51FAF38}" type="asst">
      <dgm:prSet phldrT="[Текст]"/>
      <dgm:spPr/>
      <dgm:t>
        <a:bodyPr/>
        <a:lstStyle/>
        <a:p>
          <a:r>
            <a:rPr lang="ru-RU" b="0" dirty="0" smtClean="0"/>
            <a:t>Доходы от продажи материальных и нематериальных активов</a:t>
          </a:r>
          <a:endParaRPr lang="ru-RU" b="0" dirty="0"/>
        </a:p>
      </dgm:t>
    </dgm:pt>
    <dgm:pt modelId="{57C5B54C-03BE-4EE3-A147-D4E0A676D1AD}" type="parTrans" cxnId="{2BC9D884-DAE8-41C8-86C0-067B20494DE3}">
      <dgm:prSet/>
      <dgm:spPr/>
      <dgm:t>
        <a:bodyPr/>
        <a:lstStyle/>
        <a:p>
          <a:endParaRPr lang="ru-RU"/>
        </a:p>
      </dgm:t>
    </dgm:pt>
    <dgm:pt modelId="{6B9CDC68-B682-4DB2-BFC4-3ECB26781307}" type="sibTrans" cxnId="{2BC9D884-DAE8-41C8-86C0-067B20494DE3}">
      <dgm:prSet/>
      <dgm:spPr/>
      <dgm:t>
        <a:bodyPr/>
        <a:lstStyle/>
        <a:p>
          <a:endParaRPr lang="ru-RU"/>
        </a:p>
      </dgm:t>
    </dgm:pt>
    <dgm:pt modelId="{B0F33058-3B4E-436D-AF49-0FBB260892A1}" type="asst">
      <dgm:prSet phldrT="[Текст]"/>
      <dgm:spPr/>
      <dgm:t>
        <a:bodyPr/>
        <a:lstStyle/>
        <a:p>
          <a:r>
            <a:rPr lang="ru-RU" b="0" dirty="0" smtClean="0"/>
            <a:t>Штрафы, санкции, возмещение ущерба</a:t>
          </a:r>
          <a:endParaRPr lang="ru-RU" b="0" dirty="0"/>
        </a:p>
      </dgm:t>
    </dgm:pt>
    <dgm:pt modelId="{E334068E-AC69-4522-A61E-6E54BECE341F}" type="sibTrans" cxnId="{F4E50E2F-6BD1-425A-855D-DFC1EDD5BF0B}">
      <dgm:prSet/>
      <dgm:spPr/>
      <dgm:t>
        <a:bodyPr/>
        <a:lstStyle/>
        <a:p>
          <a:endParaRPr lang="ru-RU"/>
        </a:p>
      </dgm:t>
    </dgm:pt>
    <dgm:pt modelId="{16C183A4-7DF3-47C7-8368-AC43B60AED81}" type="parTrans" cxnId="{F4E50E2F-6BD1-425A-855D-DFC1EDD5BF0B}">
      <dgm:prSet/>
      <dgm:spPr/>
      <dgm:t>
        <a:bodyPr/>
        <a:lstStyle/>
        <a:p>
          <a:endParaRPr lang="ru-RU"/>
        </a:p>
      </dgm:t>
    </dgm:pt>
    <dgm:pt modelId="{C993C45F-DAE1-47D0-8D6F-F510641916C7}" type="asst">
      <dgm:prSet/>
      <dgm:spPr/>
      <dgm:t>
        <a:bodyPr/>
        <a:lstStyle/>
        <a:p>
          <a:r>
            <a:rPr lang="ru-RU" b="0" dirty="0" smtClean="0"/>
            <a:t>Платежи за пользование природными ресурсами</a:t>
          </a:r>
          <a:endParaRPr lang="ru-RU" dirty="0"/>
        </a:p>
      </dgm:t>
    </dgm:pt>
    <dgm:pt modelId="{17116471-8C7C-4593-AEA6-B17DC1F8353E}" type="parTrans" cxnId="{15869C7D-17DB-4656-BF08-3809C95502FD}">
      <dgm:prSet/>
      <dgm:spPr/>
      <dgm:t>
        <a:bodyPr/>
        <a:lstStyle/>
        <a:p>
          <a:endParaRPr lang="ru-RU"/>
        </a:p>
      </dgm:t>
    </dgm:pt>
    <dgm:pt modelId="{5CBD2664-402F-4BFF-B32F-D92CC0F879B6}" type="sibTrans" cxnId="{15869C7D-17DB-4656-BF08-3809C95502FD}">
      <dgm:prSet/>
      <dgm:spPr/>
      <dgm:t>
        <a:bodyPr/>
        <a:lstStyle/>
        <a:p>
          <a:endParaRPr lang="ru-RU"/>
        </a:p>
      </dgm:t>
    </dgm:pt>
    <dgm:pt modelId="{32E6A8F6-3FB6-4B38-A8D6-60C804A4714A}" type="asst">
      <dgm:prSet phldrT="[Текст]" custT="1"/>
      <dgm:spPr/>
      <dgm:t>
        <a:bodyPr/>
        <a:lstStyle/>
        <a:p>
          <a:r>
            <a:rPr lang="ru-RU" sz="1200" b="0" dirty="0" smtClean="0"/>
            <a:t>Доходы от использования имущества, находящегося в муниципальной собственности</a:t>
          </a:r>
          <a:endParaRPr lang="ru-RU" sz="1200" b="0" dirty="0"/>
        </a:p>
      </dgm:t>
    </dgm:pt>
    <dgm:pt modelId="{E36E8F3D-323D-43AC-8348-EBEA8DC10A6F}" type="sibTrans" cxnId="{2A95F46D-91E7-485B-8432-920C8E1ECC9F}">
      <dgm:prSet/>
      <dgm:spPr/>
      <dgm:t>
        <a:bodyPr/>
        <a:lstStyle/>
        <a:p>
          <a:endParaRPr lang="ru-RU"/>
        </a:p>
      </dgm:t>
    </dgm:pt>
    <dgm:pt modelId="{8F44AFD4-A547-4B90-8C77-52EDCD755742}" type="parTrans" cxnId="{2A95F46D-91E7-485B-8432-920C8E1ECC9F}">
      <dgm:prSet/>
      <dgm:spPr/>
      <dgm:t>
        <a:bodyPr/>
        <a:lstStyle/>
        <a:p>
          <a:endParaRPr lang="ru-RU"/>
        </a:p>
      </dgm:t>
    </dgm:pt>
    <dgm:pt modelId="{A7D343CC-614F-4F13-88DD-A00FA2569AF0}" type="pres">
      <dgm:prSet presAssocID="{07560FDB-70A8-4C9A-90E3-B3A70BA9B4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0CF90F-DBC2-4A7C-A5AD-17ADB0D69F77}" type="pres">
      <dgm:prSet presAssocID="{A2E41A0B-96B7-4D01-8CC0-C559EA88C465}" presName="vertOne" presStyleCnt="0"/>
      <dgm:spPr/>
      <dgm:t>
        <a:bodyPr/>
        <a:lstStyle/>
        <a:p>
          <a:endParaRPr lang="ru-RU"/>
        </a:p>
      </dgm:t>
    </dgm:pt>
    <dgm:pt modelId="{B19816CF-D5DE-4965-811E-0583B70761AC}" type="pres">
      <dgm:prSet presAssocID="{A2E41A0B-96B7-4D01-8CC0-C559EA88C465}" presName="txOne" presStyleLbl="node0" presStyleIdx="0" presStyleCnt="1" custScaleY="20193" custLinFactY="-9103" custLinFactNeighborX="-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1CBEF-950E-4681-A0FD-D56AE8DA7742}" type="pres">
      <dgm:prSet presAssocID="{A2E41A0B-96B7-4D01-8CC0-C559EA88C465}" presName="parTransOne" presStyleCnt="0"/>
      <dgm:spPr/>
      <dgm:t>
        <a:bodyPr/>
        <a:lstStyle/>
        <a:p>
          <a:endParaRPr lang="ru-RU"/>
        </a:p>
      </dgm:t>
    </dgm:pt>
    <dgm:pt modelId="{4C43F439-5E10-47E2-9D08-D1E3CCBFE74C}" type="pres">
      <dgm:prSet presAssocID="{A2E41A0B-96B7-4D01-8CC0-C559EA88C465}" presName="horzOne" presStyleCnt="0"/>
      <dgm:spPr/>
      <dgm:t>
        <a:bodyPr/>
        <a:lstStyle/>
        <a:p>
          <a:endParaRPr lang="ru-RU"/>
        </a:p>
      </dgm:t>
    </dgm:pt>
    <dgm:pt modelId="{5B3774ED-E472-48FD-A630-A7B1DA7AD115}" type="pres">
      <dgm:prSet presAssocID="{32E6A8F6-3FB6-4B38-A8D6-60C804A4714A}" presName="vertTwo" presStyleCnt="0"/>
      <dgm:spPr/>
      <dgm:t>
        <a:bodyPr/>
        <a:lstStyle/>
        <a:p>
          <a:endParaRPr lang="ru-RU"/>
        </a:p>
      </dgm:t>
    </dgm:pt>
    <dgm:pt modelId="{3C6908E8-635C-447C-98CE-EDD42A7A50E1}" type="pres">
      <dgm:prSet presAssocID="{32E6A8F6-3FB6-4B38-A8D6-60C804A4714A}" presName="txTwo" presStyleLbl="asst1" presStyleIdx="0" presStyleCnt="5" custScaleY="29569" custLinFactNeighborX="3623" custLinFactNeighborY="-2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F8554-149D-47C0-A093-A4182B1F9E9D}" type="pres">
      <dgm:prSet presAssocID="{32E6A8F6-3FB6-4B38-A8D6-60C804A4714A}" presName="horzTwo" presStyleCnt="0"/>
      <dgm:spPr/>
      <dgm:t>
        <a:bodyPr/>
        <a:lstStyle/>
        <a:p>
          <a:endParaRPr lang="ru-RU"/>
        </a:p>
      </dgm:t>
    </dgm:pt>
    <dgm:pt modelId="{9E5E805D-AB31-48BB-B93F-59E2E16971EC}" type="pres">
      <dgm:prSet presAssocID="{E36E8F3D-323D-43AC-8348-EBEA8DC10A6F}" presName="sibSpaceTwo" presStyleCnt="0"/>
      <dgm:spPr/>
      <dgm:t>
        <a:bodyPr/>
        <a:lstStyle/>
        <a:p>
          <a:endParaRPr lang="ru-RU"/>
        </a:p>
      </dgm:t>
    </dgm:pt>
    <dgm:pt modelId="{638419EE-8D01-48D8-935E-0E16A64984A7}" type="pres">
      <dgm:prSet presAssocID="{C993C45F-DAE1-47D0-8D6F-F510641916C7}" presName="vertTwo" presStyleCnt="0"/>
      <dgm:spPr/>
      <dgm:t>
        <a:bodyPr/>
        <a:lstStyle/>
        <a:p>
          <a:endParaRPr lang="ru-RU"/>
        </a:p>
      </dgm:t>
    </dgm:pt>
    <dgm:pt modelId="{9D06D26B-9576-4BCC-8B8B-697E13A700EE}" type="pres">
      <dgm:prSet presAssocID="{C993C45F-DAE1-47D0-8D6F-F510641916C7}" presName="txTwo" presStyleLbl="asst1" presStyleIdx="1" presStyleCnt="5" custScaleY="30024" custLinFactNeighborX="-601" custLinFactNeighborY="-2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0E96A-704F-435C-827E-96472E847E14}" type="pres">
      <dgm:prSet presAssocID="{C993C45F-DAE1-47D0-8D6F-F510641916C7}" presName="horzTwo" presStyleCnt="0"/>
      <dgm:spPr/>
      <dgm:t>
        <a:bodyPr/>
        <a:lstStyle/>
        <a:p>
          <a:endParaRPr lang="ru-RU"/>
        </a:p>
      </dgm:t>
    </dgm:pt>
    <dgm:pt modelId="{E6E86C5C-1FDF-4C7F-BD40-C0973CCA0E15}" type="pres">
      <dgm:prSet presAssocID="{5CBD2664-402F-4BFF-B32F-D92CC0F879B6}" presName="sibSpaceTwo" presStyleCnt="0"/>
      <dgm:spPr/>
      <dgm:t>
        <a:bodyPr/>
        <a:lstStyle/>
        <a:p>
          <a:endParaRPr lang="ru-RU"/>
        </a:p>
      </dgm:t>
    </dgm:pt>
    <dgm:pt modelId="{CB31AEAE-67A3-48AF-9CA6-74AD46A53FEB}" type="pres">
      <dgm:prSet presAssocID="{F14BCE97-9D3B-4F8C-99D7-160C5A4AB95B}" presName="vertTwo" presStyleCnt="0"/>
      <dgm:spPr/>
      <dgm:t>
        <a:bodyPr/>
        <a:lstStyle/>
        <a:p>
          <a:endParaRPr lang="ru-RU"/>
        </a:p>
      </dgm:t>
    </dgm:pt>
    <dgm:pt modelId="{8BB608B2-6F9C-4E75-B51A-19E350A309F8}" type="pres">
      <dgm:prSet presAssocID="{F14BCE97-9D3B-4F8C-99D7-160C5A4AB95B}" presName="txTwo" presStyleLbl="asst1" presStyleIdx="2" presStyleCnt="5" custFlipVert="0" custScaleY="30292" custLinFactNeighborX="-22" custLinFactNeighborY="-2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F9F45-7D37-475A-8947-2E2B0409767E}" type="pres">
      <dgm:prSet presAssocID="{F14BCE97-9D3B-4F8C-99D7-160C5A4AB95B}" presName="horzTwo" presStyleCnt="0"/>
      <dgm:spPr/>
      <dgm:t>
        <a:bodyPr/>
        <a:lstStyle/>
        <a:p>
          <a:endParaRPr lang="ru-RU"/>
        </a:p>
      </dgm:t>
    </dgm:pt>
    <dgm:pt modelId="{BE23F9EF-C4FC-436D-B868-7B49225206A7}" type="pres">
      <dgm:prSet presAssocID="{215C789D-D628-4535-9CC3-7A60CD269A9E}" presName="sibSpaceTwo" presStyleCnt="0"/>
      <dgm:spPr/>
      <dgm:t>
        <a:bodyPr/>
        <a:lstStyle/>
        <a:p>
          <a:endParaRPr lang="ru-RU"/>
        </a:p>
      </dgm:t>
    </dgm:pt>
    <dgm:pt modelId="{E2FDDFE8-EAF8-428C-85C2-8FC643AA9347}" type="pres">
      <dgm:prSet presAssocID="{B266909B-E836-4EE2-8441-7F5EB51FAF38}" presName="vertTwo" presStyleCnt="0"/>
      <dgm:spPr/>
      <dgm:t>
        <a:bodyPr/>
        <a:lstStyle/>
        <a:p>
          <a:endParaRPr lang="ru-RU"/>
        </a:p>
      </dgm:t>
    </dgm:pt>
    <dgm:pt modelId="{FF32F447-9713-46B1-AF84-7C2C544D12A2}" type="pres">
      <dgm:prSet presAssocID="{B266909B-E836-4EE2-8441-7F5EB51FAF38}" presName="txTwo" presStyleLbl="asst1" presStyleIdx="3" presStyleCnt="5" custScaleY="30890" custLinFactNeighborX="1028" custLinFactNeighborY="-25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4263B-BAE1-4138-B886-6A636F4AFC39}" type="pres">
      <dgm:prSet presAssocID="{B266909B-E836-4EE2-8441-7F5EB51FAF38}" presName="horzTwo" presStyleCnt="0"/>
      <dgm:spPr/>
      <dgm:t>
        <a:bodyPr/>
        <a:lstStyle/>
        <a:p>
          <a:endParaRPr lang="ru-RU"/>
        </a:p>
      </dgm:t>
    </dgm:pt>
    <dgm:pt modelId="{3E63C1BF-1CFA-40A9-8583-BEC5EA80DDA3}" type="pres">
      <dgm:prSet presAssocID="{6B9CDC68-B682-4DB2-BFC4-3ECB26781307}" presName="sibSpaceTwo" presStyleCnt="0"/>
      <dgm:spPr/>
      <dgm:t>
        <a:bodyPr/>
        <a:lstStyle/>
        <a:p>
          <a:endParaRPr lang="ru-RU"/>
        </a:p>
      </dgm:t>
    </dgm:pt>
    <dgm:pt modelId="{67EFB0FF-514D-46A3-9141-F488A9BBB39A}" type="pres">
      <dgm:prSet presAssocID="{B0F33058-3B4E-436D-AF49-0FBB260892A1}" presName="vertTwo" presStyleCnt="0"/>
      <dgm:spPr/>
      <dgm:t>
        <a:bodyPr/>
        <a:lstStyle/>
        <a:p>
          <a:endParaRPr lang="ru-RU"/>
        </a:p>
      </dgm:t>
    </dgm:pt>
    <dgm:pt modelId="{BA8B964F-BF4B-462D-B381-C5E1E488332A}" type="pres">
      <dgm:prSet presAssocID="{B0F33058-3B4E-436D-AF49-0FBB260892A1}" presName="txTwo" presStyleLbl="asst1" presStyleIdx="4" presStyleCnt="5" custScaleY="30890" custLinFactNeighborX="-406" custLinFactNeighborY="-2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35C7C-3F65-41D0-88CA-E0D22272449A}" type="pres">
      <dgm:prSet presAssocID="{B0F33058-3B4E-436D-AF49-0FBB260892A1}" presName="horzTwo" presStyleCnt="0"/>
      <dgm:spPr/>
      <dgm:t>
        <a:bodyPr/>
        <a:lstStyle/>
        <a:p>
          <a:endParaRPr lang="ru-RU"/>
        </a:p>
      </dgm:t>
    </dgm:pt>
  </dgm:ptLst>
  <dgm:cxnLst>
    <dgm:cxn modelId="{C02CAB48-BA61-4E4A-A214-1C440C63C61B}" type="presOf" srcId="{32E6A8F6-3FB6-4B38-A8D6-60C804A4714A}" destId="{3C6908E8-635C-447C-98CE-EDD42A7A50E1}" srcOrd="0" destOrd="0" presId="urn:microsoft.com/office/officeart/2005/8/layout/hierarchy4"/>
    <dgm:cxn modelId="{E350AF86-612C-4EAB-85BE-67B2CD0E9ECC}" srcId="{07560FDB-70A8-4C9A-90E3-B3A70BA9B42E}" destId="{A2E41A0B-96B7-4D01-8CC0-C559EA88C465}" srcOrd="0" destOrd="0" parTransId="{381EB0B0-C528-4DF1-8E1C-92A0A9E3F286}" sibTransId="{9AD4CEE3-BBB2-4A37-99A5-F5B0754F76C1}"/>
    <dgm:cxn modelId="{15869C7D-17DB-4656-BF08-3809C95502FD}" srcId="{A2E41A0B-96B7-4D01-8CC0-C559EA88C465}" destId="{C993C45F-DAE1-47D0-8D6F-F510641916C7}" srcOrd="1" destOrd="0" parTransId="{17116471-8C7C-4593-AEA6-B17DC1F8353E}" sibTransId="{5CBD2664-402F-4BFF-B32F-D92CC0F879B6}"/>
    <dgm:cxn modelId="{2A95F46D-91E7-485B-8432-920C8E1ECC9F}" srcId="{A2E41A0B-96B7-4D01-8CC0-C559EA88C465}" destId="{32E6A8F6-3FB6-4B38-A8D6-60C804A4714A}" srcOrd="0" destOrd="0" parTransId="{8F44AFD4-A547-4B90-8C77-52EDCD755742}" sibTransId="{E36E8F3D-323D-43AC-8348-EBEA8DC10A6F}"/>
    <dgm:cxn modelId="{C7CE7C27-C9BB-4470-B467-4BFD411BD658}" type="presOf" srcId="{A2E41A0B-96B7-4D01-8CC0-C559EA88C465}" destId="{B19816CF-D5DE-4965-811E-0583B70761AC}" srcOrd="0" destOrd="0" presId="urn:microsoft.com/office/officeart/2005/8/layout/hierarchy4"/>
    <dgm:cxn modelId="{B8CAD140-2649-4590-BD45-2BA641F6C8CC}" type="presOf" srcId="{C993C45F-DAE1-47D0-8D6F-F510641916C7}" destId="{9D06D26B-9576-4BCC-8B8B-697E13A700EE}" srcOrd="0" destOrd="0" presId="urn:microsoft.com/office/officeart/2005/8/layout/hierarchy4"/>
    <dgm:cxn modelId="{F4E50E2F-6BD1-425A-855D-DFC1EDD5BF0B}" srcId="{A2E41A0B-96B7-4D01-8CC0-C559EA88C465}" destId="{B0F33058-3B4E-436D-AF49-0FBB260892A1}" srcOrd="4" destOrd="0" parTransId="{16C183A4-7DF3-47C7-8368-AC43B60AED81}" sibTransId="{E334068E-AC69-4522-A61E-6E54BECE341F}"/>
    <dgm:cxn modelId="{2BC9D884-DAE8-41C8-86C0-067B20494DE3}" srcId="{A2E41A0B-96B7-4D01-8CC0-C559EA88C465}" destId="{B266909B-E836-4EE2-8441-7F5EB51FAF38}" srcOrd="3" destOrd="0" parTransId="{57C5B54C-03BE-4EE3-A147-D4E0A676D1AD}" sibTransId="{6B9CDC68-B682-4DB2-BFC4-3ECB26781307}"/>
    <dgm:cxn modelId="{8E5E709C-7DB7-4604-965E-39D573D9D525}" type="presOf" srcId="{B0F33058-3B4E-436D-AF49-0FBB260892A1}" destId="{BA8B964F-BF4B-462D-B381-C5E1E488332A}" srcOrd="0" destOrd="0" presId="urn:microsoft.com/office/officeart/2005/8/layout/hierarchy4"/>
    <dgm:cxn modelId="{B749AF5D-CFC4-4F05-9B14-9FE8CBDC9141}" type="presOf" srcId="{B266909B-E836-4EE2-8441-7F5EB51FAF38}" destId="{FF32F447-9713-46B1-AF84-7C2C544D12A2}" srcOrd="0" destOrd="0" presId="urn:microsoft.com/office/officeart/2005/8/layout/hierarchy4"/>
    <dgm:cxn modelId="{ADEC4FCB-1F9F-4461-BC1D-45591DCB3B2A}" type="presOf" srcId="{07560FDB-70A8-4C9A-90E3-B3A70BA9B42E}" destId="{A7D343CC-614F-4F13-88DD-A00FA2569AF0}" srcOrd="0" destOrd="0" presId="urn:microsoft.com/office/officeart/2005/8/layout/hierarchy4"/>
    <dgm:cxn modelId="{C7BD8A4E-0C05-4D19-ABC4-67875919C3F0}" type="presOf" srcId="{F14BCE97-9D3B-4F8C-99D7-160C5A4AB95B}" destId="{8BB608B2-6F9C-4E75-B51A-19E350A309F8}" srcOrd="0" destOrd="0" presId="urn:microsoft.com/office/officeart/2005/8/layout/hierarchy4"/>
    <dgm:cxn modelId="{2C9558E8-91E1-4C4A-B742-8E1F5CC49CF8}" srcId="{A2E41A0B-96B7-4D01-8CC0-C559EA88C465}" destId="{F14BCE97-9D3B-4F8C-99D7-160C5A4AB95B}" srcOrd="2" destOrd="0" parTransId="{192B0EC5-4765-420C-A6B5-B040F59148FA}" sibTransId="{215C789D-D628-4535-9CC3-7A60CD269A9E}"/>
    <dgm:cxn modelId="{9C316C15-7868-44F2-B041-094D77C4BF6A}" type="presParOf" srcId="{A7D343CC-614F-4F13-88DD-A00FA2569AF0}" destId="{A20CF90F-DBC2-4A7C-A5AD-17ADB0D69F77}" srcOrd="0" destOrd="0" presId="urn:microsoft.com/office/officeart/2005/8/layout/hierarchy4"/>
    <dgm:cxn modelId="{EB51AC91-BF6A-447C-B62F-3DCE510F4B96}" type="presParOf" srcId="{A20CF90F-DBC2-4A7C-A5AD-17ADB0D69F77}" destId="{B19816CF-D5DE-4965-811E-0583B70761AC}" srcOrd="0" destOrd="0" presId="urn:microsoft.com/office/officeart/2005/8/layout/hierarchy4"/>
    <dgm:cxn modelId="{587EBDC8-CC70-4374-B25D-E44F526E1298}" type="presParOf" srcId="{A20CF90F-DBC2-4A7C-A5AD-17ADB0D69F77}" destId="{5DF1CBEF-950E-4681-A0FD-D56AE8DA7742}" srcOrd="1" destOrd="0" presId="urn:microsoft.com/office/officeart/2005/8/layout/hierarchy4"/>
    <dgm:cxn modelId="{83FD2496-F771-4FFA-8955-8A3612D32223}" type="presParOf" srcId="{A20CF90F-DBC2-4A7C-A5AD-17ADB0D69F77}" destId="{4C43F439-5E10-47E2-9D08-D1E3CCBFE74C}" srcOrd="2" destOrd="0" presId="urn:microsoft.com/office/officeart/2005/8/layout/hierarchy4"/>
    <dgm:cxn modelId="{4DFC11CF-6DE3-465B-AF29-D1A358BEE933}" type="presParOf" srcId="{4C43F439-5E10-47E2-9D08-D1E3CCBFE74C}" destId="{5B3774ED-E472-48FD-A630-A7B1DA7AD115}" srcOrd="0" destOrd="0" presId="urn:microsoft.com/office/officeart/2005/8/layout/hierarchy4"/>
    <dgm:cxn modelId="{BB175F63-A43A-4889-A868-D9FA62FEA69D}" type="presParOf" srcId="{5B3774ED-E472-48FD-A630-A7B1DA7AD115}" destId="{3C6908E8-635C-447C-98CE-EDD42A7A50E1}" srcOrd="0" destOrd="0" presId="urn:microsoft.com/office/officeart/2005/8/layout/hierarchy4"/>
    <dgm:cxn modelId="{01CABCDE-57A3-4C28-A7EF-57FCD4A1F222}" type="presParOf" srcId="{5B3774ED-E472-48FD-A630-A7B1DA7AD115}" destId="{82CF8554-149D-47C0-A093-A4182B1F9E9D}" srcOrd="1" destOrd="0" presId="urn:microsoft.com/office/officeart/2005/8/layout/hierarchy4"/>
    <dgm:cxn modelId="{8AF9F818-DF25-4889-9F42-F91F087A4C6A}" type="presParOf" srcId="{4C43F439-5E10-47E2-9D08-D1E3CCBFE74C}" destId="{9E5E805D-AB31-48BB-B93F-59E2E16971EC}" srcOrd="1" destOrd="0" presId="urn:microsoft.com/office/officeart/2005/8/layout/hierarchy4"/>
    <dgm:cxn modelId="{5B4B9BF9-CDE3-4BBB-A51D-05FEF4F94BD3}" type="presParOf" srcId="{4C43F439-5E10-47E2-9D08-D1E3CCBFE74C}" destId="{638419EE-8D01-48D8-935E-0E16A64984A7}" srcOrd="2" destOrd="0" presId="urn:microsoft.com/office/officeart/2005/8/layout/hierarchy4"/>
    <dgm:cxn modelId="{9EBE5999-A61A-42FC-BDCE-1D9AF739CE87}" type="presParOf" srcId="{638419EE-8D01-48D8-935E-0E16A64984A7}" destId="{9D06D26B-9576-4BCC-8B8B-697E13A700EE}" srcOrd="0" destOrd="0" presId="urn:microsoft.com/office/officeart/2005/8/layout/hierarchy4"/>
    <dgm:cxn modelId="{47F8750A-510C-40A2-B825-769A88DB0344}" type="presParOf" srcId="{638419EE-8D01-48D8-935E-0E16A64984A7}" destId="{78B0E96A-704F-435C-827E-96472E847E14}" srcOrd="1" destOrd="0" presId="urn:microsoft.com/office/officeart/2005/8/layout/hierarchy4"/>
    <dgm:cxn modelId="{EAA2976A-78B4-4801-8375-F71F50B9DA73}" type="presParOf" srcId="{4C43F439-5E10-47E2-9D08-D1E3CCBFE74C}" destId="{E6E86C5C-1FDF-4C7F-BD40-C0973CCA0E15}" srcOrd="3" destOrd="0" presId="urn:microsoft.com/office/officeart/2005/8/layout/hierarchy4"/>
    <dgm:cxn modelId="{E6B3D2A0-3DA8-4962-8F5A-1BD6D0A12ACF}" type="presParOf" srcId="{4C43F439-5E10-47E2-9D08-D1E3CCBFE74C}" destId="{CB31AEAE-67A3-48AF-9CA6-74AD46A53FEB}" srcOrd="4" destOrd="0" presId="urn:microsoft.com/office/officeart/2005/8/layout/hierarchy4"/>
    <dgm:cxn modelId="{8EBEE0F7-4BD7-4485-BDC9-690D684FB447}" type="presParOf" srcId="{CB31AEAE-67A3-48AF-9CA6-74AD46A53FEB}" destId="{8BB608B2-6F9C-4E75-B51A-19E350A309F8}" srcOrd="0" destOrd="0" presId="urn:microsoft.com/office/officeart/2005/8/layout/hierarchy4"/>
    <dgm:cxn modelId="{A017D020-F2DB-45B1-8875-03DFAC2AE962}" type="presParOf" srcId="{CB31AEAE-67A3-48AF-9CA6-74AD46A53FEB}" destId="{54DF9F45-7D37-475A-8947-2E2B0409767E}" srcOrd="1" destOrd="0" presId="urn:microsoft.com/office/officeart/2005/8/layout/hierarchy4"/>
    <dgm:cxn modelId="{014BE6E8-6B05-499A-A393-B7D764C44A95}" type="presParOf" srcId="{4C43F439-5E10-47E2-9D08-D1E3CCBFE74C}" destId="{BE23F9EF-C4FC-436D-B868-7B49225206A7}" srcOrd="5" destOrd="0" presId="urn:microsoft.com/office/officeart/2005/8/layout/hierarchy4"/>
    <dgm:cxn modelId="{615CA264-808E-4A7B-9847-CB3777FDE08E}" type="presParOf" srcId="{4C43F439-5E10-47E2-9D08-D1E3CCBFE74C}" destId="{E2FDDFE8-EAF8-428C-85C2-8FC643AA9347}" srcOrd="6" destOrd="0" presId="urn:microsoft.com/office/officeart/2005/8/layout/hierarchy4"/>
    <dgm:cxn modelId="{ECBDDDF1-4C45-4675-B2B4-880916E87CD2}" type="presParOf" srcId="{E2FDDFE8-EAF8-428C-85C2-8FC643AA9347}" destId="{FF32F447-9713-46B1-AF84-7C2C544D12A2}" srcOrd="0" destOrd="0" presId="urn:microsoft.com/office/officeart/2005/8/layout/hierarchy4"/>
    <dgm:cxn modelId="{FE51628D-FB6E-4A45-B0CF-A3506C2BA836}" type="presParOf" srcId="{E2FDDFE8-EAF8-428C-85C2-8FC643AA9347}" destId="{7C14263B-BAE1-4138-B886-6A636F4AFC39}" srcOrd="1" destOrd="0" presId="urn:microsoft.com/office/officeart/2005/8/layout/hierarchy4"/>
    <dgm:cxn modelId="{E349DEBF-A5B4-4A36-A7B6-5E466F55E410}" type="presParOf" srcId="{4C43F439-5E10-47E2-9D08-D1E3CCBFE74C}" destId="{3E63C1BF-1CFA-40A9-8583-BEC5EA80DDA3}" srcOrd="7" destOrd="0" presId="urn:microsoft.com/office/officeart/2005/8/layout/hierarchy4"/>
    <dgm:cxn modelId="{ACEA67B4-494E-43EB-B60E-82C7EB1247CA}" type="presParOf" srcId="{4C43F439-5E10-47E2-9D08-D1E3CCBFE74C}" destId="{67EFB0FF-514D-46A3-9141-F488A9BBB39A}" srcOrd="8" destOrd="0" presId="urn:microsoft.com/office/officeart/2005/8/layout/hierarchy4"/>
    <dgm:cxn modelId="{C1DB1C50-500A-4EA7-8E09-1937EFF9C989}" type="presParOf" srcId="{67EFB0FF-514D-46A3-9141-F488A9BBB39A}" destId="{BA8B964F-BF4B-462D-B381-C5E1E488332A}" srcOrd="0" destOrd="0" presId="urn:microsoft.com/office/officeart/2005/8/layout/hierarchy4"/>
    <dgm:cxn modelId="{DCA9F47F-2EFC-4FB8-A6DA-552CE1911D06}" type="presParOf" srcId="{67EFB0FF-514D-46A3-9141-F488A9BBB39A}" destId="{66B35C7C-3F65-41D0-88CA-E0D2227244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53790-9E4F-4F2F-B909-D27BB8D14345}" type="doc">
      <dgm:prSet loTypeId="urn:microsoft.com/office/officeart/2008/layout/Lin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D42E6A-E63F-42F0-8D0A-0E039C2FBA4B}">
      <dgm:prSet phldrT="[Текст]" custT="1"/>
      <dgm:spPr/>
      <dgm:t>
        <a:bodyPr/>
        <a:lstStyle/>
        <a:p>
          <a:r>
            <a:rPr lang="ru-RU" sz="2000" dirty="0" smtClean="0"/>
            <a:t>2022 год</a:t>
          </a:r>
          <a:endParaRPr lang="ru-RU" sz="2000" dirty="0"/>
        </a:p>
      </dgm:t>
    </dgm:pt>
    <dgm:pt modelId="{A3B69B9F-DB01-4274-B24F-AFAF0C297B59}" type="parTrans" cxnId="{D1061739-03EF-4F5B-98C3-7510520E84D4}">
      <dgm:prSet/>
      <dgm:spPr/>
      <dgm:t>
        <a:bodyPr/>
        <a:lstStyle/>
        <a:p>
          <a:endParaRPr lang="ru-RU" sz="1100"/>
        </a:p>
      </dgm:t>
    </dgm:pt>
    <dgm:pt modelId="{EB50E6E8-5181-4363-8CDB-7CF61CE0E0B9}" type="sibTrans" cxnId="{D1061739-03EF-4F5B-98C3-7510520E84D4}">
      <dgm:prSet/>
      <dgm:spPr/>
      <dgm:t>
        <a:bodyPr/>
        <a:lstStyle/>
        <a:p>
          <a:endParaRPr lang="ru-RU" sz="1100"/>
        </a:p>
      </dgm:t>
    </dgm:pt>
    <dgm:pt modelId="{E209555C-79AC-48E9-822A-7F7F145616F0}">
      <dgm:prSet phldrT="[Текст]" custT="1"/>
      <dgm:spPr/>
      <dgm:t>
        <a:bodyPr/>
        <a:lstStyle/>
        <a:p>
          <a:r>
            <a:rPr lang="ru-RU" sz="2000" b="0" dirty="0" smtClean="0">
              <a:latin typeface="+mn-lt"/>
            </a:rPr>
            <a:t>250,0 тыс. рублей</a:t>
          </a:r>
          <a:endParaRPr lang="ru-RU" sz="2000" dirty="0"/>
        </a:p>
      </dgm:t>
    </dgm:pt>
    <dgm:pt modelId="{A4F8CAED-F35C-41C0-8477-BB1C9036C71B}" type="parTrans" cxnId="{0C619BB1-837D-4986-A342-66D22CA7DDBA}">
      <dgm:prSet/>
      <dgm:spPr/>
      <dgm:t>
        <a:bodyPr/>
        <a:lstStyle/>
        <a:p>
          <a:endParaRPr lang="ru-RU" sz="1100"/>
        </a:p>
      </dgm:t>
    </dgm:pt>
    <dgm:pt modelId="{ED45CFC0-64DD-43EC-ACFA-6AB98DBD6CEC}" type="sibTrans" cxnId="{0C619BB1-837D-4986-A342-66D22CA7DDBA}">
      <dgm:prSet/>
      <dgm:spPr/>
      <dgm:t>
        <a:bodyPr/>
        <a:lstStyle/>
        <a:p>
          <a:endParaRPr lang="ru-RU" sz="1100"/>
        </a:p>
      </dgm:t>
    </dgm:pt>
    <dgm:pt modelId="{76A73754-CBC4-4568-9C2B-4292D353D321}">
      <dgm:prSet phldrT="[Текст]" custT="1"/>
      <dgm:spPr/>
      <dgm:t>
        <a:bodyPr/>
        <a:lstStyle/>
        <a:p>
          <a:r>
            <a:rPr lang="ru-RU" sz="2000" dirty="0" smtClean="0"/>
            <a:t>20</a:t>
          </a:r>
          <a:r>
            <a:rPr lang="en-US" sz="2000" dirty="0" smtClean="0"/>
            <a:t>2</a:t>
          </a:r>
          <a:r>
            <a:rPr lang="ru-RU" sz="2000" dirty="0" smtClean="0"/>
            <a:t>3 год</a:t>
          </a:r>
          <a:endParaRPr lang="ru-RU" sz="2000" dirty="0"/>
        </a:p>
      </dgm:t>
    </dgm:pt>
    <dgm:pt modelId="{A8A34AD0-0E83-4E80-A51F-A21976805944}" type="parTrans" cxnId="{701AACE3-E480-45EF-B748-9CB6E4DD441B}">
      <dgm:prSet/>
      <dgm:spPr/>
      <dgm:t>
        <a:bodyPr/>
        <a:lstStyle/>
        <a:p>
          <a:endParaRPr lang="ru-RU" sz="1100"/>
        </a:p>
      </dgm:t>
    </dgm:pt>
    <dgm:pt modelId="{3F6F42AC-AE80-4426-BC33-8115F123135F}" type="sibTrans" cxnId="{701AACE3-E480-45EF-B748-9CB6E4DD441B}">
      <dgm:prSet/>
      <dgm:spPr/>
      <dgm:t>
        <a:bodyPr/>
        <a:lstStyle/>
        <a:p>
          <a:endParaRPr lang="ru-RU" sz="1100"/>
        </a:p>
      </dgm:t>
    </dgm:pt>
    <dgm:pt modelId="{25DE43D6-3120-4AAB-8135-7FE8A7535201}">
      <dgm:prSet phldrT="[Текст]" custT="1"/>
      <dgm:spPr/>
      <dgm:t>
        <a:bodyPr/>
        <a:lstStyle/>
        <a:p>
          <a:r>
            <a:rPr lang="ru-RU" sz="2000" dirty="0" smtClean="0"/>
            <a:t>250,0 тыс. рублей</a:t>
          </a:r>
          <a:endParaRPr lang="ru-RU" sz="2000" dirty="0"/>
        </a:p>
      </dgm:t>
    </dgm:pt>
    <dgm:pt modelId="{460FEC0F-03EA-4D96-B3AC-FA12E8BDCA64}" type="parTrans" cxnId="{3AEBBF19-8191-4FA2-9A61-1F8E89AB1A8E}">
      <dgm:prSet/>
      <dgm:spPr/>
      <dgm:t>
        <a:bodyPr/>
        <a:lstStyle/>
        <a:p>
          <a:endParaRPr lang="ru-RU" sz="1100"/>
        </a:p>
      </dgm:t>
    </dgm:pt>
    <dgm:pt modelId="{8DE409D6-DD8C-4AA5-A425-91A798814305}" type="sibTrans" cxnId="{3AEBBF19-8191-4FA2-9A61-1F8E89AB1A8E}">
      <dgm:prSet/>
      <dgm:spPr/>
      <dgm:t>
        <a:bodyPr/>
        <a:lstStyle/>
        <a:p>
          <a:endParaRPr lang="ru-RU" sz="1100"/>
        </a:p>
      </dgm:t>
    </dgm:pt>
    <dgm:pt modelId="{E3D04188-EAC9-437A-9974-3C151908E75B}">
      <dgm:prSet custT="1"/>
      <dgm:spPr/>
      <dgm:t>
        <a:bodyPr/>
        <a:lstStyle/>
        <a:p>
          <a:r>
            <a:rPr lang="ru-RU" sz="2000" dirty="0" smtClean="0"/>
            <a:t>2024 год</a:t>
          </a:r>
          <a:endParaRPr lang="ru-RU" sz="2000" dirty="0"/>
        </a:p>
      </dgm:t>
    </dgm:pt>
    <dgm:pt modelId="{7CA7044A-E5B0-4F08-93E6-AD8621B2F66D}" type="parTrans" cxnId="{8D6C1A2C-DCA8-4E7B-BD7F-8B93F411A1F3}">
      <dgm:prSet/>
      <dgm:spPr/>
      <dgm:t>
        <a:bodyPr/>
        <a:lstStyle/>
        <a:p>
          <a:endParaRPr lang="ru-RU" sz="1100"/>
        </a:p>
      </dgm:t>
    </dgm:pt>
    <dgm:pt modelId="{73FB8416-3C4C-4C3E-A1DF-86B8E9C5709E}" type="sibTrans" cxnId="{8D6C1A2C-DCA8-4E7B-BD7F-8B93F411A1F3}">
      <dgm:prSet/>
      <dgm:spPr/>
      <dgm:t>
        <a:bodyPr/>
        <a:lstStyle/>
        <a:p>
          <a:endParaRPr lang="ru-RU" sz="1100"/>
        </a:p>
      </dgm:t>
    </dgm:pt>
    <dgm:pt modelId="{B3BBC3CA-1199-4F80-A852-F36242EC10BC}">
      <dgm:prSet custT="1"/>
      <dgm:spPr/>
      <dgm:t>
        <a:bodyPr/>
        <a:lstStyle/>
        <a:p>
          <a:r>
            <a:rPr lang="ru-RU" sz="2000" dirty="0" smtClean="0"/>
            <a:t>250,0 тыс. рублей</a:t>
          </a:r>
          <a:endParaRPr lang="ru-RU" sz="2000" dirty="0"/>
        </a:p>
      </dgm:t>
    </dgm:pt>
    <dgm:pt modelId="{FF7996AD-E0B3-4C05-88ED-3524DEFC90AF}" type="parTrans" cxnId="{9913FC82-996F-42AD-A055-1DBA45CB8E82}">
      <dgm:prSet/>
      <dgm:spPr/>
      <dgm:t>
        <a:bodyPr/>
        <a:lstStyle/>
        <a:p>
          <a:endParaRPr lang="ru-RU" sz="1100"/>
        </a:p>
      </dgm:t>
    </dgm:pt>
    <dgm:pt modelId="{92DA0F0B-5162-4171-A588-5663924093BC}" type="sibTrans" cxnId="{9913FC82-996F-42AD-A055-1DBA45CB8E82}">
      <dgm:prSet/>
      <dgm:spPr/>
      <dgm:t>
        <a:bodyPr/>
        <a:lstStyle/>
        <a:p>
          <a:endParaRPr lang="ru-RU" sz="1100"/>
        </a:p>
      </dgm:t>
    </dgm:pt>
    <dgm:pt modelId="{8BB5C5C7-A28C-4548-BC0D-DE10DC58506B}" type="pres">
      <dgm:prSet presAssocID="{E1753790-9E4F-4F2F-B909-D27BB8D143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90B553-9811-4F76-B53C-751069C919C7}" type="pres">
      <dgm:prSet presAssocID="{99D42E6A-E63F-42F0-8D0A-0E039C2FBA4B}" presName="thickLine" presStyleLbl="alignNode1" presStyleIdx="0" presStyleCnt="3"/>
      <dgm:spPr/>
      <dgm:t>
        <a:bodyPr/>
        <a:lstStyle/>
        <a:p>
          <a:endParaRPr lang="ru-RU"/>
        </a:p>
      </dgm:t>
    </dgm:pt>
    <dgm:pt modelId="{75FCEB17-9924-4B30-A2E3-71E1135DAA8C}" type="pres">
      <dgm:prSet presAssocID="{99D42E6A-E63F-42F0-8D0A-0E039C2FBA4B}" presName="horz1" presStyleCnt="0"/>
      <dgm:spPr/>
      <dgm:t>
        <a:bodyPr/>
        <a:lstStyle/>
        <a:p>
          <a:endParaRPr lang="ru-RU"/>
        </a:p>
      </dgm:t>
    </dgm:pt>
    <dgm:pt modelId="{875D3FDC-F338-4E84-A32D-090520F32125}" type="pres">
      <dgm:prSet presAssocID="{99D42E6A-E63F-42F0-8D0A-0E039C2FBA4B}" presName="tx1" presStyleLbl="revTx" presStyleIdx="0" presStyleCnt="6" custScaleX="227586"/>
      <dgm:spPr/>
      <dgm:t>
        <a:bodyPr/>
        <a:lstStyle/>
        <a:p>
          <a:endParaRPr lang="ru-RU"/>
        </a:p>
      </dgm:t>
    </dgm:pt>
    <dgm:pt modelId="{24EE012D-22F1-432B-B598-C0EBD0D2BCD3}" type="pres">
      <dgm:prSet presAssocID="{99D42E6A-E63F-42F0-8D0A-0E039C2FBA4B}" presName="vert1" presStyleCnt="0"/>
      <dgm:spPr/>
      <dgm:t>
        <a:bodyPr/>
        <a:lstStyle/>
        <a:p>
          <a:endParaRPr lang="ru-RU"/>
        </a:p>
      </dgm:t>
    </dgm:pt>
    <dgm:pt modelId="{AD43AF82-5264-4BB6-983E-31236C4D88B4}" type="pres">
      <dgm:prSet presAssocID="{E209555C-79AC-48E9-822A-7F7F145616F0}" presName="vertSpace2a" presStyleCnt="0"/>
      <dgm:spPr/>
      <dgm:t>
        <a:bodyPr/>
        <a:lstStyle/>
        <a:p>
          <a:endParaRPr lang="ru-RU"/>
        </a:p>
      </dgm:t>
    </dgm:pt>
    <dgm:pt modelId="{677DFB6F-FDC7-4F19-ABE4-FB074E0A3F89}" type="pres">
      <dgm:prSet presAssocID="{E209555C-79AC-48E9-822A-7F7F145616F0}" presName="horz2" presStyleCnt="0"/>
      <dgm:spPr/>
      <dgm:t>
        <a:bodyPr/>
        <a:lstStyle/>
        <a:p>
          <a:endParaRPr lang="ru-RU"/>
        </a:p>
      </dgm:t>
    </dgm:pt>
    <dgm:pt modelId="{1CC1522B-5AAC-4804-8F8D-A98E13EA335C}" type="pres">
      <dgm:prSet presAssocID="{E209555C-79AC-48E9-822A-7F7F145616F0}" presName="horzSpace2" presStyleCnt="0"/>
      <dgm:spPr/>
      <dgm:t>
        <a:bodyPr/>
        <a:lstStyle/>
        <a:p>
          <a:endParaRPr lang="ru-RU"/>
        </a:p>
      </dgm:t>
    </dgm:pt>
    <dgm:pt modelId="{3AFBE65B-F250-45F3-B321-24CE4ED398B2}" type="pres">
      <dgm:prSet presAssocID="{E209555C-79AC-48E9-822A-7F7F145616F0}" presName="tx2" presStyleLbl="revTx" presStyleIdx="1" presStyleCnt="6" custScaleX="100324" custLinFactNeighborX="34" custLinFactNeighborY="-5161"/>
      <dgm:spPr/>
      <dgm:t>
        <a:bodyPr/>
        <a:lstStyle/>
        <a:p>
          <a:endParaRPr lang="ru-RU"/>
        </a:p>
      </dgm:t>
    </dgm:pt>
    <dgm:pt modelId="{480A005D-4068-4B84-B6F7-630172589D2A}" type="pres">
      <dgm:prSet presAssocID="{E209555C-79AC-48E9-822A-7F7F145616F0}" presName="vert2" presStyleCnt="0"/>
      <dgm:spPr/>
      <dgm:t>
        <a:bodyPr/>
        <a:lstStyle/>
        <a:p>
          <a:endParaRPr lang="ru-RU"/>
        </a:p>
      </dgm:t>
    </dgm:pt>
    <dgm:pt modelId="{3078F6D2-E1DD-4C35-A97C-0E08FDE6C427}" type="pres">
      <dgm:prSet presAssocID="{E209555C-79AC-48E9-822A-7F7F145616F0}" presName="thinLine2b" presStyleLbl="callout" presStyleIdx="0" presStyleCnt="3"/>
      <dgm:spPr/>
      <dgm:t>
        <a:bodyPr/>
        <a:lstStyle/>
        <a:p>
          <a:endParaRPr lang="ru-RU"/>
        </a:p>
      </dgm:t>
    </dgm:pt>
    <dgm:pt modelId="{50389798-C47A-4F5D-A3B0-950CBD1F1F0E}" type="pres">
      <dgm:prSet presAssocID="{E209555C-79AC-48E9-822A-7F7F145616F0}" presName="vertSpace2b" presStyleCnt="0"/>
      <dgm:spPr/>
      <dgm:t>
        <a:bodyPr/>
        <a:lstStyle/>
        <a:p>
          <a:endParaRPr lang="ru-RU"/>
        </a:p>
      </dgm:t>
    </dgm:pt>
    <dgm:pt modelId="{C7BB80B9-5700-4383-A09D-307F1B8972C7}" type="pres">
      <dgm:prSet presAssocID="{76A73754-CBC4-4568-9C2B-4292D353D321}" presName="thickLine" presStyleLbl="alignNode1" presStyleIdx="1" presStyleCnt="3"/>
      <dgm:spPr/>
      <dgm:t>
        <a:bodyPr/>
        <a:lstStyle/>
        <a:p>
          <a:endParaRPr lang="ru-RU"/>
        </a:p>
      </dgm:t>
    </dgm:pt>
    <dgm:pt modelId="{EF74279E-8A77-454B-9638-6F01A460B33E}" type="pres">
      <dgm:prSet presAssocID="{76A73754-CBC4-4568-9C2B-4292D353D321}" presName="horz1" presStyleCnt="0"/>
      <dgm:spPr/>
      <dgm:t>
        <a:bodyPr/>
        <a:lstStyle/>
        <a:p>
          <a:endParaRPr lang="ru-RU"/>
        </a:p>
      </dgm:t>
    </dgm:pt>
    <dgm:pt modelId="{D9BA9391-BA36-4261-ADC5-379AE223BA62}" type="pres">
      <dgm:prSet presAssocID="{76A73754-CBC4-4568-9C2B-4292D353D321}" presName="tx1" presStyleLbl="revTx" presStyleIdx="2" presStyleCnt="6" custScaleX="210345"/>
      <dgm:spPr/>
      <dgm:t>
        <a:bodyPr/>
        <a:lstStyle/>
        <a:p>
          <a:endParaRPr lang="ru-RU"/>
        </a:p>
      </dgm:t>
    </dgm:pt>
    <dgm:pt modelId="{3862A3E9-5219-4499-BBBB-504540644393}" type="pres">
      <dgm:prSet presAssocID="{76A73754-CBC4-4568-9C2B-4292D353D321}" presName="vert1" presStyleCnt="0"/>
      <dgm:spPr/>
      <dgm:t>
        <a:bodyPr/>
        <a:lstStyle/>
        <a:p>
          <a:endParaRPr lang="ru-RU"/>
        </a:p>
      </dgm:t>
    </dgm:pt>
    <dgm:pt modelId="{4145CA1A-7222-4EA8-AA45-8D2C1A6850D4}" type="pres">
      <dgm:prSet presAssocID="{25DE43D6-3120-4AAB-8135-7FE8A7535201}" presName="vertSpace2a" presStyleCnt="0"/>
      <dgm:spPr/>
      <dgm:t>
        <a:bodyPr/>
        <a:lstStyle/>
        <a:p>
          <a:endParaRPr lang="ru-RU"/>
        </a:p>
      </dgm:t>
    </dgm:pt>
    <dgm:pt modelId="{D7D31594-CC81-4788-B616-358E29A7E5D4}" type="pres">
      <dgm:prSet presAssocID="{25DE43D6-3120-4AAB-8135-7FE8A7535201}" presName="horz2" presStyleCnt="0"/>
      <dgm:spPr/>
      <dgm:t>
        <a:bodyPr/>
        <a:lstStyle/>
        <a:p>
          <a:endParaRPr lang="ru-RU"/>
        </a:p>
      </dgm:t>
    </dgm:pt>
    <dgm:pt modelId="{DF0DC737-3CD9-4B0E-97B2-F1BF5766D9A5}" type="pres">
      <dgm:prSet presAssocID="{25DE43D6-3120-4AAB-8135-7FE8A7535201}" presName="horzSpace2" presStyleCnt="0"/>
      <dgm:spPr/>
      <dgm:t>
        <a:bodyPr/>
        <a:lstStyle/>
        <a:p>
          <a:endParaRPr lang="ru-RU"/>
        </a:p>
      </dgm:t>
    </dgm:pt>
    <dgm:pt modelId="{0FF3F00A-4E9F-4D6B-B29D-AF437607A527}" type="pres">
      <dgm:prSet presAssocID="{25DE43D6-3120-4AAB-8135-7FE8A7535201}" presName="tx2" presStyleLbl="revTx" presStyleIdx="3" presStyleCnt="6" custScaleX="92317" custLinFactNeighborX="3543"/>
      <dgm:spPr/>
      <dgm:t>
        <a:bodyPr/>
        <a:lstStyle/>
        <a:p>
          <a:endParaRPr lang="ru-RU"/>
        </a:p>
      </dgm:t>
    </dgm:pt>
    <dgm:pt modelId="{3ABB1385-F7EC-4CC6-AED4-BE4C7E148413}" type="pres">
      <dgm:prSet presAssocID="{25DE43D6-3120-4AAB-8135-7FE8A7535201}" presName="vert2" presStyleCnt="0"/>
      <dgm:spPr/>
      <dgm:t>
        <a:bodyPr/>
        <a:lstStyle/>
        <a:p>
          <a:endParaRPr lang="ru-RU"/>
        </a:p>
      </dgm:t>
    </dgm:pt>
    <dgm:pt modelId="{3A630EF6-D3BF-4C14-891E-2568D1AB328A}" type="pres">
      <dgm:prSet presAssocID="{25DE43D6-3120-4AAB-8135-7FE8A7535201}" presName="thinLine2b" presStyleLbl="callout" presStyleIdx="1" presStyleCnt="3"/>
      <dgm:spPr/>
      <dgm:t>
        <a:bodyPr/>
        <a:lstStyle/>
        <a:p>
          <a:endParaRPr lang="ru-RU"/>
        </a:p>
      </dgm:t>
    </dgm:pt>
    <dgm:pt modelId="{D0DFD8B2-06D5-4583-B9FD-DBBE604147CF}" type="pres">
      <dgm:prSet presAssocID="{25DE43D6-3120-4AAB-8135-7FE8A7535201}" presName="vertSpace2b" presStyleCnt="0"/>
      <dgm:spPr/>
      <dgm:t>
        <a:bodyPr/>
        <a:lstStyle/>
        <a:p>
          <a:endParaRPr lang="ru-RU"/>
        </a:p>
      </dgm:t>
    </dgm:pt>
    <dgm:pt modelId="{193A102E-9A64-4A69-90D0-444BBC786F8D}" type="pres">
      <dgm:prSet presAssocID="{E3D04188-EAC9-437A-9974-3C151908E75B}" presName="thickLine" presStyleLbl="alignNode1" presStyleIdx="2" presStyleCnt="3"/>
      <dgm:spPr/>
      <dgm:t>
        <a:bodyPr/>
        <a:lstStyle/>
        <a:p>
          <a:endParaRPr lang="ru-RU"/>
        </a:p>
      </dgm:t>
    </dgm:pt>
    <dgm:pt modelId="{6B06DC82-5D0B-4F16-A4EF-52CDB74B0C58}" type="pres">
      <dgm:prSet presAssocID="{E3D04188-EAC9-437A-9974-3C151908E75B}" presName="horz1" presStyleCnt="0"/>
      <dgm:spPr/>
      <dgm:t>
        <a:bodyPr/>
        <a:lstStyle/>
        <a:p>
          <a:endParaRPr lang="ru-RU"/>
        </a:p>
      </dgm:t>
    </dgm:pt>
    <dgm:pt modelId="{5068E9BE-C924-4894-83E1-5D2EC0B46A31}" type="pres">
      <dgm:prSet presAssocID="{E3D04188-EAC9-437A-9974-3C151908E75B}" presName="tx1" presStyleLbl="revTx" presStyleIdx="4" presStyleCnt="6" custScaleX="226863"/>
      <dgm:spPr/>
      <dgm:t>
        <a:bodyPr/>
        <a:lstStyle/>
        <a:p>
          <a:endParaRPr lang="ru-RU"/>
        </a:p>
      </dgm:t>
    </dgm:pt>
    <dgm:pt modelId="{C80C3DAE-9251-45A7-967D-02974CB6EE4C}" type="pres">
      <dgm:prSet presAssocID="{E3D04188-EAC9-437A-9974-3C151908E75B}" presName="vert1" presStyleCnt="0"/>
      <dgm:spPr/>
      <dgm:t>
        <a:bodyPr/>
        <a:lstStyle/>
        <a:p>
          <a:endParaRPr lang="ru-RU"/>
        </a:p>
      </dgm:t>
    </dgm:pt>
    <dgm:pt modelId="{BF650D49-D02A-41A3-A882-65B53CA19233}" type="pres">
      <dgm:prSet presAssocID="{B3BBC3CA-1199-4F80-A852-F36242EC10BC}" presName="vertSpace2a" presStyleCnt="0"/>
      <dgm:spPr/>
      <dgm:t>
        <a:bodyPr/>
        <a:lstStyle/>
        <a:p>
          <a:endParaRPr lang="ru-RU"/>
        </a:p>
      </dgm:t>
    </dgm:pt>
    <dgm:pt modelId="{3D23AF80-1056-4396-AA6A-89E2267E022D}" type="pres">
      <dgm:prSet presAssocID="{B3BBC3CA-1199-4F80-A852-F36242EC10BC}" presName="horz2" presStyleCnt="0"/>
      <dgm:spPr/>
      <dgm:t>
        <a:bodyPr/>
        <a:lstStyle/>
        <a:p>
          <a:endParaRPr lang="ru-RU"/>
        </a:p>
      </dgm:t>
    </dgm:pt>
    <dgm:pt modelId="{51877F84-F8AB-444E-807D-E88B0493F771}" type="pres">
      <dgm:prSet presAssocID="{B3BBC3CA-1199-4F80-A852-F36242EC10BC}" presName="horzSpace2" presStyleCnt="0"/>
      <dgm:spPr/>
      <dgm:t>
        <a:bodyPr/>
        <a:lstStyle/>
        <a:p>
          <a:endParaRPr lang="ru-RU"/>
        </a:p>
      </dgm:t>
    </dgm:pt>
    <dgm:pt modelId="{977AB79F-E955-4764-8B9C-B6C2FE56E65B}" type="pres">
      <dgm:prSet presAssocID="{B3BBC3CA-1199-4F80-A852-F36242EC10BC}" presName="tx2" presStyleLbl="revTx" presStyleIdx="5" presStyleCnt="6" custScaleX="91603" custLinFactNeighborX="-1100" custLinFactNeighborY="8462"/>
      <dgm:spPr/>
      <dgm:t>
        <a:bodyPr/>
        <a:lstStyle/>
        <a:p>
          <a:endParaRPr lang="ru-RU"/>
        </a:p>
      </dgm:t>
    </dgm:pt>
    <dgm:pt modelId="{528EFD66-85AD-4C58-B211-FE8DB69A4ED5}" type="pres">
      <dgm:prSet presAssocID="{B3BBC3CA-1199-4F80-A852-F36242EC10BC}" presName="vert2" presStyleCnt="0"/>
      <dgm:spPr/>
      <dgm:t>
        <a:bodyPr/>
        <a:lstStyle/>
        <a:p>
          <a:endParaRPr lang="ru-RU"/>
        </a:p>
      </dgm:t>
    </dgm:pt>
    <dgm:pt modelId="{D0176729-E77E-4763-A9E0-4CD98170D4DD}" type="pres">
      <dgm:prSet presAssocID="{B3BBC3CA-1199-4F80-A852-F36242EC10BC}" presName="thinLine2b" presStyleLbl="callout" presStyleIdx="2" presStyleCnt="3"/>
      <dgm:spPr/>
      <dgm:t>
        <a:bodyPr/>
        <a:lstStyle/>
        <a:p>
          <a:endParaRPr lang="ru-RU"/>
        </a:p>
      </dgm:t>
    </dgm:pt>
    <dgm:pt modelId="{E7285B3B-FCF3-474A-A687-1A2D21A63035}" type="pres">
      <dgm:prSet presAssocID="{B3BBC3CA-1199-4F80-A852-F36242EC10BC}" presName="vertSpace2b" presStyleCnt="0"/>
      <dgm:spPr/>
      <dgm:t>
        <a:bodyPr/>
        <a:lstStyle/>
        <a:p>
          <a:endParaRPr lang="ru-RU"/>
        </a:p>
      </dgm:t>
    </dgm:pt>
  </dgm:ptLst>
  <dgm:cxnLst>
    <dgm:cxn modelId="{8D6C1A2C-DCA8-4E7B-BD7F-8B93F411A1F3}" srcId="{E1753790-9E4F-4F2F-B909-D27BB8D14345}" destId="{E3D04188-EAC9-437A-9974-3C151908E75B}" srcOrd="2" destOrd="0" parTransId="{7CA7044A-E5B0-4F08-93E6-AD8621B2F66D}" sibTransId="{73FB8416-3C4C-4C3E-A1DF-86B8E9C5709E}"/>
    <dgm:cxn modelId="{8A704ACB-8524-425F-A88D-E9B5A890C542}" type="presOf" srcId="{B3BBC3CA-1199-4F80-A852-F36242EC10BC}" destId="{977AB79F-E955-4764-8B9C-B6C2FE56E65B}" srcOrd="0" destOrd="0" presId="urn:microsoft.com/office/officeart/2008/layout/LinedList"/>
    <dgm:cxn modelId="{9913FC82-996F-42AD-A055-1DBA45CB8E82}" srcId="{E3D04188-EAC9-437A-9974-3C151908E75B}" destId="{B3BBC3CA-1199-4F80-A852-F36242EC10BC}" srcOrd="0" destOrd="0" parTransId="{FF7996AD-E0B3-4C05-88ED-3524DEFC90AF}" sibTransId="{92DA0F0B-5162-4171-A588-5663924093BC}"/>
    <dgm:cxn modelId="{0C619BB1-837D-4986-A342-66D22CA7DDBA}" srcId="{99D42E6A-E63F-42F0-8D0A-0E039C2FBA4B}" destId="{E209555C-79AC-48E9-822A-7F7F145616F0}" srcOrd="0" destOrd="0" parTransId="{A4F8CAED-F35C-41C0-8477-BB1C9036C71B}" sibTransId="{ED45CFC0-64DD-43EC-ACFA-6AB98DBD6CEC}"/>
    <dgm:cxn modelId="{E044D566-5F82-4E6F-A67C-525DF5B73803}" type="presOf" srcId="{E3D04188-EAC9-437A-9974-3C151908E75B}" destId="{5068E9BE-C924-4894-83E1-5D2EC0B46A31}" srcOrd="0" destOrd="0" presId="urn:microsoft.com/office/officeart/2008/layout/LinedList"/>
    <dgm:cxn modelId="{3AEBBF19-8191-4FA2-9A61-1F8E89AB1A8E}" srcId="{76A73754-CBC4-4568-9C2B-4292D353D321}" destId="{25DE43D6-3120-4AAB-8135-7FE8A7535201}" srcOrd="0" destOrd="0" parTransId="{460FEC0F-03EA-4D96-B3AC-FA12E8BDCA64}" sibTransId="{8DE409D6-DD8C-4AA5-A425-91A798814305}"/>
    <dgm:cxn modelId="{8ECF7652-B0EE-4D3E-BB82-7C468AAA8BA8}" type="presOf" srcId="{25DE43D6-3120-4AAB-8135-7FE8A7535201}" destId="{0FF3F00A-4E9F-4D6B-B29D-AF437607A527}" srcOrd="0" destOrd="0" presId="urn:microsoft.com/office/officeart/2008/layout/LinedList"/>
    <dgm:cxn modelId="{5D964185-E0DD-48EA-BF7F-9D714EDC5D4C}" type="presOf" srcId="{E209555C-79AC-48E9-822A-7F7F145616F0}" destId="{3AFBE65B-F250-45F3-B321-24CE4ED398B2}" srcOrd="0" destOrd="0" presId="urn:microsoft.com/office/officeart/2008/layout/LinedList"/>
    <dgm:cxn modelId="{DD85A90A-2359-4BF5-9D54-1AA1F1031E8F}" type="presOf" srcId="{76A73754-CBC4-4568-9C2B-4292D353D321}" destId="{D9BA9391-BA36-4261-ADC5-379AE223BA62}" srcOrd="0" destOrd="0" presId="urn:microsoft.com/office/officeart/2008/layout/LinedList"/>
    <dgm:cxn modelId="{D1061739-03EF-4F5B-98C3-7510520E84D4}" srcId="{E1753790-9E4F-4F2F-B909-D27BB8D14345}" destId="{99D42E6A-E63F-42F0-8D0A-0E039C2FBA4B}" srcOrd="0" destOrd="0" parTransId="{A3B69B9F-DB01-4274-B24F-AFAF0C297B59}" sibTransId="{EB50E6E8-5181-4363-8CDB-7CF61CE0E0B9}"/>
    <dgm:cxn modelId="{E5949C8B-D2A7-41CE-B582-56C4A096D93C}" type="presOf" srcId="{99D42E6A-E63F-42F0-8D0A-0E039C2FBA4B}" destId="{875D3FDC-F338-4E84-A32D-090520F32125}" srcOrd="0" destOrd="0" presId="urn:microsoft.com/office/officeart/2008/layout/LinedList"/>
    <dgm:cxn modelId="{701AACE3-E480-45EF-B748-9CB6E4DD441B}" srcId="{E1753790-9E4F-4F2F-B909-D27BB8D14345}" destId="{76A73754-CBC4-4568-9C2B-4292D353D321}" srcOrd="1" destOrd="0" parTransId="{A8A34AD0-0E83-4E80-A51F-A21976805944}" sibTransId="{3F6F42AC-AE80-4426-BC33-8115F123135F}"/>
    <dgm:cxn modelId="{1A0734D1-44D1-4789-84BE-E08FDE8E27F2}" type="presOf" srcId="{E1753790-9E4F-4F2F-B909-D27BB8D14345}" destId="{8BB5C5C7-A28C-4548-BC0D-DE10DC58506B}" srcOrd="0" destOrd="0" presId="urn:microsoft.com/office/officeart/2008/layout/LinedList"/>
    <dgm:cxn modelId="{7FB771FC-144E-4C70-9F81-4C2CC4741644}" type="presParOf" srcId="{8BB5C5C7-A28C-4548-BC0D-DE10DC58506B}" destId="{CB90B553-9811-4F76-B53C-751069C919C7}" srcOrd="0" destOrd="0" presId="urn:microsoft.com/office/officeart/2008/layout/LinedList"/>
    <dgm:cxn modelId="{158F287B-858F-4204-9E89-875C044E5514}" type="presParOf" srcId="{8BB5C5C7-A28C-4548-BC0D-DE10DC58506B}" destId="{75FCEB17-9924-4B30-A2E3-71E1135DAA8C}" srcOrd="1" destOrd="0" presId="urn:microsoft.com/office/officeart/2008/layout/LinedList"/>
    <dgm:cxn modelId="{A86D5987-716D-4B92-993F-4614265CE02D}" type="presParOf" srcId="{75FCEB17-9924-4B30-A2E3-71E1135DAA8C}" destId="{875D3FDC-F338-4E84-A32D-090520F32125}" srcOrd="0" destOrd="0" presId="urn:microsoft.com/office/officeart/2008/layout/LinedList"/>
    <dgm:cxn modelId="{AE462ED2-CE67-4FE5-9558-3A8BD1FB5AE5}" type="presParOf" srcId="{75FCEB17-9924-4B30-A2E3-71E1135DAA8C}" destId="{24EE012D-22F1-432B-B598-C0EBD0D2BCD3}" srcOrd="1" destOrd="0" presId="urn:microsoft.com/office/officeart/2008/layout/LinedList"/>
    <dgm:cxn modelId="{9080821E-8487-49C8-9407-6D75D282EE92}" type="presParOf" srcId="{24EE012D-22F1-432B-B598-C0EBD0D2BCD3}" destId="{AD43AF82-5264-4BB6-983E-31236C4D88B4}" srcOrd="0" destOrd="0" presId="urn:microsoft.com/office/officeart/2008/layout/LinedList"/>
    <dgm:cxn modelId="{358A40AD-40F3-4AFD-B6FE-8C9ABD2E5AFE}" type="presParOf" srcId="{24EE012D-22F1-432B-B598-C0EBD0D2BCD3}" destId="{677DFB6F-FDC7-4F19-ABE4-FB074E0A3F89}" srcOrd="1" destOrd="0" presId="urn:microsoft.com/office/officeart/2008/layout/LinedList"/>
    <dgm:cxn modelId="{A9A3F126-D559-4FC6-80B3-31ED0405A1C9}" type="presParOf" srcId="{677DFB6F-FDC7-4F19-ABE4-FB074E0A3F89}" destId="{1CC1522B-5AAC-4804-8F8D-A98E13EA335C}" srcOrd="0" destOrd="0" presId="urn:microsoft.com/office/officeart/2008/layout/LinedList"/>
    <dgm:cxn modelId="{0CC733CE-D7CA-442B-AB65-49DB6AB688EF}" type="presParOf" srcId="{677DFB6F-FDC7-4F19-ABE4-FB074E0A3F89}" destId="{3AFBE65B-F250-45F3-B321-24CE4ED398B2}" srcOrd="1" destOrd="0" presId="urn:microsoft.com/office/officeart/2008/layout/LinedList"/>
    <dgm:cxn modelId="{0D7CF7B8-D7A6-4ABF-A2E0-B3347299A23B}" type="presParOf" srcId="{677DFB6F-FDC7-4F19-ABE4-FB074E0A3F89}" destId="{480A005D-4068-4B84-B6F7-630172589D2A}" srcOrd="2" destOrd="0" presId="urn:microsoft.com/office/officeart/2008/layout/LinedList"/>
    <dgm:cxn modelId="{ED7FF260-E8EB-4295-BA15-74D45EE2FF6E}" type="presParOf" srcId="{24EE012D-22F1-432B-B598-C0EBD0D2BCD3}" destId="{3078F6D2-E1DD-4C35-A97C-0E08FDE6C427}" srcOrd="2" destOrd="0" presId="urn:microsoft.com/office/officeart/2008/layout/LinedList"/>
    <dgm:cxn modelId="{1D8C5611-3006-4CB4-B0A4-22D1B0CF7340}" type="presParOf" srcId="{24EE012D-22F1-432B-B598-C0EBD0D2BCD3}" destId="{50389798-C47A-4F5D-A3B0-950CBD1F1F0E}" srcOrd="3" destOrd="0" presId="urn:microsoft.com/office/officeart/2008/layout/LinedList"/>
    <dgm:cxn modelId="{C3E68F62-D925-41BE-A639-87137A6DADF7}" type="presParOf" srcId="{8BB5C5C7-A28C-4548-BC0D-DE10DC58506B}" destId="{C7BB80B9-5700-4383-A09D-307F1B8972C7}" srcOrd="2" destOrd="0" presId="urn:microsoft.com/office/officeart/2008/layout/LinedList"/>
    <dgm:cxn modelId="{4A76A050-BD24-41C1-86DC-049225726ED1}" type="presParOf" srcId="{8BB5C5C7-A28C-4548-BC0D-DE10DC58506B}" destId="{EF74279E-8A77-454B-9638-6F01A460B33E}" srcOrd="3" destOrd="0" presId="urn:microsoft.com/office/officeart/2008/layout/LinedList"/>
    <dgm:cxn modelId="{703644F3-EB2C-47E3-877F-D729CCB5C3E5}" type="presParOf" srcId="{EF74279E-8A77-454B-9638-6F01A460B33E}" destId="{D9BA9391-BA36-4261-ADC5-379AE223BA62}" srcOrd="0" destOrd="0" presId="urn:microsoft.com/office/officeart/2008/layout/LinedList"/>
    <dgm:cxn modelId="{22F7063F-A749-4F19-B144-26F4626C47CB}" type="presParOf" srcId="{EF74279E-8A77-454B-9638-6F01A460B33E}" destId="{3862A3E9-5219-4499-BBBB-504540644393}" srcOrd="1" destOrd="0" presId="urn:microsoft.com/office/officeart/2008/layout/LinedList"/>
    <dgm:cxn modelId="{C26BB618-FB78-4512-9B0B-C23765FDF056}" type="presParOf" srcId="{3862A3E9-5219-4499-BBBB-504540644393}" destId="{4145CA1A-7222-4EA8-AA45-8D2C1A6850D4}" srcOrd="0" destOrd="0" presId="urn:microsoft.com/office/officeart/2008/layout/LinedList"/>
    <dgm:cxn modelId="{524FFB76-69E2-407C-8241-D8C8D6CFED9A}" type="presParOf" srcId="{3862A3E9-5219-4499-BBBB-504540644393}" destId="{D7D31594-CC81-4788-B616-358E29A7E5D4}" srcOrd="1" destOrd="0" presId="urn:microsoft.com/office/officeart/2008/layout/LinedList"/>
    <dgm:cxn modelId="{2D0C973F-488F-4E13-8319-F90C3EB5DEE0}" type="presParOf" srcId="{D7D31594-CC81-4788-B616-358E29A7E5D4}" destId="{DF0DC737-3CD9-4B0E-97B2-F1BF5766D9A5}" srcOrd="0" destOrd="0" presId="urn:microsoft.com/office/officeart/2008/layout/LinedList"/>
    <dgm:cxn modelId="{7E7892DE-BED4-48FF-B4E5-0FEC109FA428}" type="presParOf" srcId="{D7D31594-CC81-4788-B616-358E29A7E5D4}" destId="{0FF3F00A-4E9F-4D6B-B29D-AF437607A527}" srcOrd="1" destOrd="0" presId="urn:microsoft.com/office/officeart/2008/layout/LinedList"/>
    <dgm:cxn modelId="{87C6C6E4-FEF9-4D7A-A758-24E1ED7C1A9B}" type="presParOf" srcId="{D7D31594-CC81-4788-B616-358E29A7E5D4}" destId="{3ABB1385-F7EC-4CC6-AED4-BE4C7E148413}" srcOrd="2" destOrd="0" presId="urn:microsoft.com/office/officeart/2008/layout/LinedList"/>
    <dgm:cxn modelId="{06A99916-C3F8-4C21-B6E3-4F31659626F6}" type="presParOf" srcId="{3862A3E9-5219-4499-BBBB-504540644393}" destId="{3A630EF6-D3BF-4C14-891E-2568D1AB328A}" srcOrd="2" destOrd="0" presId="urn:microsoft.com/office/officeart/2008/layout/LinedList"/>
    <dgm:cxn modelId="{ACA0954A-42F7-4437-A813-DADBAE7AF446}" type="presParOf" srcId="{3862A3E9-5219-4499-BBBB-504540644393}" destId="{D0DFD8B2-06D5-4583-B9FD-DBBE604147CF}" srcOrd="3" destOrd="0" presId="urn:microsoft.com/office/officeart/2008/layout/LinedList"/>
    <dgm:cxn modelId="{EE267474-9E54-437A-AE44-AE89A5898ED9}" type="presParOf" srcId="{8BB5C5C7-A28C-4548-BC0D-DE10DC58506B}" destId="{193A102E-9A64-4A69-90D0-444BBC786F8D}" srcOrd="4" destOrd="0" presId="urn:microsoft.com/office/officeart/2008/layout/LinedList"/>
    <dgm:cxn modelId="{E24F8B61-2908-46F5-B069-7DA2A121A8CF}" type="presParOf" srcId="{8BB5C5C7-A28C-4548-BC0D-DE10DC58506B}" destId="{6B06DC82-5D0B-4F16-A4EF-52CDB74B0C58}" srcOrd="5" destOrd="0" presId="urn:microsoft.com/office/officeart/2008/layout/LinedList"/>
    <dgm:cxn modelId="{A805EFDE-4DD0-42C0-83EF-4C376257CBB3}" type="presParOf" srcId="{6B06DC82-5D0B-4F16-A4EF-52CDB74B0C58}" destId="{5068E9BE-C924-4894-83E1-5D2EC0B46A31}" srcOrd="0" destOrd="0" presId="urn:microsoft.com/office/officeart/2008/layout/LinedList"/>
    <dgm:cxn modelId="{40F9D252-1340-4BB6-9378-7D5891A1F77C}" type="presParOf" srcId="{6B06DC82-5D0B-4F16-A4EF-52CDB74B0C58}" destId="{C80C3DAE-9251-45A7-967D-02974CB6EE4C}" srcOrd="1" destOrd="0" presId="urn:microsoft.com/office/officeart/2008/layout/LinedList"/>
    <dgm:cxn modelId="{EF0AEA08-C5BE-4FCD-B8E8-36C5711AFE3B}" type="presParOf" srcId="{C80C3DAE-9251-45A7-967D-02974CB6EE4C}" destId="{BF650D49-D02A-41A3-A882-65B53CA19233}" srcOrd="0" destOrd="0" presId="urn:microsoft.com/office/officeart/2008/layout/LinedList"/>
    <dgm:cxn modelId="{B085CC77-55CF-4F51-B7DF-D539FB5FBBE4}" type="presParOf" srcId="{C80C3DAE-9251-45A7-967D-02974CB6EE4C}" destId="{3D23AF80-1056-4396-AA6A-89E2267E022D}" srcOrd="1" destOrd="0" presId="urn:microsoft.com/office/officeart/2008/layout/LinedList"/>
    <dgm:cxn modelId="{F744181F-1B78-4539-915D-7C3122532F03}" type="presParOf" srcId="{3D23AF80-1056-4396-AA6A-89E2267E022D}" destId="{51877F84-F8AB-444E-807D-E88B0493F771}" srcOrd="0" destOrd="0" presId="urn:microsoft.com/office/officeart/2008/layout/LinedList"/>
    <dgm:cxn modelId="{85F79CD7-308B-49FB-9C13-AABA08A67E23}" type="presParOf" srcId="{3D23AF80-1056-4396-AA6A-89E2267E022D}" destId="{977AB79F-E955-4764-8B9C-B6C2FE56E65B}" srcOrd="1" destOrd="0" presId="urn:microsoft.com/office/officeart/2008/layout/LinedList"/>
    <dgm:cxn modelId="{DCB5650D-D50F-4FF6-A05B-C4EA910F343C}" type="presParOf" srcId="{3D23AF80-1056-4396-AA6A-89E2267E022D}" destId="{528EFD66-85AD-4C58-B211-FE8DB69A4ED5}" srcOrd="2" destOrd="0" presId="urn:microsoft.com/office/officeart/2008/layout/LinedList"/>
    <dgm:cxn modelId="{4E5A4290-FAF4-4202-8F3B-0A9714340471}" type="presParOf" srcId="{C80C3DAE-9251-45A7-967D-02974CB6EE4C}" destId="{D0176729-E77E-4763-A9E0-4CD98170D4DD}" srcOrd="2" destOrd="0" presId="urn:microsoft.com/office/officeart/2008/layout/LinedList"/>
    <dgm:cxn modelId="{7291D4E3-21C9-4287-B9B0-8D1F64596E90}" type="presParOf" srcId="{C80C3DAE-9251-45A7-967D-02974CB6EE4C}" destId="{E7285B3B-FCF3-474A-A687-1A2D21A6303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4F191-5BCD-402E-962A-DB846B865D9C}">
      <dsp:nvSpPr>
        <dsp:cNvPr id="0" name=""/>
        <dsp:cNvSpPr/>
      </dsp:nvSpPr>
      <dsp:spPr>
        <a:xfrm>
          <a:off x="0" y="0"/>
          <a:ext cx="3672408" cy="36724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ABC7A-F4A3-411A-B529-669200D7738A}">
      <dsp:nvSpPr>
        <dsp:cNvPr id="0" name=""/>
        <dsp:cNvSpPr/>
      </dsp:nvSpPr>
      <dsp:spPr>
        <a:xfrm>
          <a:off x="1836204" y="0"/>
          <a:ext cx="6257812" cy="3672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Федеральный уровень</a:t>
          </a:r>
          <a:endParaRPr lang="ru-RU" sz="3100" kern="1200" dirty="0"/>
        </a:p>
      </dsp:txBody>
      <dsp:txXfrm>
        <a:off x="1836204" y="0"/>
        <a:ext cx="3128906" cy="1101724"/>
      </dsp:txXfrm>
    </dsp:sp>
    <dsp:sp modelId="{79DC733A-9AE6-4D56-A001-B8349D0BB904}">
      <dsp:nvSpPr>
        <dsp:cNvPr id="0" name=""/>
        <dsp:cNvSpPr/>
      </dsp:nvSpPr>
      <dsp:spPr>
        <a:xfrm>
          <a:off x="642672" y="1101724"/>
          <a:ext cx="2387062" cy="23870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198BF3-7E08-4697-B5AA-B479F7BB71C1}">
      <dsp:nvSpPr>
        <dsp:cNvPr id="0" name=""/>
        <dsp:cNvSpPr/>
      </dsp:nvSpPr>
      <dsp:spPr>
        <a:xfrm>
          <a:off x="1836204" y="1101724"/>
          <a:ext cx="6257812" cy="2387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Региональный уровень</a:t>
          </a:r>
          <a:endParaRPr lang="ru-RU" sz="3100" kern="1200" dirty="0"/>
        </a:p>
      </dsp:txBody>
      <dsp:txXfrm>
        <a:off x="1836204" y="1101724"/>
        <a:ext cx="3128906" cy="1101721"/>
      </dsp:txXfrm>
    </dsp:sp>
    <dsp:sp modelId="{AB7DA11B-0F1F-4812-81B6-50F2CE7F9198}">
      <dsp:nvSpPr>
        <dsp:cNvPr id="0" name=""/>
        <dsp:cNvSpPr/>
      </dsp:nvSpPr>
      <dsp:spPr>
        <a:xfrm>
          <a:off x="1285343" y="2203445"/>
          <a:ext cx="1101721" cy="11017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236981-FA3F-4C2E-AD13-49B2DB273BD8}">
      <dsp:nvSpPr>
        <dsp:cNvPr id="0" name=""/>
        <dsp:cNvSpPr/>
      </dsp:nvSpPr>
      <dsp:spPr>
        <a:xfrm>
          <a:off x="1836204" y="2203445"/>
          <a:ext cx="6257812" cy="110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Местные бюджеты</a:t>
          </a:r>
          <a:endParaRPr lang="ru-RU" sz="3100" kern="1200" dirty="0"/>
        </a:p>
      </dsp:txBody>
      <dsp:txXfrm>
        <a:off x="1836204" y="2203445"/>
        <a:ext cx="3128906" cy="1101721"/>
      </dsp:txXfrm>
    </dsp:sp>
    <dsp:sp modelId="{36A81ADE-BC6F-4E12-891C-B497F92F9EA8}">
      <dsp:nvSpPr>
        <dsp:cNvPr id="0" name=""/>
        <dsp:cNvSpPr/>
      </dsp:nvSpPr>
      <dsp:spPr>
        <a:xfrm>
          <a:off x="4965110" y="0"/>
          <a:ext cx="3128906" cy="110172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федеральный бюджет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 государственных внебюджетных фондов</a:t>
          </a:r>
          <a:endParaRPr lang="ru-RU" sz="1500" kern="1200" dirty="0"/>
        </a:p>
      </dsp:txBody>
      <dsp:txXfrm>
        <a:off x="4965110" y="0"/>
        <a:ext cx="3128906" cy="1101724"/>
      </dsp:txXfrm>
    </dsp:sp>
    <dsp:sp modelId="{9D1573F9-EA68-43B5-A4C7-E14B23D65ED1}">
      <dsp:nvSpPr>
        <dsp:cNvPr id="0" name=""/>
        <dsp:cNvSpPr/>
      </dsp:nvSpPr>
      <dsp:spPr>
        <a:xfrm>
          <a:off x="4965110" y="1101724"/>
          <a:ext cx="3128906" cy="11017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бюджеты субъектов РФ (региональные бюджеты)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бюджеты территориальных гос. внебюджетных фондов</a:t>
          </a:r>
          <a:endParaRPr lang="ru-RU" sz="1500" kern="1200" dirty="0"/>
        </a:p>
      </dsp:txBody>
      <dsp:txXfrm>
        <a:off x="4965110" y="1101724"/>
        <a:ext cx="3128906" cy="1101721"/>
      </dsp:txXfrm>
    </dsp:sp>
    <dsp:sp modelId="{C8E9415F-42CC-489B-9D86-A695A5829C4B}">
      <dsp:nvSpPr>
        <dsp:cNvPr id="0" name=""/>
        <dsp:cNvSpPr/>
      </dsp:nvSpPr>
      <dsp:spPr>
        <a:xfrm>
          <a:off x="4965110" y="2203445"/>
          <a:ext cx="3128906" cy="11017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бюджеты городских округов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бюджеты муниципальных районов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бюджеты сельских и городских поселений</a:t>
          </a:r>
          <a:endParaRPr lang="ru-RU" sz="1500" kern="1200" dirty="0"/>
        </a:p>
      </dsp:txBody>
      <dsp:txXfrm>
        <a:off x="4965110" y="2203445"/>
        <a:ext cx="3128906" cy="110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56BC6-C127-42C9-A0AF-D6657CE728C6}">
      <dsp:nvSpPr>
        <dsp:cNvPr id="0" name=""/>
        <dsp:cNvSpPr/>
      </dsp:nvSpPr>
      <dsp:spPr>
        <a:xfrm>
          <a:off x="0" y="2496"/>
          <a:ext cx="85867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E22E67-39F4-4271-B071-C9ED1709AE66}">
      <dsp:nvSpPr>
        <dsp:cNvPr id="0" name=""/>
        <dsp:cNvSpPr/>
      </dsp:nvSpPr>
      <dsp:spPr>
        <a:xfrm>
          <a:off x="0" y="2496"/>
          <a:ext cx="1717340" cy="17025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Дотации</a:t>
          </a:r>
          <a:endParaRPr lang="ru-RU" sz="2000" kern="1200" dirty="0"/>
        </a:p>
      </dsp:txBody>
      <dsp:txXfrm>
        <a:off x="0" y="2496"/>
        <a:ext cx="1717340" cy="1702525"/>
      </dsp:txXfrm>
    </dsp:sp>
    <dsp:sp modelId="{CC71455C-8BA2-4370-B062-585CED89D240}">
      <dsp:nvSpPr>
        <dsp:cNvPr id="0" name=""/>
        <dsp:cNvSpPr/>
      </dsp:nvSpPr>
      <dsp:spPr>
        <a:xfrm>
          <a:off x="1846140" y="42066"/>
          <a:ext cx="6740559" cy="79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Дотации</a:t>
          </a:r>
          <a:r>
            <a:rPr lang="ru-RU" sz="1200" kern="1200" dirty="0" smtClean="0"/>
            <a:t> - бюджетные средства, предоставляемые бюджету другого уровня бюджетной системы РФ на безвозмездной и безвозвратной основах для покрытия текущих расходов</a:t>
          </a:r>
          <a:endParaRPr lang="ru-RU" sz="1200" kern="1200" dirty="0"/>
        </a:p>
      </dsp:txBody>
      <dsp:txXfrm>
        <a:off x="1846140" y="42066"/>
        <a:ext cx="6740559" cy="791408"/>
      </dsp:txXfrm>
    </dsp:sp>
    <dsp:sp modelId="{849168FC-6AEE-47EA-A1F7-F25593008728}">
      <dsp:nvSpPr>
        <dsp:cNvPr id="0" name=""/>
        <dsp:cNvSpPr/>
      </dsp:nvSpPr>
      <dsp:spPr>
        <a:xfrm>
          <a:off x="1717339" y="833474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134EDB3-8CD4-4B1E-8FC2-6A04057AADDE}">
      <dsp:nvSpPr>
        <dsp:cNvPr id="0" name=""/>
        <dsp:cNvSpPr/>
      </dsp:nvSpPr>
      <dsp:spPr>
        <a:xfrm>
          <a:off x="1846140" y="873045"/>
          <a:ext cx="6740559" cy="79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baseline="0" dirty="0" smtClean="0"/>
            <a:t>«Карманные деньги» для вашего ребенка</a:t>
          </a:r>
          <a:endParaRPr lang="ru-RU" sz="1200" kern="1200" dirty="0"/>
        </a:p>
      </dsp:txBody>
      <dsp:txXfrm>
        <a:off x="1846140" y="873045"/>
        <a:ext cx="6740559" cy="791408"/>
      </dsp:txXfrm>
    </dsp:sp>
    <dsp:sp modelId="{A50C5ADF-5CCA-481B-A91F-6D7290E04888}">
      <dsp:nvSpPr>
        <dsp:cNvPr id="0" name=""/>
        <dsp:cNvSpPr/>
      </dsp:nvSpPr>
      <dsp:spPr>
        <a:xfrm>
          <a:off x="1717339" y="1664453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1C460A6-418A-4D58-B136-AF4DEF8EF145}">
      <dsp:nvSpPr>
        <dsp:cNvPr id="0" name=""/>
        <dsp:cNvSpPr/>
      </dsp:nvSpPr>
      <dsp:spPr>
        <a:xfrm>
          <a:off x="0" y="1705021"/>
          <a:ext cx="85867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A9A623-9230-484B-BA8F-FCAE1D107D38}">
      <dsp:nvSpPr>
        <dsp:cNvPr id="0" name=""/>
        <dsp:cNvSpPr/>
      </dsp:nvSpPr>
      <dsp:spPr>
        <a:xfrm>
          <a:off x="0" y="1705021"/>
          <a:ext cx="1717340" cy="170252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Субвенции</a:t>
          </a:r>
          <a:endParaRPr lang="ru-RU" sz="2000" kern="1200" dirty="0"/>
        </a:p>
      </dsp:txBody>
      <dsp:txXfrm>
        <a:off x="0" y="1705021"/>
        <a:ext cx="1717340" cy="1702525"/>
      </dsp:txXfrm>
    </dsp:sp>
    <dsp:sp modelId="{958DE3DE-FC96-4184-AEF4-F48399AB474D}">
      <dsp:nvSpPr>
        <dsp:cNvPr id="0" name=""/>
        <dsp:cNvSpPr/>
      </dsp:nvSpPr>
      <dsp:spPr>
        <a:xfrm>
          <a:off x="1846140" y="1751242"/>
          <a:ext cx="6740559" cy="92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Субвенция</a:t>
          </a:r>
          <a:r>
            <a:rPr lang="ru-RU" sz="1200" kern="1200" dirty="0" smtClean="0"/>
            <a:t> - денежные средства, выделяемые из государственного и местных бюджетов юридическим лицам или бюджету другого уровня. Главные особенности такой помощи – целевое расходование и срочность. Если нарушено какое-либо из этих условий, то денежные средства подлежат возврату в бюджет, который их выделил. Субвенции могут полностью покрывать расходы на реализацию проекта и использоваться без привлечения собственных средств. </a:t>
          </a:r>
          <a:endParaRPr lang="ru-RU" sz="1200" kern="1200" dirty="0"/>
        </a:p>
      </dsp:txBody>
      <dsp:txXfrm>
        <a:off x="1846140" y="1751242"/>
        <a:ext cx="6740559" cy="924417"/>
      </dsp:txXfrm>
    </dsp:sp>
    <dsp:sp modelId="{E4A6C380-237D-479F-8864-0C1DFBAC7091}">
      <dsp:nvSpPr>
        <dsp:cNvPr id="0" name=""/>
        <dsp:cNvSpPr/>
      </dsp:nvSpPr>
      <dsp:spPr>
        <a:xfrm>
          <a:off x="1717339" y="2675660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BA3E2FA-B7D5-4889-B2B7-67372A08CE0F}">
      <dsp:nvSpPr>
        <dsp:cNvPr id="0" name=""/>
        <dsp:cNvSpPr/>
      </dsp:nvSpPr>
      <dsp:spPr>
        <a:xfrm>
          <a:off x="1846140" y="2721881"/>
          <a:ext cx="6740559" cy="63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dirty="0" smtClean="0"/>
            <a:t>Деньги, которые вы даете ребенку, чтобы он купил в магазине продукты по</a:t>
          </a:r>
          <a:r>
            <a:rPr lang="ru-RU" sz="1200" kern="1200" baseline="0" dirty="0" smtClean="0"/>
            <a:t> заранее известному списку</a:t>
          </a:r>
          <a:endParaRPr lang="ru-RU" sz="1200" kern="1200" dirty="0"/>
        </a:p>
      </dsp:txBody>
      <dsp:txXfrm>
        <a:off x="1846140" y="2721881"/>
        <a:ext cx="6740559" cy="637700"/>
      </dsp:txXfrm>
    </dsp:sp>
    <dsp:sp modelId="{5D93306D-EFC8-45FA-A1CB-0B3C1DAEA649}">
      <dsp:nvSpPr>
        <dsp:cNvPr id="0" name=""/>
        <dsp:cNvSpPr/>
      </dsp:nvSpPr>
      <dsp:spPr>
        <a:xfrm>
          <a:off x="1717339" y="3359581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126F97B-7C2D-4541-868A-BBBFEB75CF46}">
      <dsp:nvSpPr>
        <dsp:cNvPr id="0" name=""/>
        <dsp:cNvSpPr/>
      </dsp:nvSpPr>
      <dsp:spPr>
        <a:xfrm>
          <a:off x="0" y="3407546"/>
          <a:ext cx="85867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D964E3-D8DC-433F-9C09-36E2292A235D}">
      <dsp:nvSpPr>
        <dsp:cNvPr id="0" name=""/>
        <dsp:cNvSpPr/>
      </dsp:nvSpPr>
      <dsp:spPr>
        <a:xfrm>
          <a:off x="0" y="3407546"/>
          <a:ext cx="1717340" cy="170252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Субсидии</a:t>
          </a:r>
          <a:endParaRPr lang="ru-RU" sz="2000" kern="1200" dirty="0"/>
        </a:p>
      </dsp:txBody>
      <dsp:txXfrm>
        <a:off x="0" y="3407546"/>
        <a:ext cx="1717340" cy="1702525"/>
      </dsp:txXfrm>
    </dsp:sp>
    <dsp:sp modelId="{BE26B911-EAD7-4F50-A054-94D3828C57C2}">
      <dsp:nvSpPr>
        <dsp:cNvPr id="0" name=""/>
        <dsp:cNvSpPr/>
      </dsp:nvSpPr>
      <dsp:spPr>
        <a:xfrm>
          <a:off x="1846140" y="3455263"/>
          <a:ext cx="6740559" cy="954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Субсидия</a:t>
          </a:r>
          <a:r>
            <a:rPr lang="ru-RU" sz="1200" kern="1200" dirty="0" smtClean="0"/>
            <a:t> - финансовая помощь, которая выделяется из государственного или регионального бюджета и передаётся юридическому или физическому лицу либо в нижестоящий бюджет. Её основные свойства: долевое финансирование, целевое назначение, безвозвратность. К примеру, субсидия может выделяться определённым категориям граждан на строительство и реконструкцию жилья, юридическим лицам – на реализацию инновационных проектов, и так далее. </a:t>
          </a:r>
          <a:endParaRPr lang="ru-RU" sz="1200" kern="1200" dirty="0"/>
        </a:p>
      </dsp:txBody>
      <dsp:txXfrm>
        <a:off x="1846140" y="3455263"/>
        <a:ext cx="6740559" cy="954345"/>
      </dsp:txXfrm>
    </dsp:sp>
    <dsp:sp modelId="{2004B3A3-CDF7-4A4F-90DF-F0961FAD0C9B}">
      <dsp:nvSpPr>
        <dsp:cNvPr id="0" name=""/>
        <dsp:cNvSpPr/>
      </dsp:nvSpPr>
      <dsp:spPr>
        <a:xfrm>
          <a:off x="1717339" y="4409608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D238CD3-DC5E-4F70-A520-B44351C14E53}">
      <dsp:nvSpPr>
        <dsp:cNvPr id="0" name=""/>
        <dsp:cNvSpPr/>
      </dsp:nvSpPr>
      <dsp:spPr>
        <a:xfrm>
          <a:off x="1817964" y="4510042"/>
          <a:ext cx="6740559" cy="60252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dirty="0" smtClean="0"/>
            <a:t>Ваши деньги, которые ребенок добавляет к своей накопленной сумме,</a:t>
          </a:r>
          <a:r>
            <a:rPr lang="ru-RU" sz="1200" kern="1200" baseline="0" dirty="0" smtClean="0"/>
            <a:t> чтобы в результате купить себе телефон.</a:t>
          </a:r>
          <a:endParaRPr lang="ru-RU" sz="1200" kern="1200" dirty="0"/>
        </a:p>
      </dsp:txBody>
      <dsp:txXfrm>
        <a:off x="1817964" y="4510042"/>
        <a:ext cx="6740559" cy="602525"/>
      </dsp:txXfrm>
    </dsp:sp>
    <dsp:sp modelId="{80EBDFC2-CC37-478C-9FFF-08F9E51DAE18}">
      <dsp:nvSpPr>
        <dsp:cNvPr id="0" name=""/>
        <dsp:cNvSpPr/>
      </dsp:nvSpPr>
      <dsp:spPr>
        <a:xfrm>
          <a:off x="1717339" y="5059851"/>
          <a:ext cx="68693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D54A8-56D0-4CE4-B5AB-D2BD978D9C71}">
      <dsp:nvSpPr>
        <dsp:cNvPr id="0" name=""/>
        <dsp:cNvSpPr/>
      </dsp:nvSpPr>
      <dsp:spPr>
        <a:xfrm>
          <a:off x="3734787" y="1149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Налоговые доходы</a:t>
          </a:r>
          <a:endParaRPr lang="ru-RU" sz="1400" kern="1200" dirty="0"/>
        </a:p>
      </dsp:txBody>
      <dsp:txXfrm>
        <a:off x="3758878" y="25240"/>
        <a:ext cx="1185587" cy="774331"/>
      </dsp:txXfrm>
    </dsp:sp>
    <dsp:sp modelId="{7731256C-9459-4814-826E-BB615F70A8FF}">
      <dsp:nvSpPr>
        <dsp:cNvPr id="0" name=""/>
        <dsp:cNvSpPr/>
      </dsp:nvSpPr>
      <dsp:spPr>
        <a:xfrm>
          <a:off x="1039299" y="823663"/>
          <a:ext cx="3312372" cy="329005"/>
        </a:xfrm>
        <a:custGeom>
          <a:avLst/>
          <a:gdLst/>
          <a:ahLst/>
          <a:cxnLst/>
          <a:rect l="0" t="0" r="0" b="0"/>
          <a:pathLst>
            <a:path>
              <a:moveTo>
                <a:pt x="3312372" y="0"/>
              </a:moveTo>
              <a:lnTo>
                <a:pt x="3312372" y="164502"/>
              </a:lnTo>
              <a:lnTo>
                <a:pt x="0" y="164502"/>
              </a:lnTo>
              <a:lnTo>
                <a:pt x="0" y="32900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DD1C2-2888-4079-85E1-A57A5FCCDB5A}">
      <dsp:nvSpPr>
        <dsp:cNvPr id="0" name=""/>
        <dsp:cNvSpPr/>
      </dsp:nvSpPr>
      <dsp:spPr>
        <a:xfrm>
          <a:off x="422414" y="1152668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/>
              <a:ea typeface="+mn-ea"/>
              <a:cs typeface="+mn-cs"/>
            </a:rPr>
            <a:t>Налоги на прибыль</a:t>
          </a:r>
          <a:endParaRPr lang="ru-RU" sz="1400" kern="1200" dirty="0"/>
        </a:p>
      </dsp:txBody>
      <dsp:txXfrm>
        <a:off x="446505" y="1176759"/>
        <a:ext cx="1185587" cy="774331"/>
      </dsp:txXfrm>
    </dsp:sp>
    <dsp:sp modelId="{CE5BDCF1-BBDE-4757-8054-CBD44079E84B}">
      <dsp:nvSpPr>
        <dsp:cNvPr id="0" name=""/>
        <dsp:cNvSpPr/>
      </dsp:nvSpPr>
      <dsp:spPr>
        <a:xfrm>
          <a:off x="993579" y="1975181"/>
          <a:ext cx="91440" cy="258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4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5D3F-9F61-4AC9-A46C-F67BD49FD3E2}">
      <dsp:nvSpPr>
        <dsp:cNvPr id="0" name=""/>
        <dsp:cNvSpPr/>
      </dsp:nvSpPr>
      <dsp:spPr>
        <a:xfrm>
          <a:off x="422414" y="2233327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Налог на доходы с физических лиц</a:t>
          </a:r>
          <a:endParaRPr lang="ru-RU" sz="1200" kern="1200" dirty="0"/>
        </a:p>
      </dsp:txBody>
      <dsp:txXfrm>
        <a:off x="446505" y="2257418"/>
        <a:ext cx="1185587" cy="774331"/>
      </dsp:txXfrm>
    </dsp:sp>
    <dsp:sp modelId="{E3A0ABF8-FDD6-4DD3-9A9F-85D7D4E6A9DB}">
      <dsp:nvSpPr>
        <dsp:cNvPr id="0" name=""/>
        <dsp:cNvSpPr/>
      </dsp:nvSpPr>
      <dsp:spPr>
        <a:xfrm>
          <a:off x="2911508" y="823663"/>
          <a:ext cx="1440164" cy="329005"/>
        </a:xfrm>
        <a:custGeom>
          <a:avLst/>
          <a:gdLst/>
          <a:ahLst/>
          <a:cxnLst/>
          <a:rect l="0" t="0" r="0" b="0"/>
          <a:pathLst>
            <a:path>
              <a:moveTo>
                <a:pt x="1440164" y="0"/>
              </a:moveTo>
              <a:lnTo>
                <a:pt x="1440164" y="164502"/>
              </a:lnTo>
              <a:lnTo>
                <a:pt x="0" y="164502"/>
              </a:lnTo>
              <a:lnTo>
                <a:pt x="0" y="32900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067E3-E235-48AC-AEA1-98EA971C0CB8}">
      <dsp:nvSpPr>
        <dsp:cNvPr id="0" name=""/>
        <dsp:cNvSpPr/>
      </dsp:nvSpPr>
      <dsp:spPr>
        <a:xfrm>
          <a:off x="2294623" y="1152668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Налоги на товары работы и услуги</a:t>
          </a:r>
          <a:endParaRPr lang="ru-RU" sz="1200" kern="1200" dirty="0"/>
        </a:p>
      </dsp:txBody>
      <dsp:txXfrm>
        <a:off x="2318714" y="1176759"/>
        <a:ext cx="1185587" cy="774331"/>
      </dsp:txXfrm>
    </dsp:sp>
    <dsp:sp modelId="{BD632E3C-62C1-4BDB-880D-284FC4664883}">
      <dsp:nvSpPr>
        <dsp:cNvPr id="0" name=""/>
        <dsp:cNvSpPr/>
      </dsp:nvSpPr>
      <dsp:spPr>
        <a:xfrm>
          <a:off x="2865788" y="1975181"/>
          <a:ext cx="91440" cy="258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4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65729-2790-4CFC-BB49-30188ECCDC48}">
      <dsp:nvSpPr>
        <dsp:cNvPr id="0" name=""/>
        <dsp:cNvSpPr/>
      </dsp:nvSpPr>
      <dsp:spPr>
        <a:xfrm>
          <a:off x="2294623" y="2233327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/>
              <a:ea typeface="+mn-ea"/>
              <a:cs typeface="+mn-cs"/>
            </a:rPr>
            <a:t>Акцизы на нефтепродукты</a:t>
          </a:r>
          <a:endParaRPr lang="ru-RU" sz="1100" kern="1200" dirty="0"/>
        </a:p>
      </dsp:txBody>
      <dsp:txXfrm>
        <a:off x="2318714" y="2257418"/>
        <a:ext cx="1185587" cy="774331"/>
      </dsp:txXfrm>
    </dsp:sp>
    <dsp:sp modelId="{8ACF8EED-3B32-4AD9-88C5-570F6612A587}">
      <dsp:nvSpPr>
        <dsp:cNvPr id="0" name=""/>
        <dsp:cNvSpPr/>
      </dsp:nvSpPr>
      <dsp:spPr>
        <a:xfrm>
          <a:off x="4305949" y="823663"/>
          <a:ext cx="91440" cy="329548"/>
        </a:xfrm>
        <a:custGeom>
          <a:avLst/>
          <a:gdLst/>
          <a:ahLst/>
          <a:cxnLst/>
          <a:rect l="0" t="0" r="0" b="0"/>
          <a:pathLst>
            <a:path>
              <a:moveTo>
                <a:pt x="45723" y="0"/>
              </a:moveTo>
              <a:lnTo>
                <a:pt x="45723" y="164774"/>
              </a:lnTo>
              <a:lnTo>
                <a:pt x="45720" y="164774"/>
              </a:lnTo>
              <a:lnTo>
                <a:pt x="45720" y="32954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D0955-F2A4-49A8-B438-45E927EEE625}">
      <dsp:nvSpPr>
        <dsp:cNvPr id="0" name=""/>
        <dsp:cNvSpPr/>
      </dsp:nvSpPr>
      <dsp:spPr>
        <a:xfrm>
          <a:off x="3734784" y="1153211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/>
              <a:ea typeface="+mn-ea"/>
              <a:cs typeface="+mn-cs"/>
            </a:rPr>
            <a:t>Налоги на совокупный доход</a:t>
          </a:r>
          <a:endParaRPr lang="ru-RU" sz="1400" kern="1200" dirty="0"/>
        </a:p>
      </dsp:txBody>
      <dsp:txXfrm>
        <a:off x="3758875" y="1177302"/>
        <a:ext cx="1185587" cy="774331"/>
      </dsp:txXfrm>
    </dsp:sp>
    <dsp:sp modelId="{C85D15C7-483F-4DCE-82AC-512EABF395A2}">
      <dsp:nvSpPr>
        <dsp:cNvPr id="0" name=""/>
        <dsp:cNvSpPr/>
      </dsp:nvSpPr>
      <dsp:spPr>
        <a:xfrm>
          <a:off x="4351669" y="1975724"/>
          <a:ext cx="1008107" cy="288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13"/>
              </a:lnTo>
              <a:lnTo>
                <a:pt x="1008107" y="144013"/>
              </a:lnTo>
              <a:lnTo>
                <a:pt x="1008107" y="28802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D0554-DB25-4F8D-B55E-3DB14F5752D2}">
      <dsp:nvSpPr>
        <dsp:cNvPr id="0" name=""/>
        <dsp:cNvSpPr/>
      </dsp:nvSpPr>
      <dsp:spPr>
        <a:xfrm>
          <a:off x="4742891" y="2263752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/>
              <a:ea typeface="+mn-ea"/>
              <a:cs typeface="+mn-cs"/>
            </a:rPr>
            <a:t>Патентная система налогообложения</a:t>
          </a:r>
          <a:endParaRPr lang="ru-RU" sz="1000" kern="1200" dirty="0"/>
        </a:p>
      </dsp:txBody>
      <dsp:txXfrm>
        <a:off x="4766982" y="2287843"/>
        <a:ext cx="1185587" cy="774331"/>
      </dsp:txXfrm>
    </dsp:sp>
    <dsp:sp modelId="{AF4C780A-7807-4B31-B79F-AFF22DA63CEF}">
      <dsp:nvSpPr>
        <dsp:cNvPr id="0" name=""/>
        <dsp:cNvSpPr/>
      </dsp:nvSpPr>
      <dsp:spPr>
        <a:xfrm>
          <a:off x="4351669" y="1975724"/>
          <a:ext cx="3289045" cy="288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13"/>
              </a:lnTo>
              <a:lnTo>
                <a:pt x="3289045" y="144013"/>
              </a:lnTo>
              <a:lnTo>
                <a:pt x="3289045" y="28802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22D67-E1C2-4CD1-A873-8E1BF6F12E6F}">
      <dsp:nvSpPr>
        <dsp:cNvPr id="0" name=""/>
        <dsp:cNvSpPr/>
      </dsp:nvSpPr>
      <dsp:spPr>
        <a:xfrm>
          <a:off x="6856487" y="2263752"/>
          <a:ext cx="1568454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Calibri"/>
              <a:ea typeface="+mn-ea"/>
              <a:cs typeface="+mn-cs"/>
            </a:rPr>
            <a:t>Единый сельскохозяйственный налог</a:t>
          </a:r>
          <a:endParaRPr lang="ru-RU" sz="1050" kern="1200" dirty="0"/>
        </a:p>
      </dsp:txBody>
      <dsp:txXfrm>
        <a:off x="6880578" y="2287843"/>
        <a:ext cx="1520272" cy="774331"/>
      </dsp:txXfrm>
    </dsp:sp>
    <dsp:sp modelId="{88B042D6-BEB2-402F-BF3D-B8A44D3C54B7}">
      <dsp:nvSpPr>
        <dsp:cNvPr id="0" name=""/>
        <dsp:cNvSpPr/>
      </dsp:nvSpPr>
      <dsp:spPr>
        <a:xfrm>
          <a:off x="4351672" y="823663"/>
          <a:ext cx="2093358" cy="32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02"/>
              </a:lnTo>
              <a:lnTo>
                <a:pt x="2093358" y="164502"/>
              </a:lnTo>
              <a:lnTo>
                <a:pt x="2093358" y="32900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9FC22-1577-40C2-9700-1C298A919DA9}">
      <dsp:nvSpPr>
        <dsp:cNvPr id="0" name=""/>
        <dsp:cNvSpPr/>
      </dsp:nvSpPr>
      <dsp:spPr>
        <a:xfrm>
          <a:off x="5828146" y="1152668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Транспортный налог</a:t>
          </a:r>
          <a:endParaRPr lang="ru-RU" sz="1200" kern="1200" dirty="0"/>
        </a:p>
      </dsp:txBody>
      <dsp:txXfrm>
        <a:off x="5852237" y="1176759"/>
        <a:ext cx="1185587" cy="774331"/>
      </dsp:txXfrm>
    </dsp:sp>
    <dsp:sp modelId="{837AEF4E-0F40-41B7-AAFA-B7D50E78C912}">
      <dsp:nvSpPr>
        <dsp:cNvPr id="0" name=""/>
        <dsp:cNvSpPr/>
      </dsp:nvSpPr>
      <dsp:spPr>
        <a:xfrm>
          <a:off x="4351672" y="823663"/>
          <a:ext cx="3697259" cy="32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02"/>
              </a:lnTo>
              <a:lnTo>
                <a:pt x="3697259" y="164502"/>
              </a:lnTo>
              <a:lnTo>
                <a:pt x="3697259" y="32900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4D37C-6585-461A-8AE2-F1C192C17EF9}">
      <dsp:nvSpPr>
        <dsp:cNvPr id="0" name=""/>
        <dsp:cNvSpPr/>
      </dsp:nvSpPr>
      <dsp:spPr>
        <a:xfrm>
          <a:off x="7432047" y="1152668"/>
          <a:ext cx="1233769" cy="82251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Госпошлина</a:t>
          </a:r>
          <a:endParaRPr lang="ru-RU" sz="1400" kern="1200" dirty="0"/>
        </a:p>
      </dsp:txBody>
      <dsp:txXfrm>
        <a:off x="7456138" y="1176759"/>
        <a:ext cx="1185587" cy="774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816CF-D5DE-4965-811E-0583B70761AC}">
      <dsp:nvSpPr>
        <dsp:cNvPr id="0" name=""/>
        <dsp:cNvSpPr/>
      </dsp:nvSpPr>
      <dsp:spPr>
        <a:xfrm>
          <a:off x="14" y="7"/>
          <a:ext cx="8510794" cy="94089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Неналоговые доходы</a:t>
          </a:r>
          <a:endParaRPr lang="ru-RU" sz="2400" kern="1200" dirty="0"/>
        </a:p>
      </dsp:txBody>
      <dsp:txXfrm>
        <a:off x="27572" y="27565"/>
        <a:ext cx="8455678" cy="885775"/>
      </dsp:txXfrm>
    </dsp:sp>
    <dsp:sp modelId="{3C6908E8-635C-447C-98CE-EDD42A7A50E1}">
      <dsp:nvSpPr>
        <dsp:cNvPr id="0" name=""/>
        <dsp:cNvSpPr/>
      </dsp:nvSpPr>
      <dsp:spPr>
        <a:xfrm>
          <a:off x="61204" y="1152150"/>
          <a:ext cx="1594976" cy="1377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Доходы от использования имущества, находящегося в муниципальной собственности</a:t>
          </a:r>
          <a:endParaRPr lang="ru-RU" sz="1200" b="0" kern="1200" dirty="0"/>
        </a:p>
      </dsp:txBody>
      <dsp:txXfrm>
        <a:off x="101557" y="1192503"/>
        <a:ext cx="1514270" cy="1297059"/>
      </dsp:txXfrm>
    </dsp:sp>
    <dsp:sp modelId="{9D06D26B-9576-4BCC-8B8B-697E13A700EE}">
      <dsp:nvSpPr>
        <dsp:cNvPr id="0" name=""/>
        <dsp:cNvSpPr/>
      </dsp:nvSpPr>
      <dsp:spPr>
        <a:xfrm>
          <a:off x="1722787" y="1152150"/>
          <a:ext cx="1594976" cy="139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Платежи за пользование природными ресурсами</a:t>
          </a:r>
          <a:endParaRPr lang="ru-RU" sz="1400" kern="1200" dirty="0"/>
        </a:p>
      </dsp:txBody>
      <dsp:txXfrm>
        <a:off x="1763761" y="1193124"/>
        <a:ext cx="1513028" cy="1317017"/>
      </dsp:txXfrm>
    </dsp:sp>
    <dsp:sp modelId="{8BB608B2-6F9C-4E75-B51A-19E350A309F8}">
      <dsp:nvSpPr>
        <dsp:cNvPr id="0" name=""/>
        <dsp:cNvSpPr/>
      </dsp:nvSpPr>
      <dsp:spPr>
        <a:xfrm>
          <a:off x="3460976" y="1152150"/>
          <a:ext cx="1594976" cy="1411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оказания платных услуг (работ) и компенсации затрат государства</a:t>
          </a:r>
          <a:endParaRPr lang="ru-RU" sz="1400" b="0" kern="1200" dirty="0"/>
        </a:p>
      </dsp:txBody>
      <dsp:txXfrm>
        <a:off x="3502316" y="1193490"/>
        <a:ext cx="1512296" cy="1328773"/>
      </dsp:txXfrm>
    </dsp:sp>
    <dsp:sp modelId="{FF32F447-9713-46B1-AF84-7C2C544D12A2}">
      <dsp:nvSpPr>
        <dsp:cNvPr id="0" name=""/>
        <dsp:cNvSpPr/>
      </dsp:nvSpPr>
      <dsp:spPr>
        <a:xfrm>
          <a:off x="5206678" y="1151311"/>
          <a:ext cx="1594976" cy="14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Доходы от продажи материальных и нематериальных активов</a:t>
          </a:r>
          <a:endParaRPr lang="ru-RU" sz="1400" b="0" kern="1200" dirty="0"/>
        </a:p>
      </dsp:txBody>
      <dsp:txXfrm>
        <a:off x="5248834" y="1193467"/>
        <a:ext cx="1510664" cy="1355005"/>
      </dsp:txXfrm>
    </dsp:sp>
    <dsp:sp modelId="{BA8B964F-BF4B-462D-B381-C5E1E488332A}">
      <dsp:nvSpPr>
        <dsp:cNvPr id="0" name=""/>
        <dsp:cNvSpPr/>
      </dsp:nvSpPr>
      <dsp:spPr>
        <a:xfrm>
          <a:off x="6912761" y="1152150"/>
          <a:ext cx="1594976" cy="14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Штрафы, санкции, возмещение ущерба</a:t>
          </a:r>
          <a:endParaRPr lang="ru-RU" sz="1400" b="0" kern="1200" dirty="0"/>
        </a:p>
      </dsp:txBody>
      <dsp:txXfrm>
        <a:off x="6954917" y="1194306"/>
        <a:ext cx="1510664" cy="1355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0.76309</cdr:x>
      <cdr:y>0.02469</cdr:y>
    </cdr:from>
    <cdr:to>
      <cdr:x>0.97164</cdr:x>
      <cdr:y>0.0753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2976" y="144016"/>
          <a:ext cx="1077601" cy="295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(тыс. рублей)</a:t>
          </a:r>
          <a:endParaRPr lang="ru-RU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9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4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0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C5D8-71D3-40D8-A5C6-F793365317D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" y="0"/>
            <a:ext cx="9175698" cy="685606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0608" y="980728"/>
            <a:ext cx="75438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 для граждан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393305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 решению Собрания депутатов Аликовского района Чувашской Республики «О бюджете Аликовского района Чувашской Республики на 2022 год и на плановый период 20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 и 20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4 годов» №64 от 09.12.2021г. 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Структура доходов бюджета Аликовского района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2022 год и на плановый период 2023 и 2024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52103968"/>
              </p:ext>
            </p:extLst>
          </p:nvPr>
        </p:nvGraphicFramePr>
        <p:xfrm>
          <a:off x="3707904" y="908720"/>
          <a:ext cx="51671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8026"/>
              </p:ext>
            </p:extLst>
          </p:nvPr>
        </p:nvGraphicFramePr>
        <p:xfrm>
          <a:off x="189385" y="1628800"/>
          <a:ext cx="3576944" cy="24482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0640"/>
                <a:gridCol w="2736304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</a:t>
                      </a:r>
                      <a:r>
                        <a:rPr lang="ru-RU" sz="1400" baseline="0" dirty="0" smtClean="0"/>
                        <a:t> 722,1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31925" algn="l"/>
                        </a:tabLs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422 451,9</a:t>
                      </a:r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31925" algn="l"/>
                        </a:tabLs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680 204,1</a:t>
                      </a:r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397 644,3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980728"/>
            <a:ext cx="360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Доходы Аликовского района за 2021-2024 гг.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25" y="4509311"/>
            <a:ext cx="2882639" cy="16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rgbClr val="FFFFCC"/>
                </a:solidFill>
              </a:rPr>
              <a:t>Структура </a:t>
            </a:r>
            <a:r>
              <a:rPr lang="ru-RU" sz="2400" dirty="0" smtClean="0">
                <a:solidFill>
                  <a:srgbClr val="FFFFCC"/>
                </a:solidFill>
              </a:rPr>
              <a:t>налоговых доходов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1766522"/>
              </p:ext>
            </p:extLst>
          </p:nvPr>
        </p:nvGraphicFramePr>
        <p:xfrm>
          <a:off x="179512" y="877214"/>
          <a:ext cx="8712968" cy="312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077681"/>
            <a:ext cx="1985364" cy="13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791" y="4077072"/>
            <a:ext cx="1853005" cy="1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143" y="4077073"/>
            <a:ext cx="1825842" cy="13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640" y="4077073"/>
            <a:ext cx="1657950" cy="1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12398"/>
              </p:ext>
            </p:extLst>
          </p:nvPr>
        </p:nvGraphicFramePr>
        <p:xfrm>
          <a:off x="323528" y="1124745"/>
          <a:ext cx="8517632" cy="465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Неналоговые доходы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40" y="3933056"/>
            <a:ext cx="1572368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602" y="3933056"/>
            <a:ext cx="1566412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856" y="3933056"/>
            <a:ext cx="1625971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619" y="3933056"/>
            <a:ext cx="1543774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30" y="3933515"/>
            <a:ext cx="1605542" cy="11124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Соотношение налоговых и неналоговых доходов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3430162"/>
              </p:ext>
            </p:extLst>
          </p:nvPr>
        </p:nvGraphicFramePr>
        <p:xfrm>
          <a:off x="269776" y="908720"/>
          <a:ext cx="8640960" cy="525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Распределение собственных доходов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202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 год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ru-RU" sz="2000" dirty="0" smtClean="0">
                <a:solidFill>
                  <a:srgbClr val="FFFFCC"/>
                </a:solidFill>
              </a:rPr>
              <a:t>и на плановый период 202</a:t>
            </a:r>
            <a:r>
              <a:rPr lang="en-US" sz="2000" dirty="0" smtClean="0">
                <a:solidFill>
                  <a:srgbClr val="FFFFCC"/>
                </a:solidFill>
              </a:rPr>
              <a:t>3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24</a:t>
            </a:r>
            <a:r>
              <a:rPr lang="ru-RU" sz="2000" dirty="0" smtClean="0">
                <a:solidFill>
                  <a:srgbClr val="FFFFCC"/>
                </a:solidFill>
              </a:rPr>
              <a:t>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378025"/>
              </p:ext>
            </p:extLst>
          </p:nvPr>
        </p:nvGraphicFramePr>
        <p:xfrm>
          <a:off x="96882" y="836712"/>
          <a:ext cx="8939615" cy="59532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71131"/>
                <a:gridCol w="1367121"/>
                <a:gridCol w="1367121"/>
                <a:gridCol w="1367121"/>
                <a:gridCol w="1367121"/>
              </a:tblGrid>
              <a:tr h="48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год,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тыс. руб.</a:t>
                      </a:r>
                      <a:endParaRPr lang="ru-RU" sz="1200" dirty="0" smtClean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3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</a:t>
                      </a:r>
                      <a:r>
                        <a:rPr lang="ru-RU" sz="1200" baseline="0" dirty="0" smtClean="0"/>
                        <a:t> руб.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</a:t>
                      </a:r>
                      <a:r>
                        <a:rPr lang="ru-RU" sz="1200" baseline="0" dirty="0" smtClean="0"/>
                        <a:t>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86"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Налоговые доходы, всего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56 238,6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57 869,6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62 685,8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67</a:t>
                      </a:r>
                      <a:r>
                        <a:rPr lang="ru-RU" sz="1200" b="1" baseline="0" dirty="0" smtClean="0"/>
                        <a:t> 999</a:t>
                      </a:r>
                      <a:r>
                        <a:rPr lang="ru-RU" sz="1200" b="1" dirty="0" smtClean="0"/>
                        <a:t>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</a:t>
                      </a:r>
                      <a:r>
                        <a:rPr lang="ru-RU" sz="1200" baseline="0" dirty="0" smtClean="0"/>
                        <a:t> доходы физических лиц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41 256,0</a:t>
                      </a:r>
                      <a:endParaRPr lang="ru-RU" sz="120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41 149,6</a:t>
                      </a:r>
                      <a:endParaRPr lang="ru-RU" sz="120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45 965,8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51 279,1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5 517,9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6 140,0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6 140,0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6 140,0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7 164,7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8 280,0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8 280,0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8 280,0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1 200,0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1 300,0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1 300,0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1 300,0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Государственная пошлина</a:t>
                      </a:r>
                      <a:endParaRPr lang="ru-RU" sz="1200" b="0" dirty="0" smtClean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1 100,0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1 000,0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r>
                        <a:rPr lang="ru-RU" sz="1200" baseline="0" dirty="0" smtClean="0">
                          <a:latin typeface="+mj-lt"/>
                        </a:rPr>
                        <a:t> 000,0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j-lt"/>
                        </a:rPr>
                        <a:t>1 000,0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Неналоговые доходы, всего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11 280,0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5 236,0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5 236,0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5 236,0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0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3 000,0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140,0</a:t>
                      </a:r>
                      <a:endParaRPr lang="ru-RU" sz="1200" dirty="0" smtClean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2 140,0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2 140,0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b="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200" b="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b="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7 150,0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2 400,0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2 400,0</a:t>
                      </a:r>
                      <a:endParaRPr lang="ru-RU" sz="120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400,0</a:t>
                      </a:r>
                      <a:endParaRPr lang="ru-RU" sz="1200" dirty="0" smtClean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9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b="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1 000,0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600,0</a:t>
                      </a:r>
                      <a:endParaRPr lang="ru-RU" sz="1200" dirty="0"/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600,0</a:t>
                      </a:r>
                    </a:p>
                  </a:txBody>
                  <a:tcPr marL="91438" marR="91438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Безвозмездные поступления на 2022 год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и на плановый период 20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3 и 20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4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32"/>
              </p:ext>
            </p:extLst>
          </p:nvPr>
        </p:nvGraphicFramePr>
        <p:xfrm>
          <a:off x="179512" y="1624872"/>
          <a:ext cx="8784976" cy="4180392"/>
        </p:xfrm>
        <a:graphic>
          <a:graphicData uri="http://schemas.openxmlformats.org/drawingml/2006/table">
            <a:tbl>
              <a:tblPr firstRow="1" lastRow="1" bandRow="1">
                <a:tableStyleId>{C083E6E3-FA7D-4D7B-A595-EF9225AFEA82}</a:tableStyleId>
              </a:tblPr>
              <a:tblGrid>
                <a:gridCol w="4392489"/>
                <a:gridCol w="1487778"/>
                <a:gridCol w="1416932"/>
                <a:gridCol w="1487777"/>
              </a:tblGrid>
              <a:tr h="5133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4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77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Дотации на выравнивание бюджетной обеспеченности</a:t>
                      </a:r>
                      <a:endParaRPr lang="ru-RU" sz="1400" b="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48 041,5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27 741,6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37 131,1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04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400" u="none" strike="noStrike" dirty="0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/>
                        <a:t>92 953,4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378 502,3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82 220,6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субсидии</a:t>
                      </a:r>
                      <a:endParaRPr lang="ru-RU" sz="1400" b="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33 740,2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26 790,2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23 393,9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Субвенции бюджетам бюджетной системы Российской Федерации</a:t>
                      </a:r>
                      <a:endParaRPr lang="ru-RU" sz="1400" b="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209 055,1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196 742,1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195 761,2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Иные</a:t>
                      </a:r>
                      <a:r>
                        <a:rPr lang="ru-RU" sz="1400" baseline="0" dirty="0" smtClean="0"/>
                        <a:t> межбюджетные трансферты</a:t>
                      </a:r>
                      <a:endParaRPr lang="ru-RU" sz="1400" b="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9 296,3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9 296,3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9 296,3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7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Безвозмездные поступления, всего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359</a:t>
                      </a:r>
                      <a:r>
                        <a:rPr lang="ru-RU" sz="1400" kern="1200" baseline="0" dirty="0" smtClean="0">
                          <a:effectLst/>
                        </a:rPr>
                        <a:t> 346,3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612 282,3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324 409,2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Расходы бюджета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" y="908720"/>
            <a:ext cx="5606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r>
              <a:rPr lang="ru-RU" sz="1200" b="1" i="1" dirty="0"/>
              <a:t>Расходы бюджета — </a:t>
            </a:r>
            <a:r>
              <a:rPr lang="ru-RU" sz="1200" dirty="0"/>
              <a:t>это денежные средства, направляемые на финансовое обеспечение задач и функций государственного и местного самоуправления</a:t>
            </a:r>
            <a:r>
              <a:rPr lang="ru-RU" sz="1200" dirty="0" smtClean="0"/>
              <a:t>.</a:t>
            </a:r>
            <a:endParaRPr lang="ru-RU" sz="1200" dirty="0"/>
          </a:p>
          <a:p>
            <a:pPr indent="450850"/>
            <a:r>
              <a:rPr lang="ru-RU" sz="1200" dirty="0"/>
              <a:t>Принципы формирования расходов бюджета: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разделам;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ведомствам;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муниципальным программам </a:t>
            </a:r>
            <a:r>
              <a:rPr lang="ru-RU" sz="1200" dirty="0" err="1" smtClean="0"/>
              <a:t>Аликовского</a:t>
            </a:r>
            <a:r>
              <a:rPr lang="ru-RU" sz="1200" dirty="0" smtClean="0"/>
              <a:t> </a:t>
            </a:r>
            <a:r>
              <a:rPr lang="ru-RU" sz="1200" dirty="0"/>
              <a:t>района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indent="450850"/>
            <a:r>
              <a:rPr lang="ru-RU" sz="1200" b="1" dirty="0"/>
              <a:t>Национальная безопасность </a:t>
            </a:r>
            <a:r>
              <a:rPr lang="ru-RU" sz="1200" dirty="0"/>
              <a:t>— защищенность жизненно важных интересов личности, общества и государства в различных сферах жизнедеятельности от внешних и внутренних угроз, обеспечивающая устойчивое развитие страны</a:t>
            </a:r>
          </a:p>
          <a:p>
            <a:pPr indent="450850"/>
            <a:r>
              <a:rPr lang="ru-RU" sz="1200" b="1" dirty="0"/>
              <a:t>Социальная политика</a:t>
            </a:r>
            <a:r>
              <a:rPr lang="ru-RU" sz="1200" dirty="0"/>
              <a:t> - совокупность (система) конкретных мер и мероприятий, направленных на жизнеобеспечение населения.</a:t>
            </a:r>
          </a:p>
          <a:p>
            <a:pPr indent="450850"/>
            <a:endParaRPr lang="ru-RU" sz="1200" dirty="0" smtClean="0"/>
          </a:p>
          <a:p>
            <a:pPr indent="450850"/>
            <a:r>
              <a:rPr lang="ru-RU" sz="1400" dirty="0" smtClean="0"/>
              <a:t>Функциональная классификация расходов: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8292398"/>
              </p:ext>
            </p:extLst>
          </p:nvPr>
        </p:nvGraphicFramePr>
        <p:xfrm>
          <a:off x="5868144" y="1934066"/>
          <a:ext cx="30297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8343" y="1535306"/>
            <a:ext cx="274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на 1 жителя района</a:t>
            </a:r>
            <a:endParaRPr lang="ru-RU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28" y="3840197"/>
            <a:ext cx="5388431" cy="3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184" y="4213070"/>
            <a:ext cx="47513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1.	Общегосударственные вопросы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2.	Национальная оборона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3.	Национальная безопасность и правоохранительная деятельность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4.	Национальная экономика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5.	Жилищно-коммунальное хозяйство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6.	Охрана окружающей среды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7.	Образование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8.	Культура, кинематография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9.	Здравоохранение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10.	Социальная политика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11.	Физическая культура и спорт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12.	Средства массовой информации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13.	Обслуживание государственного и муниципального долга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14.	Межбюджетные трансферты общего характера.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437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 на 2022 год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и на плановый период 20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3 и 2024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51" y="908720"/>
            <a:ext cx="8846361" cy="817245"/>
          </a:xfrm>
          <a:prstGeom prst="roundRect">
            <a:avLst/>
          </a:prstGeom>
          <a:noFill/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Расходы бюджета Аликовского района Чувашской Республики </a:t>
            </a:r>
            <a:r>
              <a:rPr lang="ru-RU" sz="1400" dirty="0" smtClean="0">
                <a:solidFill>
                  <a:schemeClr val="tx1"/>
                </a:solidFill>
              </a:rPr>
              <a:t>на 2022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год </a:t>
            </a:r>
            <a:r>
              <a:rPr lang="ru-RU" sz="1400" dirty="0">
                <a:solidFill>
                  <a:schemeClr val="tx1"/>
                </a:solidFill>
              </a:rPr>
              <a:t>и на плановый период </a:t>
            </a:r>
            <a:r>
              <a:rPr lang="ru-RU" sz="1400" dirty="0" smtClean="0">
                <a:solidFill>
                  <a:schemeClr val="tx1"/>
                </a:solidFill>
              </a:rPr>
              <a:t>20</a:t>
            </a:r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3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2024 </a:t>
            </a:r>
            <a:r>
              <a:rPr lang="ru-RU" sz="1400" dirty="0">
                <a:solidFill>
                  <a:schemeClr val="tx1"/>
                </a:solidFill>
              </a:rPr>
              <a:t>годов рассчитаны, исходя из объемов собственных доходов, межбюджетных трансфертов и источников финансирования дефицита бюджета Аликовского района Чувашской Республики.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279679"/>
              </p:ext>
            </p:extLst>
          </p:nvPr>
        </p:nvGraphicFramePr>
        <p:xfrm>
          <a:off x="163157" y="1988840"/>
          <a:ext cx="884636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Муниципальные программы, утвержденные к исполнению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в 2022 году и в плановом периоде 2023 и 2024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54217"/>
              </p:ext>
            </p:extLst>
          </p:nvPr>
        </p:nvGraphicFramePr>
        <p:xfrm>
          <a:off x="225541" y="2132856"/>
          <a:ext cx="8640959" cy="432388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83958"/>
                <a:gridCol w="4626597"/>
                <a:gridCol w="1143468"/>
                <a:gridCol w="1143468"/>
                <a:gridCol w="1143468"/>
              </a:tblGrid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п/п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Модернизация и развитие сферы жилищно-коммунального хозяйства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376,0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80,0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384,0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Обеспечение граждан в Чувашской Республике доступным и комфортным жильем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13 819,8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6 702,0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6 746,2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Обеспечение общественного порядка и противодействие преступности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396,4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404,0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404,0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земельных и имущественных отношений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643,1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643,1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643,1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Формирование современной городской среды на территории Чувашской Республики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3 173,0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3 185,9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3 537,5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Комплексное развитие сельских территорий Чувашской Республики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3 987,0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0,0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0,0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Социальная поддержка граждан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5 070,4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5 077,9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5 077,9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культуры и туризма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27 844,2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20 258,2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23 295,</a:t>
                      </a:r>
                      <a:r>
                        <a:rPr lang="ru-RU" sz="1400" dirty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4</a:t>
                      </a:r>
                      <a:endParaRPr lang="ru-RU" sz="1400" dirty="0" smtClean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052736"/>
            <a:ext cx="8568952" cy="81724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</a:rPr>
              <a:t>С 2014 года бюджеты всех уровней формируются в новом «программном» формате на основе государственных или муниципальных программ. Программный бюджет призван повысить качество формирования и исполнения главного финансового документа</a:t>
            </a:r>
            <a:r>
              <a:rPr lang="ru-RU" alt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Муниципальные программы, утвержденные к исполнению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в 2022 году и в плановом периоде 2023 и 2024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36080"/>
              </p:ext>
            </p:extLst>
          </p:nvPr>
        </p:nvGraphicFramePr>
        <p:xfrm>
          <a:off x="251520" y="1052736"/>
          <a:ext cx="8568953" cy="53800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79092"/>
                <a:gridCol w="4461468"/>
                <a:gridCol w="1176131"/>
                <a:gridCol w="1176131"/>
                <a:gridCol w="1176131"/>
              </a:tblGrid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п/п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</a:tr>
              <a:tr h="383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физической культуры и спорта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10 885,4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6 250,0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7 250,0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Содействие занятости населения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120,1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121,8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121,8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образования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214 761,4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213 825,6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216 030,7</a:t>
                      </a:r>
                    </a:p>
                  </a:txBody>
                  <a:tcPr marL="68580" marR="68580" marT="0" marB="0"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Повышение безопасности жизнедеятельности населения и территорий Чувашской Республики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1 944,8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1 813,6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1 943,8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сельского хозяйства и регулирование рынка сельскохозяйственной продукции, сырья и продовольствия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3 033,4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3 033,4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1 892,8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4276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Экономическое развитие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1 100,0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1 100,0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1 100,0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41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транспортной системы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68 840,4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363 369,3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69 340,4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Управление общественными финансами и муниципальным долгом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37 162,7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25 910,3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24 862,6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17.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потенциала муниципального управления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28 928,8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25 779,4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29 237,8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18.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Цифровое общество Чувашии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365,0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258,0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258,0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Введение</a:t>
            </a:r>
            <a:endParaRPr lang="ru-RU" sz="2400" dirty="0">
              <a:solidFill>
                <a:srgbClr val="FFFFCC"/>
              </a:solidFill>
            </a:endParaRPr>
          </a:p>
        </p:txBody>
      </p:sp>
      <p:pic>
        <p:nvPicPr>
          <p:cNvPr id="5" name="Picture 2" descr="https://pervadmin.gov.by/assets/image-cache/news/40203b.847070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6" y="12687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6688" y="2348880"/>
            <a:ext cx="659371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Информационный ресурс «Бюджет для граждан» познакомит вас с положениями бюджета Аликовского района Чувашской Республики на 2022 год и плановый период 2023-2024 годы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6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 Аликовского района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2022 год и на плановый период 2023 и 2024 годов 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39080"/>
              </p:ext>
            </p:extLst>
          </p:nvPr>
        </p:nvGraphicFramePr>
        <p:xfrm>
          <a:off x="251520" y="908721"/>
          <a:ext cx="8640959" cy="5457757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3692046"/>
                <a:gridCol w="1256867"/>
                <a:gridCol w="1256867"/>
                <a:gridCol w="1178313"/>
                <a:gridCol w="1256866"/>
              </a:tblGrid>
              <a:tr h="216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Наименование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2021 год,</a:t>
                      </a:r>
                      <a:r>
                        <a:rPr lang="ru-RU" sz="1600" baseline="0" dirty="0" smtClean="0">
                          <a:latin typeface="+mn-lt"/>
                        </a:rPr>
                        <a:t> тыс. руб., план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Бюджет на 2022-2024 гг.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2023</a:t>
                      </a:r>
                      <a:r>
                        <a:rPr lang="ru-RU" sz="1400" baseline="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</a:rPr>
                        <a:t>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36 198,9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35 049,2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32 000,8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35 459,1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оборона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1 762,5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1 690,7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1 753,2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  <a:ea typeface="Times New Roman"/>
                        </a:rPr>
                        <a:t> 828,2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3 031,0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3 075,0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2 906,8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3 037,0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114 263,0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73 473,8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367 502,7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72 333,2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73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Жилищно-коммунальное хозяйство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30 854,8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8 841,3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3 747,4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3 923,2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Образование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421 231,7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234 105,7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221 994,4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225 524,0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Культура, кинематография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43 973,1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23 554,2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15 768,2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18</a:t>
                      </a:r>
                      <a:r>
                        <a:rPr lang="ru-RU" sz="1400" b="0" baseline="0" dirty="0" smtClean="0">
                          <a:latin typeface="+mn-lt"/>
                        </a:rPr>
                        <a:t> 973,8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Социальная политика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18 072,7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16 809,3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12 004,7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12 035,8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1325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Физическая культура и спорт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6 173,5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250,0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250,0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250,0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61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</a:t>
                      </a:r>
                      <a:r>
                        <a:rPr lang="ru-RU" sz="1400" b="0" dirty="0">
                          <a:latin typeface="+mn-lt"/>
                        </a:rPr>
                        <a:t>0</a:t>
                      </a:r>
                      <a:endParaRPr lang="ru-RU" sz="14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7920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48 943,6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25</a:t>
                      </a:r>
                      <a:r>
                        <a:rPr lang="ru-RU" sz="1400" b="0" baseline="0" dirty="0" smtClean="0">
                          <a:latin typeface="+mn-lt"/>
                        </a:rPr>
                        <a:t> 597,6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19 879,3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18 756,6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+mn-lt"/>
                        </a:rPr>
                        <a:t>Итого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724</a:t>
                      </a:r>
                      <a:r>
                        <a:rPr lang="ru-RU" sz="1600" b="1" baseline="0" dirty="0" smtClean="0">
                          <a:latin typeface="+mn-lt"/>
                        </a:rPr>
                        <a:t> 756,5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422 451,9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680 204,1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397 644,3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 Аликовского района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2022 год и на плановый период 20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3 и 2024 годов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1196752"/>
            <a:ext cx="8928991" cy="554461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1412776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по разделу «Общегосударственные вопросы предусмотрены в размере:</a:t>
            </a:r>
          </a:p>
          <a:p>
            <a:pPr marL="266700" lvl="1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</a:t>
            </a:r>
            <a:r>
              <a:rPr lang="ru-RU" sz="1600" dirty="0" smtClean="0"/>
              <a:t>2022 </a:t>
            </a:r>
            <a:r>
              <a:rPr lang="ru-RU" sz="1600" dirty="0"/>
              <a:t>году –</a:t>
            </a:r>
            <a:r>
              <a:rPr lang="ru-RU" sz="1600" dirty="0" smtClean="0"/>
              <a:t> </a:t>
            </a:r>
            <a:r>
              <a:rPr lang="ru-RU" sz="1600" b="1" dirty="0" smtClean="0"/>
              <a:t>35 049,3</a:t>
            </a:r>
            <a:r>
              <a:rPr lang="en-US" sz="1600" b="1" dirty="0" smtClean="0"/>
              <a:t> </a:t>
            </a:r>
            <a:r>
              <a:rPr lang="ru-RU" sz="1600" b="1" dirty="0" smtClean="0">
                <a:ea typeface="Times New Roman"/>
              </a:rPr>
              <a:t>тыс. рублей</a:t>
            </a:r>
            <a:r>
              <a:rPr lang="ru-RU" sz="1600" dirty="0" smtClean="0">
                <a:ea typeface="Times New Roman"/>
              </a:rPr>
              <a:t>,</a:t>
            </a:r>
          </a:p>
          <a:p>
            <a:pPr marL="266700" lvl="1"/>
            <a:r>
              <a:rPr lang="ru-RU" sz="1600" dirty="0" smtClean="0"/>
              <a:t>в 20</a:t>
            </a:r>
            <a:r>
              <a:rPr lang="en-US" sz="1600" dirty="0" smtClean="0"/>
              <a:t>2</a:t>
            </a:r>
            <a:r>
              <a:rPr lang="ru-RU" sz="1600" dirty="0" smtClean="0"/>
              <a:t>3 году – </a:t>
            </a:r>
            <a:r>
              <a:rPr lang="ru-RU" sz="1600" b="1" dirty="0"/>
              <a:t>3</a:t>
            </a:r>
            <a:r>
              <a:rPr lang="ru-RU" sz="1600" b="1" dirty="0" smtClean="0"/>
              <a:t>2 000,8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рублей</a:t>
            </a:r>
            <a:r>
              <a:rPr lang="ru-RU" sz="1600" dirty="0" smtClean="0"/>
              <a:t>,</a:t>
            </a:r>
          </a:p>
          <a:p>
            <a:pPr marL="266700" lvl="1"/>
            <a:r>
              <a:rPr lang="ru-RU" sz="1600" dirty="0" smtClean="0"/>
              <a:t>в 2024 году </a:t>
            </a:r>
            <a:r>
              <a:rPr lang="ru-RU" sz="1600" dirty="0"/>
              <a:t>– </a:t>
            </a:r>
            <a:r>
              <a:rPr lang="ru-RU" sz="1600" b="1" dirty="0" smtClean="0"/>
              <a:t>35 459,2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 рублей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794549" y="811635"/>
            <a:ext cx="4241947" cy="385117"/>
          </a:xfrm>
          <a:prstGeom prst="rect">
            <a:avLst/>
          </a:prstGeom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Общегосударственные расходы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49323"/>
              </p:ext>
            </p:extLst>
          </p:nvPr>
        </p:nvGraphicFramePr>
        <p:xfrm>
          <a:off x="251521" y="3320752"/>
          <a:ext cx="8640959" cy="3276600"/>
        </p:xfrm>
        <a:graphic>
          <a:graphicData uri="http://schemas.openxmlformats.org/drawingml/2006/table">
            <a:tbl>
              <a:tblPr firstRow="1" bandCol="1">
                <a:tableStyleId>{FABFCF23-3B69-468F-B69F-88F6DE6A72F2}</a:tableStyleId>
              </a:tblPr>
              <a:tblGrid>
                <a:gridCol w="5507390"/>
                <a:gridCol w="1114158"/>
                <a:gridCol w="974888"/>
                <a:gridCol w="1044523"/>
              </a:tblGrid>
              <a:tr h="484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Направление</a:t>
                      </a:r>
                      <a:r>
                        <a:rPr lang="ru-RU" sz="1400" baseline="0" dirty="0" smtClean="0"/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4 год,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64067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120,0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64067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18 871,9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19 390,9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19 349,5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Судебная система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1,9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1,7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45558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3 866,4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3 972,8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3 972,8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Резервные фонды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7619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Другие общегосударственные вопросы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11 842,6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8 267,2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11 767,2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85067"/>
            <a:ext cx="3053456" cy="175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1981" y="1434032"/>
            <a:ext cx="3750134" cy="214526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На 2022 год и на плановый период 20</a:t>
            </a:r>
            <a:r>
              <a:rPr lang="en-US" sz="1500" dirty="0" smtClean="0"/>
              <a:t>2</a:t>
            </a:r>
            <a:r>
              <a:rPr lang="ru-RU" sz="1500" dirty="0" smtClean="0"/>
              <a:t>3 и 2024 годов по разделу «Национальная оборона» средства выделяются на осуществление </a:t>
            </a:r>
            <a:r>
              <a:rPr lang="ru-RU" sz="1500" dirty="0"/>
              <a:t>первичного воинского учета на территориях, где отсутствуют военные комиссариаты, за счет субвенций, предоставляемой из федерального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Национальная оборона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153" y="908720"/>
            <a:ext cx="38884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по разделу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94765"/>
              </p:ext>
            </p:extLst>
          </p:nvPr>
        </p:nvGraphicFramePr>
        <p:xfrm>
          <a:off x="333132" y="4116493"/>
          <a:ext cx="4022844" cy="190479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40948"/>
                <a:gridCol w="1340948"/>
                <a:gridCol w="1340948"/>
              </a:tblGrid>
              <a:tr h="7981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3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4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11066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690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1 753,2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1 828,2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505" y="1278052"/>
            <a:ext cx="8928991" cy="546331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967" y="1447477"/>
            <a:ext cx="4280913" cy="2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5440" y="4227269"/>
            <a:ext cx="4287040" cy="23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079844"/>
            <a:ext cx="3445757" cy="15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664155" y="1484971"/>
            <a:ext cx="4136170" cy="1276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5153" y="1484784"/>
            <a:ext cx="4104456" cy="12771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Осуществление органами местного самоуправления государственных полномочий РФ по государственной регистрации актов гражданского </a:t>
            </a:r>
            <a:r>
              <a:rPr lang="ru-RU" sz="1600" dirty="0" smtClean="0">
                <a:solidFill>
                  <a:schemeClr val="tx1"/>
                </a:solidFill>
              </a:rPr>
              <a:t>состояния: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Национальная безопасность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и правоохранительная деятельность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816" y="5805264"/>
            <a:ext cx="86995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По разделу  «Национальная безопасность и правоохранительная деятельность» </a:t>
            </a:r>
            <a:r>
              <a:rPr lang="ru-RU" sz="1600" dirty="0" smtClean="0"/>
              <a:t>средства освоены в размере: в </a:t>
            </a:r>
            <a:r>
              <a:rPr lang="ru-RU" sz="1600" b="1" dirty="0" smtClean="0"/>
              <a:t>2022 году </a:t>
            </a:r>
            <a:r>
              <a:rPr lang="ru-RU" sz="1600" dirty="0" smtClean="0"/>
              <a:t>– 3 075,0 тыс. руб., в </a:t>
            </a:r>
            <a:r>
              <a:rPr lang="ru-RU" sz="1600" b="1" dirty="0" smtClean="0"/>
              <a:t>20</a:t>
            </a:r>
            <a:r>
              <a:rPr lang="en-US" sz="1600" b="1" dirty="0" smtClean="0"/>
              <a:t>2</a:t>
            </a:r>
            <a:r>
              <a:rPr lang="ru-RU" sz="1600" b="1" dirty="0" smtClean="0"/>
              <a:t>3 году </a:t>
            </a:r>
            <a:r>
              <a:rPr lang="ru-RU" sz="1600" dirty="0" smtClean="0"/>
              <a:t>– 2 906,8 тыс. руб.,</a:t>
            </a:r>
          </a:p>
          <a:p>
            <a:r>
              <a:rPr lang="ru-RU" sz="1600" dirty="0" smtClean="0"/>
              <a:t>в </a:t>
            </a:r>
            <a:r>
              <a:rPr lang="ru-RU" sz="1600" b="1" dirty="0" smtClean="0"/>
              <a:t>2024 году </a:t>
            </a:r>
            <a:r>
              <a:rPr lang="ru-RU" sz="1600" dirty="0" smtClean="0"/>
              <a:t>– 3 037,0 тыс. руб.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64155" y="2910820"/>
            <a:ext cx="4136170" cy="92698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год</a:t>
            </a:r>
            <a:r>
              <a:rPr lang="en-US" sz="1600" dirty="0" smtClean="0">
                <a:solidFill>
                  <a:schemeClr val="tx1"/>
                </a:solidFill>
              </a:rPr>
              <a:t> –</a:t>
            </a:r>
            <a:r>
              <a:rPr lang="ru-RU" sz="1600" dirty="0" smtClean="0">
                <a:solidFill>
                  <a:schemeClr val="tx1"/>
                </a:solidFill>
              </a:rPr>
              <a:t>1 936,8 тыс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23 год</a:t>
            </a:r>
            <a:r>
              <a:rPr lang="en-US" sz="1600" dirty="0" smtClean="0">
                <a:solidFill>
                  <a:schemeClr val="tx1"/>
                </a:solidFill>
              </a:rPr>
              <a:t> – </a:t>
            </a:r>
            <a:r>
              <a:rPr lang="ru-RU" sz="1600" dirty="0" smtClean="0">
                <a:solidFill>
                  <a:schemeClr val="tx1"/>
                </a:solidFill>
              </a:rPr>
              <a:t>1 806,6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</a:t>
            </a:r>
            <a:r>
              <a:rPr lang="ru-RU" sz="1600" dirty="0">
                <a:solidFill>
                  <a:schemeClr val="tx1"/>
                </a:solidFill>
              </a:rPr>
              <a:t>. рублей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24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год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1 936,8 тыс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151668"/>
            <a:ext cx="316835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7505" y="901081"/>
            <a:ext cx="8975876" cy="5873449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107" y="908720"/>
            <a:ext cx="6457276" cy="365341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Национальная безопасность и правоохранительная деятельность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059" y="2910820"/>
            <a:ext cx="4136170" cy="92698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год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ru-RU" sz="1600" dirty="0" smtClean="0">
                <a:solidFill>
                  <a:schemeClr val="tx1"/>
                </a:solidFill>
              </a:rPr>
              <a:t>1 051,2 </a:t>
            </a:r>
            <a:r>
              <a:rPr lang="ru-RU" sz="1600" dirty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23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год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ru-RU" sz="1600" dirty="0">
                <a:solidFill>
                  <a:schemeClr val="tx1"/>
                </a:solidFill>
              </a:rPr>
              <a:t>1 </a:t>
            </a:r>
            <a:r>
              <a:rPr lang="ru-RU" sz="1600" dirty="0" smtClean="0">
                <a:solidFill>
                  <a:schemeClr val="tx1"/>
                </a:solidFill>
              </a:rPr>
              <a:t>016,2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20</a:t>
            </a:r>
            <a:r>
              <a:rPr lang="ru-RU" sz="1600" dirty="0" smtClean="0">
                <a:solidFill>
                  <a:schemeClr val="tx1"/>
                </a:solidFill>
              </a:rPr>
              <a:t>24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год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ru-RU" sz="1600" dirty="0">
                <a:solidFill>
                  <a:schemeClr val="tx1"/>
                </a:solidFill>
              </a:rPr>
              <a:t>1 </a:t>
            </a:r>
            <a:r>
              <a:rPr lang="ru-RU" sz="1600" dirty="0" smtClean="0">
                <a:solidFill>
                  <a:schemeClr val="tx1"/>
                </a:solidFill>
              </a:rPr>
              <a:t>016,2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156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Национальная экономика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752" y="836712"/>
            <a:ext cx="8461703" cy="792088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</a:t>
            </a:r>
          </a:p>
          <a:p>
            <a:pPr algn="ctr"/>
            <a:endParaRPr lang="ru-RU" sz="400" dirty="0" smtClean="0"/>
          </a:p>
          <a:p>
            <a:pPr algn="ctr"/>
            <a:r>
              <a:rPr lang="ru-RU" sz="1400" b="1" dirty="0" smtClean="0"/>
              <a:t>2022</a:t>
            </a:r>
            <a:r>
              <a:rPr lang="ru-RU" sz="1400" dirty="0" smtClean="0"/>
              <a:t>: 73 473,8</a:t>
            </a:r>
            <a:r>
              <a:rPr lang="en-US" sz="1400" dirty="0" smtClean="0"/>
              <a:t> </a:t>
            </a:r>
            <a:r>
              <a:rPr lang="ru-RU" sz="1400" dirty="0" smtClean="0"/>
              <a:t>тыс. руб., </a:t>
            </a:r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3</a:t>
            </a:r>
            <a:r>
              <a:rPr lang="ru-RU" sz="1400" dirty="0" smtClean="0"/>
              <a:t>: 367 502,7 тыс. руб., </a:t>
            </a:r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4</a:t>
            </a:r>
            <a:r>
              <a:rPr lang="ru-RU" sz="1400" dirty="0" smtClean="0"/>
              <a:t>: 72 333,2 тыс. 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491" y="1916831"/>
            <a:ext cx="2620855" cy="9907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Сельское хозяйство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1916831"/>
            <a:ext cx="2809528" cy="9907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Дорожное хозяйство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4869159"/>
            <a:ext cx="2815722" cy="9361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2022 </a:t>
            </a:r>
            <a:r>
              <a:rPr lang="ru-RU" sz="1400" dirty="0">
                <a:solidFill>
                  <a:schemeClr val="tx1"/>
                </a:solidFill>
              </a:rPr>
              <a:t>год: </a:t>
            </a:r>
            <a:r>
              <a:rPr lang="ru-RU" sz="1400" b="1" dirty="0" smtClean="0">
                <a:solidFill>
                  <a:schemeClr val="tx1"/>
                </a:solidFill>
              </a:rPr>
              <a:t>69 340,4 </a:t>
            </a:r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2023 </a:t>
            </a:r>
            <a:r>
              <a:rPr lang="ru-RU" sz="1400" dirty="0">
                <a:solidFill>
                  <a:schemeClr val="tx1"/>
                </a:solidFill>
              </a:rPr>
              <a:t>год: </a:t>
            </a:r>
            <a:r>
              <a:rPr lang="ru-RU" sz="1400" b="1" dirty="0" smtClean="0">
                <a:solidFill>
                  <a:schemeClr val="tx1"/>
                </a:solidFill>
              </a:rPr>
              <a:t>363 369,3 </a:t>
            </a:r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2024 </a:t>
            </a:r>
            <a:r>
              <a:rPr lang="ru-RU" sz="1400" dirty="0">
                <a:solidFill>
                  <a:schemeClr val="tx1"/>
                </a:solidFill>
              </a:rPr>
              <a:t>год: </a:t>
            </a:r>
            <a:r>
              <a:rPr lang="ru-RU" sz="1400" b="1" dirty="0" smtClean="0">
                <a:solidFill>
                  <a:schemeClr val="tx1"/>
                </a:solidFill>
              </a:rPr>
              <a:t>69 340,4 </a:t>
            </a:r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1095" y="1916830"/>
            <a:ext cx="3176865" cy="9907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Другие вопросы в области национальной экономики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08311" y="4869160"/>
            <a:ext cx="3176865" cy="9361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2022 </a:t>
            </a:r>
            <a:r>
              <a:rPr lang="ru-RU" sz="1600" dirty="0">
                <a:solidFill>
                  <a:schemeClr val="tx1"/>
                </a:solidFill>
              </a:rPr>
              <a:t>год: </a:t>
            </a:r>
            <a:r>
              <a:rPr lang="ru-RU" sz="1600" b="1" dirty="0" smtClean="0">
                <a:solidFill>
                  <a:schemeClr val="tx1"/>
                </a:solidFill>
              </a:rPr>
              <a:t>1 100,0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2023 </a:t>
            </a:r>
            <a:r>
              <a:rPr lang="ru-RU" sz="1600" dirty="0">
                <a:solidFill>
                  <a:schemeClr val="tx1"/>
                </a:solidFill>
              </a:rPr>
              <a:t>год: </a:t>
            </a:r>
            <a:r>
              <a:rPr lang="ru-RU" sz="1600" b="1" dirty="0" smtClean="0">
                <a:solidFill>
                  <a:schemeClr val="tx1"/>
                </a:solidFill>
              </a:rPr>
              <a:t>1 100,0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2024 </a:t>
            </a:r>
            <a:r>
              <a:rPr lang="ru-RU" sz="1600" dirty="0">
                <a:solidFill>
                  <a:schemeClr val="tx1"/>
                </a:solidFill>
              </a:rPr>
              <a:t>год: </a:t>
            </a:r>
            <a:r>
              <a:rPr lang="ru-RU" sz="1600" b="1" dirty="0" smtClean="0">
                <a:solidFill>
                  <a:schemeClr val="tx1"/>
                </a:solidFill>
              </a:rPr>
              <a:t>1 100,0 </a:t>
            </a:r>
            <a:r>
              <a:rPr lang="ru-RU" sz="1600" b="1" dirty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237" y="3140968"/>
            <a:ext cx="2374859" cy="14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560" y="3155304"/>
            <a:ext cx="2634904" cy="147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96871" y="4869158"/>
            <a:ext cx="2620855" cy="93610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2022 год: </a:t>
            </a:r>
            <a:r>
              <a:rPr lang="ru-RU" sz="1400" b="1" dirty="0" smtClean="0">
                <a:solidFill>
                  <a:schemeClr val="tx1"/>
                </a:solidFill>
              </a:rPr>
              <a:t>3 033,4 тыс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2023 год: </a:t>
            </a:r>
            <a:r>
              <a:rPr lang="ru-RU" sz="1400" b="1" dirty="0" smtClean="0">
                <a:solidFill>
                  <a:schemeClr val="tx1"/>
                </a:solidFill>
              </a:rPr>
              <a:t>3 033,4 тыс</a:t>
            </a:r>
            <a:r>
              <a:rPr lang="ru-RU" sz="1400" b="1" dirty="0">
                <a:solidFill>
                  <a:schemeClr val="tx1"/>
                </a:solidFill>
              </a:rPr>
              <a:t>. 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2024 год: </a:t>
            </a:r>
            <a:r>
              <a:rPr lang="ru-RU" sz="1400" b="1" dirty="0" smtClean="0">
                <a:solidFill>
                  <a:schemeClr val="tx1"/>
                </a:solidFill>
              </a:rPr>
              <a:t>1 892,8 </a:t>
            </a:r>
            <a:r>
              <a:rPr lang="ru-RU" sz="1400" b="1" dirty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15" y="3155015"/>
            <a:ext cx="2575058" cy="1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901081"/>
            <a:ext cx="8975876" cy="5873449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Жилищно-коммунальное хозяйство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5" y="901081"/>
            <a:ext cx="3456383" cy="365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ЖКХ: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17032"/>
            <a:ext cx="4655397" cy="2923381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68132115"/>
              </p:ext>
            </p:extLst>
          </p:nvPr>
        </p:nvGraphicFramePr>
        <p:xfrm>
          <a:off x="251520" y="3717032"/>
          <a:ext cx="4716016" cy="281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52322"/>
              </p:ext>
            </p:extLst>
          </p:nvPr>
        </p:nvGraphicFramePr>
        <p:xfrm>
          <a:off x="4192589" y="1345603"/>
          <a:ext cx="4699891" cy="21577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63587"/>
                <a:gridCol w="1008112"/>
                <a:gridCol w="864096"/>
                <a:gridCol w="864096"/>
              </a:tblGrid>
              <a:tr h="475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3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4</a:t>
                      </a:r>
                      <a:r>
                        <a:rPr lang="ru-RU" sz="1200" baseline="0" dirty="0" smtClean="0"/>
                        <a:t> год,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тыс. руб.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118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5 366,6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80,0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84,0</a:t>
                      </a:r>
                      <a:endParaRPr lang="ru-RU" sz="1100" dirty="0"/>
                    </a:p>
                  </a:txBody>
                  <a:tcPr anchor="ctr"/>
                </a:tc>
              </a:tr>
              <a:tr h="4027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</a:tr>
              <a:tr h="305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3 173,0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3 665,7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3 537,5</a:t>
                      </a:r>
                      <a:endParaRPr lang="ru-RU" sz="1100" dirty="0"/>
                    </a:p>
                  </a:txBody>
                  <a:tcPr anchor="ctr"/>
                </a:tc>
              </a:tr>
              <a:tr h="6622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жилищно-коммунального хозяйства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1,7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96" y="1488432"/>
            <a:ext cx="3133572" cy="20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668" y="4026370"/>
            <a:ext cx="3314152" cy="23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Образование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82503"/>
              </p:ext>
            </p:extLst>
          </p:nvPr>
        </p:nvGraphicFramePr>
        <p:xfrm>
          <a:off x="3812010" y="908721"/>
          <a:ext cx="5173953" cy="257892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56134"/>
                <a:gridCol w="1080120"/>
                <a:gridCol w="1080120"/>
                <a:gridCol w="957579"/>
              </a:tblGrid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</a:p>
                    <a:p>
                      <a:pPr algn="ctr"/>
                      <a:r>
                        <a:rPr lang="ru-RU" sz="1200" dirty="0" smtClean="0"/>
                        <a:t>подраздела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3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4 год,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219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+mj-lt"/>
                        </a:rPr>
                        <a:t>Дошкольное образование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  <a:ea typeface="Cambria Math" panose="02040503050406030204" pitchFamily="18" charset="0"/>
                        </a:rPr>
                        <a:t>41 649,1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  <a:ea typeface="Cambria Math" panose="02040503050406030204" pitchFamily="18" charset="0"/>
                        </a:rPr>
                        <a:t>41 660,9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  <a:ea typeface="Cambria Math" panose="02040503050406030204" pitchFamily="18" charset="0"/>
                        </a:rPr>
                        <a:t>41 660,9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27970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+mj-lt"/>
                        </a:rPr>
                        <a:t>Общее образование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163 119,6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159</a:t>
                      </a:r>
                      <a:r>
                        <a:rPr lang="ru-RU" sz="1300" baseline="0" dirty="0" smtClean="0">
                          <a:latin typeface="+mj-lt"/>
                        </a:rPr>
                        <a:t> 714,</a:t>
                      </a:r>
                      <a:r>
                        <a:rPr lang="ru-RU" sz="1300" baseline="0" dirty="0">
                          <a:latin typeface="+mj-lt"/>
                        </a:rPr>
                        <a:t>2</a:t>
                      </a:r>
                      <a:endParaRPr lang="ru-RU" sz="1300" baseline="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159 445,4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710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+mj-lt"/>
                        </a:rPr>
                        <a:t>Дополнительное</a:t>
                      </a:r>
                      <a:r>
                        <a:rPr lang="ru-RU" sz="1300" baseline="0" dirty="0" smtClean="0">
                          <a:latin typeface="+mj-lt"/>
                        </a:rPr>
                        <a:t> образование детей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19 806,5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13 942,3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15</a:t>
                      </a:r>
                      <a:r>
                        <a:rPr lang="ru-RU" sz="1300" baseline="0" dirty="0" smtClean="0">
                          <a:latin typeface="+mj-lt"/>
                        </a:rPr>
                        <a:t> 609,0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710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+mj-lt"/>
                        </a:rPr>
                        <a:t>Молодежная политика и оздоровление детей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1 962,0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600,0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1 962,0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34881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+mj-lt"/>
                        </a:rPr>
                        <a:t>Другие вопросы в области образования</a:t>
                      </a:r>
                      <a:endParaRPr lang="ru-RU" sz="1300" dirty="0"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7</a:t>
                      </a:r>
                      <a:r>
                        <a:rPr lang="ru-RU" sz="1300" baseline="0" dirty="0" smtClean="0">
                          <a:latin typeface="+mj-lt"/>
                        </a:rPr>
                        <a:t> 568,5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6 077,0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6 846,7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31223291"/>
              </p:ext>
            </p:extLst>
          </p:nvPr>
        </p:nvGraphicFramePr>
        <p:xfrm>
          <a:off x="179512" y="3672027"/>
          <a:ext cx="4469481" cy="289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91" y="1196752"/>
            <a:ext cx="27822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005064"/>
            <a:ext cx="3216357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Культура и кинематография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6512" y="4786352"/>
            <a:ext cx="4121720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30459"/>
              </p:ext>
            </p:extLst>
          </p:nvPr>
        </p:nvGraphicFramePr>
        <p:xfrm>
          <a:off x="323528" y="1556792"/>
          <a:ext cx="2520280" cy="1644048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075135"/>
                <a:gridCol w="1445145"/>
              </a:tblGrid>
              <a:tr h="3217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Сумма, тыс. рублей</a:t>
                      </a:r>
                      <a:endParaRPr lang="ru-RU" sz="1200" dirty="0"/>
                    </a:p>
                  </a:txBody>
                  <a:tcPr anchor="ctr"/>
                </a:tc>
              </a:tr>
              <a:tr h="4441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23 554,2</a:t>
                      </a:r>
                      <a:endParaRPr lang="en-US" sz="1400" b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4441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15 768,2</a:t>
                      </a:r>
                      <a:endParaRPr lang="en-US" sz="1400" dirty="0" smtClean="0"/>
                    </a:p>
                  </a:txBody>
                  <a:tcPr/>
                </a:tc>
              </a:tr>
              <a:tr h="433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r>
                        <a:rPr lang="ru-RU" sz="1400" baseline="0" dirty="0" smtClean="0"/>
                        <a:t> 973,8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68784" y="984214"/>
            <a:ext cx="257502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за 2022-2024 годы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02155"/>
              </p:ext>
            </p:extLst>
          </p:nvPr>
        </p:nvGraphicFramePr>
        <p:xfrm>
          <a:off x="179512" y="3573018"/>
          <a:ext cx="8784976" cy="31510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798"/>
                <a:gridCol w="1619796"/>
                <a:gridCol w="1909778"/>
                <a:gridCol w="1680604"/>
              </a:tblGrid>
              <a:tr h="5181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Планируемые</a:t>
                      </a:r>
                      <a:r>
                        <a:rPr lang="ru-RU" sz="1400" baseline="0" dirty="0" smtClean="0"/>
                        <a:t> мероприятия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(тыс. руб.)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(тыс. руб.)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</a:p>
                    <a:p>
                      <a:pPr algn="ctr"/>
                      <a:r>
                        <a:rPr lang="ru-RU" sz="1400" dirty="0" smtClean="0"/>
                        <a:t>(тыс. руб.)</a:t>
                      </a:r>
                      <a:endParaRPr lang="ru-RU" sz="1400" dirty="0"/>
                    </a:p>
                  </a:txBody>
                  <a:tcPr anchor="ctr"/>
                </a:tc>
              </a:tr>
              <a:tr h="3914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библиотечного дела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/>
                        <a:t>7 000,0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4 400,0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6 000,0</a:t>
                      </a:r>
                      <a:endParaRPr lang="ru-RU" sz="1400" dirty="0"/>
                    </a:p>
                  </a:txBody>
                  <a:tcPr anchor="ctr"/>
                </a:tc>
              </a:tr>
              <a:tr h="3914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музейного дела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 6</a:t>
                      </a:r>
                      <a:r>
                        <a:rPr lang="ru-RU" sz="1400" dirty="0" smtClean="0"/>
                        <a:t>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900,0</a:t>
                      </a:r>
                      <a:endParaRPr lang="ru-RU" sz="1400" dirty="0"/>
                    </a:p>
                  </a:txBody>
                  <a:tcPr anchor="ctr"/>
                </a:tc>
              </a:tr>
              <a:tr h="3914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профессионального искусства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1 100,0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1 100,0</a:t>
                      </a:r>
                      <a:endParaRPr lang="ru-RU" sz="1400" dirty="0"/>
                    </a:p>
                  </a:txBody>
                  <a:tcPr anchor="ctr"/>
                </a:tc>
              </a:tr>
              <a:tr h="3914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Сохранение и развитие народного творчества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 </a:t>
                      </a:r>
                      <a:r>
                        <a:rPr lang="en-US" sz="1400" dirty="0" smtClean="0"/>
                        <a:t>0</a:t>
                      </a:r>
                      <a:r>
                        <a:rPr lang="ru-RU" sz="1400" dirty="0" smtClean="0"/>
                        <a:t>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8 814,0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10 119,6</a:t>
                      </a:r>
                      <a:endParaRPr lang="ru-RU" sz="1400" dirty="0"/>
                    </a:p>
                  </a:txBody>
                  <a:tcPr anchor="ctr"/>
                </a:tc>
              </a:tr>
              <a:tr h="6756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мероприятий в сфере культуры и искусства, архивного дела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  <a:endParaRPr lang="ru-RU" sz="1400" dirty="0"/>
                    </a:p>
                  </a:txBody>
                  <a:tcPr anchor="ctr"/>
                </a:tc>
              </a:tr>
              <a:tr h="3914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муниципальных учреждений культуры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604,2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604,</a:t>
                      </a:r>
                      <a:r>
                        <a:rPr lang="ru-RU" sz="1400" dirty="0"/>
                        <a:t>2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604,2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207661"/>
            <a:ext cx="2987198" cy="19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055020"/>
            <a:ext cx="2880320" cy="21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Социальная политика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4633" y="1832851"/>
            <a:ext cx="4248472" cy="230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08034" y="4302149"/>
            <a:ext cx="4248471" cy="2300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31704" y="1832851"/>
            <a:ext cx="4248471" cy="230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6760" y="1958026"/>
            <a:ext cx="3837391" cy="339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Социальное обеспечение населения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28648" y="1958026"/>
            <a:ext cx="3889785" cy="5228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Охрана семьи и детства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19918" y="4427324"/>
            <a:ext cx="3824702" cy="5228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Другие вопросы в области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социальной политики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2060" y="980728"/>
            <a:ext cx="8720420" cy="648072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 разделу «Социальная </a:t>
            </a:r>
            <a:r>
              <a:rPr lang="ru-RU" sz="1600" dirty="0" smtClean="0"/>
              <a:t>политика» </a:t>
            </a:r>
            <a:r>
              <a:rPr lang="ru-RU" sz="1600" dirty="0"/>
              <a:t>предусмотрены </a:t>
            </a:r>
            <a:r>
              <a:rPr lang="ru-RU" sz="1600" dirty="0" smtClean="0"/>
              <a:t>расходы:</a:t>
            </a:r>
          </a:p>
          <a:p>
            <a:r>
              <a:rPr lang="ru-RU" sz="1400" dirty="0" smtClean="0"/>
              <a:t>в 2022 </a:t>
            </a:r>
            <a:r>
              <a:rPr lang="ru-RU" sz="1400" dirty="0"/>
              <a:t>году – </a:t>
            </a:r>
            <a:r>
              <a:rPr lang="ru-RU" sz="1400" b="1" dirty="0" smtClean="0"/>
              <a:t>16 809,3 </a:t>
            </a:r>
            <a:r>
              <a:rPr lang="ru-RU" sz="1400" b="1" dirty="0"/>
              <a:t>тыс. руб., </a:t>
            </a:r>
            <a:r>
              <a:rPr lang="ru-RU" sz="1400" dirty="0"/>
              <a:t>в</a:t>
            </a:r>
            <a:r>
              <a:rPr lang="ru-RU" sz="1400" b="1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20</a:t>
            </a:r>
            <a:r>
              <a:rPr lang="en-US" sz="1400" dirty="0" smtClean="0"/>
              <a:t>2</a:t>
            </a:r>
            <a:r>
              <a:rPr lang="ru-RU" sz="1400" dirty="0" smtClean="0"/>
              <a:t>3 </a:t>
            </a:r>
            <a:r>
              <a:rPr lang="ru-RU" sz="1400" dirty="0"/>
              <a:t>году </a:t>
            </a:r>
            <a:r>
              <a:rPr lang="ru-RU" sz="1400" dirty="0" smtClean="0"/>
              <a:t>–</a:t>
            </a:r>
            <a:r>
              <a:rPr lang="ru-RU" sz="1400" b="1" dirty="0" smtClean="0"/>
              <a:t>12 004,7</a:t>
            </a:r>
            <a:r>
              <a:rPr lang="en-US" sz="1400" b="1" dirty="0" smtClean="0"/>
              <a:t> </a:t>
            </a:r>
            <a:r>
              <a:rPr lang="ru-RU" sz="1400" b="1" dirty="0" smtClean="0"/>
              <a:t>тыс</a:t>
            </a:r>
            <a:r>
              <a:rPr lang="ru-RU" sz="1400" b="1" dirty="0"/>
              <a:t>. руб., </a:t>
            </a:r>
            <a:r>
              <a:rPr lang="ru-RU" sz="1400" dirty="0"/>
              <a:t>в </a:t>
            </a:r>
            <a:r>
              <a:rPr lang="ru-RU" sz="1400" dirty="0" smtClean="0"/>
              <a:t>2024 </a:t>
            </a:r>
            <a:r>
              <a:rPr lang="ru-RU" sz="1400" dirty="0"/>
              <a:t>году – </a:t>
            </a:r>
            <a:r>
              <a:rPr lang="ru-RU" sz="1400" b="1" dirty="0" smtClean="0"/>
              <a:t>12 035,8 </a:t>
            </a:r>
            <a:r>
              <a:rPr lang="ru-RU" sz="1400" b="1" dirty="0"/>
              <a:t>тыс. руб.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118" y="5049117"/>
            <a:ext cx="2020363" cy="14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728" y="2577172"/>
            <a:ext cx="2170663" cy="14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26760" y="2583724"/>
            <a:ext cx="1728192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20</a:t>
            </a:r>
            <a:r>
              <a:rPr lang="ru-RU" sz="1400" b="1" dirty="0" smtClean="0"/>
              <a:t>22</a:t>
            </a:r>
            <a:r>
              <a:rPr lang="en-US" sz="1400" b="1" dirty="0" smtClean="0"/>
              <a:t> </a:t>
            </a:r>
            <a:r>
              <a:rPr lang="ru-RU" sz="1400" b="1" dirty="0" smtClean="0"/>
              <a:t>год</a:t>
            </a:r>
            <a:br>
              <a:rPr lang="ru-RU" sz="1400" b="1" dirty="0" smtClean="0"/>
            </a:br>
            <a:r>
              <a:rPr lang="ru-RU" sz="1400" dirty="0" smtClean="0"/>
              <a:t>5 497,4 </a:t>
            </a:r>
            <a:r>
              <a:rPr lang="ru-RU" sz="1400" dirty="0"/>
              <a:t>тыс.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3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4 804,3 тыс</a:t>
            </a:r>
            <a:r>
              <a:rPr lang="ru-RU" sz="1400" dirty="0"/>
              <a:t>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2024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4 804,3 </a:t>
            </a:r>
            <a:r>
              <a:rPr lang="ru-RU" sz="1400" dirty="0"/>
              <a:t>тыс. </a:t>
            </a:r>
            <a:r>
              <a:rPr lang="ru-RU" sz="1400" dirty="0" smtClean="0"/>
              <a:t>руб.</a:t>
            </a:r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93897" y="2605586"/>
            <a:ext cx="1728192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20</a:t>
            </a:r>
            <a:r>
              <a:rPr lang="ru-RU" sz="1400" b="1" dirty="0" smtClean="0"/>
              <a:t>22</a:t>
            </a:r>
            <a:r>
              <a:rPr lang="en-US" sz="1400" b="1" dirty="0" smtClean="0"/>
              <a:t>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11 251,8 </a:t>
            </a:r>
            <a:r>
              <a:rPr lang="ru-RU" sz="1400" dirty="0"/>
              <a:t>тыс.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3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7 138,6</a:t>
            </a:r>
            <a:r>
              <a:rPr lang="ru-RU" sz="1400" b="1" dirty="0" smtClean="0"/>
              <a:t> </a:t>
            </a:r>
            <a:r>
              <a:rPr lang="ru-RU" sz="1400" dirty="0"/>
              <a:t>тыс.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2024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7 169,7 </a:t>
            </a:r>
            <a:r>
              <a:rPr lang="ru-RU" sz="1400" dirty="0"/>
              <a:t>тыс. </a:t>
            </a:r>
            <a:r>
              <a:rPr lang="ru-RU" sz="1400" dirty="0" smtClean="0"/>
              <a:t>руб.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624057" y="5071718"/>
            <a:ext cx="1728192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20</a:t>
            </a:r>
            <a:r>
              <a:rPr lang="ru-RU" sz="1400" b="1" dirty="0" smtClean="0"/>
              <a:t>22</a:t>
            </a:r>
            <a:r>
              <a:rPr lang="en-US" sz="1400" b="1" dirty="0" smtClean="0"/>
              <a:t>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60,1 </a:t>
            </a:r>
            <a:r>
              <a:rPr lang="ru-RU" sz="1400" dirty="0"/>
              <a:t>тыс.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3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61,8</a:t>
            </a:r>
            <a:r>
              <a:rPr lang="ru-RU" sz="1400" b="1" dirty="0" smtClean="0"/>
              <a:t> </a:t>
            </a:r>
            <a:r>
              <a:rPr lang="ru-RU" sz="1400" dirty="0"/>
              <a:t>тыс. руб.</a:t>
            </a:r>
            <a:endParaRPr lang="en-US" sz="1400" dirty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2024 </a:t>
            </a:r>
            <a:r>
              <a:rPr lang="ru-RU" sz="1400" b="1" dirty="0"/>
              <a:t>год</a:t>
            </a:r>
            <a:br>
              <a:rPr lang="ru-RU" sz="1400" b="1" dirty="0"/>
            </a:br>
            <a:r>
              <a:rPr lang="ru-RU" sz="1400" dirty="0" smtClean="0"/>
              <a:t>61,8 </a:t>
            </a:r>
            <a:r>
              <a:rPr lang="ru-RU" sz="1400" dirty="0"/>
              <a:t>тыс. </a:t>
            </a:r>
            <a:r>
              <a:rPr lang="ru-RU" sz="1400" dirty="0" smtClean="0"/>
              <a:t>руб.</a:t>
            </a:r>
            <a:endParaRPr 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843" y="2586451"/>
            <a:ext cx="1678574" cy="11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Физическая культура и спорт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5" y="1484784"/>
            <a:ext cx="392443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 </a:t>
            </a:r>
            <a:r>
              <a:rPr lang="ru-RU" sz="1600" dirty="0" smtClean="0"/>
              <a:t>разделу</a:t>
            </a:r>
          </a:p>
          <a:p>
            <a:pPr algn="ctr"/>
            <a:r>
              <a:rPr lang="ru-RU" sz="1600" b="1" dirty="0" smtClean="0"/>
              <a:t>«Физическая </a:t>
            </a:r>
            <a:r>
              <a:rPr lang="ru-RU" sz="1600" b="1" dirty="0"/>
              <a:t>культура и </a:t>
            </a:r>
            <a:r>
              <a:rPr lang="ru-RU" sz="1600" b="1" dirty="0" smtClean="0"/>
              <a:t>спорт»</a:t>
            </a:r>
          </a:p>
          <a:p>
            <a:pPr algn="ctr"/>
            <a:r>
              <a:rPr lang="ru-RU" sz="1600" dirty="0" smtClean="0"/>
              <a:t>средства </a:t>
            </a:r>
            <a:r>
              <a:rPr lang="ru-RU" sz="1600" dirty="0"/>
              <a:t>выделены на организацию и проведение официальных физкультурных </a:t>
            </a:r>
            <a:r>
              <a:rPr lang="ru-RU" sz="1600" dirty="0" smtClean="0"/>
              <a:t>мероприятий.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980728"/>
            <a:ext cx="8856983" cy="5688632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980728"/>
            <a:ext cx="3924436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12927812"/>
              </p:ext>
            </p:extLst>
          </p:nvPr>
        </p:nvGraphicFramePr>
        <p:xfrm>
          <a:off x="4644008" y="1196752"/>
          <a:ext cx="41764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6" y="3356992"/>
            <a:ext cx="39890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468" y="3356992"/>
            <a:ext cx="35483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Бюджет: основные определения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96943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+mj-lt"/>
              </a:rPr>
              <a:t>Бюджет — </a:t>
            </a:r>
            <a:r>
              <a:rPr lang="ru-RU" altLang="ru-RU" dirty="0" smtClean="0">
                <a:latin typeface="+mj-lt"/>
              </a:rPr>
              <a:t>это план доходов и расходов муниципального образования на определенный период (финансовый год). 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844824"/>
            <a:ext cx="7939135" cy="715089"/>
          </a:xfrm>
          <a:prstGeom prst="round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/>
              <a:t>Доходы —</a:t>
            </a:r>
            <a:r>
              <a:rPr lang="ru-RU" altLang="ru-RU" dirty="0" smtClean="0"/>
              <a:t> </a:t>
            </a:r>
            <a:r>
              <a:rPr lang="ru-RU" altLang="ru-RU" dirty="0"/>
              <a:t>безвозмездные и безвозвратные поступления денежных средств в бюджет.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708920"/>
            <a:ext cx="7939135" cy="715089"/>
          </a:xfrm>
          <a:prstGeom prst="round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/>
              <a:t>Расходы</a:t>
            </a:r>
            <a:r>
              <a:rPr lang="ru-RU" altLang="ru-RU" dirty="0"/>
              <a:t> </a:t>
            </a:r>
            <a:r>
              <a:rPr lang="ru-RU" altLang="ru-RU" b="1" dirty="0"/>
              <a:t>—</a:t>
            </a:r>
            <a:r>
              <a:rPr lang="ru-RU" altLang="ru-RU" dirty="0" smtClean="0"/>
              <a:t> </a:t>
            </a:r>
            <a:r>
              <a:rPr lang="ru-RU" altLang="ru-RU" dirty="0"/>
              <a:t>выплачиваемые из бюджета денежные средства в соответствии с установленными полномочиями по расходным обязательствам.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821" y="3645024"/>
            <a:ext cx="3848171" cy="646986"/>
          </a:xfrm>
          <a:prstGeom prst="round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600" b="1" dirty="0"/>
              <a:t>Профицит бюджета </a:t>
            </a:r>
            <a:r>
              <a:rPr lang="ru-RU" altLang="ru-RU" sz="1600" dirty="0"/>
              <a:t>– превышение доходов над расходами. </a:t>
            </a:r>
            <a:endParaRPr lang="ru-RU" altLang="ru-RU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645024"/>
            <a:ext cx="3600400" cy="646986"/>
          </a:xfrm>
          <a:prstGeom prst="round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600" b="1" dirty="0"/>
              <a:t>Дефицит бюджета </a:t>
            </a:r>
            <a:r>
              <a:rPr lang="ru-RU" altLang="ru-RU" sz="1600" dirty="0"/>
              <a:t>– превышение расходов над доходами.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b="-1"/>
          <a:stretch/>
        </p:blipFill>
        <p:spPr bwMode="auto">
          <a:xfrm>
            <a:off x="5864182" y="4401581"/>
            <a:ext cx="2162175" cy="16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"/>
          <a:stretch/>
        </p:blipFill>
        <p:spPr bwMode="auto">
          <a:xfrm>
            <a:off x="1434480" y="4437112"/>
            <a:ext cx="2057400" cy="16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Прочие </a:t>
            </a:r>
            <a:r>
              <a:rPr lang="ru-RU" sz="2400" dirty="0">
                <a:solidFill>
                  <a:srgbClr val="FFFFCC"/>
                </a:solidFill>
              </a:rPr>
              <a:t>расходы бюджета Аликовского </a:t>
            </a:r>
            <a:r>
              <a:rPr lang="ru-RU" sz="2400" dirty="0" smtClean="0">
                <a:solidFill>
                  <a:srgbClr val="FFFFCC"/>
                </a:solidFill>
              </a:rPr>
              <a:t>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345638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Обслуживание государственного и муниципального долга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908720"/>
            <a:ext cx="33602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420030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Основное мероприятие:</a:t>
            </a:r>
            <a:br>
              <a:rPr lang="ru-RU" sz="1600" b="1" dirty="0" smtClean="0"/>
            </a:br>
            <a:r>
              <a:rPr lang="ru-RU" sz="1600" dirty="0" smtClean="0"/>
              <a:t>«</a:t>
            </a:r>
            <a:r>
              <a:rPr lang="ru-RU" sz="1600" dirty="0"/>
              <a:t>Реализация мер по оптимизации муниципального долга и своевременному исполнению долговых </a:t>
            </a:r>
            <a:r>
              <a:rPr lang="ru-RU" sz="1600" dirty="0" smtClean="0"/>
              <a:t>обязательств»</a:t>
            </a:r>
          </a:p>
          <a:p>
            <a:endParaRPr lang="ru-RU" sz="1600" dirty="0"/>
          </a:p>
          <a:p>
            <a:r>
              <a:rPr lang="ru-RU" sz="1600" b="1" dirty="0" smtClean="0"/>
              <a:t>Сумма выделенных средств:</a:t>
            </a:r>
          </a:p>
          <a:p>
            <a:r>
              <a:rPr lang="ru-RU" sz="1600" dirty="0" smtClean="0"/>
              <a:t>по 5,0 тыс. рублей на каждый код.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59887"/>
              </p:ext>
            </p:extLst>
          </p:nvPr>
        </p:nvGraphicFramePr>
        <p:xfrm>
          <a:off x="4716017" y="2765246"/>
          <a:ext cx="4104455" cy="87977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97262"/>
                <a:gridCol w="1309932"/>
                <a:gridCol w="1397261"/>
              </a:tblGrid>
              <a:tr h="348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31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25 597,6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19 879,3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18 756,6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1844824"/>
            <a:ext cx="4272508" cy="830997"/>
          </a:xfrm>
          <a:prstGeom prst="rect">
            <a:avLst/>
          </a:prstGeom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Межбюджетные трансферты на 2022 год и плановый период 2023 и 2024 годы выделены в сумме (тыс. рублей):</a:t>
            </a:r>
            <a:endParaRPr lang="ru-RU" sz="1600" dirty="0"/>
          </a:p>
        </p:txBody>
      </p:sp>
      <p:sp>
        <p:nvSpPr>
          <p:cNvPr id="4" name="AutoShape 4" descr="https://e-tiketka.ru/wp-content/uploads/2017/08/images_5/investor-dlya-bizne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4320480" cy="576064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08720"/>
            <a:ext cx="4368404" cy="576064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908" y="4238504"/>
            <a:ext cx="3930718" cy="22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116" y="4239669"/>
            <a:ext cx="3984843" cy="22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865" y="-32437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Условно утвержденные расходы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103" y="1700808"/>
            <a:ext cx="5414015" cy="1203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ст.184.1 </a:t>
            </a:r>
            <a:r>
              <a:rPr lang="ru-RU" sz="1400" dirty="0">
                <a:solidFill>
                  <a:schemeClr val="tx1"/>
                </a:solidFill>
              </a:rPr>
              <a:t>Бюджетного кодекса </a:t>
            </a:r>
            <a:r>
              <a:rPr lang="ru-RU" sz="1400" dirty="0" smtClean="0">
                <a:solidFill>
                  <a:schemeClr val="tx1"/>
                </a:solidFill>
              </a:rPr>
              <a:t>Российской Федерации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Решение </a:t>
            </a:r>
            <a:r>
              <a:rPr lang="ru-RU" sz="1400" dirty="0">
                <a:solidFill>
                  <a:schemeClr val="tx1"/>
                </a:solidFill>
              </a:rPr>
              <a:t>Собрания депутатов Аликовского района от 29.04.2014 г. № 251 «О регулировании бюджетных правоотношений в  Аликовском районе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645024"/>
            <a:ext cx="3024336" cy="2664296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Условно </a:t>
            </a:r>
            <a:r>
              <a:rPr lang="ru-RU" sz="1600" dirty="0">
                <a:solidFill>
                  <a:schemeClr val="tx1"/>
                </a:solidFill>
              </a:rPr>
              <a:t>утверждаемые </a:t>
            </a:r>
            <a:r>
              <a:rPr lang="ru-RU" sz="1600" dirty="0" smtClean="0">
                <a:solidFill>
                  <a:schemeClr val="tx1"/>
                </a:solidFill>
              </a:rPr>
              <a:t>расходы:</a:t>
            </a:r>
          </a:p>
          <a:p>
            <a:pPr algn="ctr"/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3 год: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2 391,6 </a:t>
            </a:r>
            <a:r>
              <a:rPr lang="ru-RU" b="1" dirty="0">
                <a:solidFill>
                  <a:schemeClr val="tx1"/>
                </a:solidFill>
              </a:rPr>
              <a:t>тыс.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2024 год: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5 518,3 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3717032"/>
            <a:ext cx="5112567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ервый </a:t>
            </a:r>
            <a:r>
              <a:rPr lang="ru-RU" sz="1400" dirty="0">
                <a:solidFill>
                  <a:schemeClr val="tx1"/>
                </a:solidFill>
              </a:rPr>
              <a:t>год </a:t>
            </a:r>
            <a:r>
              <a:rPr lang="ru-RU" sz="1400" dirty="0" smtClean="0">
                <a:solidFill>
                  <a:schemeClr val="tx1"/>
                </a:solidFill>
              </a:rPr>
              <a:t>планового периода: </a:t>
            </a:r>
            <a:r>
              <a:rPr lang="ru-RU" sz="1400" b="1" dirty="0" smtClean="0">
                <a:solidFill>
                  <a:schemeClr val="tx1"/>
                </a:solidFill>
              </a:rPr>
              <a:t>не менее 2,5% общего объема расходов бюджета</a:t>
            </a:r>
            <a:r>
              <a:rPr lang="ru-RU" sz="1400" dirty="0" smtClean="0">
                <a:solidFill>
                  <a:schemeClr val="tx1"/>
                </a:solidFill>
              </a:rPr>
              <a:t> (без </a:t>
            </a:r>
            <a:r>
              <a:rPr lang="ru-RU" sz="1400" dirty="0">
                <a:solidFill>
                  <a:schemeClr val="tx1"/>
                </a:solidFill>
              </a:rPr>
              <a:t>учета расходов бюджета, предусмотренных за счет межбюджетных трансфертов из других бюджетов бюджетной системы Российской Федерации, имеющих целевое </a:t>
            </a:r>
            <a:r>
              <a:rPr lang="ru-RU" sz="1400" dirty="0" smtClean="0">
                <a:solidFill>
                  <a:schemeClr val="tx1"/>
                </a:solidFill>
              </a:rPr>
              <a:t>назначение)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торой </a:t>
            </a:r>
            <a:r>
              <a:rPr lang="ru-RU" sz="1400" dirty="0">
                <a:solidFill>
                  <a:schemeClr val="tx1"/>
                </a:solidFill>
              </a:rPr>
              <a:t>год планового </a:t>
            </a:r>
            <a:r>
              <a:rPr lang="ru-RU" sz="1400" dirty="0" smtClean="0">
                <a:solidFill>
                  <a:schemeClr val="tx1"/>
                </a:solidFill>
              </a:rPr>
              <a:t>периода: </a:t>
            </a:r>
            <a:r>
              <a:rPr lang="ru-RU" sz="1400" b="1" dirty="0" smtClean="0">
                <a:solidFill>
                  <a:schemeClr val="tx1"/>
                </a:solidFill>
              </a:rPr>
              <a:t>не менее 5% общего объема расходов бюджета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</a:t>
            </a:r>
            <a:r>
              <a:rPr lang="ru-RU" sz="1400" dirty="0" smtClean="0">
                <a:solidFill>
                  <a:schemeClr val="tx1"/>
                </a:solidFill>
              </a:rPr>
              <a:t>назначение)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356992"/>
            <a:ext cx="489654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Величина условно утверждаемых расходов: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908720"/>
            <a:ext cx="489654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Нормативно-правовая основа: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908720"/>
            <a:ext cx="8784975" cy="2232248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356992"/>
            <a:ext cx="8784975" cy="3312368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064" y="1124744"/>
            <a:ext cx="28762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Бюджет Аликовского района на 2022 год</a:t>
            </a:r>
            <a:br>
              <a:rPr lang="ru-RU" sz="2400" dirty="0" smtClean="0">
                <a:solidFill>
                  <a:srgbClr val="FFFFCC"/>
                </a:solidFill>
              </a:rPr>
            </a:br>
            <a:r>
              <a:rPr lang="ru-RU" sz="2400" dirty="0" smtClean="0">
                <a:solidFill>
                  <a:srgbClr val="FFFFCC"/>
                </a:solidFill>
              </a:rPr>
              <a:t>и на плановый период 20</a:t>
            </a:r>
            <a:r>
              <a:rPr lang="en-US" sz="24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3-2024 гг.</a:t>
            </a:r>
            <a:endParaRPr lang="ru-RU" sz="2400" dirty="0">
              <a:solidFill>
                <a:srgbClr val="FFFFCC"/>
              </a:solidFill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28411"/>
              </p:ext>
            </p:extLst>
          </p:nvPr>
        </p:nvGraphicFramePr>
        <p:xfrm>
          <a:off x="251520" y="1268760"/>
          <a:ext cx="8784976" cy="524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8512" y="836712"/>
            <a:ext cx="17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(тыс. рублей)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32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Информационные ресурсы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9807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работе администрации Аликовского района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http</a:t>
            </a:r>
            <a:r>
              <a:rPr lang="en-US" b="1" dirty="0">
                <a:solidFill>
                  <a:schemeClr val="accent1"/>
                </a:solidFill>
              </a:rPr>
              <a:t>://alikov.cap.ru/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 оказываемых муниципальных услугах муниципальными бюджетными (автономными) учреждениями на сайте: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http</a:t>
            </a:r>
            <a:r>
              <a:rPr lang="ru-RU" b="1" dirty="0">
                <a:solidFill>
                  <a:schemeClr val="accent1"/>
                </a:solidFill>
              </a:rPr>
              <a:t>://www.bus.gov.ru</a:t>
            </a:r>
            <a:r>
              <a:rPr lang="ru-RU" b="1" dirty="0" smtClean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государственных (муниципальных)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закупках: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http</a:t>
            </a:r>
            <a:r>
              <a:rPr lang="ru-RU" b="1" dirty="0">
                <a:solidFill>
                  <a:schemeClr val="accent1"/>
                </a:solidFill>
              </a:rPr>
              <a:t>://www.zakupki.gov.ru</a:t>
            </a:r>
            <a:r>
              <a:rPr lang="ru-RU" b="1" dirty="0" smtClean="0">
                <a:solidFill>
                  <a:schemeClr val="accent1"/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Goht\Documents\Презентации\материалы\gerb_i_flag_alikovskogo_rajo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3" b="41544"/>
          <a:stretch/>
        </p:blipFill>
        <p:spPr bwMode="auto">
          <a:xfrm>
            <a:off x="466146" y="1419312"/>
            <a:ext cx="1363420" cy="10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103" y="1020439"/>
            <a:ext cx="6441135" cy="18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5304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Спасибо за внимание!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Бюджетная система Российской Федерации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437139"/>
              </p:ext>
            </p:extLst>
          </p:nvPr>
        </p:nvGraphicFramePr>
        <p:xfrm>
          <a:off x="438424" y="1988840"/>
          <a:ext cx="80940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908720"/>
            <a:ext cx="8784975" cy="720080"/>
          </a:xfrm>
          <a:prstGeom prst="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Бюджетная система </a:t>
            </a:r>
            <a:r>
              <a:rPr lang="ru-RU" sz="1200" dirty="0"/>
              <a:t>— это совокупность бюджетов государства, административно-территориальных образований, самостоятельных в бюджетном отношении государственных учреждений и фондов, основанная на экономических отношениях, государственном устройстве и правовых нормах.</a:t>
            </a:r>
          </a:p>
        </p:txBody>
      </p:sp>
    </p:spTree>
    <p:extLst>
      <p:ext uri="{BB962C8B-B14F-4D97-AF65-F5344CB8AC3E}">
        <p14:creationId xmlns:p14="http://schemas.microsoft.com/office/powerpoint/2010/main" val="1944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Консолидированный бюджет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67" y="908720"/>
            <a:ext cx="8784975" cy="1728192"/>
          </a:xfrm>
          <a:prstGeom prst="rect">
            <a:avLst/>
          </a:prstGeom>
          <a:ln w="31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/>
              <a:t>Консолидированный бюджет  </a:t>
            </a:r>
            <a:r>
              <a:rPr lang="ru-RU" sz="1100" dirty="0"/>
              <a:t>–  это свод бюджетов всех уровней на соответствующей территории, используемый при прогнозировании, расчетах, анализе. </a:t>
            </a:r>
            <a:endParaRPr lang="ru-RU" sz="1100" dirty="0" smtClean="0"/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</a:t>
            </a:r>
            <a:r>
              <a:rPr lang="ru-RU" sz="1100" b="1" dirty="0"/>
              <a:t>бюджет РФ </a:t>
            </a:r>
            <a:r>
              <a:rPr lang="ru-RU" sz="1100" dirty="0"/>
              <a:t>— это свод федерального бюджета и консолидированных бюджетов субъектов РФ без учёта бюджетов государственных внебюджетных фондов ГВБФ и межбюджетных трансфертов. </a:t>
            </a:r>
            <a:endParaRPr lang="ru-RU" sz="1100" dirty="0" smtClean="0"/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</a:t>
            </a:r>
            <a:r>
              <a:rPr lang="ru-RU" sz="1100" b="1" dirty="0"/>
              <a:t>бюджет субъекта РФ </a:t>
            </a:r>
            <a:r>
              <a:rPr lang="ru-RU" sz="1100" dirty="0"/>
              <a:t>— </a:t>
            </a:r>
            <a:r>
              <a:rPr lang="ru-RU" sz="1100" dirty="0" smtClean="0"/>
              <a:t>свод </a:t>
            </a:r>
            <a:r>
              <a:rPr lang="ru-RU" sz="1100" dirty="0"/>
              <a:t>регионального бюджета, местных бюджетов территорий, административно входящих в субъект Федерации без бюджета государственного территориального фонда обязательного медицинского страхования </a:t>
            </a:r>
            <a:r>
              <a:rPr lang="ru-RU" sz="1100" dirty="0" smtClean="0"/>
              <a:t>ТФОМС</a:t>
            </a:r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бюджет муниципального </a:t>
            </a:r>
            <a:r>
              <a:rPr lang="ru-RU" sz="1100" b="1" dirty="0"/>
              <a:t>района </a:t>
            </a:r>
            <a:r>
              <a:rPr lang="ru-RU" sz="1100" dirty="0"/>
              <a:t>— </a:t>
            </a:r>
            <a:r>
              <a:rPr lang="ru-RU" sz="1100" dirty="0" smtClean="0"/>
              <a:t>бюджет </a:t>
            </a:r>
            <a:r>
              <a:rPr lang="ru-RU" sz="1100" dirty="0"/>
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</a:t>
            </a:r>
            <a:r>
              <a:rPr lang="ru-RU" sz="1100" dirty="0" smtClean="0"/>
              <a:t>бюджетами)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44" y="2902375"/>
            <a:ext cx="8784975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 Аликовского района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043" y="4486551"/>
            <a:ext cx="2914810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Аликовского муниципального района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0314" y="4486551"/>
            <a:ext cx="5594705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Бюджеты Аликовского, Большевыльского, </a:t>
            </a:r>
            <a:r>
              <a:rPr lang="ru-RU" sz="1400" dirty="0" err="1" smtClean="0">
                <a:solidFill>
                  <a:schemeClr val="tx1"/>
                </a:solidFill>
              </a:rPr>
              <a:t>Ефремкасинского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Илгышевского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Крымзарайкинского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Питишевского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Раскильдинского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Таутовского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Тенеевского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Чувашско-Сорминского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Шумшевашского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Яндобинского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сельских поселений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0043" y="3694462"/>
            <a:ext cx="2914810" cy="613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 муниципального 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0313" y="3694463"/>
            <a:ext cx="5594706" cy="613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Бюджеты сельских поселений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261454" y="3406431"/>
            <a:ext cx="104763" cy="21602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641676" y="3406431"/>
            <a:ext cx="104763" cy="21602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Основные </a:t>
            </a:r>
            <a:r>
              <a:rPr lang="ru-RU" sz="2000" dirty="0">
                <a:solidFill>
                  <a:srgbClr val="FFFFCC"/>
                </a:solidFill>
              </a:rPr>
              <a:t>показатели </a:t>
            </a:r>
            <a:r>
              <a:rPr lang="ru-RU" sz="2000" dirty="0" smtClean="0">
                <a:solidFill>
                  <a:srgbClr val="FFFFCC"/>
                </a:solidFill>
              </a:rPr>
              <a:t>консолидированного бюджета Аликовского района на 2022 и плановый период 2023 и 20</a:t>
            </a:r>
            <a:r>
              <a:rPr lang="en-US" sz="2000" dirty="0" smtClean="0">
                <a:solidFill>
                  <a:srgbClr val="FFFFCC"/>
                </a:solidFill>
              </a:rPr>
              <a:t>2</a:t>
            </a:r>
            <a:r>
              <a:rPr lang="ru-RU" sz="2000" dirty="0" smtClean="0">
                <a:solidFill>
                  <a:srgbClr val="FFFFCC"/>
                </a:solidFill>
              </a:rPr>
              <a:t>4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95553"/>
              </p:ext>
            </p:extLst>
          </p:nvPr>
        </p:nvGraphicFramePr>
        <p:xfrm>
          <a:off x="323528" y="4221087"/>
          <a:ext cx="8496301" cy="226047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736304"/>
                <a:gridCol w="1368152"/>
                <a:gridCol w="1368152"/>
                <a:gridCol w="1584176"/>
                <a:gridCol w="1439517"/>
              </a:tblGrid>
              <a:tr h="565119"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kern="1200" baseline="0" dirty="0" smtClean="0"/>
                        <a:t>Наименование показателя </a:t>
                      </a:r>
                      <a:endParaRPr lang="ru-RU" sz="140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год,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тыс. руб.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/>
                        <a:t>2022 год,</a:t>
                      </a:r>
                    </a:p>
                    <a:p>
                      <a:pPr algn="ctr" defTabSz="1255713"/>
                      <a:r>
                        <a:rPr lang="ru-RU" sz="1400" u="none" strike="noStrike" kern="1200" baseline="0" dirty="0" smtClean="0"/>
                        <a:t>тыс. руб.</a:t>
                      </a:r>
                      <a:endParaRPr lang="ru-RU" sz="1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</a:tr>
              <a:tr h="565119">
                <a:tc>
                  <a:txBody>
                    <a:bodyPr/>
                    <a:lstStyle/>
                    <a:p>
                      <a:pPr lvl="0" algn="l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705 722,1</a:t>
                      </a: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lang="ru-RU" sz="1400" dirty="0" smtClean="0"/>
                        <a:t>422 451,9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31925" algn="l"/>
                        </a:tabLs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680 204,1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397 644,3</a:t>
                      </a:r>
                    </a:p>
                  </a:txBody>
                  <a:tcPr marL="9525" marR="9525" marT="9525" marB="0" anchor="ctr"/>
                </a:tc>
              </a:tr>
              <a:tr h="565119">
                <a:tc>
                  <a:txBody>
                    <a:bodyPr/>
                    <a:lstStyle/>
                    <a:p>
                      <a:pPr lvl="0" algn="l"/>
                      <a:r>
                        <a:rPr lang="ru-RU" sz="1400" dirty="0" smtClean="0"/>
                        <a:t>Расходы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724 756,5</a:t>
                      </a: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1925" algn="l"/>
                        </a:tabLst>
                        <a:defRPr/>
                      </a:pPr>
                      <a:r>
                        <a:rPr lang="ru-RU" sz="1400" dirty="0" smtClean="0"/>
                        <a:t>422 451,9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31925" algn="l"/>
                        </a:tabLs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680 204,1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397 644,3</a:t>
                      </a:r>
                    </a:p>
                  </a:txBody>
                  <a:tcPr marL="9525" marR="9525" marT="9525" marB="0" anchor="ctr"/>
                </a:tc>
              </a:tr>
              <a:tr h="565119">
                <a:tc>
                  <a:txBody>
                    <a:bodyPr/>
                    <a:lstStyle/>
                    <a:p>
                      <a:pPr lvl="0" algn="l"/>
                      <a:r>
                        <a:rPr lang="ru-RU" sz="1400" dirty="0" smtClean="0"/>
                        <a:t>Дефицит(-) /профицит(+)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-19 034,4</a:t>
                      </a: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15662"/>
              </p:ext>
            </p:extLst>
          </p:nvPr>
        </p:nvGraphicFramePr>
        <p:xfrm>
          <a:off x="179512" y="990836"/>
          <a:ext cx="3960440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498119"/>
              </p:ext>
            </p:extLst>
          </p:nvPr>
        </p:nvGraphicFramePr>
        <p:xfrm>
          <a:off x="3131840" y="980728"/>
          <a:ext cx="3744416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33473"/>
              </p:ext>
            </p:extLst>
          </p:nvPr>
        </p:nvGraphicFramePr>
        <p:xfrm>
          <a:off x="5868144" y="990836"/>
          <a:ext cx="3960440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059832" y="836712"/>
            <a:ext cx="0" cy="3240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96136" y="836712"/>
            <a:ext cx="0" cy="3240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Основные </a:t>
            </a:r>
            <a:r>
              <a:rPr lang="ru-RU" sz="2400" dirty="0">
                <a:solidFill>
                  <a:srgbClr val="FFFFCC"/>
                </a:solidFill>
              </a:rPr>
              <a:t>определения по теме </a:t>
            </a:r>
            <a:r>
              <a:rPr lang="ru-RU" sz="2400" dirty="0" smtClean="0">
                <a:solidFill>
                  <a:srgbClr val="FFFFCC"/>
                </a:solidFill>
              </a:rPr>
              <a:t>«Доходы»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72" y="908720"/>
            <a:ext cx="8712968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Межбюджетные трансферты </a:t>
            </a:r>
            <a:r>
              <a:rPr lang="ru-RU" sz="1600" dirty="0">
                <a:solidFill>
                  <a:prstClr val="black"/>
                </a:solidFill>
              </a:rPr>
              <a:t>-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8355944"/>
              </p:ext>
            </p:extLst>
          </p:nvPr>
        </p:nvGraphicFramePr>
        <p:xfrm>
          <a:off x="233772" y="1556792"/>
          <a:ext cx="85867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Основные отличия между субсидией и субвенцией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098" y="1818535"/>
            <a:ext cx="320435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П</a:t>
            </a:r>
            <a:r>
              <a:rPr lang="ru-RU" sz="1100" dirty="0" smtClean="0"/>
              <a:t>одлежит </a:t>
            </a:r>
            <a:r>
              <a:rPr lang="ru-RU" sz="1100" dirty="0"/>
              <a:t>обязательному возврату в том случае, если она была израсходована не вовремя либо пошла не по целевому </a:t>
            </a:r>
            <a:r>
              <a:rPr lang="ru-RU" sz="1100" dirty="0" smtClean="0"/>
              <a:t>назначению</a:t>
            </a:r>
            <a:r>
              <a:rPr lang="en-US" sz="1100" dirty="0" smtClean="0"/>
              <a:t>.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5123" y="1890543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Денежные средства передаются безвозмездно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2098" y="2610623"/>
            <a:ext cx="32043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Предоставляется </a:t>
            </a:r>
            <a:r>
              <a:rPr lang="ru-RU" sz="1200" dirty="0"/>
              <a:t>бюджету другого уровня либо юридическому лицу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5123" y="2540356"/>
            <a:ext cx="30449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предоставляться </a:t>
            </a:r>
            <a:r>
              <a:rPr lang="ru-RU" sz="1200" dirty="0"/>
              <a:t>бюджету другого </a:t>
            </a:r>
            <a:r>
              <a:rPr lang="ru-RU" sz="1200" dirty="0" smtClean="0"/>
              <a:t>уровня, юридическому лицу или физическому лицу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72098" y="3403872"/>
            <a:ext cx="32043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Имеет </a:t>
            </a:r>
            <a:r>
              <a:rPr lang="ru-RU" sz="1200" dirty="0"/>
              <a:t>строгое целевое назначение, что предполагает контроль использования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5123" y="3403872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</a:t>
            </a:r>
            <a:r>
              <a:rPr lang="ru-RU" sz="1200" dirty="0"/>
              <a:t>выделяться без </a:t>
            </a:r>
            <a:r>
              <a:rPr lang="ru-RU" sz="1200" dirty="0" smtClean="0"/>
              <a:t>контроля использования средств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5123" y="4122791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Выделяется </a:t>
            </a:r>
            <a:r>
              <a:rPr lang="ru-RU" sz="1200" dirty="0"/>
              <a:t>на условиях совместного финансирования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72910" y="4122791"/>
            <a:ext cx="320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</a:t>
            </a:r>
            <a:r>
              <a:rPr lang="ru-RU" sz="1200" dirty="0"/>
              <a:t>полностью покрывать стоимость реализации задачи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6096" y="4767535"/>
            <a:ext cx="32035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Предоставляется </a:t>
            </a:r>
            <a:r>
              <a:rPr lang="ru-RU" sz="1200" dirty="0"/>
              <a:t>только в денежной форме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5123" y="4767535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предоставляться как в денежной, так и в натуральной форме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75123" y="1314479"/>
            <a:ext cx="304494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Субсидии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08103" y="1314479"/>
            <a:ext cx="316835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Субвенции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543" y="1314479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ритерий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7543" y="1929491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Возвратность</a:t>
            </a:r>
            <a:endParaRPr lang="ru-RU" sz="1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7543" y="2683500"/>
            <a:ext cx="1512168" cy="388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Круг лиц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3" y="3379211"/>
            <a:ext cx="1512168" cy="4707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Условия предоставления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7543" y="4173603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Объем инвестиций</a:t>
            </a:r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3" y="4842871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Форма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69246" y="2464866"/>
            <a:ext cx="840550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3528" y="3258695"/>
            <a:ext cx="845122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9246" y="3978775"/>
            <a:ext cx="845122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46386" y="4698855"/>
            <a:ext cx="847408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6387" y="1799105"/>
            <a:ext cx="842836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23527" y="5274918"/>
            <a:ext cx="849694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1196752"/>
            <a:ext cx="849694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3527" y="1196753"/>
            <a:ext cx="45719" cy="41238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74752" y="1196752"/>
            <a:ext cx="45720" cy="41238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Структура доходов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980728"/>
            <a:ext cx="8784975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329336"/>
              </p:ext>
            </p:extLst>
          </p:nvPr>
        </p:nvGraphicFramePr>
        <p:xfrm>
          <a:off x="114401" y="2564904"/>
          <a:ext cx="2832629" cy="31683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32629"/>
              </a:tblGrid>
              <a:tr h="4334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</a:p>
                  </a:txBody>
                  <a:tcPr marL="91450" marR="91450" marT="45710" marB="4571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349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прибыль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товары работы и услуги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совокупный доход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Транспортный налог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Госпошлина</a:t>
                      </a:r>
                      <a:endParaRPr lang="ru-RU" sz="12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478828"/>
              </p:ext>
            </p:extLst>
          </p:nvPr>
        </p:nvGraphicFramePr>
        <p:xfrm>
          <a:off x="3059832" y="2564904"/>
          <a:ext cx="2880320" cy="316835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80320"/>
              </a:tblGrid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0" marB="4571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349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Платежи за пользование природными ресурсами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Доходы от оказания платных услуг и компенсации затрат государства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Административные платежи и сборы, штрафы, санкции, возмещение ущерба и прочие неналоговые доходы</a:t>
                      </a:r>
                      <a:endParaRPr lang="ru-RU" sz="12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650052"/>
              </p:ext>
            </p:extLst>
          </p:nvPr>
        </p:nvGraphicFramePr>
        <p:xfrm>
          <a:off x="6084168" y="1844824"/>
          <a:ext cx="2832629" cy="38884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32629"/>
              </a:tblGrid>
              <a:tr h="4356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0" marB="4571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Межбюджетные трансферты: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Дотации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Субсидии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Субвенции</a:t>
                      </a:r>
                    </a:p>
                    <a:p>
                      <a:endParaRPr lang="ru-RU" sz="16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07505" y="1844824"/>
            <a:ext cx="5832647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Собственные доходы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915816" y="15567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80312" y="15567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439652" y="2384884"/>
            <a:ext cx="108012" cy="1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27984" y="2384884"/>
            <a:ext cx="108012" cy="1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езентации с гербом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7813</TotalTime>
  <Words>2776</Words>
  <Application>Microsoft Office PowerPoint</Application>
  <PresentationFormat>Экран (4:3)</PresentationFormat>
  <Paragraphs>727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Введение</vt:lpstr>
      <vt:lpstr>Бюджет: основные определения</vt:lpstr>
      <vt:lpstr>Бюджетная система Российской Федерации</vt:lpstr>
      <vt:lpstr>Консолидированный бюджет</vt:lpstr>
      <vt:lpstr>Основные показатели консолидированного бюджета Аликовского района на 2022 и плановый период 2023 и 2024 годов</vt:lpstr>
      <vt:lpstr>Основные определения по теме «Доходы»</vt:lpstr>
      <vt:lpstr>Основные отличия между субсидией и субвенцией</vt:lpstr>
      <vt:lpstr>Структура доходов Аликовского района</vt:lpstr>
      <vt:lpstr>Структура доходов бюджета Аликовского района на 2022 год и на плановый период 2023 и 2024 годы</vt:lpstr>
      <vt:lpstr>Структура налоговых доходов Аликовского района</vt:lpstr>
      <vt:lpstr>Неналоговые доходы Аликовского района</vt:lpstr>
      <vt:lpstr>Соотношение налоговых и неналоговых доходов</vt:lpstr>
      <vt:lpstr>Распределение собственных доходов на 2022 год и на плановый период 2023 и 2024 годы</vt:lpstr>
      <vt:lpstr>Безвозмездные поступления на 2022 год и на плановый период 2023 и 2024 годов</vt:lpstr>
      <vt:lpstr>Расходы бюджета</vt:lpstr>
      <vt:lpstr>Расходы бюджета на 2022 год и на плановый период 2023 и 2024 годов</vt:lpstr>
      <vt:lpstr>Муниципальные программы, утвержденные к исполнению в 2022 году и в плановом периоде 2023 и 2024 годов</vt:lpstr>
      <vt:lpstr>Муниципальные программы, утвержденные к исполнению в 2022 году и в плановом периоде 2023 и 2024 годов</vt:lpstr>
      <vt:lpstr>Расходы бюджета Аликовского района на 2022 год и на плановый период 2023 и 2024 годов </vt:lpstr>
      <vt:lpstr>Расходы бюджета Аликовского района на 2022 год и на плановый период 2023 и 2024 годов  </vt:lpstr>
      <vt:lpstr>Национальная оборона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 и кинематография</vt:lpstr>
      <vt:lpstr>Социальная политика</vt:lpstr>
      <vt:lpstr>Физическая культура и спорт</vt:lpstr>
      <vt:lpstr>Прочие расходы бюджета Аликовского района</vt:lpstr>
      <vt:lpstr>Условно утвержденные расходы</vt:lpstr>
      <vt:lpstr>Бюджет Аликовского района на 2022 год и на плановый период 2023-2024 гг.</vt:lpstr>
      <vt:lpstr>Информационные ресурсы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Goht</dc:creator>
  <cp:lastModifiedBy>Alikov_finance</cp:lastModifiedBy>
  <cp:revision>570</cp:revision>
  <dcterms:created xsi:type="dcterms:W3CDTF">2016-08-01T06:06:07Z</dcterms:created>
  <dcterms:modified xsi:type="dcterms:W3CDTF">2021-12-14T05:34:49Z</dcterms:modified>
</cp:coreProperties>
</file>