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8064896" cy="165618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Перечень 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федеральных и региональных мер 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государственной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поддержки,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действующих</a:t>
            </a:r>
            <a:b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</a:b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cs typeface="Aharoni" panose="02010803020104030203" pitchFamily="2" charset="-79"/>
              </a:rPr>
              <a:t>в Чувашской Республике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2976"/>
            <a:ext cx="9144000" cy="233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17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211144" cy="202034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Федеральные НПА о мерах поддержки промышленных </a:t>
            </a:r>
            <a:r>
              <a:rPr lang="ru-RU" sz="2000" b="1" dirty="0" smtClean="0"/>
              <a:t>предприятий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4525963"/>
          </a:xfrm>
        </p:spPr>
        <p:txBody>
          <a:bodyPr>
            <a:noAutofit/>
          </a:bodyPr>
          <a:lstStyle/>
          <a:p>
            <a:pPr marL="0" indent="444500" algn="just"/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Субсидирование части затрат по реализуемым проектам на производство и реализацию пилотных партий средств производства (Постановление Правительства Российской Федерации от 25 мая 2017 г. № 634);</a:t>
            </a:r>
          </a:p>
          <a:p>
            <a:pPr marL="0" indent="444500" algn="just"/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Субсидирование части затрат на проведение научно-исследовательских и опытно-конструкторских работ (Постановление Правительства Российской Федерации от 12 декабря 2019 г. № 1649);</a:t>
            </a:r>
          </a:p>
          <a:p>
            <a:pPr marL="0" indent="444500" algn="just"/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Кредитование ключевых инвестиционных проектов под льготную кредитную ставку из Фонда развития промышленности (Постановление Правительства Российской Федерации от 17 декабря 2014 г. № 1388);</a:t>
            </a:r>
          </a:p>
          <a:p>
            <a:pPr marL="0" indent="444500" algn="just"/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Субсидии кредитным организациям части процентных ставок по экспортным кредитам, выданным промышленным организациям на финансирование проектов по организации производств за рубежом и </a:t>
            </a:r>
            <a:r>
              <a:rPr lang="ru-RU" sz="1150" dirty="0" err="1" smtClean="0">
                <a:latin typeface="Times New Roman" pitchFamily="18" charset="0"/>
                <a:cs typeface="Times New Roman" pitchFamily="18" charset="0"/>
              </a:rPr>
              <a:t>экспортно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ориентированных производств на территории Российской Федерации (Постановлением Правительства Российской Федерации от 23 февраля 2019 г. № 191);</a:t>
            </a:r>
          </a:p>
          <a:p>
            <a:pPr marL="0" indent="444500" algn="just"/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Субсидии на уплаты процентов по кредитам на реализацию новых комплексных инвестиционных проектов (Постановление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3 января 2014 г. № 3);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Субсидирование части затрат на транспортировку продукции (Постановление Правительства Российской Федерации от 26 апреля 2017 г. № 496);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Специальный инвестиционный контракт (СПИК 2.0). Льготы по налогам, сборам, уплате таможенных платежей, арендной платы за пользование государственным имуществом (Федеральный закон от 31 декабря 2014 г. № 488-ФЗ);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Критерии отнесения промышленной продукции к промышленной продукции, не имеющей аналогов, произведенных в Российской Федерации (Постановление Правительства Российской Федерации от 17 июля 2015 г. № 719);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Правила отнесения продукции к промышленной продукции, не имеющей произведенных в Российской Федерации аналогов (Постановление Правительства Российской Федерации от 20 сентября 2017 г. № 1135);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Субсидии на возмещение затрат на выплату купонного дохода по облигациям, выпущенным в рамках реализации инвестиционных проектов по внедрению наилучших доступных технологий (Постановление Правительства Российской Федерации от 30 апреля 2019 г. № 541);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Субсидии российским кредитным организациям на возмещение выпадающих доходов по кредитам, выданным на приобретение специализированной техники и деревянных домов (Постановление Правительства Российской Федерации от 17 февраля 2018 г. № 163);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Субсидии российских кредитных организаций на возмещение недополученных ими доходов по кредитам, выданным в 2020 году системообразующим организациям и их дочерним обществам на пополнение оборотных средств (Постановление Правительства Российской Федерации от 17 декабря 2014 г. № 582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444500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Субсидии участникам промышленных кластеров на возмещение части затрат при реализации совместных проектов по производству промышленной продукции кластера в целях </a:t>
            </a:r>
            <a:r>
              <a:rPr lang="ru-RU" sz="1150" dirty="0" err="1">
                <a:latin typeface="Times New Roman" pitchFamily="18" charset="0"/>
                <a:cs typeface="Times New Roman" pitchFamily="18" charset="0"/>
              </a:rPr>
              <a:t>импортозамещения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(Постановление Правительства Российской Федерации от 28 января 2016 г. № 41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14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211144" cy="202034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Федеральные НПА о мерах поддержки промышленных </a:t>
            </a:r>
            <a:r>
              <a:rPr lang="ru-RU" sz="2000" b="1" dirty="0" smtClean="0"/>
              <a:t>предприятий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4525963"/>
          </a:xfrm>
        </p:spPr>
        <p:txBody>
          <a:bodyPr>
            <a:noAutofit/>
          </a:bodyPr>
          <a:lstStyle/>
          <a:p>
            <a:pPr marL="0" indent="444500" algn="just">
              <a:tabLst>
                <a:tab pos="444500" algn="l"/>
              </a:tabLst>
            </a:pP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из федерального бюджета на стимулирование спроса и повышение конкурентоспособности российской промышленной продукции (Постановление Правительства Российской Федерации от 27 декабря 2019 г.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1908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Государственная поддержка АО «Российский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экспортный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центр»,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 Москва, в целях развития инфраструктуры повышения международной конкурентоспособности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(Постановление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28 марта 2019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342);</a:t>
            </a: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Компенсация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части затрат, связанных с сертификацией и </a:t>
            </a:r>
            <a:r>
              <a:rPr lang="ru-RU" sz="1150" dirty="0" err="1">
                <a:latin typeface="Times New Roman" pitchFamily="18" charset="0"/>
                <a:cs typeface="Times New Roman" pitchFamily="18" charset="0"/>
              </a:rPr>
              <a:t>омологацией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продукции на внешних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рынках( Постановление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08 июля 2020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1007);</a:t>
            </a: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Субсидирование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процентных ставок по экспортным кредитам, предоставляемым коммерческими банками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(Постановление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24 мая 2017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620);</a:t>
            </a: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Государственная поддержка субъектов Российской Федерации в форме иных межбюджетных трансфертов на возмещение затрат на создание, модернизацию и (или) реконструкцию объектов инфраструктуры индустриальных парков или промышленных технопарков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(Постановление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Правительства РФ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30 октября 2014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1119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Стимулирование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производства радиоэлектронной продукции на территории Российской Федерации при осуществлении закупок товаров, работ, услуг для обеспечения государственных и муниципальных нужд, о внесении изменений в постановление Правительства Российской Федерации от 16 сентября 2016 г. № 925 и признании утратившими силу некоторых актов Правительства Российской Федерации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(Постановление Правительства Российской Федерации от 10 июля 2019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№ 878;</a:t>
            </a: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 err="1" smtClean="0">
                <a:latin typeface="Times New Roman" pitchFamily="18" charset="0"/>
                <a:cs typeface="Times New Roman" pitchFamily="18" charset="0"/>
              </a:rPr>
              <a:t>Приоритизация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товаров российского происхождения, работ, услуг, выполняемых, оказываемых российскими лицами, по отношению к товарам, происходящим из иностранного государства, работам, услугам, выполняемым, оказываемым иностранными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лицами (Постановление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16 сентября 2016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925);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из федерального бюджета бюджетам субъектов Российской Федерации на </a:t>
            </a:r>
            <a:r>
              <a:rPr lang="ru-RU" sz="1150" dirty="0" err="1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расходов по возмещению части затрат на реализацию инвестиционных проектов по модернизации и развитию промышленных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предприятий (Постановление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15 март 2016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194);</a:t>
            </a: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Субсидии производителям сельскохозяйственной техники (Постановление 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27 декабря 2012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№1432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Поддержка системообразующих организаций (Постановление 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10 мая 2020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651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marL="0" indent="444500" algn="just">
              <a:tabLst>
                <a:tab pos="444500" algn="l"/>
              </a:tabLst>
            </a:pP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Предоставление субсидий из федерального бюджета российским организациям - управляющим компаниям индустриальных (промышленных) парков и (или) технопарков на возмещение части затрат на уплату процентов по кредитам, полученным в российских кредитных организациях и государственной корпорации «Банк развития и внешнеэкономической деятельности (Внешэкономбанк)» в 2013 - 2016 годах на реализацию инвестиционных проектов создания объектов индустриальных (промышленных) парков и (или) технопарков, в рамках подпрограммы «Индустриальные парки» государственной программы Российской Федерации «Развитие промышленности и повышение ее конкурентоспособности» Постановление Правительства Российской Федерации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11 августа 2015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831.</a:t>
            </a:r>
          </a:p>
          <a:p>
            <a:pPr algn="just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17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21602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Инструменты </a:t>
            </a:r>
            <a:r>
              <a:rPr lang="ru-RU" sz="2000" b="1" dirty="0"/>
              <a:t>государственной поддержки </a:t>
            </a:r>
            <a:r>
              <a:rPr lang="ru-RU" sz="2000" b="1" dirty="0" smtClean="0"/>
              <a:t>экспорта </a:t>
            </a:r>
            <a:r>
              <a:rPr lang="ru-RU" sz="2000" b="1" dirty="0"/>
              <a:t>отечественной промышленной продукции в сотрудничестве с АО «Российский экспортный центр»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509120"/>
            <a:ext cx="8784976" cy="2232248"/>
          </a:xfrm>
        </p:spPr>
        <p:txBody>
          <a:bodyPr>
            <a:noAutofit/>
          </a:bodyPr>
          <a:lstStyle/>
          <a:p>
            <a:pPr marL="0" indent="465138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Механизм предоставления Внешэкономбанком и АО «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Росэксимбанк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» кредитов с пониженной процентной ставкой иностранным покупателям, предусмотренный постановлениями Правительства Российской Федерации от 13 декабря 2012 г. № 1302 и от 8 июня 2015 г. № 566. Перечень высокотехнологичной продукции во исполнение указанных постановлений Правительства Российской Федерации утвержден приказом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Минпромторга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России от 10 марта 2017 г. №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672;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0" indent="465138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Механизм компенсации части затрат, связанных с сертификацией и </a:t>
            </a:r>
            <a:r>
              <a:rPr lang="ru-RU" sz="1000" dirty="0" err="1">
                <a:latin typeface="Times New Roman" pitchFamily="18" charset="0"/>
                <a:cs typeface="Times New Roman" pitchFamily="18" charset="0"/>
              </a:rPr>
              <a:t>омологацией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продукции на внешних рынках в рамках постановления Правительства Российской Федерации от 17 декабря 2016 г. № 1388;</a:t>
            </a:r>
          </a:p>
          <a:p>
            <a:pPr marL="0" indent="465138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Механизм компенсации части затрат, понесенных в связи с регистрацией прав российских производителей на объекты интеллектуальной собственности в иностранных государствах в рамках постановления Правительства Российской Федерации от 15 декабря 2016 г. № 1368;</a:t>
            </a:r>
          </a:p>
          <a:p>
            <a:pPr marL="0" indent="465138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Субсидирование российским организациям затрат на транспортировку продукции организациям автомобилестроения, сельскохозяйственного машиностроения, транспортного машиностроения, энергетического машиностроения, не исключая другие отрасли промышленности в рамах постановление Правительства Российской Федерации от 26 апреля 2017 г. № 496;</a:t>
            </a:r>
          </a:p>
          <a:p>
            <a:pPr marL="0" indent="465138"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Субсидия на финансирование части затрат, связанных с продвижением высокотехнологичной, инновационной и иной продукции и услуг на внешние рынки, предусмотренный постановлением Правительства Российской Федерации от 24 апреля 2017 г. № 488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4" t="8277" r="18693" b="14457"/>
          <a:stretch/>
        </p:blipFill>
        <p:spPr bwMode="auto">
          <a:xfrm>
            <a:off x="1043608" y="692695"/>
            <a:ext cx="7045706" cy="38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327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211144" cy="202034"/>
          </a:xfrm>
        </p:spPr>
        <p:txBody>
          <a:bodyPr>
            <a:normAutofit fontScale="90000"/>
          </a:bodyPr>
          <a:lstStyle/>
          <a:p>
            <a:r>
              <a:rPr lang="ru-RU" sz="2000" b="1" dirty="0"/>
              <a:t>Региональные НПА о мерах поддержки промышленных </a:t>
            </a:r>
            <a:r>
              <a:rPr lang="ru-RU" sz="2000" b="1" dirty="0" smtClean="0"/>
              <a:t>предприятий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352928" cy="3168352"/>
          </a:xfrm>
        </p:spPr>
        <p:txBody>
          <a:bodyPr>
            <a:noAutofit/>
          </a:bodyPr>
          <a:lstStyle/>
          <a:p>
            <a:pPr marL="0" indent="465138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Предоставление льгот по налогу на имущество организаций и на прибыль организаций при привлечении инвестиций (Закон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ЧР от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25 мая 2004 г. №8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465138" algn="just"/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Налоговые льготы для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организаций-участников специальных инвестиционных контрактов (Закон ЧР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29 апреля 2020 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№33, Закон ЧР от 14 июля 2020 г.  №60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465138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Предоставление земельных участков в аренду без торгов (Закон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ЧР от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22 июня 2015 г.№ 32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marL="0" indent="465138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Субсидии на возмещение части затрат, связанных с приобретением оборудования в целях создания и (или) развития либо модернизации производства товаров, за счет средств республиканского бюджета Чувашской Республики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КМ ЧР от 27 апреля 2016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152);</a:t>
            </a:r>
          </a:p>
          <a:p>
            <a:pPr marL="0" indent="465138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Государственная поддержка хозяйствующих субъектов, реализующих перспективные и приоритетные инновационные проекты (Постановление Кабинета Министров Чувашской Республики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февраля 2017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№ 68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465138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Финансирование строительства (реконструкции) объектов капитального строительства инженерной и транспортной инфраструктуры при реализации инвестиционных проектов в сфере промышленного производства и агропромышленного комплекса (Постановление Кабинета Министров Чувашской Республики от 12 июля 2017 г.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№ 267);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marL="0" indent="465138" algn="just"/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Субсидии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из республиканского бюджета Чувашской Республики АУ ЧР «Фонд развития промышленности и инвестиционной деятельности в Чувашской Республике» в целях внедрения передовых технологий, создания новых продуктов или организации импортозамещающих производств» (Постановление Кабинета Министров Чувашской Республики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12 сентября 2018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358);</a:t>
            </a:r>
          </a:p>
          <a:p>
            <a:pPr marL="0" indent="465138" algn="just"/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Государственная поддержка в рамках государственной программы Чувашской Республики «Развитие промышленности и инновационная экономика» (Постановление Кабинета Министров Чувашской Республики от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14 декабря 2018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522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15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Предоставление займов АУ ЧР «Фонд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развития промышленности и инвестиционной деятельности в Чувашской Республике»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реализацию проектов субъектов инвестиционной деятельности в Чувашской 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Республике</a:t>
            </a:r>
            <a:r>
              <a:rPr lang="ru-RU" sz="1150" dirty="0">
                <a:latin typeface="Times New Roman" pitchFamily="18" charset="0"/>
                <a:cs typeface="Times New Roman" pitchFamily="18" charset="0"/>
              </a:rPr>
              <a:t> (Программы: «Промышленность», «Инвестиционная деятельность», «Совместные займы», «Инфраструктура</a:t>
            </a:r>
            <a:r>
              <a:rPr lang="ru-RU" sz="1150" dirty="0" smtClean="0">
                <a:latin typeface="Times New Roman" pitchFamily="18" charset="0"/>
                <a:cs typeface="Times New Roman" pitchFamily="18" charset="0"/>
              </a:rPr>
              <a:t>»).</a:t>
            </a:r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5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1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7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1377</Words>
  <Application>Microsoft Office PowerPoint</Application>
  <PresentationFormat>Экран (4:3)</PresentationFormat>
  <Paragraphs>47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Aharoni</vt:lpstr>
      <vt:lpstr>Arial</vt:lpstr>
      <vt:lpstr>Calibri</vt:lpstr>
      <vt:lpstr>Century Gothic</vt:lpstr>
      <vt:lpstr>Times New Roman</vt:lpstr>
      <vt:lpstr>Тема Office</vt:lpstr>
      <vt:lpstr>Перечень  федеральных и региональных мер  государственной поддержки, действующих в Чувашской Республике </vt:lpstr>
      <vt:lpstr>Федеральные НПА о мерах поддержки промышленных предприятий</vt:lpstr>
      <vt:lpstr>Федеральные НПА о мерах поддержки промышленных предприятий</vt:lpstr>
      <vt:lpstr>Инструменты государственной поддержки экспорта отечественной промышленной продукции в сотрудничестве с АО «Российский экспортный центр»</vt:lpstr>
      <vt:lpstr>Региональные НПА о мерах поддержки промышленных предприятий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Минпромэнерго Чувашии Алексей Семенов</dc:creator>
  <cp:lastModifiedBy>Анна Моисеева-1</cp:lastModifiedBy>
  <cp:revision>24</cp:revision>
  <dcterms:created xsi:type="dcterms:W3CDTF">2020-10-05T10:31:18Z</dcterms:created>
  <dcterms:modified xsi:type="dcterms:W3CDTF">2022-04-11T12:05:41Z</dcterms:modified>
</cp:coreProperties>
</file>