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4" r:id="rId4"/>
    <p:sldId id="286" r:id="rId5"/>
    <p:sldId id="288" r:id="rId6"/>
    <p:sldId id="298" r:id="rId7"/>
    <p:sldId id="314" r:id="rId8"/>
    <p:sldId id="313" r:id="rId9"/>
    <p:sldId id="287" r:id="rId10"/>
    <p:sldId id="290" r:id="rId11"/>
    <p:sldId id="291" r:id="rId12"/>
    <p:sldId id="293" r:id="rId13"/>
    <p:sldId id="292" r:id="rId14"/>
    <p:sldId id="295" r:id="rId15"/>
    <p:sldId id="297" r:id="rId16"/>
    <p:sldId id="296" r:id="rId17"/>
    <p:sldId id="316" r:id="rId18"/>
    <p:sldId id="294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15" r:id="rId30"/>
    <p:sldId id="310" r:id="rId31"/>
    <p:sldId id="311" r:id="rId32"/>
    <p:sldId id="312" r:id="rId33"/>
    <p:sldId id="285" r:id="rId34"/>
    <p:sldId id="25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FF66"/>
    <a:srgbClr val="99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5" autoAdjust="0"/>
    <p:restoredTop sz="99397" autoAdjust="0"/>
  </p:normalViewPr>
  <p:slideViewPr>
    <p:cSldViewPr>
      <p:cViewPr>
        <p:scale>
          <a:sx n="90" d="100"/>
          <a:sy n="90" d="100"/>
        </p:scale>
        <p:origin x="-498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9285432931694461"/>
          <c:y val="2.59880932242697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872367716718348E-2"/>
          <c:y val="0.16275060434253535"/>
          <c:w val="0.58104276292533152"/>
          <c:h val="0.59785472041995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322468.90000000002</c:v>
                </c:pt>
                <c:pt idx="1">
                  <c:v>323800.90000000002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644032"/>
        <c:axId val="50267264"/>
      </c:barChart>
      <c:catAx>
        <c:axId val="476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0267264"/>
        <c:crosses val="autoZero"/>
        <c:auto val="1"/>
        <c:lblAlgn val="ctr"/>
        <c:lblOffset val="100"/>
        <c:noMultiLvlLbl val="0"/>
      </c:catAx>
      <c:valAx>
        <c:axId val="50267264"/>
        <c:scaling>
          <c:orientation val="minMax"/>
          <c:max val="400000"/>
          <c:min val="2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(млн. </a:t>
                </a:r>
                <a:r>
                  <a:rPr lang="ru-RU" dirty="0"/>
                  <a:t>руб.)</a:t>
                </a:r>
              </a:p>
            </c:rich>
          </c:tx>
          <c:layout/>
          <c:overlay val="0"/>
        </c:title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47644032"/>
        <c:crosses val="autoZero"/>
        <c:crossBetween val="between"/>
        <c:majorUnit val="200000"/>
        <c:dispUnits>
          <c:builtInUnit val="thousands"/>
          <c:dispUnitsLbl>
            <c:layout/>
          </c:dispUnitsLbl>
        </c:dispUnits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 rot="0" vert="horz"/>
          <a:lstStyle/>
          <a:p>
            <a:pPr>
              <a:defRPr sz="1200"/>
            </a:pPr>
            <a:r>
              <a:rPr lang="ru-RU" sz="1200"/>
              <a:t>Расходы на одного жителя, руб.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одного жителя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7.9358367808746805E-2"/>
                  <c:y val="4.5271821641855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345</c:v>
                </c:pt>
                <c:pt idx="1">
                  <c:v>638</c:v>
                </c:pt>
                <c:pt idx="2">
                  <c:v>202</c:v>
                </c:pt>
                <c:pt idx="3">
                  <c:v>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50207872"/>
        <c:axId val="149025920"/>
      </c:barChart>
      <c:catAx>
        <c:axId val="150207872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49025920"/>
        <c:crosses val="autoZero"/>
        <c:auto val="1"/>
        <c:lblAlgn val="ctr"/>
        <c:lblOffset val="100"/>
        <c:noMultiLvlLbl val="0"/>
      </c:catAx>
      <c:valAx>
        <c:axId val="149025920"/>
        <c:scaling>
          <c:orientation val="maxMin"/>
        </c:scaling>
        <c:delete val="1"/>
        <c:axPos val="t"/>
        <c:majorGridlines/>
        <c:numFmt formatCode="General" sourceLinked="1"/>
        <c:majorTickMark val="none"/>
        <c:minorTickMark val="none"/>
        <c:tickLblPos val="nextTo"/>
        <c:crossAx val="15020787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 rot="0" vert="horz"/>
          <a:lstStyle/>
          <a:p>
            <a:pPr>
              <a:defRPr sz="1400"/>
            </a:pPr>
            <a:r>
              <a:rPr lang="ru-RU" sz="1400"/>
              <a:t>Расходы на образование,  тыс. руб.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8.6738996213535473E-3"/>
                  <c:y val="-8.8184646150427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456499368922579E-2"/>
                  <c:y val="-5.706065339145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825997475690312E-3"/>
                  <c:y val="-6.2247985517948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153267.29999999999</c:v>
                </c:pt>
                <c:pt idx="1">
                  <c:v>170089.7</c:v>
                </c:pt>
                <c:pt idx="2">
                  <c:v>150657.60000000001</c:v>
                </c:pt>
                <c:pt idx="3">
                  <c:v>149417.4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0253568"/>
        <c:axId val="150255104"/>
      </c:barChart>
      <c:catAx>
        <c:axId val="15025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50255104"/>
        <c:crosses val="autoZero"/>
        <c:auto val="1"/>
        <c:lblAlgn val="ctr"/>
        <c:lblOffset val="100"/>
        <c:noMultiLvlLbl val="0"/>
      </c:catAx>
      <c:valAx>
        <c:axId val="150255104"/>
        <c:scaling>
          <c:orientation val="minMax"/>
          <c:min val="100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0253568"/>
        <c:crosses val="autoZero"/>
        <c:crossBetween val="between"/>
        <c:majorUnit val="30000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26004122618523E-2"/>
          <c:y val="0.12514212829517371"/>
          <c:w val="0.6884723726484212"/>
          <c:h val="0.848528294034349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38433168294303421"/>
                  <c:y val="4.788739948434848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046585603378447"/>
                  <c:y val="2.7995125762040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5872894159620652"/>
                  <c:y val="-3.0403709932612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315068306135265"/>
                  <c:y val="2.394369974217424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46505510908048E-2"/>
                  <c:y val="-2.10443571403943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0376684899838906"/>
                  <c:y val="-6.564165284317068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45331905927752952"/>
                  <c:y val="-3.0403709932612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6897599956313197"/>
                  <c:y val="2.415919303985380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10859.1</c:v>
                </c:pt>
                <c:pt idx="1">
                  <c:v>1268.0999999999999</c:v>
                </c:pt>
                <c:pt idx="2">
                  <c:v>5811.5</c:v>
                </c:pt>
                <c:pt idx="3">
                  <c:v>1054.3</c:v>
                </c:pt>
                <c:pt idx="4">
                  <c:v>9.9</c:v>
                </c:pt>
                <c:pt idx="5">
                  <c:v>100</c:v>
                </c:pt>
                <c:pt idx="6">
                  <c:v>14281</c:v>
                </c:pt>
                <c:pt idx="7">
                  <c:v>2567.1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0288256"/>
        <c:axId val="150291584"/>
      </c:barChart>
      <c:catAx>
        <c:axId val="1502882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0291584"/>
        <c:crosses val="autoZero"/>
        <c:auto val="1"/>
        <c:lblAlgn val="ctr"/>
        <c:lblOffset val="100"/>
        <c:noMultiLvlLbl val="0"/>
      </c:catAx>
      <c:valAx>
        <c:axId val="150291584"/>
        <c:scaling>
          <c:orientation val="minMax"/>
        </c:scaling>
        <c:delete val="1"/>
        <c:axPos val="t"/>
        <c:numFmt formatCode="#,##0.00" sourceLinked="1"/>
        <c:majorTickMark val="out"/>
        <c:minorTickMark val="none"/>
        <c:tickLblPos val="nextTo"/>
        <c:crossAx val="15028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1209461574976516"/>
          <c:y val="2.59880932242697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872367716718348E-2"/>
          <c:y val="0.16275060434253535"/>
          <c:w val="0.58104276292533152"/>
          <c:h val="0.59785472041995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6.4134288109401983E-3"/>
                  <c:y val="-5.1976186448539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134288109401983E-3"/>
                  <c:y val="-4.3313488707116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269002.90000000002</c:v>
                </c:pt>
                <c:pt idx="1">
                  <c:v>270319.5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0329856"/>
        <c:axId val="50339840"/>
      </c:barChart>
      <c:catAx>
        <c:axId val="503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0339840"/>
        <c:crosses val="autoZero"/>
        <c:auto val="1"/>
        <c:lblAlgn val="ctr"/>
        <c:lblOffset val="100"/>
        <c:noMultiLvlLbl val="0"/>
      </c:catAx>
      <c:valAx>
        <c:axId val="50339840"/>
        <c:scaling>
          <c:orientation val="minMax"/>
          <c:max val="400000"/>
          <c:min val="2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(млн. </a:t>
                </a:r>
                <a:r>
                  <a:rPr lang="ru-RU" dirty="0"/>
                  <a:t>руб.)</a:t>
                </a:r>
              </a:p>
            </c:rich>
          </c:tx>
          <c:layout/>
          <c:overlay val="0"/>
        </c:title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50329856"/>
        <c:crosses val="autoZero"/>
        <c:crossBetween val="between"/>
        <c:majorUnit val="200000"/>
        <c:dispUnits>
          <c:builtInUnit val="thousands"/>
          <c:dispUnitsLbl>
            <c:layout/>
          </c:dispUnitsLbl>
        </c:dispUnits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9285432931694461"/>
          <c:y val="2.59880932242697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872367716718348E-2"/>
          <c:y val="0.16275060434253535"/>
          <c:w val="0.58104276292533152"/>
          <c:h val="0.59785472041995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6.4134288109401983E-3"/>
                  <c:y val="-1.2994046612134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134288109401983E-3"/>
                  <c:y val="-8.6626977414232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269033.09999999998</c:v>
                </c:pt>
                <c:pt idx="1">
                  <c:v>270349.8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0398336"/>
        <c:axId val="50399872"/>
      </c:barChart>
      <c:catAx>
        <c:axId val="5039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0399872"/>
        <c:crosses val="autoZero"/>
        <c:auto val="1"/>
        <c:lblAlgn val="ctr"/>
        <c:lblOffset val="100"/>
        <c:noMultiLvlLbl val="0"/>
      </c:catAx>
      <c:valAx>
        <c:axId val="50399872"/>
        <c:scaling>
          <c:orientation val="minMax"/>
          <c:max val="400000"/>
          <c:min val="2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(млн. </a:t>
                </a:r>
                <a:r>
                  <a:rPr lang="ru-RU" dirty="0"/>
                  <a:t>руб.)</a:t>
                </a:r>
              </a:p>
            </c:rich>
          </c:tx>
          <c:layout/>
          <c:overlay val="0"/>
        </c:title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50398336"/>
        <c:crosses val="autoZero"/>
        <c:crossBetween val="between"/>
        <c:majorUnit val="200000"/>
        <c:dispUnits>
          <c:builtInUnit val="thousands"/>
          <c:dispUnitsLbl>
            <c:layout/>
          </c:dispUnitsLbl>
        </c:dispUnits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ru-RU" sz="1200" b="0" dirty="0" smtClean="0"/>
              <a:t>Структура доходов за 2017-2020 гг.</a:t>
            </a:r>
            <a:endParaRPr lang="ru-RU" sz="1200" b="0" dirty="0"/>
          </a:p>
        </c:rich>
      </c:tx>
      <c:layout>
        <c:manualLayout>
          <c:xMode val="edge"/>
          <c:yMode val="edge"/>
          <c:x val="0.22469137574186224"/>
          <c:y val="1.556199637948724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387007157364991"/>
          <c:y val="9.7168942012978946E-2"/>
          <c:w val="0.80691405975513042"/>
          <c:h val="0.7679604226981314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670606788298587E-2"/>
                  <c:y val="-9.0048205428155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965323421639233E-2"/>
                  <c:y val="-8.7335884248155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514205804782998E-3"/>
                  <c:y val="-8.4623563068155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183120780434292E-3"/>
                  <c:y val="-7.9317575824908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49349.8</c:v>
                </c:pt>
                <c:pt idx="1">
                  <c:v>51181.3</c:v>
                </c:pt>
                <c:pt idx="2">
                  <c:v>51183.1</c:v>
                </c:pt>
                <c:pt idx="3">
                  <c:v>51556.2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313407894275265E-2"/>
                  <c:y val="-9.2641871491403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11640181267919E-2"/>
                  <c:y val="-8.9217619610892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656703947137632E-2"/>
                  <c:y val="-8.4623563068155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69732658521729E-2"/>
                  <c:y val="-7.9317575824908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261392.2</c:v>
                </c:pt>
                <c:pt idx="1">
                  <c:v>271287.59999999998</c:v>
                </c:pt>
                <c:pt idx="2">
                  <c:v>217819.8</c:v>
                </c:pt>
                <c:pt idx="3">
                  <c:v>217476.9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867264"/>
        <c:axId val="117868800"/>
      </c:barChart>
      <c:catAx>
        <c:axId val="11786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68800"/>
        <c:crosses val="autoZero"/>
        <c:auto val="1"/>
        <c:lblAlgn val="ctr"/>
        <c:lblOffset val="100"/>
        <c:noMultiLvlLbl val="0"/>
      </c:catAx>
      <c:valAx>
        <c:axId val="117868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178672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9583050301528532"/>
          <c:y val="0.93439148101191372"/>
          <c:w val="0.79059553080821132"/>
          <c:h val="5.00465226085990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(тыс.</a:t>
            </a:r>
            <a:r>
              <a:rPr lang="ru-RU" sz="1400" baseline="0" dirty="0" smtClean="0"/>
              <a:t> руб.)</a:t>
            </a:r>
            <a:endParaRPr lang="ru-RU" sz="1400" dirty="0"/>
          </a:p>
        </c:rich>
      </c:tx>
      <c:layout>
        <c:manualLayout>
          <c:xMode val="edge"/>
          <c:yMode val="edge"/>
          <c:x val="0.86852813767818904"/>
          <c:y val="2.90227949355838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23293676181574"/>
          <c:y val="0.13617893293439237"/>
          <c:w val="0.87604238896827558"/>
          <c:h val="0.6864834990205026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-0.1109910201548487"/>
                  <c:y val="-8.053254279763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186847055308031"/>
                  <c:y val="-8.4674136066456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64297453539645"/>
                  <c:y val="-8.8815553546089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795029000609127"/>
                  <c:y val="-8.1470905483075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43011.8</c:v>
                </c:pt>
                <c:pt idx="1">
                  <c:v>43650.3</c:v>
                </c:pt>
                <c:pt idx="2">
                  <c:v>44103.1</c:v>
                </c:pt>
                <c:pt idx="3">
                  <c:v>44576.2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-7.6022443866389207E-3"/>
                  <c:y val="-8.053254279763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204249336279528E-3"/>
                  <c:y val="-8.6906607800421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816997345122569E-3"/>
                  <c:y val="-8.6906607800421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97184987108712E-7"/>
                  <c:y val="-8.1794454400396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6338</c:v>
                </c:pt>
                <c:pt idx="1">
                  <c:v>7531</c:v>
                </c:pt>
                <c:pt idx="2">
                  <c:v>7080</c:v>
                </c:pt>
                <c:pt idx="3">
                  <c:v>6980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889536"/>
        <c:axId val="148513920"/>
      </c:barChart>
      <c:catAx>
        <c:axId val="14788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48513920"/>
        <c:crosses val="autoZero"/>
        <c:auto val="1"/>
        <c:lblAlgn val="ctr"/>
        <c:lblOffset val="100"/>
        <c:noMultiLvlLbl val="0"/>
      </c:catAx>
      <c:valAx>
        <c:axId val="148513920"/>
        <c:scaling>
          <c:orientation val="minMax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7889536"/>
        <c:crosses val="autoZero"/>
        <c:crossBetween val="between"/>
        <c:majorUnit val="0.2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(</a:t>
            </a: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dirty="0" smtClean="0"/>
              <a:t>.</a:t>
            </a:r>
            <a:r>
              <a:rPr lang="en-US" sz="1400" dirty="0" smtClean="0"/>
              <a:t>)</a:t>
            </a:r>
            <a:endParaRPr lang="ru-RU" sz="1400" dirty="0"/>
          </a:p>
        </c:rich>
      </c:tx>
      <c:layout>
        <c:manualLayout>
          <c:xMode val="edge"/>
          <c:yMode val="edge"/>
          <c:x val="0.71089834652696726"/>
          <c:y val="1.562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c:spPr>
          <c:invertIfNegative val="0"/>
          <c:dLbls>
            <c:dLbl>
              <c:idx val="0"/>
              <c:layout>
                <c:manualLayout>
                  <c:x val="1.2575319895014233E-2"/>
                  <c:y val="-9.0937499999999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424144689100731E-17"/>
                  <c:y val="-1.22187499999999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835465966761551E-3"/>
                  <c:y val="-5.9687500000000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812499999999999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19.989999999999998</c:v>
                </c:pt>
                <c:pt idx="1">
                  <c:v>20.39</c:v>
                </c:pt>
                <c:pt idx="2">
                  <c:v>17.02</c:v>
                </c:pt>
                <c:pt idx="3">
                  <c:v>17.02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48224256"/>
        <c:axId val="148227200"/>
      </c:barChart>
      <c:catAx>
        <c:axId val="14822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48227200"/>
        <c:crosses val="autoZero"/>
        <c:auto val="1"/>
        <c:lblAlgn val="ctr"/>
        <c:lblOffset val="100"/>
        <c:noMultiLvlLbl val="0"/>
      </c:catAx>
      <c:valAx>
        <c:axId val="148227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822425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2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 rot="0" vert="horz"/>
          <a:lstStyle/>
          <a:p>
            <a:pPr>
              <a:defRPr sz="1800" b="1" i="0" u="none"/>
            </a:pPr>
            <a:r>
              <a:rPr lang="ru-RU" sz="1800" b="1" i="0" u="none" dirty="0" smtClean="0"/>
              <a:t>Расходы</a:t>
            </a:r>
            <a:r>
              <a:rPr lang="en-US" sz="1800" b="1" i="0" u="none" dirty="0" smtClean="0"/>
              <a:t> (</a:t>
            </a:r>
            <a:r>
              <a:rPr lang="ru-RU" sz="1800" b="1" i="0" u="none" dirty="0" smtClean="0"/>
              <a:t>тыс.</a:t>
            </a:r>
            <a:r>
              <a:rPr lang="ru-RU" sz="1800" b="1" i="0" u="none" baseline="0" dirty="0" smtClean="0"/>
              <a:t> руб.)</a:t>
            </a:r>
            <a:endParaRPr lang="ru-RU" sz="1800" b="1" i="0" u="none" dirty="0"/>
          </a:p>
        </c:rich>
      </c:tx>
      <c:layout>
        <c:manualLayout>
          <c:xMode val="edge"/>
          <c:yMode val="edge"/>
          <c:x val="0.75781657565184157"/>
          <c:y val="3.52738584601710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695073488409535E-2"/>
          <c:y val="0.23480631781653891"/>
          <c:w val="0.89451312240140324"/>
          <c:h val="0.5524529681887198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12700"/>
          </c:spPr>
          <c:marker>
            <c:spPr>
              <a:ln w="12700"/>
            </c:spPr>
          </c:marker>
          <c:dLbls>
            <c:dLbl>
              <c:idx val="0"/>
              <c:layout>
                <c:manualLayout>
                  <c:x val="0"/>
                  <c:y val="-0.13419659737014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046161537606933E-2"/>
                  <c:y val="-0.14537961046131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622578972706736E-2"/>
                  <c:y val="-0.15656262355248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3487205125356446E-3"/>
                  <c:y val="-0.13419615709403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314147.90000000002</c:v>
                </c:pt>
                <c:pt idx="1">
                  <c:v>323800.90000000002</c:v>
                </c:pt>
                <c:pt idx="2">
                  <c:v>270319.5</c:v>
                </c:pt>
                <c:pt idx="3">
                  <c:v>270349.8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597760"/>
        <c:axId val="148621184"/>
      </c:lineChart>
      <c:catAx>
        <c:axId val="14859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ru-RU"/>
          </a:p>
        </c:txPr>
        <c:crossAx val="148621184"/>
        <c:crosses val="autoZero"/>
        <c:auto val="1"/>
        <c:lblAlgn val="ctr"/>
        <c:lblOffset val="100"/>
        <c:noMultiLvlLbl val="0"/>
      </c:catAx>
      <c:valAx>
        <c:axId val="148621184"/>
        <c:scaling>
          <c:orientation val="minMax"/>
          <c:min val="200000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050"/>
            </a:pPr>
            <a:endParaRPr lang="ru-RU"/>
          </a:p>
        </c:txPr>
        <c:crossAx val="148597760"/>
        <c:crosses val="autoZero"/>
        <c:crossBetween val="between"/>
        <c:majorUnit val="40000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vert="horz"/>
          <a:lstStyle/>
          <a:p>
            <a:pPr>
              <a:defRPr sz="1600" b="1" i="0"/>
            </a:pPr>
            <a:r>
              <a:rPr lang="ru-RU" sz="1600" b="1" i="0" dirty="0"/>
              <a:t>Дефицит/профицит </a:t>
            </a:r>
            <a:r>
              <a:rPr lang="ru-RU" sz="1600" b="1" i="0" dirty="0" smtClean="0"/>
              <a:t>бюджета (тыс. руб.)</a:t>
            </a:r>
            <a:endParaRPr lang="ru-RU" sz="1600" b="1" i="0" dirty="0"/>
          </a:p>
        </c:rich>
      </c:tx>
      <c:layout>
        <c:manualLayout>
          <c:xMode val="edge"/>
          <c:yMode val="edge"/>
          <c:x val="0.57709876411328909"/>
          <c:y val="2.732820335290352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167524590054594E-2"/>
          <c:y val="0.41981312325784753"/>
          <c:w val="0.88704067129975817"/>
          <c:h val="0.506919378244496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Дефицит/профицит бюджета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ln w="12700"/>
            </c:spPr>
          </c:marker>
          <c:dLbls>
            <c:dLbl>
              <c:idx val="0"/>
              <c:layout>
                <c:manualLayout>
                  <c:x val="-3.076324852794134E-2"/>
                  <c:y val="-0.19011122254988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182303818094234E-2"/>
                  <c:y val="0.139787663639621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167185127578417E-2"/>
                  <c:y val="6.7098078547018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576533162981782E-2"/>
                  <c:y val="9.5055170998836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-3405.9</c:v>
                </c:pt>
                <c:pt idx="1">
                  <c:v>-1332</c:v>
                </c:pt>
                <c:pt idx="2">
                  <c:v>-1316.6</c:v>
                </c:pt>
                <c:pt idx="3">
                  <c:v>-1316.7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699008"/>
        <c:axId val="148700544"/>
      </c:lineChart>
      <c:dateAx>
        <c:axId val="14869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ru-RU"/>
          </a:p>
        </c:txPr>
        <c:crossAx val="148700544"/>
        <c:crosses val="autoZero"/>
        <c:auto val="0"/>
        <c:lblOffset val="100"/>
        <c:baseTimeUnit val="days"/>
      </c:dateAx>
      <c:valAx>
        <c:axId val="14870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4869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дорожного хозяйства на 1 жителя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</c:v>
                </c:pt>
                <c:pt idx="1">
                  <c:v>2.64</c:v>
                </c:pt>
                <c:pt idx="2">
                  <c:v>2.62</c:v>
                </c:pt>
                <c:pt idx="3">
                  <c:v>2.62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026496"/>
        <c:axId val="149438464"/>
      </c:barChart>
      <c:catAx>
        <c:axId val="15002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438464"/>
        <c:crosses val="autoZero"/>
        <c:auto val="1"/>
        <c:lblAlgn val="ctr"/>
        <c:lblOffset val="100"/>
        <c:noMultiLvlLbl val="0"/>
      </c:catAx>
      <c:valAx>
        <c:axId val="14943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026496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32D21-C38C-40E9-9487-E60FE7C0D6E6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37BB3CC-A777-4986-BA54-29E6B4E405D5}">
      <dgm:prSet phldrT="[Текст]" custT="1"/>
      <dgm:spPr/>
      <dgm:t>
        <a:bodyPr/>
        <a:lstStyle/>
        <a:p>
          <a:r>
            <a:rPr lang="ru-RU" sz="1800" dirty="0" smtClean="0"/>
            <a:t>15 882 чел.</a:t>
          </a:r>
          <a:endParaRPr lang="ru-RU" sz="1800" dirty="0"/>
        </a:p>
      </dgm:t>
    </dgm:pt>
    <dgm:pt modelId="{9BF1D792-0206-409F-A9D0-3F2C99D746A0}" type="parTrans" cxnId="{8488E855-114C-4124-8CF2-5A9E8DBCBEA5}">
      <dgm:prSet/>
      <dgm:spPr/>
      <dgm:t>
        <a:bodyPr/>
        <a:lstStyle/>
        <a:p>
          <a:endParaRPr lang="ru-RU" sz="1400"/>
        </a:p>
      </dgm:t>
    </dgm:pt>
    <dgm:pt modelId="{6B269FEF-B582-4C4E-9494-2731CED88D63}" type="sibTrans" cxnId="{8488E855-114C-4124-8CF2-5A9E8DBCBEA5}">
      <dgm:prSet/>
      <dgm:spPr/>
      <dgm:t>
        <a:bodyPr/>
        <a:lstStyle/>
        <a:p>
          <a:endParaRPr lang="ru-RU" sz="1400"/>
        </a:p>
      </dgm:t>
    </dgm:pt>
    <dgm:pt modelId="{CFC7BD81-45EE-47D5-860B-C7C69773BB8D}">
      <dgm:prSet phldrT="[Текст]" custT="1"/>
      <dgm:spPr/>
      <dgm:t>
        <a:bodyPr/>
        <a:lstStyle/>
        <a:p>
          <a:r>
            <a:rPr lang="ru-RU" sz="1200" dirty="0" smtClean="0"/>
            <a:t>Численность населения</a:t>
          </a:r>
          <a:endParaRPr lang="ru-RU" sz="1200" dirty="0"/>
        </a:p>
      </dgm:t>
    </dgm:pt>
    <dgm:pt modelId="{AF769232-C88F-4659-BCF4-44CADD2A2DF5}" type="parTrans" cxnId="{9A0B4C42-B9DB-471F-A17D-1C5B6C4522DA}">
      <dgm:prSet/>
      <dgm:spPr/>
      <dgm:t>
        <a:bodyPr/>
        <a:lstStyle/>
        <a:p>
          <a:endParaRPr lang="ru-RU" sz="1400"/>
        </a:p>
      </dgm:t>
    </dgm:pt>
    <dgm:pt modelId="{DDD6F753-ECCA-4205-B5E5-3231D30A5C7A}" type="sibTrans" cxnId="{9A0B4C42-B9DB-471F-A17D-1C5B6C4522DA}">
      <dgm:prSet/>
      <dgm:spPr/>
      <dgm:t>
        <a:bodyPr/>
        <a:lstStyle/>
        <a:p>
          <a:endParaRPr lang="ru-RU" sz="1400"/>
        </a:p>
      </dgm:t>
    </dgm:pt>
    <dgm:pt modelId="{BBE4DDC5-1638-412D-93F0-514E4CAFB8F1}">
      <dgm:prSet phldrT="[Текст]" custT="1"/>
      <dgm:spPr/>
      <dgm:t>
        <a:bodyPr/>
        <a:lstStyle/>
        <a:p>
          <a:r>
            <a:rPr lang="ru-RU" sz="1600" b="0" i="0" dirty="0" smtClean="0"/>
            <a:t>18</a:t>
          </a:r>
          <a:r>
            <a:rPr lang="en-US" sz="1600" b="0" i="0" dirty="0" smtClean="0"/>
            <a:t> </a:t>
          </a:r>
          <a:r>
            <a:rPr lang="ru-RU" sz="1600" b="0" i="0" dirty="0" smtClean="0"/>
            <a:t>550,60</a:t>
          </a:r>
          <a:r>
            <a:rPr lang="en-US" sz="1600" b="0" i="0" dirty="0" smtClean="0"/>
            <a:t> </a:t>
          </a:r>
          <a:r>
            <a:rPr lang="ru-RU" sz="1600" dirty="0" smtClean="0"/>
            <a:t>руб.</a:t>
          </a:r>
          <a:endParaRPr lang="ru-RU" sz="1600" dirty="0"/>
        </a:p>
      </dgm:t>
    </dgm:pt>
    <dgm:pt modelId="{7AB40975-6E9D-49F2-AA56-B8340D743E59}" type="parTrans" cxnId="{D94CDC01-46DD-4E7B-A905-B460A2079F1A}">
      <dgm:prSet/>
      <dgm:spPr/>
      <dgm:t>
        <a:bodyPr/>
        <a:lstStyle/>
        <a:p>
          <a:endParaRPr lang="ru-RU" sz="1400"/>
        </a:p>
      </dgm:t>
    </dgm:pt>
    <dgm:pt modelId="{09AE2A24-9EB5-46B7-AFBF-3B88294B3D46}" type="sibTrans" cxnId="{D94CDC01-46DD-4E7B-A905-B460A2079F1A}">
      <dgm:prSet/>
      <dgm:spPr/>
      <dgm:t>
        <a:bodyPr/>
        <a:lstStyle/>
        <a:p>
          <a:endParaRPr lang="ru-RU" sz="1400"/>
        </a:p>
      </dgm:t>
    </dgm:pt>
    <dgm:pt modelId="{B83F777F-0976-4509-8EC4-218361A9E590}">
      <dgm:prSet phldrT="[Текст]" custT="1"/>
      <dgm:spPr/>
      <dgm:t>
        <a:bodyPr/>
        <a:lstStyle/>
        <a:p>
          <a:r>
            <a:rPr lang="ru-RU" sz="1200" dirty="0" smtClean="0"/>
            <a:t>Среднемесячная заработная плата </a:t>
          </a:r>
          <a:endParaRPr lang="ru-RU" sz="1200" dirty="0"/>
        </a:p>
      </dgm:t>
    </dgm:pt>
    <dgm:pt modelId="{C630C97B-6C84-4A3C-BA05-18A07EF70971}" type="parTrans" cxnId="{ADAADDD5-B108-4DDB-990E-F0C091098E6B}">
      <dgm:prSet/>
      <dgm:spPr/>
      <dgm:t>
        <a:bodyPr/>
        <a:lstStyle/>
        <a:p>
          <a:endParaRPr lang="ru-RU" sz="1400"/>
        </a:p>
      </dgm:t>
    </dgm:pt>
    <dgm:pt modelId="{4C195168-A4C1-4FDB-BD65-09456AB45ADA}" type="sibTrans" cxnId="{ADAADDD5-B108-4DDB-990E-F0C091098E6B}">
      <dgm:prSet/>
      <dgm:spPr/>
      <dgm:t>
        <a:bodyPr/>
        <a:lstStyle/>
        <a:p>
          <a:endParaRPr lang="ru-RU" sz="1400"/>
        </a:p>
      </dgm:t>
    </dgm:pt>
    <dgm:pt modelId="{A94A4072-EDFB-476F-8F7B-E36528D36224}">
      <dgm:prSet phldrT="[Текст]" custT="1"/>
      <dgm:spPr/>
      <dgm:t>
        <a:bodyPr/>
        <a:lstStyle/>
        <a:p>
          <a:r>
            <a:rPr lang="ru-RU" sz="1600" dirty="0" smtClean="0"/>
            <a:t>8</a:t>
          </a:r>
          <a:r>
            <a:rPr lang="en-US" sz="1600" dirty="0" smtClean="0"/>
            <a:t> </a:t>
          </a:r>
          <a:r>
            <a:rPr lang="ru-RU" sz="1600" dirty="0" smtClean="0"/>
            <a:t>806</a:t>
          </a:r>
          <a:r>
            <a:rPr lang="en-US" sz="1600" dirty="0" smtClean="0"/>
            <a:t> </a:t>
          </a:r>
          <a:r>
            <a:rPr lang="ru-RU" sz="1600" dirty="0" smtClean="0"/>
            <a:t>руб.</a:t>
          </a:r>
          <a:endParaRPr lang="ru-RU" sz="1600" dirty="0"/>
        </a:p>
      </dgm:t>
    </dgm:pt>
    <dgm:pt modelId="{1465B53E-D01C-4195-92A5-F43D47E3A3A2}" type="parTrans" cxnId="{C7EFC31D-A45A-48F5-BC8D-A4F7EF07D504}">
      <dgm:prSet/>
      <dgm:spPr/>
      <dgm:t>
        <a:bodyPr/>
        <a:lstStyle/>
        <a:p>
          <a:endParaRPr lang="ru-RU" sz="1400"/>
        </a:p>
      </dgm:t>
    </dgm:pt>
    <dgm:pt modelId="{4654F823-0009-40C5-A2ED-A03244596A0D}" type="sibTrans" cxnId="{C7EFC31D-A45A-48F5-BC8D-A4F7EF07D504}">
      <dgm:prSet/>
      <dgm:spPr/>
      <dgm:t>
        <a:bodyPr/>
        <a:lstStyle/>
        <a:p>
          <a:endParaRPr lang="ru-RU" sz="1400"/>
        </a:p>
      </dgm:t>
    </dgm:pt>
    <dgm:pt modelId="{6FFCEC3C-0170-480E-B7DB-A545B6FEC122}">
      <dgm:prSet phldrT="[Текст]" custT="1"/>
      <dgm:spPr/>
      <dgm:t>
        <a:bodyPr/>
        <a:lstStyle/>
        <a:p>
          <a:r>
            <a:rPr lang="ru-RU" sz="1200" dirty="0" smtClean="0"/>
            <a:t>Величина прожиточного минимума</a:t>
          </a:r>
          <a:endParaRPr lang="ru-RU" sz="1200" dirty="0"/>
        </a:p>
      </dgm:t>
    </dgm:pt>
    <dgm:pt modelId="{0B8DA3F2-C0E5-4516-BE51-BFBFE87AE469}" type="parTrans" cxnId="{4FE68E80-6444-4561-A7F6-F11F6EEE9DC2}">
      <dgm:prSet/>
      <dgm:spPr/>
      <dgm:t>
        <a:bodyPr/>
        <a:lstStyle/>
        <a:p>
          <a:endParaRPr lang="ru-RU" sz="1400"/>
        </a:p>
      </dgm:t>
    </dgm:pt>
    <dgm:pt modelId="{F25489E1-EBDB-47D2-ABE2-D25847C41C2E}" type="sibTrans" cxnId="{4FE68E80-6444-4561-A7F6-F11F6EEE9DC2}">
      <dgm:prSet/>
      <dgm:spPr/>
      <dgm:t>
        <a:bodyPr/>
        <a:lstStyle/>
        <a:p>
          <a:endParaRPr lang="ru-RU" sz="1400"/>
        </a:p>
      </dgm:t>
    </dgm:pt>
    <dgm:pt modelId="{789CCA94-CF55-4D84-80A7-63C2768CFE20}">
      <dgm:prSet custT="1"/>
      <dgm:spPr/>
      <dgm:t>
        <a:bodyPr/>
        <a:lstStyle/>
        <a:p>
          <a:r>
            <a:rPr lang="ru-RU" sz="1600" dirty="0" smtClean="0"/>
            <a:t>10</a:t>
          </a:r>
          <a:r>
            <a:rPr lang="en-US" sz="1600" dirty="0" smtClean="0"/>
            <a:t>3</a:t>
          </a:r>
          <a:r>
            <a:rPr lang="ru-RU" sz="1600" dirty="0" smtClean="0"/>
            <a:t>,</a:t>
          </a:r>
          <a:r>
            <a:rPr lang="en-US" sz="1600" dirty="0" smtClean="0"/>
            <a:t>5</a:t>
          </a:r>
          <a:r>
            <a:rPr lang="ru-RU" sz="1600" dirty="0" smtClean="0"/>
            <a:t>%</a:t>
          </a:r>
          <a:endParaRPr lang="ru-RU" sz="1600" dirty="0"/>
        </a:p>
      </dgm:t>
    </dgm:pt>
    <dgm:pt modelId="{C43B0EBA-3C8C-41EE-86AB-496B4D899549}" type="parTrans" cxnId="{551C1B15-E51F-48B5-B490-7E1D90564A5C}">
      <dgm:prSet/>
      <dgm:spPr/>
      <dgm:t>
        <a:bodyPr/>
        <a:lstStyle/>
        <a:p>
          <a:endParaRPr lang="ru-RU" sz="1400"/>
        </a:p>
      </dgm:t>
    </dgm:pt>
    <dgm:pt modelId="{FFD0DD3D-268B-4560-AE3C-BAE6BD2D499E}" type="sibTrans" cxnId="{551C1B15-E51F-48B5-B490-7E1D90564A5C}">
      <dgm:prSet/>
      <dgm:spPr/>
      <dgm:t>
        <a:bodyPr/>
        <a:lstStyle/>
        <a:p>
          <a:endParaRPr lang="ru-RU" sz="1400"/>
        </a:p>
      </dgm:t>
    </dgm:pt>
    <dgm:pt modelId="{1BD526F4-13FC-4090-A58F-58B8ACA6E03E}">
      <dgm:prSet custT="1"/>
      <dgm:spPr/>
      <dgm:t>
        <a:bodyPr/>
        <a:lstStyle/>
        <a:p>
          <a:r>
            <a:rPr lang="ru-RU" sz="1200" dirty="0" smtClean="0"/>
            <a:t>Индекс потребительских цен</a:t>
          </a:r>
          <a:endParaRPr lang="ru-RU" sz="1200" dirty="0"/>
        </a:p>
      </dgm:t>
    </dgm:pt>
    <dgm:pt modelId="{5DE78534-AFCB-46F6-BAA9-CBA98B3A2662}" type="parTrans" cxnId="{99F10B4C-2B15-4C5F-B63C-0B4C5FD1EF7A}">
      <dgm:prSet/>
      <dgm:spPr/>
      <dgm:t>
        <a:bodyPr/>
        <a:lstStyle/>
        <a:p>
          <a:endParaRPr lang="ru-RU" sz="1400"/>
        </a:p>
      </dgm:t>
    </dgm:pt>
    <dgm:pt modelId="{4EB8490A-FDDB-4807-BFA4-997DD8C75AE7}" type="sibTrans" cxnId="{99F10B4C-2B15-4C5F-B63C-0B4C5FD1EF7A}">
      <dgm:prSet/>
      <dgm:spPr/>
      <dgm:t>
        <a:bodyPr/>
        <a:lstStyle/>
        <a:p>
          <a:endParaRPr lang="ru-RU" sz="1400"/>
        </a:p>
      </dgm:t>
    </dgm:pt>
    <dgm:pt modelId="{72FAF420-18DC-45C2-A691-84A980D02800}" type="pres">
      <dgm:prSet presAssocID="{16632D21-C38C-40E9-9487-E60FE7C0D6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F5C12D-86F2-4696-A3CE-384BE8A4A43E}" type="pres">
      <dgm:prSet presAssocID="{B37BB3CC-A777-4986-BA54-29E6B4E405D5}" presName="linNode" presStyleCnt="0"/>
      <dgm:spPr/>
      <dgm:t>
        <a:bodyPr/>
        <a:lstStyle/>
        <a:p>
          <a:endParaRPr lang="ru-RU"/>
        </a:p>
      </dgm:t>
    </dgm:pt>
    <dgm:pt modelId="{5E7E8D2E-44E5-4F0B-BB2E-16F6DCFEDB67}" type="pres">
      <dgm:prSet presAssocID="{B37BB3CC-A777-4986-BA54-29E6B4E405D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B6A56-8F83-4927-B78C-43929EBC7F76}" type="pres">
      <dgm:prSet presAssocID="{B37BB3CC-A777-4986-BA54-29E6B4E405D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599DF-A1C4-4557-9CC5-F90D14A82168}" type="pres">
      <dgm:prSet presAssocID="{6B269FEF-B582-4C4E-9494-2731CED88D63}" presName="sp" presStyleCnt="0"/>
      <dgm:spPr/>
      <dgm:t>
        <a:bodyPr/>
        <a:lstStyle/>
        <a:p>
          <a:endParaRPr lang="ru-RU"/>
        </a:p>
      </dgm:t>
    </dgm:pt>
    <dgm:pt modelId="{3918B32E-F7FD-40F2-997B-E42B3D8C4C67}" type="pres">
      <dgm:prSet presAssocID="{BBE4DDC5-1638-412D-93F0-514E4CAFB8F1}" presName="linNode" presStyleCnt="0"/>
      <dgm:spPr/>
      <dgm:t>
        <a:bodyPr/>
        <a:lstStyle/>
        <a:p>
          <a:endParaRPr lang="ru-RU"/>
        </a:p>
      </dgm:t>
    </dgm:pt>
    <dgm:pt modelId="{D4A21FF0-DEA4-4B58-875F-1ADCA83D6518}" type="pres">
      <dgm:prSet presAssocID="{BBE4DDC5-1638-412D-93F0-514E4CAFB8F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11D98-1973-4F25-A35A-F975E003245F}" type="pres">
      <dgm:prSet presAssocID="{BBE4DDC5-1638-412D-93F0-514E4CAFB8F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724BB-1FE7-4489-B1FD-57526AF4E748}" type="pres">
      <dgm:prSet presAssocID="{09AE2A24-9EB5-46B7-AFBF-3B88294B3D46}" presName="sp" presStyleCnt="0"/>
      <dgm:spPr/>
      <dgm:t>
        <a:bodyPr/>
        <a:lstStyle/>
        <a:p>
          <a:endParaRPr lang="ru-RU"/>
        </a:p>
      </dgm:t>
    </dgm:pt>
    <dgm:pt modelId="{D179CF1C-14AC-461E-AAC4-2A02B4C38A4B}" type="pres">
      <dgm:prSet presAssocID="{A94A4072-EDFB-476F-8F7B-E36528D36224}" presName="linNode" presStyleCnt="0"/>
      <dgm:spPr/>
      <dgm:t>
        <a:bodyPr/>
        <a:lstStyle/>
        <a:p>
          <a:endParaRPr lang="ru-RU"/>
        </a:p>
      </dgm:t>
    </dgm:pt>
    <dgm:pt modelId="{31BD97DE-3FCC-4411-A494-1840AC31250A}" type="pres">
      <dgm:prSet presAssocID="{A94A4072-EDFB-476F-8F7B-E36528D3622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B640A-AC06-4CD3-8E15-97C9EABF34C6}" type="pres">
      <dgm:prSet presAssocID="{A94A4072-EDFB-476F-8F7B-E36528D3622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FE5FA-EEBE-4FB5-9F2F-814C35C9AB7A}" type="pres">
      <dgm:prSet presAssocID="{4654F823-0009-40C5-A2ED-A03244596A0D}" presName="sp" presStyleCnt="0"/>
      <dgm:spPr/>
      <dgm:t>
        <a:bodyPr/>
        <a:lstStyle/>
        <a:p>
          <a:endParaRPr lang="ru-RU"/>
        </a:p>
      </dgm:t>
    </dgm:pt>
    <dgm:pt modelId="{340CAAD2-DC51-4332-A2A1-12B15FEFBCE3}" type="pres">
      <dgm:prSet presAssocID="{789CCA94-CF55-4D84-80A7-63C2768CFE20}" presName="linNode" presStyleCnt="0"/>
      <dgm:spPr/>
      <dgm:t>
        <a:bodyPr/>
        <a:lstStyle/>
        <a:p>
          <a:endParaRPr lang="ru-RU"/>
        </a:p>
      </dgm:t>
    </dgm:pt>
    <dgm:pt modelId="{8F0A2379-81B4-4F4D-B3FD-3D6595F13B23}" type="pres">
      <dgm:prSet presAssocID="{789CCA94-CF55-4D84-80A7-63C2768CFE2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EB3D0-B92A-4601-9597-745EE71471E8}" type="pres">
      <dgm:prSet presAssocID="{789CCA94-CF55-4D84-80A7-63C2768CFE2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1C1B15-E51F-48B5-B490-7E1D90564A5C}" srcId="{16632D21-C38C-40E9-9487-E60FE7C0D6E6}" destId="{789CCA94-CF55-4D84-80A7-63C2768CFE20}" srcOrd="3" destOrd="0" parTransId="{C43B0EBA-3C8C-41EE-86AB-496B4D899549}" sibTransId="{FFD0DD3D-268B-4560-AE3C-BAE6BD2D499E}"/>
    <dgm:cxn modelId="{BECE20F6-F0D1-4AD2-A568-3FCC968F2AC5}" type="presOf" srcId="{BBE4DDC5-1638-412D-93F0-514E4CAFB8F1}" destId="{D4A21FF0-DEA4-4B58-875F-1ADCA83D6518}" srcOrd="0" destOrd="0" presId="urn:microsoft.com/office/officeart/2005/8/layout/vList5"/>
    <dgm:cxn modelId="{4FE68E80-6444-4561-A7F6-F11F6EEE9DC2}" srcId="{A94A4072-EDFB-476F-8F7B-E36528D36224}" destId="{6FFCEC3C-0170-480E-B7DB-A545B6FEC122}" srcOrd="0" destOrd="0" parTransId="{0B8DA3F2-C0E5-4516-BE51-BFBFE87AE469}" sibTransId="{F25489E1-EBDB-47D2-ABE2-D25847C41C2E}"/>
    <dgm:cxn modelId="{1633836F-DDF3-4E61-91D0-43BF37BF12E4}" type="presOf" srcId="{B83F777F-0976-4509-8EC4-218361A9E590}" destId="{CA811D98-1973-4F25-A35A-F975E003245F}" srcOrd="0" destOrd="0" presId="urn:microsoft.com/office/officeart/2005/8/layout/vList5"/>
    <dgm:cxn modelId="{66C7F227-2681-4F5C-BF02-5196C36271BF}" type="presOf" srcId="{16632D21-C38C-40E9-9487-E60FE7C0D6E6}" destId="{72FAF420-18DC-45C2-A691-84A980D02800}" srcOrd="0" destOrd="0" presId="urn:microsoft.com/office/officeart/2005/8/layout/vList5"/>
    <dgm:cxn modelId="{99F10B4C-2B15-4C5F-B63C-0B4C5FD1EF7A}" srcId="{789CCA94-CF55-4D84-80A7-63C2768CFE20}" destId="{1BD526F4-13FC-4090-A58F-58B8ACA6E03E}" srcOrd="0" destOrd="0" parTransId="{5DE78534-AFCB-46F6-BAA9-CBA98B3A2662}" sibTransId="{4EB8490A-FDDB-4807-BFA4-997DD8C75AE7}"/>
    <dgm:cxn modelId="{8488E855-114C-4124-8CF2-5A9E8DBCBEA5}" srcId="{16632D21-C38C-40E9-9487-E60FE7C0D6E6}" destId="{B37BB3CC-A777-4986-BA54-29E6B4E405D5}" srcOrd="0" destOrd="0" parTransId="{9BF1D792-0206-409F-A9D0-3F2C99D746A0}" sibTransId="{6B269FEF-B582-4C4E-9494-2731CED88D63}"/>
    <dgm:cxn modelId="{ADAADDD5-B108-4DDB-990E-F0C091098E6B}" srcId="{BBE4DDC5-1638-412D-93F0-514E4CAFB8F1}" destId="{B83F777F-0976-4509-8EC4-218361A9E590}" srcOrd="0" destOrd="0" parTransId="{C630C97B-6C84-4A3C-BA05-18A07EF70971}" sibTransId="{4C195168-A4C1-4FDB-BD65-09456AB45ADA}"/>
    <dgm:cxn modelId="{9A0B4C42-B9DB-471F-A17D-1C5B6C4522DA}" srcId="{B37BB3CC-A777-4986-BA54-29E6B4E405D5}" destId="{CFC7BD81-45EE-47D5-860B-C7C69773BB8D}" srcOrd="0" destOrd="0" parTransId="{AF769232-C88F-4659-BCF4-44CADD2A2DF5}" sibTransId="{DDD6F753-ECCA-4205-B5E5-3231D30A5C7A}"/>
    <dgm:cxn modelId="{6F5982A5-3AA1-49DA-9BD2-BF477C8640EF}" type="presOf" srcId="{6FFCEC3C-0170-480E-B7DB-A545B6FEC122}" destId="{D0DB640A-AC06-4CD3-8E15-97C9EABF34C6}" srcOrd="0" destOrd="0" presId="urn:microsoft.com/office/officeart/2005/8/layout/vList5"/>
    <dgm:cxn modelId="{AD7D3CCF-3948-4982-BE2E-4917824B3222}" type="presOf" srcId="{1BD526F4-13FC-4090-A58F-58B8ACA6E03E}" destId="{08EEB3D0-B92A-4601-9597-745EE71471E8}" srcOrd="0" destOrd="0" presId="urn:microsoft.com/office/officeart/2005/8/layout/vList5"/>
    <dgm:cxn modelId="{D94CDC01-46DD-4E7B-A905-B460A2079F1A}" srcId="{16632D21-C38C-40E9-9487-E60FE7C0D6E6}" destId="{BBE4DDC5-1638-412D-93F0-514E4CAFB8F1}" srcOrd="1" destOrd="0" parTransId="{7AB40975-6E9D-49F2-AA56-B8340D743E59}" sibTransId="{09AE2A24-9EB5-46B7-AFBF-3B88294B3D46}"/>
    <dgm:cxn modelId="{596C4184-D4FA-428B-B2B2-96BE036802C3}" type="presOf" srcId="{A94A4072-EDFB-476F-8F7B-E36528D36224}" destId="{31BD97DE-3FCC-4411-A494-1840AC31250A}" srcOrd="0" destOrd="0" presId="urn:microsoft.com/office/officeart/2005/8/layout/vList5"/>
    <dgm:cxn modelId="{248D000A-8E58-43B9-BF66-B1F5E6AE3826}" type="presOf" srcId="{B37BB3CC-A777-4986-BA54-29E6B4E405D5}" destId="{5E7E8D2E-44E5-4F0B-BB2E-16F6DCFEDB67}" srcOrd="0" destOrd="0" presId="urn:microsoft.com/office/officeart/2005/8/layout/vList5"/>
    <dgm:cxn modelId="{E5C53772-3D38-4982-8F24-E1B69727163F}" type="presOf" srcId="{CFC7BD81-45EE-47D5-860B-C7C69773BB8D}" destId="{531B6A56-8F83-4927-B78C-43929EBC7F76}" srcOrd="0" destOrd="0" presId="urn:microsoft.com/office/officeart/2005/8/layout/vList5"/>
    <dgm:cxn modelId="{C7EFC31D-A45A-48F5-BC8D-A4F7EF07D504}" srcId="{16632D21-C38C-40E9-9487-E60FE7C0D6E6}" destId="{A94A4072-EDFB-476F-8F7B-E36528D36224}" srcOrd="2" destOrd="0" parTransId="{1465B53E-D01C-4195-92A5-F43D47E3A3A2}" sibTransId="{4654F823-0009-40C5-A2ED-A03244596A0D}"/>
    <dgm:cxn modelId="{589C814F-189F-4F98-ABE6-7E8097EACAC1}" type="presOf" srcId="{789CCA94-CF55-4D84-80A7-63C2768CFE20}" destId="{8F0A2379-81B4-4F4D-B3FD-3D6595F13B23}" srcOrd="0" destOrd="0" presId="urn:microsoft.com/office/officeart/2005/8/layout/vList5"/>
    <dgm:cxn modelId="{E842527E-72F9-4D5D-B99D-2911D40A0184}" type="presParOf" srcId="{72FAF420-18DC-45C2-A691-84A980D02800}" destId="{B0F5C12D-86F2-4696-A3CE-384BE8A4A43E}" srcOrd="0" destOrd="0" presId="urn:microsoft.com/office/officeart/2005/8/layout/vList5"/>
    <dgm:cxn modelId="{70B9AB12-3ABE-4E77-89AB-53D220B739B8}" type="presParOf" srcId="{B0F5C12D-86F2-4696-A3CE-384BE8A4A43E}" destId="{5E7E8D2E-44E5-4F0B-BB2E-16F6DCFEDB67}" srcOrd="0" destOrd="0" presId="urn:microsoft.com/office/officeart/2005/8/layout/vList5"/>
    <dgm:cxn modelId="{9B0E6764-905B-4997-9223-4DFEF1EC5A11}" type="presParOf" srcId="{B0F5C12D-86F2-4696-A3CE-384BE8A4A43E}" destId="{531B6A56-8F83-4927-B78C-43929EBC7F76}" srcOrd="1" destOrd="0" presId="urn:microsoft.com/office/officeart/2005/8/layout/vList5"/>
    <dgm:cxn modelId="{0436549D-A4B0-45E7-9FED-5C30C7AA33FA}" type="presParOf" srcId="{72FAF420-18DC-45C2-A691-84A980D02800}" destId="{E12599DF-A1C4-4557-9CC5-F90D14A82168}" srcOrd="1" destOrd="0" presId="urn:microsoft.com/office/officeart/2005/8/layout/vList5"/>
    <dgm:cxn modelId="{0F575E9B-B467-43DB-8DDA-802A0DE2B750}" type="presParOf" srcId="{72FAF420-18DC-45C2-A691-84A980D02800}" destId="{3918B32E-F7FD-40F2-997B-E42B3D8C4C67}" srcOrd="2" destOrd="0" presId="urn:microsoft.com/office/officeart/2005/8/layout/vList5"/>
    <dgm:cxn modelId="{F2C1F405-C1AA-4BCB-976F-6FA509CA520B}" type="presParOf" srcId="{3918B32E-F7FD-40F2-997B-E42B3D8C4C67}" destId="{D4A21FF0-DEA4-4B58-875F-1ADCA83D6518}" srcOrd="0" destOrd="0" presId="urn:microsoft.com/office/officeart/2005/8/layout/vList5"/>
    <dgm:cxn modelId="{0DA51BA2-052F-4E17-B67A-FD43D7EE5E4F}" type="presParOf" srcId="{3918B32E-F7FD-40F2-997B-E42B3D8C4C67}" destId="{CA811D98-1973-4F25-A35A-F975E003245F}" srcOrd="1" destOrd="0" presId="urn:microsoft.com/office/officeart/2005/8/layout/vList5"/>
    <dgm:cxn modelId="{6F389320-DEF2-400C-AEE8-4AACD64755EC}" type="presParOf" srcId="{72FAF420-18DC-45C2-A691-84A980D02800}" destId="{C0E724BB-1FE7-4489-B1FD-57526AF4E748}" srcOrd="3" destOrd="0" presId="urn:microsoft.com/office/officeart/2005/8/layout/vList5"/>
    <dgm:cxn modelId="{5A60A7F5-D32E-40B1-8A73-5193D77BAF48}" type="presParOf" srcId="{72FAF420-18DC-45C2-A691-84A980D02800}" destId="{D179CF1C-14AC-461E-AAC4-2A02B4C38A4B}" srcOrd="4" destOrd="0" presId="urn:microsoft.com/office/officeart/2005/8/layout/vList5"/>
    <dgm:cxn modelId="{B6F155D6-2756-4AE5-9BD2-66C64497B93A}" type="presParOf" srcId="{D179CF1C-14AC-461E-AAC4-2A02B4C38A4B}" destId="{31BD97DE-3FCC-4411-A494-1840AC31250A}" srcOrd="0" destOrd="0" presId="urn:microsoft.com/office/officeart/2005/8/layout/vList5"/>
    <dgm:cxn modelId="{45D4BA2C-342E-4C56-B047-6AECF3216C46}" type="presParOf" srcId="{D179CF1C-14AC-461E-AAC4-2A02B4C38A4B}" destId="{D0DB640A-AC06-4CD3-8E15-97C9EABF34C6}" srcOrd="1" destOrd="0" presId="urn:microsoft.com/office/officeart/2005/8/layout/vList5"/>
    <dgm:cxn modelId="{AA8EB330-F7B6-4472-A6D8-739A4390D406}" type="presParOf" srcId="{72FAF420-18DC-45C2-A691-84A980D02800}" destId="{069FE5FA-EEBE-4FB5-9F2F-814C35C9AB7A}" srcOrd="5" destOrd="0" presId="urn:microsoft.com/office/officeart/2005/8/layout/vList5"/>
    <dgm:cxn modelId="{F05620D9-41AC-40B2-9BB3-D4638F683B4E}" type="presParOf" srcId="{72FAF420-18DC-45C2-A691-84A980D02800}" destId="{340CAAD2-DC51-4332-A2A1-12B15FEFBCE3}" srcOrd="6" destOrd="0" presId="urn:microsoft.com/office/officeart/2005/8/layout/vList5"/>
    <dgm:cxn modelId="{10D14D7C-A74A-4DA5-94AF-AEE21753DB04}" type="presParOf" srcId="{340CAAD2-DC51-4332-A2A1-12B15FEFBCE3}" destId="{8F0A2379-81B4-4F4D-B3FD-3D6595F13B23}" srcOrd="0" destOrd="0" presId="urn:microsoft.com/office/officeart/2005/8/layout/vList5"/>
    <dgm:cxn modelId="{D0D77F04-6EED-4B54-85D6-D9E9C3DF7439}" type="presParOf" srcId="{340CAAD2-DC51-4332-A2A1-12B15FEFBCE3}" destId="{08EEB3D0-B92A-4601-9597-745EE71471E8}" srcOrd="1" destOrd="0" presId="urn:microsoft.com/office/officeart/2005/8/layout/vList5"/>
  </dgm:cxnLst>
  <dgm:bg/>
  <dgm:whole>
    <a:ln w="127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C3DCC-8F7C-4E4B-8BD0-144BDE2955F1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EFA162D-8A1A-4B36-BFEB-7B1C0DAD88CB}">
      <dgm:prSet phldrT="[Текст]"/>
      <dgm:spPr/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896313E0-2B40-4F74-A77E-A730BC179A6C}" type="parTrans" cxnId="{18F09E61-FF11-45E0-9754-4039C74F9DB8}">
      <dgm:prSet/>
      <dgm:spPr/>
      <dgm:t>
        <a:bodyPr/>
        <a:lstStyle/>
        <a:p>
          <a:endParaRPr lang="ru-RU"/>
        </a:p>
      </dgm:t>
    </dgm:pt>
    <dgm:pt modelId="{969E3232-4992-4927-89EC-0A494C4B9782}" type="sibTrans" cxnId="{18F09E61-FF11-45E0-9754-4039C74F9DB8}">
      <dgm:prSet/>
      <dgm:spPr/>
      <dgm:t>
        <a:bodyPr/>
        <a:lstStyle/>
        <a:p>
          <a:endParaRPr lang="ru-RU"/>
        </a:p>
      </dgm:t>
    </dgm:pt>
    <dgm:pt modelId="{DD935A06-CC2E-4A02-BAE2-DDE336D59CA8}">
      <dgm:prSet phldrT="[Текст]"/>
      <dgm:spPr/>
      <dgm:t>
        <a:bodyPr/>
        <a:lstStyle/>
        <a:p>
          <a:r>
            <a:rPr lang="ru-RU" dirty="0" smtClean="0"/>
            <a:t>федеральный бюджет</a:t>
          </a:r>
          <a:endParaRPr lang="ru-RU" dirty="0"/>
        </a:p>
      </dgm:t>
    </dgm:pt>
    <dgm:pt modelId="{31091AB7-5E43-4073-81B4-566A4EB76655}" type="parTrans" cxnId="{F4EF085C-E645-40DE-96DA-740804A8909A}">
      <dgm:prSet/>
      <dgm:spPr/>
      <dgm:t>
        <a:bodyPr/>
        <a:lstStyle/>
        <a:p>
          <a:endParaRPr lang="ru-RU"/>
        </a:p>
      </dgm:t>
    </dgm:pt>
    <dgm:pt modelId="{FCA06085-1491-49ED-B4FA-904FA5898223}" type="sibTrans" cxnId="{F4EF085C-E645-40DE-96DA-740804A8909A}">
      <dgm:prSet/>
      <dgm:spPr/>
      <dgm:t>
        <a:bodyPr/>
        <a:lstStyle/>
        <a:p>
          <a:endParaRPr lang="ru-RU"/>
        </a:p>
      </dgm:t>
    </dgm:pt>
    <dgm:pt modelId="{2BCC56A1-C8DB-4006-B0C2-6C36EFB3AE84}">
      <dgm:prSet phldrT="[Текст]"/>
      <dgm:spPr/>
      <dgm:t>
        <a:bodyPr/>
        <a:lstStyle/>
        <a:p>
          <a:r>
            <a:rPr lang="ru-RU" dirty="0" smtClean="0"/>
            <a:t>бюджет государственных внебюджетных фондов</a:t>
          </a:r>
          <a:endParaRPr lang="ru-RU" dirty="0"/>
        </a:p>
      </dgm:t>
    </dgm:pt>
    <dgm:pt modelId="{A975450B-FE52-4BAD-A21C-76F4E31EB8F7}" type="parTrans" cxnId="{5A37D3EC-5657-4F8F-9CC8-8B1F838950BC}">
      <dgm:prSet/>
      <dgm:spPr/>
      <dgm:t>
        <a:bodyPr/>
        <a:lstStyle/>
        <a:p>
          <a:endParaRPr lang="ru-RU"/>
        </a:p>
      </dgm:t>
    </dgm:pt>
    <dgm:pt modelId="{8471D426-BE4B-4376-B0CC-0280564EE909}" type="sibTrans" cxnId="{5A37D3EC-5657-4F8F-9CC8-8B1F838950BC}">
      <dgm:prSet/>
      <dgm:spPr/>
      <dgm:t>
        <a:bodyPr/>
        <a:lstStyle/>
        <a:p>
          <a:endParaRPr lang="ru-RU"/>
        </a:p>
      </dgm:t>
    </dgm:pt>
    <dgm:pt modelId="{F7B4B838-39D9-4525-A9CB-725E3D46CA8D}">
      <dgm:prSet phldrT="[Текст]"/>
      <dgm:spPr/>
      <dgm:t>
        <a:bodyPr/>
        <a:lstStyle/>
        <a:p>
          <a:r>
            <a:rPr lang="ru-RU" dirty="0" smtClean="0"/>
            <a:t>Региональный уровень</a:t>
          </a:r>
          <a:endParaRPr lang="ru-RU" dirty="0"/>
        </a:p>
      </dgm:t>
    </dgm:pt>
    <dgm:pt modelId="{4B662F0E-D05B-48F8-9B8B-A7EF515B6232}" type="parTrans" cxnId="{2FE63FF0-4B53-4127-9D92-12A59390173F}">
      <dgm:prSet/>
      <dgm:spPr/>
      <dgm:t>
        <a:bodyPr/>
        <a:lstStyle/>
        <a:p>
          <a:endParaRPr lang="ru-RU"/>
        </a:p>
      </dgm:t>
    </dgm:pt>
    <dgm:pt modelId="{05F8A33C-141F-4BB3-82F3-AEC2547FAD83}" type="sibTrans" cxnId="{2FE63FF0-4B53-4127-9D92-12A59390173F}">
      <dgm:prSet/>
      <dgm:spPr/>
      <dgm:t>
        <a:bodyPr/>
        <a:lstStyle/>
        <a:p>
          <a:endParaRPr lang="ru-RU"/>
        </a:p>
      </dgm:t>
    </dgm:pt>
    <dgm:pt modelId="{2454EC98-91DC-4301-B86C-DF193DCC6037}">
      <dgm:prSet phldrT="[Текст]"/>
      <dgm:spPr/>
      <dgm:t>
        <a:bodyPr/>
        <a:lstStyle/>
        <a:p>
          <a:r>
            <a:rPr lang="ru-RU" dirty="0" smtClean="0"/>
            <a:t>бюджеты субъектов РФ (региональные бюджеты)</a:t>
          </a:r>
          <a:endParaRPr lang="ru-RU" dirty="0"/>
        </a:p>
      </dgm:t>
    </dgm:pt>
    <dgm:pt modelId="{542A24E3-4AB9-42AC-8B3D-383F2862D461}" type="parTrans" cxnId="{23F2A26A-8635-4C35-874D-6DBA1D9EE81B}">
      <dgm:prSet/>
      <dgm:spPr/>
      <dgm:t>
        <a:bodyPr/>
        <a:lstStyle/>
        <a:p>
          <a:endParaRPr lang="ru-RU"/>
        </a:p>
      </dgm:t>
    </dgm:pt>
    <dgm:pt modelId="{DDA2368C-A583-4813-80D4-B290157E212F}" type="sibTrans" cxnId="{23F2A26A-8635-4C35-874D-6DBA1D9EE81B}">
      <dgm:prSet/>
      <dgm:spPr/>
      <dgm:t>
        <a:bodyPr/>
        <a:lstStyle/>
        <a:p>
          <a:endParaRPr lang="ru-RU"/>
        </a:p>
      </dgm:t>
    </dgm:pt>
    <dgm:pt modelId="{26A3008E-43B5-4B2B-A18E-10256B2559F8}">
      <dgm:prSet phldrT="[Текст]"/>
      <dgm:spPr/>
      <dgm:t>
        <a:bodyPr/>
        <a:lstStyle/>
        <a:p>
          <a:r>
            <a:rPr lang="ru-RU" dirty="0" smtClean="0"/>
            <a:t>бюджеты территориальных гос. внебюджетных фондов</a:t>
          </a:r>
          <a:endParaRPr lang="ru-RU" dirty="0"/>
        </a:p>
      </dgm:t>
    </dgm:pt>
    <dgm:pt modelId="{C2325EFF-860B-45BC-804A-620A18186672}" type="parTrans" cxnId="{027529C9-1E0B-455D-B8AF-5BF987BF02AF}">
      <dgm:prSet/>
      <dgm:spPr/>
      <dgm:t>
        <a:bodyPr/>
        <a:lstStyle/>
        <a:p>
          <a:endParaRPr lang="ru-RU"/>
        </a:p>
      </dgm:t>
    </dgm:pt>
    <dgm:pt modelId="{F80AE5F7-0875-4B08-B8EC-7CE4651A9069}" type="sibTrans" cxnId="{027529C9-1E0B-455D-B8AF-5BF987BF02AF}">
      <dgm:prSet/>
      <dgm:spPr/>
      <dgm:t>
        <a:bodyPr/>
        <a:lstStyle/>
        <a:p>
          <a:endParaRPr lang="ru-RU"/>
        </a:p>
      </dgm:t>
    </dgm:pt>
    <dgm:pt modelId="{6AE5704E-905C-4184-B2D9-CF90FF25B867}">
      <dgm:prSet phldrT="[Текст]"/>
      <dgm:spPr/>
      <dgm:t>
        <a:bodyPr/>
        <a:lstStyle/>
        <a:p>
          <a:r>
            <a:rPr lang="ru-RU" dirty="0" smtClean="0"/>
            <a:t>Местные бюджеты</a:t>
          </a:r>
          <a:endParaRPr lang="ru-RU" dirty="0"/>
        </a:p>
      </dgm:t>
    </dgm:pt>
    <dgm:pt modelId="{B18463D5-2F1E-4B3C-84C0-92DA8E2AA025}" type="parTrans" cxnId="{D7721681-AE45-449F-BD2C-80C3163E5ECA}">
      <dgm:prSet/>
      <dgm:spPr/>
      <dgm:t>
        <a:bodyPr/>
        <a:lstStyle/>
        <a:p>
          <a:endParaRPr lang="ru-RU"/>
        </a:p>
      </dgm:t>
    </dgm:pt>
    <dgm:pt modelId="{A2DC8BDA-1264-4D8E-9D59-74BEE02DE2D6}" type="sibTrans" cxnId="{D7721681-AE45-449F-BD2C-80C3163E5ECA}">
      <dgm:prSet/>
      <dgm:spPr/>
      <dgm:t>
        <a:bodyPr/>
        <a:lstStyle/>
        <a:p>
          <a:endParaRPr lang="ru-RU"/>
        </a:p>
      </dgm:t>
    </dgm:pt>
    <dgm:pt modelId="{562B447E-B59D-4B72-80EB-3285235A1C2D}">
      <dgm:prSet phldrT="[Текст]"/>
      <dgm:spPr/>
      <dgm:t>
        <a:bodyPr/>
        <a:lstStyle/>
        <a:p>
          <a:r>
            <a:rPr lang="ru-RU" dirty="0" smtClean="0"/>
            <a:t>бюджеты городских округов</a:t>
          </a:r>
          <a:endParaRPr lang="ru-RU" dirty="0"/>
        </a:p>
      </dgm:t>
    </dgm:pt>
    <dgm:pt modelId="{5F30C72D-620F-41E3-B939-35EC42D1C06F}" type="parTrans" cxnId="{8EB69CEA-FD0D-49A9-BE53-F20E4D44D639}">
      <dgm:prSet/>
      <dgm:spPr/>
      <dgm:t>
        <a:bodyPr/>
        <a:lstStyle/>
        <a:p>
          <a:endParaRPr lang="ru-RU"/>
        </a:p>
      </dgm:t>
    </dgm:pt>
    <dgm:pt modelId="{64C9FBE2-7093-41E1-BEDB-926453A8FD1A}" type="sibTrans" cxnId="{8EB69CEA-FD0D-49A9-BE53-F20E4D44D639}">
      <dgm:prSet/>
      <dgm:spPr/>
      <dgm:t>
        <a:bodyPr/>
        <a:lstStyle/>
        <a:p>
          <a:endParaRPr lang="ru-RU"/>
        </a:p>
      </dgm:t>
    </dgm:pt>
    <dgm:pt modelId="{5E8F0FFC-12AB-488D-8B3B-9829084DE80E}">
      <dgm:prSet phldrT="[Текст]"/>
      <dgm:spPr/>
      <dgm:t>
        <a:bodyPr/>
        <a:lstStyle/>
        <a:p>
          <a:r>
            <a:rPr lang="ru-RU" dirty="0" smtClean="0"/>
            <a:t>бюджеты муниципальных районов</a:t>
          </a:r>
          <a:endParaRPr lang="ru-RU" dirty="0"/>
        </a:p>
      </dgm:t>
    </dgm:pt>
    <dgm:pt modelId="{0F4FFFCE-C3E7-4022-8CD4-492AD9C080A5}" type="parTrans" cxnId="{3690416D-3BD5-42D3-ACCE-87AEB89342B4}">
      <dgm:prSet/>
      <dgm:spPr/>
      <dgm:t>
        <a:bodyPr/>
        <a:lstStyle/>
        <a:p>
          <a:endParaRPr lang="ru-RU"/>
        </a:p>
      </dgm:t>
    </dgm:pt>
    <dgm:pt modelId="{398E2A1C-781C-4A69-979F-E695F5208A27}" type="sibTrans" cxnId="{3690416D-3BD5-42D3-ACCE-87AEB89342B4}">
      <dgm:prSet/>
      <dgm:spPr/>
      <dgm:t>
        <a:bodyPr/>
        <a:lstStyle/>
        <a:p>
          <a:endParaRPr lang="ru-RU"/>
        </a:p>
      </dgm:t>
    </dgm:pt>
    <dgm:pt modelId="{103914B6-C22F-49AC-8957-4D82C7EEC44B}">
      <dgm:prSet/>
      <dgm:spPr/>
      <dgm:t>
        <a:bodyPr/>
        <a:lstStyle/>
        <a:p>
          <a:r>
            <a:rPr lang="ru-RU" dirty="0" smtClean="0"/>
            <a:t>бюджеты сельских и городских поселений</a:t>
          </a:r>
          <a:endParaRPr lang="ru-RU" dirty="0"/>
        </a:p>
      </dgm:t>
    </dgm:pt>
    <dgm:pt modelId="{C74BDD82-FDF1-4C77-83AF-F34DBCEDD642}" type="parTrans" cxnId="{44FE42F0-835F-4C8C-B2CB-6BC75431CA33}">
      <dgm:prSet/>
      <dgm:spPr/>
      <dgm:t>
        <a:bodyPr/>
        <a:lstStyle/>
        <a:p>
          <a:endParaRPr lang="ru-RU"/>
        </a:p>
      </dgm:t>
    </dgm:pt>
    <dgm:pt modelId="{B17D302B-AD48-4C7E-83A3-B0072365F6D6}" type="sibTrans" cxnId="{44FE42F0-835F-4C8C-B2CB-6BC75431CA33}">
      <dgm:prSet/>
      <dgm:spPr/>
      <dgm:t>
        <a:bodyPr/>
        <a:lstStyle/>
        <a:p>
          <a:endParaRPr lang="ru-RU"/>
        </a:p>
      </dgm:t>
    </dgm:pt>
    <dgm:pt modelId="{4DCD201A-50D1-47F6-9ECA-3AF85FACC667}" type="pres">
      <dgm:prSet presAssocID="{AD9C3DCC-8F7C-4E4B-8BD0-144BDE2955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99B05F-8F20-49B1-A42F-73258378E1B4}" type="pres">
      <dgm:prSet presAssocID="{6AE5704E-905C-4184-B2D9-CF90FF25B867}" presName="boxAndChildren" presStyleCnt="0"/>
      <dgm:spPr/>
    </dgm:pt>
    <dgm:pt modelId="{DCAFB603-E56A-4408-B79C-3BBAAB8C0B49}" type="pres">
      <dgm:prSet presAssocID="{6AE5704E-905C-4184-B2D9-CF90FF25B867}" presName="parentTextBox" presStyleLbl="node1" presStyleIdx="0" presStyleCnt="3"/>
      <dgm:spPr/>
      <dgm:t>
        <a:bodyPr/>
        <a:lstStyle/>
        <a:p>
          <a:endParaRPr lang="ru-RU"/>
        </a:p>
      </dgm:t>
    </dgm:pt>
    <dgm:pt modelId="{CA6BE0AB-FA87-4C01-AC93-C2BE559B450F}" type="pres">
      <dgm:prSet presAssocID="{6AE5704E-905C-4184-B2D9-CF90FF25B867}" presName="entireBox" presStyleLbl="node1" presStyleIdx="0" presStyleCnt="3"/>
      <dgm:spPr/>
      <dgm:t>
        <a:bodyPr/>
        <a:lstStyle/>
        <a:p>
          <a:endParaRPr lang="ru-RU"/>
        </a:p>
      </dgm:t>
    </dgm:pt>
    <dgm:pt modelId="{CE727129-6BB2-4D4D-9AE8-6304010FEBF5}" type="pres">
      <dgm:prSet presAssocID="{6AE5704E-905C-4184-B2D9-CF90FF25B867}" presName="descendantBox" presStyleCnt="0"/>
      <dgm:spPr/>
    </dgm:pt>
    <dgm:pt modelId="{5075B31A-F8D8-41AE-9DE5-E2C51DAED234}" type="pres">
      <dgm:prSet presAssocID="{562B447E-B59D-4B72-80EB-3285235A1C2D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5CCD9-874E-46D5-87AF-962002EBEBF8}" type="pres">
      <dgm:prSet presAssocID="{5E8F0FFC-12AB-488D-8B3B-9829084DE80E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37097-9CE6-425D-B979-A10658C45F4D}" type="pres">
      <dgm:prSet presAssocID="{103914B6-C22F-49AC-8957-4D82C7EEC44B}" presName="childTextBox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16C42-667B-4503-848E-EF8B55693CE5}" type="pres">
      <dgm:prSet presAssocID="{05F8A33C-141F-4BB3-82F3-AEC2547FAD83}" presName="sp" presStyleCnt="0"/>
      <dgm:spPr/>
    </dgm:pt>
    <dgm:pt modelId="{0C5BD801-D21C-4717-B1C5-625E66567FCE}" type="pres">
      <dgm:prSet presAssocID="{F7B4B838-39D9-4525-A9CB-725E3D46CA8D}" presName="arrowAndChildren" presStyleCnt="0"/>
      <dgm:spPr/>
    </dgm:pt>
    <dgm:pt modelId="{9A6A9034-6A5F-4DAD-B4F3-21248BF1707F}" type="pres">
      <dgm:prSet presAssocID="{F7B4B838-39D9-4525-A9CB-725E3D46CA8D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5749602B-0956-47AA-8ED1-2A9E80706061}" type="pres">
      <dgm:prSet presAssocID="{F7B4B838-39D9-4525-A9CB-725E3D46CA8D}" presName="arrow" presStyleLbl="node1" presStyleIdx="1" presStyleCnt="3"/>
      <dgm:spPr/>
      <dgm:t>
        <a:bodyPr/>
        <a:lstStyle/>
        <a:p>
          <a:endParaRPr lang="ru-RU"/>
        </a:p>
      </dgm:t>
    </dgm:pt>
    <dgm:pt modelId="{CC991C34-6EA1-449E-9136-BF49809A1CBF}" type="pres">
      <dgm:prSet presAssocID="{F7B4B838-39D9-4525-A9CB-725E3D46CA8D}" presName="descendantArrow" presStyleCnt="0"/>
      <dgm:spPr/>
    </dgm:pt>
    <dgm:pt modelId="{EC96EC1C-A53F-46A3-877F-13765F227457}" type="pres">
      <dgm:prSet presAssocID="{2454EC98-91DC-4301-B86C-DF193DCC6037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93776-4509-4E55-8C1E-947985061DBB}" type="pres">
      <dgm:prSet presAssocID="{26A3008E-43B5-4B2B-A18E-10256B2559F8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FDD7B-6EF9-439B-8EC1-9492C515159F}" type="pres">
      <dgm:prSet presAssocID="{969E3232-4992-4927-89EC-0A494C4B9782}" presName="sp" presStyleCnt="0"/>
      <dgm:spPr/>
    </dgm:pt>
    <dgm:pt modelId="{F0E9E6F8-32C3-42D3-B396-2D05764F3D69}" type="pres">
      <dgm:prSet presAssocID="{BEFA162D-8A1A-4B36-BFEB-7B1C0DAD88CB}" presName="arrowAndChildren" presStyleCnt="0"/>
      <dgm:spPr/>
    </dgm:pt>
    <dgm:pt modelId="{3CF37325-0FE5-4B41-BF72-0BE26BBE4745}" type="pres">
      <dgm:prSet presAssocID="{BEFA162D-8A1A-4B36-BFEB-7B1C0DAD88C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B1B32BAC-6626-4BDD-B6AC-EC8D3A355FE5}" type="pres">
      <dgm:prSet presAssocID="{BEFA162D-8A1A-4B36-BFEB-7B1C0DAD88CB}" presName="arrow" presStyleLbl="node1" presStyleIdx="2" presStyleCnt="3"/>
      <dgm:spPr/>
      <dgm:t>
        <a:bodyPr/>
        <a:lstStyle/>
        <a:p>
          <a:endParaRPr lang="ru-RU"/>
        </a:p>
      </dgm:t>
    </dgm:pt>
    <dgm:pt modelId="{FE81F101-20CA-4070-8B31-9B2D402C3B85}" type="pres">
      <dgm:prSet presAssocID="{BEFA162D-8A1A-4B36-BFEB-7B1C0DAD88CB}" presName="descendantArrow" presStyleCnt="0"/>
      <dgm:spPr/>
    </dgm:pt>
    <dgm:pt modelId="{67611870-40E6-457B-8FD3-A3BAF46C07E1}" type="pres">
      <dgm:prSet presAssocID="{DD935A06-CC2E-4A02-BAE2-DDE336D59CA8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33BCE-2607-4B63-A660-256136FF4517}" type="pres">
      <dgm:prSet presAssocID="{2BCC56A1-C8DB-4006-B0C2-6C36EFB3AE84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81316D-1D66-4FB6-BF5A-D4687FF135F6}" type="presOf" srcId="{BEFA162D-8A1A-4B36-BFEB-7B1C0DAD88CB}" destId="{3CF37325-0FE5-4B41-BF72-0BE26BBE4745}" srcOrd="0" destOrd="0" presId="urn:microsoft.com/office/officeart/2005/8/layout/process4"/>
    <dgm:cxn modelId="{E4A9C4D0-4107-4079-833D-88B724829BF1}" type="presOf" srcId="{26A3008E-43B5-4B2B-A18E-10256B2559F8}" destId="{8B393776-4509-4E55-8C1E-947985061DBB}" srcOrd="0" destOrd="0" presId="urn:microsoft.com/office/officeart/2005/8/layout/process4"/>
    <dgm:cxn modelId="{4F7A3131-3FFF-4A11-B8F8-F987D683D771}" type="presOf" srcId="{F7B4B838-39D9-4525-A9CB-725E3D46CA8D}" destId="{5749602B-0956-47AA-8ED1-2A9E80706061}" srcOrd="1" destOrd="0" presId="urn:microsoft.com/office/officeart/2005/8/layout/process4"/>
    <dgm:cxn modelId="{3690416D-3BD5-42D3-ACCE-87AEB89342B4}" srcId="{6AE5704E-905C-4184-B2D9-CF90FF25B867}" destId="{5E8F0FFC-12AB-488D-8B3B-9829084DE80E}" srcOrd="1" destOrd="0" parTransId="{0F4FFFCE-C3E7-4022-8CD4-492AD9C080A5}" sibTransId="{398E2A1C-781C-4A69-979F-E695F5208A27}"/>
    <dgm:cxn modelId="{3EDEDBF7-4ACE-4537-9035-3169D1E28699}" type="presOf" srcId="{562B447E-B59D-4B72-80EB-3285235A1C2D}" destId="{5075B31A-F8D8-41AE-9DE5-E2C51DAED234}" srcOrd="0" destOrd="0" presId="urn:microsoft.com/office/officeart/2005/8/layout/process4"/>
    <dgm:cxn modelId="{0958B523-4EE5-4BEC-941E-F0BA2D015DC5}" type="presOf" srcId="{2454EC98-91DC-4301-B86C-DF193DCC6037}" destId="{EC96EC1C-A53F-46A3-877F-13765F227457}" srcOrd="0" destOrd="0" presId="urn:microsoft.com/office/officeart/2005/8/layout/process4"/>
    <dgm:cxn modelId="{4AB58B89-87D7-43CF-8BD0-CD5A0195689F}" type="presOf" srcId="{BEFA162D-8A1A-4B36-BFEB-7B1C0DAD88CB}" destId="{B1B32BAC-6626-4BDD-B6AC-EC8D3A355FE5}" srcOrd="1" destOrd="0" presId="urn:microsoft.com/office/officeart/2005/8/layout/process4"/>
    <dgm:cxn modelId="{1309C5D6-5726-4706-8F39-704952DC38BE}" type="presOf" srcId="{DD935A06-CC2E-4A02-BAE2-DDE336D59CA8}" destId="{67611870-40E6-457B-8FD3-A3BAF46C07E1}" srcOrd="0" destOrd="0" presId="urn:microsoft.com/office/officeart/2005/8/layout/process4"/>
    <dgm:cxn modelId="{027529C9-1E0B-455D-B8AF-5BF987BF02AF}" srcId="{F7B4B838-39D9-4525-A9CB-725E3D46CA8D}" destId="{26A3008E-43B5-4B2B-A18E-10256B2559F8}" srcOrd="1" destOrd="0" parTransId="{C2325EFF-860B-45BC-804A-620A18186672}" sibTransId="{F80AE5F7-0875-4B08-B8EC-7CE4651A9069}"/>
    <dgm:cxn modelId="{8A4574ED-5FAE-428F-98B0-03371FB70467}" type="presOf" srcId="{103914B6-C22F-49AC-8957-4D82C7EEC44B}" destId="{E8137097-9CE6-425D-B979-A10658C45F4D}" srcOrd="0" destOrd="0" presId="urn:microsoft.com/office/officeart/2005/8/layout/process4"/>
    <dgm:cxn modelId="{23F2A26A-8635-4C35-874D-6DBA1D9EE81B}" srcId="{F7B4B838-39D9-4525-A9CB-725E3D46CA8D}" destId="{2454EC98-91DC-4301-B86C-DF193DCC6037}" srcOrd="0" destOrd="0" parTransId="{542A24E3-4AB9-42AC-8B3D-383F2862D461}" sibTransId="{DDA2368C-A583-4813-80D4-B290157E212F}"/>
    <dgm:cxn modelId="{8EB69CEA-FD0D-49A9-BE53-F20E4D44D639}" srcId="{6AE5704E-905C-4184-B2D9-CF90FF25B867}" destId="{562B447E-B59D-4B72-80EB-3285235A1C2D}" srcOrd="0" destOrd="0" parTransId="{5F30C72D-620F-41E3-B939-35EC42D1C06F}" sibTransId="{64C9FBE2-7093-41E1-BEDB-926453A8FD1A}"/>
    <dgm:cxn modelId="{280F814A-1AC4-48BC-88EF-F5AA6A932041}" type="presOf" srcId="{F7B4B838-39D9-4525-A9CB-725E3D46CA8D}" destId="{9A6A9034-6A5F-4DAD-B4F3-21248BF1707F}" srcOrd="0" destOrd="0" presId="urn:microsoft.com/office/officeart/2005/8/layout/process4"/>
    <dgm:cxn modelId="{F6269722-E63A-489F-85E5-B71667471B57}" type="presOf" srcId="{AD9C3DCC-8F7C-4E4B-8BD0-144BDE2955F1}" destId="{4DCD201A-50D1-47F6-9ECA-3AF85FACC667}" srcOrd="0" destOrd="0" presId="urn:microsoft.com/office/officeart/2005/8/layout/process4"/>
    <dgm:cxn modelId="{CE0F1921-EC93-4A13-88B8-749BBE618E3B}" type="presOf" srcId="{5E8F0FFC-12AB-488D-8B3B-9829084DE80E}" destId="{2385CCD9-874E-46D5-87AF-962002EBEBF8}" srcOrd="0" destOrd="0" presId="urn:microsoft.com/office/officeart/2005/8/layout/process4"/>
    <dgm:cxn modelId="{F4EF085C-E645-40DE-96DA-740804A8909A}" srcId="{BEFA162D-8A1A-4B36-BFEB-7B1C0DAD88CB}" destId="{DD935A06-CC2E-4A02-BAE2-DDE336D59CA8}" srcOrd="0" destOrd="0" parTransId="{31091AB7-5E43-4073-81B4-566A4EB76655}" sibTransId="{FCA06085-1491-49ED-B4FA-904FA5898223}"/>
    <dgm:cxn modelId="{D7721681-AE45-449F-BD2C-80C3163E5ECA}" srcId="{AD9C3DCC-8F7C-4E4B-8BD0-144BDE2955F1}" destId="{6AE5704E-905C-4184-B2D9-CF90FF25B867}" srcOrd="2" destOrd="0" parTransId="{B18463D5-2F1E-4B3C-84C0-92DA8E2AA025}" sibTransId="{A2DC8BDA-1264-4D8E-9D59-74BEE02DE2D6}"/>
    <dgm:cxn modelId="{44FE42F0-835F-4C8C-B2CB-6BC75431CA33}" srcId="{6AE5704E-905C-4184-B2D9-CF90FF25B867}" destId="{103914B6-C22F-49AC-8957-4D82C7EEC44B}" srcOrd="2" destOrd="0" parTransId="{C74BDD82-FDF1-4C77-83AF-F34DBCEDD642}" sibTransId="{B17D302B-AD48-4C7E-83A3-B0072365F6D6}"/>
    <dgm:cxn modelId="{2FE63FF0-4B53-4127-9D92-12A59390173F}" srcId="{AD9C3DCC-8F7C-4E4B-8BD0-144BDE2955F1}" destId="{F7B4B838-39D9-4525-A9CB-725E3D46CA8D}" srcOrd="1" destOrd="0" parTransId="{4B662F0E-D05B-48F8-9B8B-A7EF515B6232}" sibTransId="{05F8A33C-141F-4BB3-82F3-AEC2547FAD83}"/>
    <dgm:cxn modelId="{1B5B92ED-DBAB-4C58-91F5-9F82A895C8CE}" type="presOf" srcId="{6AE5704E-905C-4184-B2D9-CF90FF25B867}" destId="{DCAFB603-E56A-4408-B79C-3BBAAB8C0B49}" srcOrd="0" destOrd="0" presId="urn:microsoft.com/office/officeart/2005/8/layout/process4"/>
    <dgm:cxn modelId="{7D044A28-4E55-4C8F-8928-16067EC07425}" type="presOf" srcId="{6AE5704E-905C-4184-B2D9-CF90FF25B867}" destId="{CA6BE0AB-FA87-4C01-AC93-C2BE559B450F}" srcOrd="1" destOrd="0" presId="urn:microsoft.com/office/officeart/2005/8/layout/process4"/>
    <dgm:cxn modelId="{18F09E61-FF11-45E0-9754-4039C74F9DB8}" srcId="{AD9C3DCC-8F7C-4E4B-8BD0-144BDE2955F1}" destId="{BEFA162D-8A1A-4B36-BFEB-7B1C0DAD88CB}" srcOrd="0" destOrd="0" parTransId="{896313E0-2B40-4F74-A77E-A730BC179A6C}" sibTransId="{969E3232-4992-4927-89EC-0A494C4B9782}"/>
    <dgm:cxn modelId="{06C4B42F-F3EA-4F88-B341-3F87A2CE79E9}" type="presOf" srcId="{2BCC56A1-C8DB-4006-B0C2-6C36EFB3AE84}" destId="{0FD33BCE-2607-4B63-A660-256136FF4517}" srcOrd="0" destOrd="0" presId="urn:microsoft.com/office/officeart/2005/8/layout/process4"/>
    <dgm:cxn modelId="{5A37D3EC-5657-4F8F-9CC8-8B1F838950BC}" srcId="{BEFA162D-8A1A-4B36-BFEB-7B1C0DAD88CB}" destId="{2BCC56A1-C8DB-4006-B0C2-6C36EFB3AE84}" srcOrd="1" destOrd="0" parTransId="{A975450B-FE52-4BAD-A21C-76F4E31EB8F7}" sibTransId="{8471D426-BE4B-4376-B0CC-0280564EE909}"/>
    <dgm:cxn modelId="{35DB3907-7F32-462C-8802-33597C4E4757}" type="presParOf" srcId="{4DCD201A-50D1-47F6-9ECA-3AF85FACC667}" destId="{0D99B05F-8F20-49B1-A42F-73258378E1B4}" srcOrd="0" destOrd="0" presId="urn:microsoft.com/office/officeart/2005/8/layout/process4"/>
    <dgm:cxn modelId="{B7E89D73-A3DB-4B63-9F25-579E11E52C17}" type="presParOf" srcId="{0D99B05F-8F20-49B1-A42F-73258378E1B4}" destId="{DCAFB603-E56A-4408-B79C-3BBAAB8C0B49}" srcOrd="0" destOrd="0" presId="urn:microsoft.com/office/officeart/2005/8/layout/process4"/>
    <dgm:cxn modelId="{25FC0085-888C-4276-A2E5-1B0DCCD3FDB6}" type="presParOf" srcId="{0D99B05F-8F20-49B1-A42F-73258378E1B4}" destId="{CA6BE0AB-FA87-4C01-AC93-C2BE559B450F}" srcOrd="1" destOrd="0" presId="urn:microsoft.com/office/officeart/2005/8/layout/process4"/>
    <dgm:cxn modelId="{0D1A3E78-EF4A-48C2-84FF-08B67BB86F33}" type="presParOf" srcId="{0D99B05F-8F20-49B1-A42F-73258378E1B4}" destId="{CE727129-6BB2-4D4D-9AE8-6304010FEBF5}" srcOrd="2" destOrd="0" presId="urn:microsoft.com/office/officeart/2005/8/layout/process4"/>
    <dgm:cxn modelId="{E74A4107-6B18-45ED-B373-1367DF82B646}" type="presParOf" srcId="{CE727129-6BB2-4D4D-9AE8-6304010FEBF5}" destId="{5075B31A-F8D8-41AE-9DE5-E2C51DAED234}" srcOrd="0" destOrd="0" presId="urn:microsoft.com/office/officeart/2005/8/layout/process4"/>
    <dgm:cxn modelId="{AE6E4C5A-C4B9-4F86-BA0B-2F076AFB6EEA}" type="presParOf" srcId="{CE727129-6BB2-4D4D-9AE8-6304010FEBF5}" destId="{2385CCD9-874E-46D5-87AF-962002EBEBF8}" srcOrd="1" destOrd="0" presId="urn:microsoft.com/office/officeart/2005/8/layout/process4"/>
    <dgm:cxn modelId="{E41D4560-29E9-459E-B1E4-18589B81FF71}" type="presParOf" srcId="{CE727129-6BB2-4D4D-9AE8-6304010FEBF5}" destId="{E8137097-9CE6-425D-B979-A10658C45F4D}" srcOrd="2" destOrd="0" presId="urn:microsoft.com/office/officeart/2005/8/layout/process4"/>
    <dgm:cxn modelId="{D87FE5AF-8247-4239-90ED-26A2AA7608E2}" type="presParOf" srcId="{4DCD201A-50D1-47F6-9ECA-3AF85FACC667}" destId="{AA916C42-667B-4503-848E-EF8B55693CE5}" srcOrd="1" destOrd="0" presId="urn:microsoft.com/office/officeart/2005/8/layout/process4"/>
    <dgm:cxn modelId="{C2341E4C-0BFA-49A0-9BBE-5D85B72F7AA6}" type="presParOf" srcId="{4DCD201A-50D1-47F6-9ECA-3AF85FACC667}" destId="{0C5BD801-D21C-4717-B1C5-625E66567FCE}" srcOrd="2" destOrd="0" presId="urn:microsoft.com/office/officeart/2005/8/layout/process4"/>
    <dgm:cxn modelId="{0B29563D-248D-47FF-907D-22C08D484D45}" type="presParOf" srcId="{0C5BD801-D21C-4717-B1C5-625E66567FCE}" destId="{9A6A9034-6A5F-4DAD-B4F3-21248BF1707F}" srcOrd="0" destOrd="0" presId="urn:microsoft.com/office/officeart/2005/8/layout/process4"/>
    <dgm:cxn modelId="{D60312F6-786A-4930-920B-F0650A3D6770}" type="presParOf" srcId="{0C5BD801-D21C-4717-B1C5-625E66567FCE}" destId="{5749602B-0956-47AA-8ED1-2A9E80706061}" srcOrd="1" destOrd="0" presId="urn:microsoft.com/office/officeart/2005/8/layout/process4"/>
    <dgm:cxn modelId="{A2B2D4AE-C526-4861-9961-A3DE118F22C5}" type="presParOf" srcId="{0C5BD801-D21C-4717-B1C5-625E66567FCE}" destId="{CC991C34-6EA1-449E-9136-BF49809A1CBF}" srcOrd="2" destOrd="0" presId="urn:microsoft.com/office/officeart/2005/8/layout/process4"/>
    <dgm:cxn modelId="{A9DD4C44-6F2A-421A-B3BC-47115D216789}" type="presParOf" srcId="{CC991C34-6EA1-449E-9136-BF49809A1CBF}" destId="{EC96EC1C-A53F-46A3-877F-13765F227457}" srcOrd="0" destOrd="0" presId="urn:microsoft.com/office/officeart/2005/8/layout/process4"/>
    <dgm:cxn modelId="{B5E44BA1-8922-4A6B-A41B-63044CBCF8A2}" type="presParOf" srcId="{CC991C34-6EA1-449E-9136-BF49809A1CBF}" destId="{8B393776-4509-4E55-8C1E-947985061DBB}" srcOrd="1" destOrd="0" presId="urn:microsoft.com/office/officeart/2005/8/layout/process4"/>
    <dgm:cxn modelId="{C72C51D6-C91C-49EF-89AF-AC16C5ACE482}" type="presParOf" srcId="{4DCD201A-50D1-47F6-9ECA-3AF85FACC667}" destId="{A5EFDD7B-6EF9-439B-8EC1-9492C515159F}" srcOrd="3" destOrd="0" presId="urn:microsoft.com/office/officeart/2005/8/layout/process4"/>
    <dgm:cxn modelId="{4BC8A0C2-CDCF-4737-BE9A-CAFA976793C7}" type="presParOf" srcId="{4DCD201A-50D1-47F6-9ECA-3AF85FACC667}" destId="{F0E9E6F8-32C3-42D3-B396-2D05764F3D69}" srcOrd="4" destOrd="0" presId="urn:microsoft.com/office/officeart/2005/8/layout/process4"/>
    <dgm:cxn modelId="{80E4CD0B-DDE8-42C8-942E-84F60284DC24}" type="presParOf" srcId="{F0E9E6F8-32C3-42D3-B396-2D05764F3D69}" destId="{3CF37325-0FE5-4B41-BF72-0BE26BBE4745}" srcOrd="0" destOrd="0" presId="urn:microsoft.com/office/officeart/2005/8/layout/process4"/>
    <dgm:cxn modelId="{B73AAD01-C9A3-4681-8E7F-F3871EDA6C51}" type="presParOf" srcId="{F0E9E6F8-32C3-42D3-B396-2D05764F3D69}" destId="{B1B32BAC-6626-4BDD-B6AC-EC8D3A355FE5}" srcOrd="1" destOrd="0" presId="urn:microsoft.com/office/officeart/2005/8/layout/process4"/>
    <dgm:cxn modelId="{748EB925-7B48-493C-AA61-17F9938E1DBE}" type="presParOf" srcId="{F0E9E6F8-32C3-42D3-B396-2D05764F3D69}" destId="{FE81F101-20CA-4070-8B31-9B2D402C3B85}" srcOrd="2" destOrd="0" presId="urn:microsoft.com/office/officeart/2005/8/layout/process4"/>
    <dgm:cxn modelId="{58C4D791-45E0-4829-9945-ADFF9E210AFF}" type="presParOf" srcId="{FE81F101-20CA-4070-8B31-9B2D402C3B85}" destId="{67611870-40E6-457B-8FD3-A3BAF46C07E1}" srcOrd="0" destOrd="0" presId="urn:microsoft.com/office/officeart/2005/8/layout/process4"/>
    <dgm:cxn modelId="{D83957F8-1C7B-461B-AC6A-63655F559BA8}" type="presParOf" srcId="{FE81F101-20CA-4070-8B31-9B2D402C3B85}" destId="{0FD33BCE-2607-4B63-A660-256136FF451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559BEE-5785-48DD-B13E-C99B10D6B86C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8328F84-7B40-4B7B-88FF-A27555039A5F}">
      <dgm:prSet phldrT="[Текст]"/>
      <dgm:spPr/>
      <dgm:t>
        <a:bodyPr/>
        <a:lstStyle/>
        <a:p>
          <a:r>
            <a:rPr lang="ru-RU" dirty="0" smtClean="0"/>
            <a:t>Дотации</a:t>
          </a:r>
          <a:endParaRPr lang="ru-RU" dirty="0"/>
        </a:p>
      </dgm:t>
    </dgm:pt>
    <dgm:pt modelId="{29AB5083-F102-421B-9225-0B5E8F9F59CE}" type="parTrans" cxnId="{99399BF1-C536-42E0-B153-25085395D549}">
      <dgm:prSet/>
      <dgm:spPr/>
      <dgm:t>
        <a:bodyPr/>
        <a:lstStyle/>
        <a:p>
          <a:endParaRPr lang="ru-RU"/>
        </a:p>
      </dgm:t>
    </dgm:pt>
    <dgm:pt modelId="{258AAA0C-5527-425B-9912-AD6C2BE8991D}" type="sibTrans" cxnId="{99399BF1-C536-42E0-B153-25085395D549}">
      <dgm:prSet/>
      <dgm:spPr/>
      <dgm:t>
        <a:bodyPr/>
        <a:lstStyle/>
        <a:p>
          <a:endParaRPr lang="ru-RU"/>
        </a:p>
      </dgm:t>
    </dgm:pt>
    <dgm:pt modelId="{42703495-B770-4773-8104-A7A0756E9FB1}">
      <dgm:prSet phldrT="[Текст]"/>
      <dgm:spPr/>
      <dgm:t>
        <a:bodyPr/>
        <a:lstStyle/>
        <a:p>
          <a:pPr rtl="0"/>
          <a:r>
            <a:rPr lang="ru-RU" b="1" dirty="0" smtClean="0"/>
            <a:t>Дотации</a:t>
          </a:r>
          <a:r>
            <a:rPr lang="ru-RU" dirty="0" smtClean="0"/>
            <a:t> - бюджетные средства, предоставляемые бюджету др. уровня бюджетной системы РФ на безвозмездной и безвозвратной основах для покрытия текущих расходов</a:t>
          </a:r>
          <a:endParaRPr lang="ru-RU" dirty="0"/>
        </a:p>
      </dgm:t>
    </dgm:pt>
    <dgm:pt modelId="{5CC0C213-4D49-457A-AE85-8F59E3EC278D}" type="parTrans" cxnId="{FA63E58F-13B6-4C60-8A40-6875D7E5F85F}">
      <dgm:prSet/>
      <dgm:spPr/>
      <dgm:t>
        <a:bodyPr/>
        <a:lstStyle/>
        <a:p>
          <a:endParaRPr lang="ru-RU"/>
        </a:p>
      </dgm:t>
    </dgm:pt>
    <dgm:pt modelId="{C55046D0-34CC-48FD-BEB7-CE5E631B0253}" type="sibTrans" cxnId="{FA63E58F-13B6-4C60-8A40-6875D7E5F85F}">
      <dgm:prSet/>
      <dgm:spPr/>
      <dgm:t>
        <a:bodyPr/>
        <a:lstStyle/>
        <a:p>
          <a:endParaRPr lang="ru-RU"/>
        </a:p>
      </dgm:t>
    </dgm:pt>
    <dgm:pt modelId="{2E16D786-300D-467C-9644-80750952FFE8}">
      <dgm:prSet phldrT="[Текст]"/>
      <dgm:spPr/>
      <dgm:t>
        <a:bodyPr/>
        <a:lstStyle/>
        <a:p>
          <a:r>
            <a:rPr lang="ru-RU" b="1" dirty="0" smtClean="0"/>
            <a:t>Пример</a:t>
          </a:r>
          <a:r>
            <a:rPr lang="ru-RU" dirty="0" smtClean="0"/>
            <a:t>:</a:t>
          </a:r>
          <a:br>
            <a:rPr lang="ru-RU" dirty="0" smtClean="0"/>
          </a:br>
          <a:r>
            <a:rPr lang="ru-RU" baseline="0" dirty="0" smtClean="0"/>
            <a:t>«Карманные деньги» для вашего ребенка</a:t>
          </a:r>
          <a:endParaRPr lang="ru-RU" dirty="0"/>
        </a:p>
      </dgm:t>
    </dgm:pt>
    <dgm:pt modelId="{F624AE0F-F1CF-4BB7-8241-F38575C52E0E}" type="parTrans" cxnId="{3B31A243-7D7F-41F3-86C2-BF978D6F1F3E}">
      <dgm:prSet/>
      <dgm:spPr/>
      <dgm:t>
        <a:bodyPr/>
        <a:lstStyle/>
        <a:p>
          <a:endParaRPr lang="ru-RU"/>
        </a:p>
      </dgm:t>
    </dgm:pt>
    <dgm:pt modelId="{700F8202-370A-40DE-8C3F-51CF4972C37D}" type="sibTrans" cxnId="{3B31A243-7D7F-41F3-86C2-BF978D6F1F3E}">
      <dgm:prSet/>
      <dgm:spPr/>
      <dgm:t>
        <a:bodyPr/>
        <a:lstStyle/>
        <a:p>
          <a:endParaRPr lang="ru-RU"/>
        </a:p>
      </dgm:t>
    </dgm:pt>
    <dgm:pt modelId="{D0439F8D-9F3F-4FC6-99B4-2647453DD9E7}">
      <dgm:prSet phldrT="[Текст]"/>
      <dgm:spPr/>
      <dgm:t>
        <a:bodyPr/>
        <a:lstStyle/>
        <a:p>
          <a:r>
            <a:rPr lang="ru-RU" dirty="0" smtClean="0"/>
            <a:t>Субвенции</a:t>
          </a:r>
          <a:endParaRPr lang="ru-RU" dirty="0"/>
        </a:p>
      </dgm:t>
    </dgm:pt>
    <dgm:pt modelId="{D1E85672-1B00-4DDF-9417-2CD30367CF6A}" type="parTrans" cxnId="{00C23842-B296-46B2-845B-1F420BD376F8}">
      <dgm:prSet/>
      <dgm:spPr/>
      <dgm:t>
        <a:bodyPr/>
        <a:lstStyle/>
        <a:p>
          <a:endParaRPr lang="ru-RU"/>
        </a:p>
      </dgm:t>
    </dgm:pt>
    <dgm:pt modelId="{0D11EE4F-DDFA-4F91-8B91-B2B43F229BA0}" type="sibTrans" cxnId="{00C23842-B296-46B2-845B-1F420BD376F8}">
      <dgm:prSet/>
      <dgm:spPr/>
      <dgm:t>
        <a:bodyPr/>
        <a:lstStyle/>
        <a:p>
          <a:endParaRPr lang="ru-RU"/>
        </a:p>
      </dgm:t>
    </dgm:pt>
    <dgm:pt modelId="{BA72625F-4590-4896-ACE9-92D875742983}">
      <dgm:prSet phldrT="[Текст]"/>
      <dgm:spPr/>
      <dgm:t>
        <a:bodyPr/>
        <a:lstStyle/>
        <a:p>
          <a:pPr rtl="0"/>
          <a:r>
            <a:rPr lang="ru-RU" b="1" dirty="0" smtClean="0"/>
            <a:t>Субвенция</a:t>
          </a:r>
          <a:r>
            <a:rPr lang="ru-RU" dirty="0" smtClean="0"/>
            <a:t> - денежные средства, выделяемые из государственного и местных бюджетов юридическим лицам или бюджету другого уровня. Главные особенности такой помощи – целевое расходование и срочность. Если нарушено какое-либо из этих условий, то денежные средства подлежат возврату в бюджет, который их выделил. Субвенции могут полностью покрывать расходы на реализацию проекта и использоваться без привлечения собственных средств. </a:t>
          </a:r>
          <a:endParaRPr lang="ru-RU" dirty="0"/>
        </a:p>
      </dgm:t>
    </dgm:pt>
    <dgm:pt modelId="{62BCFEF9-4975-46B5-87C9-EF0ABCB7ED09}" type="parTrans" cxnId="{085E6BCA-346D-4D9E-B076-70BB6C746B9C}">
      <dgm:prSet/>
      <dgm:spPr/>
      <dgm:t>
        <a:bodyPr/>
        <a:lstStyle/>
        <a:p>
          <a:endParaRPr lang="ru-RU"/>
        </a:p>
      </dgm:t>
    </dgm:pt>
    <dgm:pt modelId="{B8F41FD8-138F-4C2A-8AB3-C839C7A5F365}" type="sibTrans" cxnId="{085E6BCA-346D-4D9E-B076-70BB6C746B9C}">
      <dgm:prSet/>
      <dgm:spPr/>
      <dgm:t>
        <a:bodyPr/>
        <a:lstStyle/>
        <a:p>
          <a:endParaRPr lang="ru-RU"/>
        </a:p>
      </dgm:t>
    </dgm:pt>
    <dgm:pt modelId="{FE44EB0F-AEBF-4C2E-8D9B-C2B34B2E86F2}">
      <dgm:prSet phldrT="[Текст]"/>
      <dgm:spPr/>
      <dgm:t>
        <a:bodyPr/>
        <a:lstStyle/>
        <a:p>
          <a:r>
            <a:rPr lang="ru-RU" b="1" dirty="0" smtClean="0"/>
            <a:t>Пример</a:t>
          </a:r>
          <a:r>
            <a:rPr lang="ru-RU" dirty="0" smtClean="0"/>
            <a:t>:</a:t>
          </a:r>
          <a:br>
            <a:rPr lang="ru-RU" dirty="0" smtClean="0"/>
          </a:br>
          <a:r>
            <a:rPr lang="ru-RU" dirty="0" smtClean="0"/>
            <a:t>Деньги, которые вы даете ребенку, чтобы он купил в магазине продукты по</a:t>
          </a:r>
          <a:r>
            <a:rPr lang="ru-RU" baseline="0" dirty="0" smtClean="0"/>
            <a:t> заранее известному списку</a:t>
          </a:r>
          <a:endParaRPr lang="ru-RU" dirty="0"/>
        </a:p>
      </dgm:t>
    </dgm:pt>
    <dgm:pt modelId="{E4D2EC8F-E787-448E-90FD-139B48B01D39}" type="parTrans" cxnId="{D73B4FC1-4772-4598-8317-999132099BCA}">
      <dgm:prSet/>
      <dgm:spPr/>
      <dgm:t>
        <a:bodyPr/>
        <a:lstStyle/>
        <a:p>
          <a:endParaRPr lang="ru-RU"/>
        </a:p>
      </dgm:t>
    </dgm:pt>
    <dgm:pt modelId="{2C4CBC12-C96B-41DA-8875-63F8F888C337}" type="sibTrans" cxnId="{D73B4FC1-4772-4598-8317-999132099BCA}">
      <dgm:prSet/>
      <dgm:spPr/>
      <dgm:t>
        <a:bodyPr/>
        <a:lstStyle/>
        <a:p>
          <a:endParaRPr lang="ru-RU"/>
        </a:p>
      </dgm:t>
    </dgm:pt>
    <dgm:pt modelId="{322D416F-5A00-47B0-A64F-C3A860E44244}">
      <dgm:prSet phldrT="[Текст]"/>
      <dgm:spPr/>
      <dgm:t>
        <a:bodyPr/>
        <a:lstStyle/>
        <a:p>
          <a:r>
            <a:rPr lang="ru-RU" dirty="0" smtClean="0"/>
            <a:t>Субсидии</a:t>
          </a:r>
          <a:endParaRPr lang="ru-RU" dirty="0"/>
        </a:p>
      </dgm:t>
    </dgm:pt>
    <dgm:pt modelId="{BA4BBD95-9C53-47EE-A93B-E41FFC0005EB}" type="parTrans" cxnId="{201E1CE8-472D-4B4D-AA89-3B076D1925EE}">
      <dgm:prSet/>
      <dgm:spPr/>
      <dgm:t>
        <a:bodyPr/>
        <a:lstStyle/>
        <a:p>
          <a:endParaRPr lang="ru-RU"/>
        </a:p>
      </dgm:t>
    </dgm:pt>
    <dgm:pt modelId="{D13A06BC-6661-4205-B689-B11CFADA834F}" type="sibTrans" cxnId="{201E1CE8-472D-4B4D-AA89-3B076D1925EE}">
      <dgm:prSet/>
      <dgm:spPr/>
      <dgm:t>
        <a:bodyPr/>
        <a:lstStyle/>
        <a:p>
          <a:endParaRPr lang="ru-RU"/>
        </a:p>
      </dgm:t>
    </dgm:pt>
    <dgm:pt modelId="{1975E713-6B9B-482E-808E-D4D22EE07308}">
      <dgm:prSet phldrT="[Текст]"/>
      <dgm:spPr/>
      <dgm:t>
        <a:bodyPr/>
        <a:lstStyle/>
        <a:p>
          <a:pPr rtl="0"/>
          <a:r>
            <a:rPr lang="ru-RU" b="1" dirty="0" smtClean="0"/>
            <a:t>Субсидия</a:t>
          </a:r>
          <a:r>
            <a:rPr lang="ru-RU" dirty="0" smtClean="0"/>
            <a:t> - финансовая помощь, которая выделяется из государственного или регионального бюджета и передаётся юридическому или физическому лицу либо в нижестоящий бюджет. Её основные свойства: долевое финансирование, целевое назначение, безвозвратность. К примеру, субсидия может выделяться определённым категориям граждан на строительство и реконструкцию жилья, юридическим лицам – на реализацию инновационных проектов, и так далее. </a:t>
          </a:r>
          <a:endParaRPr lang="ru-RU" dirty="0"/>
        </a:p>
      </dgm:t>
    </dgm:pt>
    <dgm:pt modelId="{8A58724F-4463-4F61-974C-441D6A8ACFA5}" type="parTrans" cxnId="{97FB19D9-BCE0-4E63-BC2D-BC8BDF8919DF}">
      <dgm:prSet/>
      <dgm:spPr/>
      <dgm:t>
        <a:bodyPr/>
        <a:lstStyle/>
        <a:p>
          <a:endParaRPr lang="ru-RU"/>
        </a:p>
      </dgm:t>
    </dgm:pt>
    <dgm:pt modelId="{F2ADF0BA-71D5-4249-A1DB-016AEB4A5CAB}" type="sibTrans" cxnId="{97FB19D9-BCE0-4E63-BC2D-BC8BDF8919DF}">
      <dgm:prSet/>
      <dgm:spPr/>
      <dgm:t>
        <a:bodyPr/>
        <a:lstStyle/>
        <a:p>
          <a:endParaRPr lang="ru-RU"/>
        </a:p>
      </dgm:t>
    </dgm:pt>
    <dgm:pt modelId="{39B72CEE-9C7F-4802-8E59-F0D3053522CB}">
      <dgm:prSet phldrT="[Текст]"/>
      <dgm:spPr/>
      <dgm:t>
        <a:bodyPr/>
        <a:lstStyle/>
        <a:p>
          <a:pPr rtl="0"/>
          <a:r>
            <a:rPr lang="ru-RU" b="1" dirty="0" smtClean="0"/>
            <a:t>Пример</a:t>
          </a:r>
          <a:r>
            <a:rPr lang="ru-RU" dirty="0" smtClean="0"/>
            <a:t>:</a:t>
          </a:r>
          <a:br>
            <a:rPr lang="ru-RU" dirty="0" smtClean="0"/>
          </a:br>
          <a:r>
            <a:rPr lang="ru-RU" dirty="0" smtClean="0"/>
            <a:t>Ваши деньги, которые ребенок добавляет к своей накопленной сумме,</a:t>
          </a:r>
          <a:r>
            <a:rPr lang="ru-RU" baseline="0" dirty="0" smtClean="0"/>
            <a:t> чтобы в результате купить себе телефон.</a:t>
          </a:r>
          <a:endParaRPr lang="ru-RU" dirty="0"/>
        </a:p>
      </dgm:t>
    </dgm:pt>
    <dgm:pt modelId="{39EAAAD8-5C8E-45E6-AF6A-CFC6F21CC44E}" type="parTrans" cxnId="{818F3309-8C2B-475B-BF8C-2653B4DE9E4D}">
      <dgm:prSet/>
      <dgm:spPr/>
      <dgm:t>
        <a:bodyPr/>
        <a:lstStyle/>
        <a:p>
          <a:endParaRPr lang="ru-RU"/>
        </a:p>
      </dgm:t>
    </dgm:pt>
    <dgm:pt modelId="{EA640BD1-94F5-46A4-A8A2-E05280E7E7F0}" type="sibTrans" cxnId="{818F3309-8C2B-475B-BF8C-2653B4DE9E4D}">
      <dgm:prSet/>
      <dgm:spPr/>
      <dgm:t>
        <a:bodyPr/>
        <a:lstStyle/>
        <a:p>
          <a:endParaRPr lang="ru-RU"/>
        </a:p>
      </dgm:t>
    </dgm:pt>
    <dgm:pt modelId="{8D94BFD6-D7B5-4DC8-887A-121584D73139}" type="pres">
      <dgm:prSet presAssocID="{9B559BEE-5785-48DD-B13E-C99B10D6B8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4B9DDA-C565-4001-BDE3-0BAEF5841064}" type="pres">
      <dgm:prSet presAssocID="{48328F84-7B40-4B7B-88FF-A27555039A5F}" presName="parentLin" presStyleCnt="0"/>
      <dgm:spPr/>
      <dgm:t>
        <a:bodyPr/>
        <a:lstStyle/>
        <a:p>
          <a:endParaRPr lang="ru-RU"/>
        </a:p>
      </dgm:t>
    </dgm:pt>
    <dgm:pt modelId="{C276572B-2D93-48B5-BE2B-C5470EAFE82E}" type="pres">
      <dgm:prSet presAssocID="{48328F84-7B40-4B7B-88FF-A27555039A5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E51E782-8DE5-4D29-B273-359A022F5C60}" type="pres">
      <dgm:prSet presAssocID="{48328F84-7B40-4B7B-88FF-A27555039A5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DF730-9424-4B8B-929C-3C6F6A97EBF4}" type="pres">
      <dgm:prSet presAssocID="{48328F84-7B40-4B7B-88FF-A27555039A5F}" presName="negativeSpace" presStyleCnt="0"/>
      <dgm:spPr/>
      <dgm:t>
        <a:bodyPr/>
        <a:lstStyle/>
        <a:p>
          <a:endParaRPr lang="ru-RU"/>
        </a:p>
      </dgm:t>
    </dgm:pt>
    <dgm:pt modelId="{BD0F1FBE-7271-48BB-ACA1-88B0524F75E2}" type="pres">
      <dgm:prSet presAssocID="{48328F84-7B40-4B7B-88FF-A27555039A5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CE542-2D3D-429D-AB69-978FF4AD5427}" type="pres">
      <dgm:prSet presAssocID="{258AAA0C-5527-425B-9912-AD6C2BE8991D}" presName="spaceBetweenRectangles" presStyleCnt="0"/>
      <dgm:spPr/>
      <dgm:t>
        <a:bodyPr/>
        <a:lstStyle/>
        <a:p>
          <a:endParaRPr lang="ru-RU"/>
        </a:p>
      </dgm:t>
    </dgm:pt>
    <dgm:pt modelId="{A4DF4CCE-0928-4FA8-973F-F0A08FD3281D}" type="pres">
      <dgm:prSet presAssocID="{D0439F8D-9F3F-4FC6-99B4-2647453DD9E7}" presName="parentLin" presStyleCnt="0"/>
      <dgm:spPr/>
      <dgm:t>
        <a:bodyPr/>
        <a:lstStyle/>
        <a:p>
          <a:endParaRPr lang="ru-RU"/>
        </a:p>
      </dgm:t>
    </dgm:pt>
    <dgm:pt modelId="{55D41EF6-CF6F-49E8-B9C4-5DFE59327CB8}" type="pres">
      <dgm:prSet presAssocID="{D0439F8D-9F3F-4FC6-99B4-2647453DD9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D0F37DE-1B99-4247-B440-E6F01B5728DA}" type="pres">
      <dgm:prSet presAssocID="{D0439F8D-9F3F-4FC6-99B4-2647453DD9E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940F1-C52E-4DD8-A779-10F59BAB27BC}" type="pres">
      <dgm:prSet presAssocID="{D0439F8D-9F3F-4FC6-99B4-2647453DD9E7}" presName="negativeSpace" presStyleCnt="0"/>
      <dgm:spPr/>
      <dgm:t>
        <a:bodyPr/>
        <a:lstStyle/>
        <a:p>
          <a:endParaRPr lang="ru-RU"/>
        </a:p>
      </dgm:t>
    </dgm:pt>
    <dgm:pt modelId="{587A1D9E-4F10-479A-A46A-D752D616957B}" type="pres">
      <dgm:prSet presAssocID="{D0439F8D-9F3F-4FC6-99B4-2647453DD9E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598B8-3FBE-4841-8923-CA2E1BAA168B}" type="pres">
      <dgm:prSet presAssocID="{0D11EE4F-DDFA-4F91-8B91-B2B43F229BA0}" presName="spaceBetweenRectangles" presStyleCnt="0"/>
      <dgm:spPr/>
      <dgm:t>
        <a:bodyPr/>
        <a:lstStyle/>
        <a:p>
          <a:endParaRPr lang="ru-RU"/>
        </a:p>
      </dgm:t>
    </dgm:pt>
    <dgm:pt modelId="{E751A0A9-A1C0-4606-B653-64D530DD6F42}" type="pres">
      <dgm:prSet presAssocID="{322D416F-5A00-47B0-A64F-C3A860E44244}" presName="parentLin" presStyleCnt="0"/>
      <dgm:spPr/>
      <dgm:t>
        <a:bodyPr/>
        <a:lstStyle/>
        <a:p>
          <a:endParaRPr lang="ru-RU"/>
        </a:p>
      </dgm:t>
    </dgm:pt>
    <dgm:pt modelId="{967AEF1E-98FF-4557-89F0-F5504D6E051C}" type="pres">
      <dgm:prSet presAssocID="{322D416F-5A00-47B0-A64F-C3A860E4424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1C7A12C-CF40-4558-AA93-907D986B2297}" type="pres">
      <dgm:prSet presAssocID="{322D416F-5A00-47B0-A64F-C3A860E4424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DCAE8-57DD-4BEF-B8CE-720B9404780F}" type="pres">
      <dgm:prSet presAssocID="{322D416F-5A00-47B0-A64F-C3A860E44244}" presName="negativeSpace" presStyleCnt="0"/>
      <dgm:spPr/>
      <dgm:t>
        <a:bodyPr/>
        <a:lstStyle/>
        <a:p>
          <a:endParaRPr lang="ru-RU"/>
        </a:p>
      </dgm:t>
    </dgm:pt>
    <dgm:pt modelId="{DFC07064-0DB2-455C-AEB7-57F804A488F2}" type="pres">
      <dgm:prSet presAssocID="{322D416F-5A00-47B0-A64F-C3A860E4424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C23842-B296-46B2-845B-1F420BD376F8}" srcId="{9B559BEE-5785-48DD-B13E-C99B10D6B86C}" destId="{D0439F8D-9F3F-4FC6-99B4-2647453DD9E7}" srcOrd="1" destOrd="0" parTransId="{D1E85672-1B00-4DDF-9417-2CD30367CF6A}" sibTransId="{0D11EE4F-DDFA-4F91-8B91-B2B43F229BA0}"/>
    <dgm:cxn modelId="{2F4A7D82-F3D6-4858-8C72-29E1456D9B9F}" type="presOf" srcId="{D0439F8D-9F3F-4FC6-99B4-2647453DD9E7}" destId="{55D41EF6-CF6F-49E8-B9C4-5DFE59327CB8}" srcOrd="0" destOrd="0" presId="urn:microsoft.com/office/officeart/2005/8/layout/list1"/>
    <dgm:cxn modelId="{FA63E58F-13B6-4C60-8A40-6875D7E5F85F}" srcId="{48328F84-7B40-4B7B-88FF-A27555039A5F}" destId="{42703495-B770-4773-8104-A7A0756E9FB1}" srcOrd="0" destOrd="0" parTransId="{5CC0C213-4D49-457A-AE85-8F59E3EC278D}" sibTransId="{C55046D0-34CC-48FD-BEB7-CE5E631B0253}"/>
    <dgm:cxn modelId="{97FB19D9-BCE0-4E63-BC2D-BC8BDF8919DF}" srcId="{322D416F-5A00-47B0-A64F-C3A860E44244}" destId="{1975E713-6B9B-482E-808E-D4D22EE07308}" srcOrd="0" destOrd="0" parTransId="{8A58724F-4463-4F61-974C-441D6A8ACFA5}" sibTransId="{F2ADF0BA-71D5-4249-A1DB-016AEB4A5CAB}"/>
    <dgm:cxn modelId="{085E6BCA-346D-4D9E-B076-70BB6C746B9C}" srcId="{D0439F8D-9F3F-4FC6-99B4-2647453DD9E7}" destId="{BA72625F-4590-4896-ACE9-92D875742983}" srcOrd="0" destOrd="0" parTransId="{62BCFEF9-4975-46B5-87C9-EF0ABCB7ED09}" sibTransId="{B8F41FD8-138F-4C2A-8AB3-C839C7A5F365}"/>
    <dgm:cxn modelId="{B880A02A-7D37-4AB1-9B0A-54D0D7AD5850}" type="presOf" srcId="{322D416F-5A00-47B0-A64F-C3A860E44244}" destId="{967AEF1E-98FF-4557-89F0-F5504D6E051C}" srcOrd="0" destOrd="0" presId="urn:microsoft.com/office/officeart/2005/8/layout/list1"/>
    <dgm:cxn modelId="{C6A85FCB-1B61-43EF-A304-A05BBB210EB0}" type="presOf" srcId="{39B72CEE-9C7F-4802-8E59-F0D3053522CB}" destId="{DFC07064-0DB2-455C-AEB7-57F804A488F2}" srcOrd="0" destOrd="1" presId="urn:microsoft.com/office/officeart/2005/8/layout/list1"/>
    <dgm:cxn modelId="{B53BB4CF-0305-47D2-898E-949C803B5F02}" type="presOf" srcId="{48328F84-7B40-4B7B-88FF-A27555039A5F}" destId="{C276572B-2D93-48B5-BE2B-C5470EAFE82E}" srcOrd="0" destOrd="0" presId="urn:microsoft.com/office/officeart/2005/8/layout/list1"/>
    <dgm:cxn modelId="{23FDAD5A-6E15-4042-AE35-1D0C00D0B231}" type="presOf" srcId="{48328F84-7B40-4B7B-88FF-A27555039A5F}" destId="{2E51E782-8DE5-4D29-B273-359A022F5C60}" srcOrd="1" destOrd="0" presId="urn:microsoft.com/office/officeart/2005/8/layout/list1"/>
    <dgm:cxn modelId="{3B31A243-7D7F-41F3-86C2-BF978D6F1F3E}" srcId="{48328F84-7B40-4B7B-88FF-A27555039A5F}" destId="{2E16D786-300D-467C-9644-80750952FFE8}" srcOrd="1" destOrd="0" parTransId="{F624AE0F-F1CF-4BB7-8241-F38575C52E0E}" sibTransId="{700F8202-370A-40DE-8C3F-51CF4972C37D}"/>
    <dgm:cxn modelId="{CA7EE678-140A-4F15-BE65-221E36F085B4}" type="presOf" srcId="{FE44EB0F-AEBF-4C2E-8D9B-C2B34B2E86F2}" destId="{587A1D9E-4F10-479A-A46A-D752D616957B}" srcOrd="0" destOrd="1" presId="urn:microsoft.com/office/officeart/2005/8/layout/list1"/>
    <dgm:cxn modelId="{1889A58F-5AF7-4C43-BB53-E6E58C5E44BB}" type="presOf" srcId="{322D416F-5A00-47B0-A64F-C3A860E44244}" destId="{11C7A12C-CF40-4558-AA93-907D986B2297}" srcOrd="1" destOrd="0" presId="urn:microsoft.com/office/officeart/2005/8/layout/list1"/>
    <dgm:cxn modelId="{5441E678-9FD2-4581-A34D-F60365B5F670}" type="presOf" srcId="{1975E713-6B9B-482E-808E-D4D22EE07308}" destId="{DFC07064-0DB2-455C-AEB7-57F804A488F2}" srcOrd="0" destOrd="0" presId="urn:microsoft.com/office/officeart/2005/8/layout/list1"/>
    <dgm:cxn modelId="{818F3309-8C2B-475B-BF8C-2653B4DE9E4D}" srcId="{322D416F-5A00-47B0-A64F-C3A860E44244}" destId="{39B72CEE-9C7F-4802-8E59-F0D3053522CB}" srcOrd="1" destOrd="0" parTransId="{39EAAAD8-5C8E-45E6-AF6A-CFC6F21CC44E}" sibTransId="{EA640BD1-94F5-46A4-A8A2-E05280E7E7F0}"/>
    <dgm:cxn modelId="{5F258228-E812-46FB-917E-0006FF0ECE16}" type="presOf" srcId="{D0439F8D-9F3F-4FC6-99B4-2647453DD9E7}" destId="{CD0F37DE-1B99-4247-B440-E6F01B5728DA}" srcOrd="1" destOrd="0" presId="urn:microsoft.com/office/officeart/2005/8/layout/list1"/>
    <dgm:cxn modelId="{31981A60-4DB5-4478-99BB-3AA78CA2D0FE}" type="presOf" srcId="{42703495-B770-4773-8104-A7A0756E9FB1}" destId="{BD0F1FBE-7271-48BB-ACA1-88B0524F75E2}" srcOrd="0" destOrd="0" presId="urn:microsoft.com/office/officeart/2005/8/layout/list1"/>
    <dgm:cxn modelId="{201E1CE8-472D-4B4D-AA89-3B076D1925EE}" srcId="{9B559BEE-5785-48DD-B13E-C99B10D6B86C}" destId="{322D416F-5A00-47B0-A64F-C3A860E44244}" srcOrd="2" destOrd="0" parTransId="{BA4BBD95-9C53-47EE-A93B-E41FFC0005EB}" sibTransId="{D13A06BC-6661-4205-B689-B11CFADA834F}"/>
    <dgm:cxn modelId="{99399BF1-C536-42E0-B153-25085395D549}" srcId="{9B559BEE-5785-48DD-B13E-C99B10D6B86C}" destId="{48328F84-7B40-4B7B-88FF-A27555039A5F}" srcOrd="0" destOrd="0" parTransId="{29AB5083-F102-421B-9225-0B5E8F9F59CE}" sibTransId="{258AAA0C-5527-425B-9912-AD6C2BE8991D}"/>
    <dgm:cxn modelId="{D73B4FC1-4772-4598-8317-999132099BCA}" srcId="{D0439F8D-9F3F-4FC6-99B4-2647453DD9E7}" destId="{FE44EB0F-AEBF-4C2E-8D9B-C2B34B2E86F2}" srcOrd="1" destOrd="0" parTransId="{E4D2EC8F-E787-448E-90FD-139B48B01D39}" sibTransId="{2C4CBC12-C96B-41DA-8875-63F8F888C337}"/>
    <dgm:cxn modelId="{27CD2589-98B0-450E-82DA-8A2022C8CECC}" type="presOf" srcId="{9B559BEE-5785-48DD-B13E-C99B10D6B86C}" destId="{8D94BFD6-D7B5-4DC8-887A-121584D73139}" srcOrd="0" destOrd="0" presId="urn:microsoft.com/office/officeart/2005/8/layout/list1"/>
    <dgm:cxn modelId="{2AA543D5-6F9F-474F-B761-77F8031DA18E}" type="presOf" srcId="{2E16D786-300D-467C-9644-80750952FFE8}" destId="{BD0F1FBE-7271-48BB-ACA1-88B0524F75E2}" srcOrd="0" destOrd="1" presId="urn:microsoft.com/office/officeart/2005/8/layout/list1"/>
    <dgm:cxn modelId="{A4D9D9EC-8079-4B6C-BD68-E3D9E4B64E45}" type="presOf" srcId="{BA72625F-4590-4896-ACE9-92D875742983}" destId="{587A1D9E-4F10-479A-A46A-D752D616957B}" srcOrd="0" destOrd="0" presId="urn:microsoft.com/office/officeart/2005/8/layout/list1"/>
    <dgm:cxn modelId="{A624EC68-BEB6-41B5-AC08-C01176A6BCAC}" type="presParOf" srcId="{8D94BFD6-D7B5-4DC8-887A-121584D73139}" destId="{A44B9DDA-C565-4001-BDE3-0BAEF5841064}" srcOrd="0" destOrd="0" presId="urn:microsoft.com/office/officeart/2005/8/layout/list1"/>
    <dgm:cxn modelId="{D78B8047-0FB6-421D-8030-041CC49EDC19}" type="presParOf" srcId="{A44B9DDA-C565-4001-BDE3-0BAEF5841064}" destId="{C276572B-2D93-48B5-BE2B-C5470EAFE82E}" srcOrd="0" destOrd="0" presId="urn:microsoft.com/office/officeart/2005/8/layout/list1"/>
    <dgm:cxn modelId="{AD15EF62-3DCF-4E88-BAB3-562F7CCC2894}" type="presParOf" srcId="{A44B9DDA-C565-4001-BDE3-0BAEF5841064}" destId="{2E51E782-8DE5-4D29-B273-359A022F5C60}" srcOrd="1" destOrd="0" presId="urn:microsoft.com/office/officeart/2005/8/layout/list1"/>
    <dgm:cxn modelId="{12E1FBCA-1A3D-41AE-95B4-0E3E942BC651}" type="presParOf" srcId="{8D94BFD6-D7B5-4DC8-887A-121584D73139}" destId="{1A2DF730-9424-4B8B-929C-3C6F6A97EBF4}" srcOrd="1" destOrd="0" presId="urn:microsoft.com/office/officeart/2005/8/layout/list1"/>
    <dgm:cxn modelId="{D304F1CA-7B80-4B97-9550-FB78F43633F2}" type="presParOf" srcId="{8D94BFD6-D7B5-4DC8-887A-121584D73139}" destId="{BD0F1FBE-7271-48BB-ACA1-88B0524F75E2}" srcOrd="2" destOrd="0" presId="urn:microsoft.com/office/officeart/2005/8/layout/list1"/>
    <dgm:cxn modelId="{C15CB858-6A18-4C35-B07D-B71DCD96D17D}" type="presParOf" srcId="{8D94BFD6-D7B5-4DC8-887A-121584D73139}" destId="{4BBCE542-2D3D-429D-AB69-978FF4AD5427}" srcOrd="3" destOrd="0" presId="urn:microsoft.com/office/officeart/2005/8/layout/list1"/>
    <dgm:cxn modelId="{AA37D6A5-6D40-44D6-840E-EB552287E17E}" type="presParOf" srcId="{8D94BFD6-D7B5-4DC8-887A-121584D73139}" destId="{A4DF4CCE-0928-4FA8-973F-F0A08FD3281D}" srcOrd="4" destOrd="0" presId="urn:microsoft.com/office/officeart/2005/8/layout/list1"/>
    <dgm:cxn modelId="{B4BBE13B-6910-4AE5-8063-E939FD26C76C}" type="presParOf" srcId="{A4DF4CCE-0928-4FA8-973F-F0A08FD3281D}" destId="{55D41EF6-CF6F-49E8-B9C4-5DFE59327CB8}" srcOrd="0" destOrd="0" presId="urn:microsoft.com/office/officeart/2005/8/layout/list1"/>
    <dgm:cxn modelId="{21CF280F-7601-429D-8F1E-9EDDCE720772}" type="presParOf" srcId="{A4DF4CCE-0928-4FA8-973F-F0A08FD3281D}" destId="{CD0F37DE-1B99-4247-B440-E6F01B5728DA}" srcOrd="1" destOrd="0" presId="urn:microsoft.com/office/officeart/2005/8/layout/list1"/>
    <dgm:cxn modelId="{26FF662F-F465-4CDE-AC3D-2A8197D8B3E9}" type="presParOf" srcId="{8D94BFD6-D7B5-4DC8-887A-121584D73139}" destId="{2EC940F1-C52E-4DD8-A779-10F59BAB27BC}" srcOrd="5" destOrd="0" presId="urn:microsoft.com/office/officeart/2005/8/layout/list1"/>
    <dgm:cxn modelId="{2F60978B-DFFB-429C-91BC-DF1AAF562744}" type="presParOf" srcId="{8D94BFD6-D7B5-4DC8-887A-121584D73139}" destId="{587A1D9E-4F10-479A-A46A-D752D616957B}" srcOrd="6" destOrd="0" presId="urn:microsoft.com/office/officeart/2005/8/layout/list1"/>
    <dgm:cxn modelId="{F5093AF9-F178-4AFE-9B04-DAA1E777270A}" type="presParOf" srcId="{8D94BFD6-D7B5-4DC8-887A-121584D73139}" destId="{451598B8-3FBE-4841-8923-CA2E1BAA168B}" srcOrd="7" destOrd="0" presId="urn:microsoft.com/office/officeart/2005/8/layout/list1"/>
    <dgm:cxn modelId="{0FA33E31-74AD-418A-825E-31E4FDAC49C5}" type="presParOf" srcId="{8D94BFD6-D7B5-4DC8-887A-121584D73139}" destId="{E751A0A9-A1C0-4606-B653-64D530DD6F42}" srcOrd="8" destOrd="0" presId="urn:microsoft.com/office/officeart/2005/8/layout/list1"/>
    <dgm:cxn modelId="{3AA81BAE-F310-4B6B-A303-E4DEB94899CD}" type="presParOf" srcId="{E751A0A9-A1C0-4606-B653-64D530DD6F42}" destId="{967AEF1E-98FF-4557-89F0-F5504D6E051C}" srcOrd="0" destOrd="0" presId="urn:microsoft.com/office/officeart/2005/8/layout/list1"/>
    <dgm:cxn modelId="{B2BB3CDB-A338-4322-BC3F-019D8A8585CB}" type="presParOf" srcId="{E751A0A9-A1C0-4606-B653-64D530DD6F42}" destId="{11C7A12C-CF40-4558-AA93-907D986B2297}" srcOrd="1" destOrd="0" presId="urn:microsoft.com/office/officeart/2005/8/layout/list1"/>
    <dgm:cxn modelId="{4529A13E-0788-42FB-A666-1E423330D8D6}" type="presParOf" srcId="{8D94BFD6-D7B5-4DC8-887A-121584D73139}" destId="{421DCAE8-57DD-4BEF-B8CE-720B9404780F}" srcOrd="9" destOrd="0" presId="urn:microsoft.com/office/officeart/2005/8/layout/list1"/>
    <dgm:cxn modelId="{1001A61E-FABF-4706-8176-95D673D17796}" type="presParOf" srcId="{8D94BFD6-D7B5-4DC8-887A-121584D73139}" destId="{DFC07064-0DB2-455C-AEB7-57F804A488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93E59D-AA14-4C04-B13F-1831679AB8C5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FE5FEB2-2EA9-4474-A785-D2D3E5D121AE}">
      <dgm:prSet phldrT="[Текст]" custT="1"/>
      <dgm:spPr/>
      <dgm:t>
        <a:bodyPr/>
        <a:lstStyle/>
        <a:p>
          <a:r>
            <a:rPr lang="ru-RU" sz="1400" dirty="0" smtClean="0"/>
            <a:t>Налоговые доходы</a:t>
          </a:r>
          <a:endParaRPr lang="ru-RU" sz="1400" dirty="0"/>
        </a:p>
      </dgm:t>
    </dgm:pt>
    <dgm:pt modelId="{131D0D67-E2D3-4A06-AC2C-7D7A9461DC8B}" type="parTrans" cxnId="{2C8B3F19-F097-4972-BE6F-23B3543C093A}">
      <dgm:prSet/>
      <dgm:spPr/>
      <dgm:t>
        <a:bodyPr/>
        <a:lstStyle/>
        <a:p>
          <a:endParaRPr lang="ru-RU"/>
        </a:p>
      </dgm:t>
    </dgm:pt>
    <dgm:pt modelId="{1ECC9344-8D40-418A-9E12-0AFEE9EB370A}" type="sibTrans" cxnId="{2C8B3F19-F097-4972-BE6F-23B3543C093A}">
      <dgm:prSet/>
      <dgm:spPr/>
      <dgm:t>
        <a:bodyPr/>
        <a:lstStyle/>
        <a:p>
          <a:endParaRPr lang="ru-RU"/>
        </a:p>
      </dgm:t>
    </dgm:pt>
    <dgm:pt modelId="{A832B6EB-8E60-47E4-B668-F7CE1482DD91}">
      <dgm:prSet phldrT="[Текст]" custT="1"/>
      <dgm:spPr/>
      <dgm:t>
        <a:bodyPr/>
        <a:lstStyle/>
        <a:p>
          <a:r>
            <a:rPr lang="ru-RU" sz="1400" dirty="0" smtClean="0">
              <a:latin typeface="Calibri"/>
              <a:ea typeface="+mn-ea"/>
              <a:cs typeface="+mn-cs"/>
            </a:rPr>
            <a:t>Налоги на прибыль</a:t>
          </a:r>
          <a:endParaRPr lang="ru-RU" sz="1400" dirty="0"/>
        </a:p>
      </dgm:t>
    </dgm:pt>
    <dgm:pt modelId="{C4661040-E7AA-45C9-9613-C7656E876452}" type="parTrans" cxnId="{D5317669-7D2F-4F31-9502-856C3D894B22}">
      <dgm:prSet/>
      <dgm:spPr/>
      <dgm:t>
        <a:bodyPr/>
        <a:lstStyle/>
        <a:p>
          <a:endParaRPr lang="ru-RU"/>
        </a:p>
      </dgm:t>
    </dgm:pt>
    <dgm:pt modelId="{884E6942-5894-42BD-B95B-534E5D407068}" type="sibTrans" cxnId="{D5317669-7D2F-4F31-9502-856C3D894B22}">
      <dgm:prSet/>
      <dgm:spPr/>
      <dgm:t>
        <a:bodyPr/>
        <a:lstStyle/>
        <a:p>
          <a:endParaRPr lang="ru-RU"/>
        </a:p>
      </dgm:t>
    </dgm:pt>
    <dgm:pt modelId="{14B7078B-9D92-4ED5-8A50-F6C8CD2E2DAC}">
      <dgm:prSet phldrT="[Текст]" custT="1"/>
      <dgm:spPr/>
      <dgm:t>
        <a:bodyPr/>
        <a:lstStyle/>
        <a:p>
          <a:r>
            <a:rPr lang="ru-RU" sz="1200" dirty="0" smtClean="0">
              <a:latin typeface="Calibri"/>
              <a:ea typeface="+mn-ea"/>
              <a:cs typeface="+mn-cs"/>
            </a:rPr>
            <a:t>Налоги на товары работы и услуги</a:t>
          </a:r>
          <a:endParaRPr lang="ru-RU" sz="1200" dirty="0"/>
        </a:p>
      </dgm:t>
    </dgm:pt>
    <dgm:pt modelId="{FDBE4975-4E62-47DF-B76E-A4D078C173DE}" type="parTrans" cxnId="{4D98CD9F-0BD8-4722-91D6-7E68AD2B8BC5}">
      <dgm:prSet/>
      <dgm:spPr/>
      <dgm:t>
        <a:bodyPr/>
        <a:lstStyle/>
        <a:p>
          <a:endParaRPr lang="ru-RU"/>
        </a:p>
      </dgm:t>
    </dgm:pt>
    <dgm:pt modelId="{D94D89D5-1A70-48EF-9288-A740FEDBFDD3}" type="sibTrans" cxnId="{4D98CD9F-0BD8-4722-91D6-7E68AD2B8BC5}">
      <dgm:prSet/>
      <dgm:spPr/>
      <dgm:t>
        <a:bodyPr/>
        <a:lstStyle/>
        <a:p>
          <a:endParaRPr lang="ru-RU"/>
        </a:p>
      </dgm:t>
    </dgm:pt>
    <dgm:pt modelId="{7070801E-3BFD-4783-A53B-386B4B54E5C4}">
      <dgm:prSet custT="1"/>
      <dgm:spPr/>
      <dgm:t>
        <a:bodyPr/>
        <a:lstStyle/>
        <a:p>
          <a:r>
            <a:rPr lang="ru-RU" sz="1200" dirty="0" smtClean="0">
              <a:latin typeface="Calibri"/>
              <a:ea typeface="+mn-ea"/>
              <a:cs typeface="+mn-cs"/>
            </a:rPr>
            <a:t>Транспортный налог</a:t>
          </a:r>
          <a:endParaRPr lang="ru-RU" sz="1200" dirty="0"/>
        </a:p>
      </dgm:t>
    </dgm:pt>
    <dgm:pt modelId="{B983EB2C-77B1-4671-B881-09B16D38DACE}" type="parTrans" cxnId="{1BFE2FEA-CC9F-4A99-B1AB-F0BD3DC870CE}">
      <dgm:prSet/>
      <dgm:spPr/>
      <dgm:t>
        <a:bodyPr/>
        <a:lstStyle/>
        <a:p>
          <a:endParaRPr lang="ru-RU"/>
        </a:p>
      </dgm:t>
    </dgm:pt>
    <dgm:pt modelId="{38038D10-CBC8-4AAF-AFB5-645EB430BF40}" type="sibTrans" cxnId="{1BFE2FEA-CC9F-4A99-B1AB-F0BD3DC870CE}">
      <dgm:prSet/>
      <dgm:spPr/>
      <dgm:t>
        <a:bodyPr/>
        <a:lstStyle/>
        <a:p>
          <a:endParaRPr lang="ru-RU"/>
        </a:p>
      </dgm:t>
    </dgm:pt>
    <dgm:pt modelId="{60B2EBC8-57FF-43EF-B0CD-4220A718C296}">
      <dgm:prSet custT="1"/>
      <dgm:spPr/>
      <dgm:t>
        <a:bodyPr/>
        <a:lstStyle/>
        <a:p>
          <a:r>
            <a:rPr lang="ru-RU" sz="1400" dirty="0" smtClean="0">
              <a:latin typeface="Calibri"/>
              <a:ea typeface="+mn-ea"/>
              <a:cs typeface="+mn-cs"/>
            </a:rPr>
            <a:t>Налоги на совокупный доход</a:t>
          </a:r>
          <a:endParaRPr lang="ru-RU" sz="1400" dirty="0"/>
        </a:p>
      </dgm:t>
    </dgm:pt>
    <dgm:pt modelId="{C0C961BE-C08F-4136-A809-05A3471D5E02}" type="parTrans" cxnId="{41535661-1543-4C0A-9673-EB7719BA3ADF}">
      <dgm:prSet/>
      <dgm:spPr/>
      <dgm:t>
        <a:bodyPr/>
        <a:lstStyle/>
        <a:p>
          <a:endParaRPr lang="ru-RU"/>
        </a:p>
      </dgm:t>
    </dgm:pt>
    <dgm:pt modelId="{B465FD37-96B0-46D7-96AC-3B72F0F6C0D3}" type="sibTrans" cxnId="{41535661-1543-4C0A-9673-EB7719BA3ADF}">
      <dgm:prSet/>
      <dgm:spPr/>
      <dgm:t>
        <a:bodyPr/>
        <a:lstStyle/>
        <a:p>
          <a:endParaRPr lang="ru-RU"/>
        </a:p>
      </dgm:t>
    </dgm:pt>
    <dgm:pt modelId="{5FBDFB02-7EF5-4BCD-8D06-A019457E5035}">
      <dgm:prSet custT="1"/>
      <dgm:spPr/>
      <dgm:t>
        <a:bodyPr/>
        <a:lstStyle/>
        <a:p>
          <a:r>
            <a:rPr lang="ru-RU" sz="1400" smtClean="0">
              <a:latin typeface="Calibri"/>
              <a:ea typeface="+mn-ea"/>
              <a:cs typeface="+mn-cs"/>
            </a:rPr>
            <a:t>Госпошлина</a:t>
          </a:r>
          <a:endParaRPr lang="ru-RU" sz="1400" dirty="0"/>
        </a:p>
      </dgm:t>
    </dgm:pt>
    <dgm:pt modelId="{DBE33A58-1A26-4AE0-BAC3-5DB9F3E4AD1B}" type="parTrans" cxnId="{8384B84A-F5A9-4ADE-82A6-6FCD5A0283DB}">
      <dgm:prSet/>
      <dgm:spPr/>
      <dgm:t>
        <a:bodyPr/>
        <a:lstStyle/>
        <a:p>
          <a:endParaRPr lang="ru-RU"/>
        </a:p>
      </dgm:t>
    </dgm:pt>
    <dgm:pt modelId="{4F366219-5AB9-41EF-BCC0-6637CC3A0488}" type="sibTrans" cxnId="{8384B84A-F5A9-4ADE-82A6-6FCD5A0283DB}">
      <dgm:prSet/>
      <dgm:spPr/>
      <dgm:t>
        <a:bodyPr/>
        <a:lstStyle/>
        <a:p>
          <a:endParaRPr lang="ru-RU"/>
        </a:p>
      </dgm:t>
    </dgm:pt>
    <dgm:pt modelId="{DBE80136-A133-4C19-8AE3-0F1BCB6BFACB}">
      <dgm:prSet custT="1"/>
      <dgm:spPr/>
      <dgm:t>
        <a:bodyPr/>
        <a:lstStyle/>
        <a:p>
          <a:r>
            <a:rPr lang="ru-RU" sz="1200" dirty="0" smtClean="0">
              <a:latin typeface="Calibri"/>
              <a:ea typeface="+mn-ea"/>
              <a:cs typeface="+mn-cs"/>
            </a:rPr>
            <a:t>Налог на доходы с физических лиц</a:t>
          </a:r>
          <a:endParaRPr lang="ru-RU" sz="1200" dirty="0"/>
        </a:p>
      </dgm:t>
    </dgm:pt>
    <dgm:pt modelId="{ADC35A71-B8E1-4D6D-AF7B-F7E405B4FBFF}" type="parTrans" cxnId="{A46C86F1-31AC-464B-B627-AB5405A2C405}">
      <dgm:prSet/>
      <dgm:spPr/>
      <dgm:t>
        <a:bodyPr/>
        <a:lstStyle/>
        <a:p>
          <a:endParaRPr lang="ru-RU"/>
        </a:p>
      </dgm:t>
    </dgm:pt>
    <dgm:pt modelId="{7269211B-2A77-46F6-B4DA-F355C008B282}" type="sibTrans" cxnId="{A46C86F1-31AC-464B-B627-AB5405A2C405}">
      <dgm:prSet/>
      <dgm:spPr/>
      <dgm:t>
        <a:bodyPr/>
        <a:lstStyle/>
        <a:p>
          <a:endParaRPr lang="ru-RU"/>
        </a:p>
      </dgm:t>
    </dgm:pt>
    <dgm:pt modelId="{4635075A-D948-4854-981E-985AAD3874F7}">
      <dgm:prSet custT="1"/>
      <dgm:spPr/>
      <dgm:t>
        <a:bodyPr/>
        <a:lstStyle/>
        <a:p>
          <a:r>
            <a:rPr lang="ru-RU" sz="1100" dirty="0" smtClean="0">
              <a:latin typeface="Calibri"/>
              <a:ea typeface="+mn-ea"/>
              <a:cs typeface="+mn-cs"/>
            </a:rPr>
            <a:t>Акцизы на нефтепродукты</a:t>
          </a:r>
          <a:endParaRPr lang="ru-RU" sz="1100" dirty="0"/>
        </a:p>
      </dgm:t>
    </dgm:pt>
    <dgm:pt modelId="{0076FF8A-2802-479E-A457-A815F99DD2FF}" type="parTrans" cxnId="{A3D11292-75C9-4627-8DDF-E348CBF7A160}">
      <dgm:prSet/>
      <dgm:spPr/>
      <dgm:t>
        <a:bodyPr/>
        <a:lstStyle/>
        <a:p>
          <a:endParaRPr lang="ru-RU"/>
        </a:p>
      </dgm:t>
    </dgm:pt>
    <dgm:pt modelId="{FB2E5A23-B725-4E82-918C-03AC0B988FF2}" type="sibTrans" cxnId="{A3D11292-75C9-4627-8DDF-E348CBF7A160}">
      <dgm:prSet/>
      <dgm:spPr/>
      <dgm:t>
        <a:bodyPr/>
        <a:lstStyle/>
        <a:p>
          <a:endParaRPr lang="ru-RU"/>
        </a:p>
      </dgm:t>
    </dgm:pt>
    <dgm:pt modelId="{A8DE3D27-9B75-4C72-BF97-5ABBF3A1A7A3}">
      <dgm:prSet custT="1"/>
      <dgm:spPr/>
      <dgm:t>
        <a:bodyPr/>
        <a:lstStyle/>
        <a:p>
          <a:r>
            <a:rPr lang="ru-RU" sz="1200" dirty="0" smtClean="0">
              <a:latin typeface="Calibri"/>
              <a:ea typeface="+mn-ea"/>
              <a:cs typeface="+mn-cs"/>
            </a:rPr>
            <a:t>Единый налог на вмененный доход</a:t>
          </a:r>
          <a:endParaRPr lang="ru-RU" sz="1200" dirty="0"/>
        </a:p>
      </dgm:t>
    </dgm:pt>
    <dgm:pt modelId="{9CF060A7-856F-4178-A5F3-73312634A752}" type="parTrans" cxnId="{46A7FCB3-57CE-41D3-8ECC-27BC209A1005}">
      <dgm:prSet/>
      <dgm:spPr/>
      <dgm:t>
        <a:bodyPr/>
        <a:lstStyle/>
        <a:p>
          <a:endParaRPr lang="ru-RU"/>
        </a:p>
      </dgm:t>
    </dgm:pt>
    <dgm:pt modelId="{B682190C-58D4-44BF-9B5E-279F48137830}" type="sibTrans" cxnId="{46A7FCB3-57CE-41D3-8ECC-27BC209A1005}">
      <dgm:prSet/>
      <dgm:spPr/>
      <dgm:t>
        <a:bodyPr/>
        <a:lstStyle/>
        <a:p>
          <a:endParaRPr lang="ru-RU"/>
        </a:p>
      </dgm:t>
    </dgm:pt>
    <dgm:pt modelId="{5695B5EC-308B-44AF-A01F-D20FC59DF16E}">
      <dgm:prSet custT="1"/>
      <dgm:spPr/>
      <dgm:t>
        <a:bodyPr/>
        <a:lstStyle/>
        <a:p>
          <a:r>
            <a:rPr lang="ru-RU" sz="1000" dirty="0" smtClean="0">
              <a:latin typeface="Calibri"/>
              <a:ea typeface="+mn-ea"/>
              <a:cs typeface="+mn-cs"/>
            </a:rPr>
            <a:t>Патентная система налогообложения</a:t>
          </a:r>
          <a:endParaRPr lang="ru-RU" sz="1000" dirty="0"/>
        </a:p>
      </dgm:t>
    </dgm:pt>
    <dgm:pt modelId="{97E78AA2-2FAA-4F46-9784-334B0DECBE2D}" type="parTrans" cxnId="{DE58557B-E25C-4CE2-AD8E-BCD5044B22FF}">
      <dgm:prSet/>
      <dgm:spPr/>
      <dgm:t>
        <a:bodyPr/>
        <a:lstStyle/>
        <a:p>
          <a:endParaRPr lang="ru-RU"/>
        </a:p>
      </dgm:t>
    </dgm:pt>
    <dgm:pt modelId="{AD4B3EBD-8AEF-4FC8-9243-306ACB018E6C}" type="sibTrans" cxnId="{DE58557B-E25C-4CE2-AD8E-BCD5044B22FF}">
      <dgm:prSet/>
      <dgm:spPr/>
      <dgm:t>
        <a:bodyPr/>
        <a:lstStyle/>
        <a:p>
          <a:endParaRPr lang="ru-RU"/>
        </a:p>
      </dgm:t>
    </dgm:pt>
    <dgm:pt modelId="{303020A9-CE1A-46E2-9187-6150647B993E}">
      <dgm:prSet custT="1"/>
      <dgm:spPr/>
      <dgm:t>
        <a:bodyPr/>
        <a:lstStyle/>
        <a:p>
          <a:r>
            <a:rPr lang="ru-RU" sz="1050" dirty="0" smtClean="0">
              <a:latin typeface="Calibri"/>
              <a:ea typeface="+mn-ea"/>
              <a:cs typeface="+mn-cs"/>
            </a:rPr>
            <a:t>Единый сельскохозяйственный налог</a:t>
          </a:r>
          <a:endParaRPr lang="ru-RU" sz="1050" dirty="0"/>
        </a:p>
      </dgm:t>
    </dgm:pt>
    <dgm:pt modelId="{EDB10396-8823-4C05-8BDF-89F7FBE38256}" type="parTrans" cxnId="{0D950CFB-ABF6-41EC-99E3-07E76AEACC9D}">
      <dgm:prSet/>
      <dgm:spPr/>
      <dgm:t>
        <a:bodyPr/>
        <a:lstStyle/>
        <a:p>
          <a:endParaRPr lang="ru-RU"/>
        </a:p>
      </dgm:t>
    </dgm:pt>
    <dgm:pt modelId="{98190452-A3D4-4944-91BA-422242786960}" type="sibTrans" cxnId="{0D950CFB-ABF6-41EC-99E3-07E76AEACC9D}">
      <dgm:prSet/>
      <dgm:spPr/>
      <dgm:t>
        <a:bodyPr/>
        <a:lstStyle/>
        <a:p>
          <a:endParaRPr lang="ru-RU"/>
        </a:p>
      </dgm:t>
    </dgm:pt>
    <dgm:pt modelId="{D5FE8AED-40A5-458D-8B11-B946C7EC4B60}" type="pres">
      <dgm:prSet presAssocID="{7593E59D-AA14-4C04-B13F-1831679AB8C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EF557E-C98E-4D14-8FED-FC0046915CFF}" type="pres">
      <dgm:prSet presAssocID="{7593E59D-AA14-4C04-B13F-1831679AB8C5}" presName="hierFlow" presStyleCnt="0"/>
      <dgm:spPr/>
      <dgm:t>
        <a:bodyPr/>
        <a:lstStyle/>
        <a:p>
          <a:endParaRPr lang="ru-RU"/>
        </a:p>
      </dgm:t>
    </dgm:pt>
    <dgm:pt modelId="{AECB586D-DDFC-4C9B-9035-6C8B6D24484B}" type="pres">
      <dgm:prSet presAssocID="{7593E59D-AA14-4C04-B13F-1831679AB8C5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C30795C-DF81-4640-9A85-9EE6B6BD58F5}" type="pres">
      <dgm:prSet presAssocID="{AFE5FEB2-2EA9-4474-A785-D2D3E5D121AE}" presName="Name14" presStyleCnt="0"/>
      <dgm:spPr/>
      <dgm:t>
        <a:bodyPr/>
        <a:lstStyle/>
        <a:p>
          <a:endParaRPr lang="ru-RU"/>
        </a:p>
      </dgm:t>
    </dgm:pt>
    <dgm:pt modelId="{842D54A8-56D0-4CE4-B5AB-D2BD978D9C71}" type="pres">
      <dgm:prSet presAssocID="{AFE5FEB2-2EA9-4474-A785-D2D3E5D121A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0AA791-F5C2-4CBB-9E9B-CD91420CF0A3}" type="pres">
      <dgm:prSet presAssocID="{AFE5FEB2-2EA9-4474-A785-D2D3E5D121AE}" presName="hierChild2" presStyleCnt="0"/>
      <dgm:spPr/>
      <dgm:t>
        <a:bodyPr/>
        <a:lstStyle/>
        <a:p>
          <a:endParaRPr lang="ru-RU"/>
        </a:p>
      </dgm:t>
    </dgm:pt>
    <dgm:pt modelId="{7731256C-9459-4814-826E-BB615F70A8FF}" type="pres">
      <dgm:prSet presAssocID="{C4661040-E7AA-45C9-9613-C7656E876452}" presName="Name19" presStyleLbl="parChTrans1D2" presStyleIdx="0" presStyleCnt="5"/>
      <dgm:spPr/>
      <dgm:t>
        <a:bodyPr/>
        <a:lstStyle/>
        <a:p>
          <a:endParaRPr lang="ru-RU"/>
        </a:p>
      </dgm:t>
    </dgm:pt>
    <dgm:pt modelId="{C36E3FEB-1C09-45BA-AB9B-F11BB80B8110}" type="pres">
      <dgm:prSet presAssocID="{A832B6EB-8E60-47E4-B668-F7CE1482DD91}" presName="Name21" presStyleCnt="0"/>
      <dgm:spPr/>
      <dgm:t>
        <a:bodyPr/>
        <a:lstStyle/>
        <a:p>
          <a:endParaRPr lang="ru-RU"/>
        </a:p>
      </dgm:t>
    </dgm:pt>
    <dgm:pt modelId="{AA3DD1C2-2888-4079-85E1-A57A5FCCDB5A}" type="pres">
      <dgm:prSet presAssocID="{A832B6EB-8E60-47E4-B668-F7CE1482DD91}" presName="level2Shape" presStyleLbl="node2" presStyleIdx="0" presStyleCnt="5"/>
      <dgm:spPr/>
      <dgm:t>
        <a:bodyPr/>
        <a:lstStyle/>
        <a:p>
          <a:endParaRPr lang="ru-RU"/>
        </a:p>
      </dgm:t>
    </dgm:pt>
    <dgm:pt modelId="{A19696C8-0F26-4C8F-B1CA-BBE928AB4816}" type="pres">
      <dgm:prSet presAssocID="{A832B6EB-8E60-47E4-B668-F7CE1482DD91}" presName="hierChild3" presStyleCnt="0"/>
      <dgm:spPr/>
      <dgm:t>
        <a:bodyPr/>
        <a:lstStyle/>
        <a:p>
          <a:endParaRPr lang="ru-RU"/>
        </a:p>
      </dgm:t>
    </dgm:pt>
    <dgm:pt modelId="{CE5BDCF1-BBDE-4757-8054-CBD44079E84B}" type="pres">
      <dgm:prSet presAssocID="{ADC35A71-B8E1-4D6D-AF7B-F7E405B4FBFF}" presName="Name19" presStyleLbl="parChTrans1D3" presStyleIdx="0" presStyleCnt="5"/>
      <dgm:spPr/>
      <dgm:t>
        <a:bodyPr/>
        <a:lstStyle/>
        <a:p>
          <a:endParaRPr lang="ru-RU"/>
        </a:p>
      </dgm:t>
    </dgm:pt>
    <dgm:pt modelId="{B05F1E0F-0189-4FE8-B48B-9225C9925CB7}" type="pres">
      <dgm:prSet presAssocID="{DBE80136-A133-4C19-8AE3-0F1BCB6BFACB}" presName="Name21" presStyleCnt="0"/>
      <dgm:spPr/>
      <dgm:t>
        <a:bodyPr/>
        <a:lstStyle/>
        <a:p>
          <a:endParaRPr lang="ru-RU"/>
        </a:p>
      </dgm:t>
    </dgm:pt>
    <dgm:pt modelId="{F5AF5D3F-9F61-4AC9-A46C-F67BD49FD3E2}" type="pres">
      <dgm:prSet presAssocID="{DBE80136-A133-4C19-8AE3-0F1BCB6BFACB}" presName="level2Shape" presStyleLbl="node3" presStyleIdx="0" presStyleCnt="5" custLinFactNeighborY="2069"/>
      <dgm:spPr/>
      <dgm:t>
        <a:bodyPr/>
        <a:lstStyle/>
        <a:p>
          <a:endParaRPr lang="ru-RU"/>
        </a:p>
      </dgm:t>
    </dgm:pt>
    <dgm:pt modelId="{9B81EA67-5A17-4467-88CC-009E1FA95CB5}" type="pres">
      <dgm:prSet presAssocID="{DBE80136-A133-4C19-8AE3-0F1BCB6BFACB}" presName="hierChild3" presStyleCnt="0"/>
      <dgm:spPr/>
      <dgm:t>
        <a:bodyPr/>
        <a:lstStyle/>
        <a:p>
          <a:endParaRPr lang="ru-RU"/>
        </a:p>
      </dgm:t>
    </dgm:pt>
    <dgm:pt modelId="{E3A0ABF8-FDD6-4DD3-9A9F-85D7D4E6A9DB}" type="pres">
      <dgm:prSet presAssocID="{FDBE4975-4E62-47DF-B76E-A4D078C173DE}" presName="Name19" presStyleLbl="parChTrans1D2" presStyleIdx="1" presStyleCnt="5"/>
      <dgm:spPr/>
      <dgm:t>
        <a:bodyPr/>
        <a:lstStyle/>
        <a:p>
          <a:endParaRPr lang="ru-RU"/>
        </a:p>
      </dgm:t>
    </dgm:pt>
    <dgm:pt modelId="{0B5E51F9-EFAD-4FE8-A339-FE262B88D5E8}" type="pres">
      <dgm:prSet presAssocID="{14B7078B-9D92-4ED5-8A50-F6C8CD2E2DAC}" presName="Name21" presStyleCnt="0"/>
      <dgm:spPr/>
      <dgm:t>
        <a:bodyPr/>
        <a:lstStyle/>
        <a:p>
          <a:endParaRPr lang="ru-RU"/>
        </a:p>
      </dgm:t>
    </dgm:pt>
    <dgm:pt modelId="{A0B067E3-E235-48AC-AEA1-98EA971C0CB8}" type="pres">
      <dgm:prSet presAssocID="{14B7078B-9D92-4ED5-8A50-F6C8CD2E2DAC}" presName="level2Shape" presStyleLbl="node2" presStyleIdx="1" presStyleCnt="5"/>
      <dgm:spPr/>
      <dgm:t>
        <a:bodyPr/>
        <a:lstStyle/>
        <a:p>
          <a:endParaRPr lang="ru-RU"/>
        </a:p>
      </dgm:t>
    </dgm:pt>
    <dgm:pt modelId="{CF0EF50C-1164-4467-A8F9-AF6D5C40230F}" type="pres">
      <dgm:prSet presAssocID="{14B7078B-9D92-4ED5-8A50-F6C8CD2E2DAC}" presName="hierChild3" presStyleCnt="0"/>
      <dgm:spPr/>
      <dgm:t>
        <a:bodyPr/>
        <a:lstStyle/>
        <a:p>
          <a:endParaRPr lang="ru-RU"/>
        </a:p>
      </dgm:t>
    </dgm:pt>
    <dgm:pt modelId="{BD632E3C-62C1-4BDB-880D-284FC4664883}" type="pres">
      <dgm:prSet presAssocID="{0076FF8A-2802-479E-A457-A815F99DD2FF}" presName="Name19" presStyleLbl="parChTrans1D3" presStyleIdx="1" presStyleCnt="5"/>
      <dgm:spPr/>
      <dgm:t>
        <a:bodyPr/>
        <a:lstStyle/>
        <a:p>
          <a:endParaRPr lang="ru-RU"/>
        </a:p>
      </dgm:t>
    </dgm:pt>
    <dgm:pt modelId="{E10FEB91-2D5B-433E-B434-DA53F18E85C9}" type="pres">
      <dgm:prSet presAssocID="{4635075A-D948-4854-981E-985AAD3874F7}" presName="Name21" presStyleCnt="0"/>
      <dgm:spPr/>
      <dgm:t>
        <a:bodyPr/>
        <a:lstStyle/>
        <a:p>
          <a:endParaRPr lang="ru-RU"/>
        </a:p>
      </dgm:t>
    </dgm:pt>
    <dgm:pt modelId="{87E65729-2790-4CFC-BB49-30188ECCDC48}" type="pres">
      <dgm:prSet presAssocID="{4635075A-D948-4854-981E-985AAD3874F7}" presName="level2Shape" presStyleLbl="node3" presStyleIdx="1" presStyleCnt="5" custLinFactNeighborY="2069"/>
      <dgm:spPr/>
      <dgm:t>
        <a:bodyPr/>
        <a:lstStyle/>
        <a:p>
          <a:endParaRPr lang="ru-RU"/>
        </a:p>
      </dgm:t>
    </dgm:pt>
    <dgm:pt modelId="{B64442DE-6499-4D00-B64D-9E8F26F3FD82}" type="pres">
      <dgm:prSet presAssocID="{4635075A-D948-4854-981E-985AAD3874F7}" presName="hierChild3" presStyleCnt="0"/>
      <dgm:spPr/>
      <dgm:t>
        <a:bodyPr/>
        <a:lstStyle/>
        <a:p>
          <a:endParaRPr lang="ru-RU"/>
        </a:p>
      </dgm:t>
    </dgm:pt>
    <dgm:pt modelId="{8ACF8EED-3B32-4AD9-88C5-570F6612A587}" type="pres">
      <dgm:prSet presAssocID="{C0C961BE-C08F-4136-A809-05A3471D5E02}" presName="Name19" presStyleLbl="parChTrans1D2" presStyleIdx="2" presStyleCnt="5"/>
      <dgm:spPr/>
      <dgm:t>
        <a:bodyPr/>
        <a:lstStyle/>
        <a:p>
          <a:endParaRPr lang="ru-RU"/>
        </a:p>
      </dgm:t>
    </dgm:pt>
    <dgm:pt modelId="{DAB53188-4902-4040-A485-5EBE44D96447}" type="pres">
      <dgm:prSet presAssocID="{60B2EBC8-57FF-43EF-B0CD-4220A718C296}" presName="Name21" presStyleCnt="0"/>
      <dgm:spPr/>
      <dgm:t>
        <a:bodyPr/>
        <a:lstStyle/>
        <a:p>
          <a:endParaRPr lang="ru-RU"/>
        </a:p>
      </dgm:t>
    </dgm:pt>
    <dgm:pt modelId="{803D0955-F2A4-49A8-B438-45E927EEE625}" type="pres">
      <dgm:prSet presAssocID="{60B2EBC8-57FF-43EF-B0CD-4220A718C296}" presName="level2Shape" presStyleLbl="node2" presStyleIdx="2" presStyleCnt="5"/>
      <dgm:spPr/>
      <dgm:t>
        <a:bodyPr/>
        <a:lstStyle/>
        <a:p>
          <a:endParaRPr lang="ru-RU"/>
        </a:p>
      </dgm:t>
    </dgm:pt>
    <dgm:pt modelId="{4260EE0D-D4E0-4F56-9635-BECEF6565F01}" type="pres">
      <dgm:prSet presAssocID="{60B2EBC8-57FF-43EF-B0CD-4220A718C296}" presName="hierChild3" presStyleCnt="0"/>
      <dgm:spPr/>
      <dgm:t>
        <a:bodyPr/>
        <a:lstStyle/>
        <a:p>
          <a:endParaRPr lang="ru-RU"/>
        </a:p>
      </dgm:t>
    </dgm:pt>
    <dgm:pt modelId="{25C375C7-2598-4965-A844-C36B8744055A}" type="pres">
      <dgm:prSet presAssocID="{9CF060A7-856F-4178-A5F3-73312634A752}" presName="Name19" presStyleLbl="parChTrans1D3" presStyleIdx="2" presStyleCnt="5"/>
      <dgm:spPr/>
      <dgm:t>
        <a:bodyPr/>
        <a:lstStyle/>
        <a:p>
          <a:endParaRPr lang="ru-RU"/>
        </a:p>
      </dgm:t>
    </dgm:pt>
    <dgm:pt modelId="{44433728-54DB-4320-87A5-E82C4813F2F6}" type="pres">
      <dgm:prSet presAssocID="{A8DE3D27-9B75-4C72-BF97-5ABBF3A1A7A3}" presName="Name21" presStyleCnt="0"/>
      <dgm:spPr/>
      <dgm:t>
        <a:bodyPr/>
        <a:lstStyle/>
        <a:p>
          <a:endParaRPr lang="ru-RU"/>
        </a:p>
      </dgm:t>
    </dgm:pt>
    <dgm:pt modelId="{5BB5C6D3-F130-462F-BDEB-6B18A8E04874}" type="pres">
      <dgm:prSet presAssocID="{A8DE3D27-9B75-4C72-BF97-5ABBF3A1A7A3}" presName="level2Shape" presStyleLbl="node3" presStyleIdx="2" presStyleCnt="5" custLinFactNeighborY="2069"/>
      <dgm:spPr/>
      <dgm:t>
        <a:bodyPr/>
        <a:lstStyle/>
        <a:p>
          <a:endParaRPr lang="ru-RU"/>
        </a:p>
      </dgm:t>
    </dgm:pt>
    <dgm:pt modelId="{2D2DCB02-860B-4D87-AD61-39FD6A31377A}" type="pres">
      <dgm:prSet presAssocID="{A8DE3D27-9B75-4C72-BF97-5ABBF3A1A7A3}" presName="hierChild3" presStyleCnt="0"/>
      <dgm:spPr/>
      <dgm:t>
        <a:bodyPr/>
        <a:lstStyle/>
        <a:p>
          <a:endParaRPr lang="ru-RU"/>
        </a:p>
      </dgm:t>
    </dgm:pt>
    <dgm:pt modelId="{C85D15C7-483F-4DCE-82AC-512EABF395A2}" type="pres">
      <dgm:prSet presAssocID="{97E78AA2-2FAA-4F46-9784-334B0DECBE2D}" presName="Name19" presStyleLbl="parChTrans1D3" presStyleIdx="3" presStyleCnt="5"/>
      <dgm:spPr/>
      <dgm:t>
        <a:bodyPr/>
        <a:lstStyle/>
        <a:p>
          <a:endParaRPr lang="ru-RU"/>
        </a:p>
      </dgm:t>
    </dgm:pt>
    <dgm:pt modelId="{93A983B8-4FA9-4268-928B-3833EF99DDBC}" type="pres">
      <dgm:prSet presAssocID="{5695B5EC-308B-44AF-A01F-D20FC59DF16E}" presName="Name21" presStyleCnt="0"/>
      <dgm:spPr/>
      <dgm:t>
        <a:bodyPr/>
        <a:lstStyle/>
        <a:p>
          <a:endParaRPr lang="ru-RU"/>
        </a:p>
      </dgm:t>
    </dgm:pt>
    <dgm:pt modelId="{6C0D0554-DB25-4F8D-B55E-3DB14F5752D2}" type="pres">
      <dgm:prSet presAssocID="{5695B5EC-308B-44AF-A01F-D20FC59DF16E}" presName="level2Shape" presStyleLbl="node3" presStyleIdx="3" presStyleCnt="5" custLinFactNeighborY="2069"/>
      <dgm:spPr/>
      <dgm:t>
        <a:bodyPr/>
        <a:lstStyle/>
        <a:p>
          <a:endParaRPr lang="ru-RU"/>
        </a:p>
      </dgm:t>
    </dgm:pt>
    <dgm:pt modelId="{7277DCD2-274F-4E8B-8D7B-7F2D980E968E}" type="pres">
      <dgm:prSet presAssocID="{5695B5EC-308B-44AF-A01F-D20FC59DF16E}" presName="hierChild3" presStyleCnt="0"/>
      <dgm:spPr/>
      <dgm:t>
        <a:bodyPr/>
        <a:lstStyle/>
        <a:p>
          <a:endParaRPr lang="ru-RU"/>
        </a:p>
      </dgm:t>
    </dgm:pt>
    <dgm:pt modelId="{AF4C780A-7807-4B31-B79F-AFF22DA63CEF}" type="pres">
      <dgm:prSet presAssocID="{EDB10396-8823-4C05-8BDF-89F7FBE38256}" presName="Name19" presStyleLbl="parChTrans1D3" presStyleIdx="4" presStyleCnt="5"/>
      <dgm:spPr/>
      <dgm:t>
        <a:bodyPr/>
        <a:lstStyle/>
        <a:p>
          <a:endParaRPr lang="ru-RU"/>
        </a:p>
      </dgm:t>
    </dgm:pt>
    <dgm:pt modelId="{3346B9A2-5179-4237-BFA5-43B5D3EA74E7}" type="pres">
      <dgm:prSet presAssocID="{303020A9-CE1A-46E2-9187-6150647B993E}" presName="Name21" presStyleCnt="0"/>
      <dgm:spPr/>
      <dgm:t>
        <a:bodyPr/>
        <a:lstStyle/>
        <a:p>
          <a:endParaRPr lang="ru-RU"/>
        </a:p>
      </dgm:t>
    </dgm:pt>
    <dgm:pt modelId="{BEF22D67-E1C2-4CD1-A873-8E1BF6F12E6F}" type="pres">
      <dgm:prSet presAssocID="{303020A9-CE1A-46E2-9187-6150647B993E}" presName="level2Shape" presStyleLbl="node3" presStyleIdx="4" presStyleCnt="5" custScaleX="127127" custLinFactNeighborX="25496" custLinFactNeighborY="2069"/>
      <dgm:spPr/>
      <dgm:t>
        <a:bodyPr/>
        <a:lstStyle/>
        <a:p>
          <a:endParaRPr lang="ru-RU"/>
        </a:p>
      </dgm:t>
    </dgm:pt>
    <dgm:pt modelId="{D66E3D7D-0882-4D3F-B7C1-8154C2A0CB1D}" type="pres">
      <dgm:prSet presAssocID="{303020A9-CE1A-46E2-9187-6150647B993E}" presName="hierChild3" presStyleCnt="0"/>
      <dgm:spPr/>
      <dgm:t>
        <a:bodyPr/>
        <a:lstStyle/>
        <a:p>
          <a:endParaRPr lang="ru-RU"/>
        </a:p>
      </dgm:t>
    </dgm:pt>
    <dgm:pt modelId="{88B042D6-BEB2-402F-BF3D-B8A44D3C54B7}" type="pres">
      <dgm:prSet presAssocID="{B983EB2C-77B1-4671-B881-09B16D38DACE}" presName="Name19" presStyleLbl="parChTrans1D2" presStyleIdx="3" presStyleCnt="5"/>
      <dgm:spPr/>
      <dgm:t>
        <a:bodyPr/>
        <a:lstStyle/>
        <a:p>
          <a:endParaRPr lang="ru-RU"/>
        </a:p>
      </dgm:t>
    </dgm:pt>
    <dgm:pt modelId="{519717FA-D5B5-4C08-A02A-0D322B9B89F7}" type="pres">
      <dgm:prSet presAssocID="{7070801E-3BFD-4783-A53B-386B4B54E5C4}" presName="Name21" presStyleCnt="0"/>
      <dgm:spPr/>
      <dgm:t>
        <a:bodyPr/>
        <a:lstStyle/>
        <a:p>
          <a:endParaRPr lang="ru-RU"/>
        </a:p>
      </dgm:t>
    </dgm:pt>
    <dgm:pt modelId="{1B39FC22-1577-40C2-9700-1C298A919DA9}" type="pres">
      <dgm:prSet presAssocID="{7070801E-3BFD-4783-A53B-386B4B54E5C4}" presName="level2Shape" presStyleLbl="node2" presStyleIdx="3" presStyleCnt="5"/>
      <dgm:spPr/>
      <dgm:t>
        <a:bodyPr/>
        <a:lstStyle/>
        <a:p>
          <a:endParaRPr lang="ru-RU"/>
        </a:p>
      </dgm:t>
    </dgm:pt>
    <dgm:pt modelId="{3188CAF9-65ED-42CA-8138-06181E5538BD}" type="pres">
      <dgm:prSet presAssocID="{7070801E-3BFD-4783-A53B-386B4B54E5C4}" presName="hierChild3" presStyleCnt="0"/>
      <dgm:spPr/>
      <dgm:t>
        <a:bodyPr/>
        <a:lstStyle/>
        <a:p>
          <a:endParaRPr lang="ru-RU"/>
        </a:p>
      </dgm:t>
    </dgm:pt>
    <dgm:pt modelId="{837AEF4E-0F40-41B7-AAFA-B7D50E78C912}" type="pres">
      <dgm:prSet presAssocID="{DBE33A58-1A26-4AE0-BAC3-5DB9F3E4AD1B}" presName="Name19" presStyleLbl="parChTrans1D2" presStyleIdx="4" presStyleCnt="5"/>
      <dgm:spPr/>
      <dgm:t>
        <a:bodyPr/>
        <a:lstStyle/>
        <a:p>
          <a:endParaRPr lang="ru-RU"/>
        </a:p>
      </dgm:t>
    </dgm:pt>
    <dgm:pt modelId="{CCF49EB1-5323-42A6-818E-5F847D6F97F9}" type="pres">
      <dgm:prSet presAssocID="{5FBDFB02-7EF5-4BCD-8D06-A019457E5035}" presName="Name21" presStyleCnt="0"/>
      <dgm:spPr/>
      <dgm:t>
        <a:bodyPr/>
        <a:lstStyle/>
        <a:p>
          <a:endParaRPr lang="ru-RU"/>
        </a:p>
      </dgm:t>
    </dgm:pt>
    <dgm:pt modelId="{4E54D37C-6585-461A-8AE2-F1C192C17EF9}" type="pres">
      <dgm:prSet presAssocID="{5FBDFB02-7EF5-4BCD-8D06-A019457E5035}" presName="level2Shape" presStyleLbl="node2" presStyleIdx="4" presStyleCnt="5"/>
      <dgm:spPr/>
      <dgm:t>
        <a:bodyPr/>
        <a:lstStyle/>
        <a:p>
          <a:endParaRPr lang="ru-RU"/>
        </a:p>
      </dgm:t>
    </dgm:pt>
    <dgm:pt modelId="{5C2B3D69-B4FD-4705-B457-FE0BD7B5DD29}" type="pres">
      <dgm:prSet presAssocID="{5FBDFB02-7EF5-4BCD-8D06-A019457E5035}" presName="hierChild3" presStyleCnt="0"/>
      <dgm:spPr/>
      <dgm:t>
        <a:bodyPr/>
        <a:lstStyle/>
        <a:p>
          <a:endParaRPr lang="ru-RU"/>
        </a:p>
      </dgm:t>
    </dgm:pt>
    <dgm:pt modelId="{15AD5B38-0377-4630-8B52-C5079BA90679}" type="pres">
      <dgm:prSet presAssocID="{7593E59D-AA14-4C04-B13F-1831679AB8C5}" presName="bgShapesFlow" presStyleCnt="0"/>
      <dgm:spPr/>
      <dgm:t>
        <a:bodyPr/>
        <a:lstStyle/>
        <a:p>
          <a:endParaRPr lang="ru-RU"/>
        </a:p>
      </dgm:t>
    </dgm:pt>
  </dgm:ptLst>
  <dgm:cxnLst>
    <dgm:cxn modelId="{A3D11292-75C9-4627-8DDF-E348CBF7A160}" srcId="{14B7078B-9D92-4ED5-8A50-F6C8CD2E2DAC}" destId="{4635075A-D948-4854-981E-985AAD3874F7}" srcOrd="0" destOrd="0" parTransId="{0076FF8A-2802-479E-A457-A815F99DD2FF}" sibTransId="{FB2E5A23-B725-4E82-918C-03AC0B988FF2}"/>
    <dgm:cxn modelId="{07119F3E-8A20-43D8-A80A-A08DD336970D}" type="presOf" srcId="{FDBE4975-4E62-47DF-B76E-A4D078C173DE}" destId="{E3A0ABF8-FDD6-4DD3-9A9F-85D7D4E6A9DB}" srcOrd="0" destOrd="0" presId="urn:microsoft.com/office/officeart/2005/8/layout/hierarchy6"/>
    <dgm:cxn modelId="{79FBC49E-55FC-4453-97BF-2231C96AFBB6}" type="presOf" srcId="{0076FF8A-2802-479E-A457-A815F99DD2FF}" destId="{BD632E3C-62C1-4BDB-880D-284FC4664883}" srcOrd="0" destOrd="0" presId="urn:microsoft.com/office/officeart/2005/8/layout/hierarchy6"/>
    <dgm:cxn modelId="{1DB3CFD4-FB66-40FA-85B8-9C2AD8264BF0}" type="presOf" srcId="{5695B5EC-308B-44AF-A01F-D20FC59DF16E}" destId="{6C0D0554-DB25-4F8D-B55E-3DB14F5752D2}" srcOrd="0" destOrd="0" presId="urn:microsoft.com/office/officeart/2005/8/layout/hierarchy6"/>
    <dgm:cxn modelId="{D20C3A82-4C68-41A5-BF42-1E4BFBF2922A}" type="presOf" srcId="{7593E59D-AA14-4C04-B13F-1831679AB8C5}" destId="{D5FE8AED-40A5-458D-8B11-B946C7EC4B60}" srcOrd="0" destOrd="0" presId="urn:microsoft.com/office/officeart/2005/8/layout/hierarchy6"/>
    <dgm:cxn modelId="{1BFE2FEA-CC9F-4A99-B1AB-F0BD3DC870CE}" srcId="{AFE5FEB2-2EA9-4474-A785-D2D3E5D121AE}" destId="{7070801E-3BFD-4783-A53B-386B4B54E5C4}" srcOrd="3" destOrd="0" parTransId="{B983EB2C-77B1-4671-B881-09B16D38DACE}" sibTransId="{38038D10-CBC8-4AAF-AFB5-645EB430BF40}"/>
    <dgm:cxn modelId="{10A97B83-B1A8-46C3-8B9B-D694390826A2}" type="presOf" srcId="{14B7078B-9D92-4ED5-8A50-F6C8CD2E2DAC}" destId="{A0B067E3-E235-48AC-AEA1-98EA971C0CB8}" srcOrd="0" destOrd="0" presId="urn:microsoft.com/office/officeart/2005/8/layout/hierarchy6"/>
    <dgm:cxn modelId="{A913514A-1069-43AA-8460-90A7B7B83167}" type="presOf" srcId="{A832B6EB-8E60-47E4-B668-F7CE1482DD91}" destId="{AA3DD1C2-2888-4079-85E1-A57A5FCCDB5A}" srcOrd="0" destOrd="0" presId="urn:microsoft.com/office/officeart/2005/8/layout/hierarchy6"/>
    <dgm:cxn modelId="{10AEC18E-9788-4B17-97C9-778AAC880642}" type="presOf" srcId="{B983EB2C-77B1-4671-B881-09B16D38DACE}" destId="{88B042D6-BEB2-402F-BF3D-B8A44D3C54B7}" srcOrd="0" destOrd="0" presId="urn:microsoft.com/office/officeart/2005/8/layout/hierarchy6"/>
    <dgm:cxn modelId="{EF84BAC6-D1B4-4700-A40F-010D901C5B4B}" type="presOf" srcId="{DBE33A58-1A26-4AE0-BAC3-5DB9F3E4AD1B}" destId="{837AEF4E-0F40-41B7-AAFA-B7D50E78C912}" srcOrd="0" destOrd="0" presId="urn:microsoft.com/office/officeart/2005/8/layout/hierarchy6"/>
    <dgm:cxn modelId="{4E88DED8-5684-4E5B-B54D-5872B33DF6BD}" type="presOf" srcId="{C4661040-E7AA-45C9-9613-C7656E876452}" destId="{7731256C-9459-4814-826E-BB615F70A8FF}" srcOrd="0" destOrd="0" presId="urn:microsoft.com/office/officeart/2005/8/layout/hierarchy6"/>
    <dgm:cxn modelId="{432B7EA1-D1DE-4165-A464-94171BCB7862}" type="presOf" srcId="{DBE80136-A133-4C19-8AE3-0F1BCB6BFACB}" destId="{F5AF5D3F-9F61-4AC9-A46C-F67BD49FD3E2}" srcOrd="0" destOrd="0" presId="urn:microsoft.com/office/officeart/2005/8/layout/hierarchy6"/>
    <dgm:cxn modelId="{4D98CD9F-0BD8-4722-91D6-7E68AD2B8BC5}" srcId="{AFE5FEB2-2EA9-4474-A785-D2D3E5D121AE}" destId="{14B7078B-9D92-4ED5-8A50-F6C8CD2E2DAC}" srcOrd="1" destOrd="0" parTransId="{FDBE4975-4E62-47DF-B76E-A4D078C173DE}" sibTransId="{D94D89D5-1A70-48EF-9288-A740FEDBFDD3}"/>
    <dgm:cxn modelId="{46A7FCB3-57CE-41D3-8ECC-27BC209A1005}" srcId="{60B2EBC8-57FF-43EF-B0CD-4220A718C296}" destId="{A8DE3D27-9B75-4C72-BF97-5ABBF3A1A7A3}" srcOrd="0" destOrd="0" parTransId="{9CF060A7-856F-4178-A5F3-73312634A752}" sibTransId="{B682190C-58D4-44BF-9B5E-279F48137830}"/>
    <dgm:cxn modelId="{79D24F4C-5ADA-406A-82BD-6DEC3CAC156A}" type="presOf" srcId="{EDB10396-8823-4C05-8BDF-89F7FBE38256}" destId="{AF4C780A-7807-4B31-B79F-AFF22DA63CEF}" srcOrd="0" destOrd="0" presId="urn:microsoft.com/office/officeart/2005/8/layout/hierarchy6"/>
    <dgm:cxn modelId="{1C61DAF8-07D7-4EB6-A7EC-17CF22E865F6}" type="presOf" srcId="{ADC35A71-B8E1-4D6D-AF7B-F7E405B4FBFF}" destId="{CE5BDCF1-BBDE-4757-8054-CBD44079E84B}" srcOrd="0" destOrd="0" presId="urn:microsoft.com/office/officeart/2005/8/layout/hierarchy6"/>
    <dgm:cxn modelId="{1B73E4DD-B9F6-449D-BD65-0F66CA9AEE2B}" type="presOf" srcId="{97E78AA2-2FAA-4F46-9784-334B0DECBE2D}" destId="{C85D15C7-483F-4DCE-82AC-512EABF395A2}" srcOrd="0" destOrd="0" presId="urn:microsoft.com/office/officeart/2005/8/layout/hierarchy6"/>
    <dgm:cxn modelId="{DE58557B-E25C-4CE2-AD8E-BCD5044B22FF}" srcId="{60B2EBC8-57FF-43EF-B0CD-4220A718C296}" destId="{5695B5EC-308B-44AF-A01F-D20FC59DF16E}" srcOrd="1" destOrd="0" parTransId="{97E78AA2-2FAA-4F46-9784-334B0DECBE2D}" sibTransId="{AD4B3EBD-8AEF-4FC8-9243-306ACB018E6C}"/>
    <dgm:cxn modelId="{2C8B3F19-F097-4972-BE6F-23B3543C093A}" srcId="{7593E59D-AA14-4C04-B13F-1831679AB8C5}" destId="{AFE5FEB2-2EA9-4474-A785-D2D3E5D121AE}" srcOrd="0" destOrd="0" parTransId="{131D0D67-E2D3-4A06-AC2C-7D7A9461DC8B}" sibTransId="{1ECC9344-8D40-418A-9E12-0AFEE9EB370A}"/>
    <dgm:cxn modelId="{6090779F-01F5-4A05-97FA-1434F05D713B}" type="presOf" srcId="{7070801E-3BFD-4783-A53B-386B4B54E5C4}" destId="{1B39FC22-1577-40C2-9700-1C298A919DA9}" srcOrd="0" destOrd="0" presId="urn:microsoft.com/office/officeart/2005/8/layout/hierarchy6"/>
    <dgm:cxn modelId="{D5317669-7D2F-4F31-9502-856C3D894B22}" srcId="{AFE5FEB2-2EA9-4474-A785-D2D3E5D121AE}" destId="{A832B6EB-8E60-47E4-B668-F7CE1482DD91}" srcOrd="0" destOrd="0" parTransId="{C4661040-E7AA-45C9-9613-C7656E876452}" sibTransId="{884E6942-5894-42BD-B95B-534E5D407068}"/>
    <dgm:cxn modelId="{85C94CA2-146F-4B3F-A0C6-CDE9A4AA4B64}" type="presOf" srcId="{5FBDFB02-7EF5-4BCD-8D06-A019457E5035}" destId="{4E54D37C-6585-461A-8AE2-F1C192C17EF9}" srcOrd="0" destOrd="0" presId="urn:microsoft.com/office/officeart/2005/8/layout/hierarchy6"/>
    <dgm:cxn modelId="{9B05F1D1-7C88-49B8-A95A-9A855E1BC951}" type="presOf" srcId="{303020A9-CE1A-46E2-9187-6150647B993E}" destId="{BEF22D67-E1C2-4CD1-A873-8E1BF6F12E6F}" srcOrd="0" destOrd="0" presId="urn:microsoft.com/office/officeart/2005/8/layout/hierarchy6"/>
    <dgm:cxn modelId="{41535661-1543-4C0A-9673-EB7719BA3ADF}" srcId="{AFE5FEB2-2EA9-4474-A785-D2D3E5D121AE}" destId="{60B2EBC8-57FF-43EF-B0CD-4220A718C296}" srcOrd="2" destOrd="0" parTransId="{C0C961BE-C08F-4136-A809-05A3471D5E02}" sibTransId="{B465FD37-96B0-46D7-96AC-3B72F0F6C0D3}"/>
    <dgm:cxn modelId="{3F0C9D27-E1C5-49D6-B2C1-577D0BB50ADE}" type="presOf" srcId="{4635075A-D948-4854-981E-985AAD3874F7}" destId="{87E65729-2790-4CFC-BB49-30188ECCDC48}" srcOrd="0" destOrd="0" presId="urn:microsoft.com/office/officeart/2005/8/layout/hierarchy6"/>
    <dgm:cxn modelId="{FE168A31-4A89-4B68-B7D4-D5E3712BC93E}" type="presOf" srcId="{A8DE3D27-9B75-4C72-BF97-5ABBF3A1A7A3}" destId="{5BB5C6D3-F130-462F-BDEB-6B18A8E04874}" srcOrd="0" destOrd="0" presId="urn:microsoft.com/office/officeart/2005/8/layout/hierarchy6"/>
    <dgm:cxn modelId="{97D11BA2-E540-4C4B-98CF-EB4D4FB2EE76}" type="presOf" srcId="{C0C961BE-C08F-4136-A809-05A3471D5E02}" destId="{8ACF8EED-3B32-4AD9-88C5-570F6612A587}" srcOrd="0" destOrd="0" presId="urn:microsoft.com/office/officeart/2005/8/layout/hierarchy6"/>
    <dgm:cxn modelId="{63F05B4C-305B-420F-9A2C-1A23D53D5C1F}" type="presOf" srcId="{AFE5FEB2-2EA9-4474-A785-D2D3E5D121AE}" destId="{842D54A8-56D0-4CE4-B5AB-D2BD978D9C71}" srcOrd="0" destOrd="0" presId="urn:microsoft.com/office/officeart/2005/8/layout/hierarchy6"/>
    <dgm:cxn modelId="{A46C86F1-31AC-464B-B627-AB5405A2C405}" srcId="{A832B6EB-8E60-47E4-B668-F7CE1482DD91}" destId="{DBE80136-A133-4C19-8AE3-0F1BCB6BFACB}" srcOrd="0" destOrd="0" parTransId="{ADC35A71-B8E1-4D6D-AF7B-F7E405B4FBFF}" sibTransId="{7269211B-2A77-46F6-B4DA-F355C008B282}"/>
    <dgm:cxn modelId="{0D950CFB-ABF6-41EC-99E3-07E76AEACC9D}" srcId="{60B2EBC8-57FF-43EF-B0CD-4220A718C296}" destId="{303020A9-CE1A-46E2-9187-6150647B993E}" srcOrd="2" destOrd="0" parTransId="{EDB10396-8823-4C05-8BDF-89F7FBE38256}" sibTransId="{98190452-A3D4-4944-91BA-422242786960}"/>
    <dgm:cxn modelId="{F009C45E-DB3D-4CF3-B765-B3AAD188EDD8}" type="presOf" srcId="{9CF060A7-856F-4178-A5F3-73312634A752}" destId="{25C375C7-2598-4965-A844-C36B8744055A}" srcOrd="0" destOrd="0" presId="urn:microsoft.com/office/officeart/2005/8/layout/hierarchy6"/>
    <dgm:cxn modelId="{8384B84A-F5A9-4ADE-82A6-6FCD5A0283DB}" srcId="{AFE5FEB2-2EA9-4474-A785-D2D3E5D121AE}" destId="{5FBDFB02-7EF5-4BCD-8D06-A019457E5035}" srcOrd="4" destOrd="0" parTransId="{DBE33A58-1A26-4AE0-BAC3-5DB9F3E4AD1B}" sibTransId="{4F366219-5AB9-41EF-BCC0-6637CC3A0488}"/>
    <dgm:cxn modelId="{77BE097D-56E2-4401-93FF-E35ECC918253}" type="presOf" srcId="{60B2EBC8-57FF-43EF-B0CD-4220A718C296}" destId="{803D0955-F2A4-49A8-B438-45E927EEE625}" srcOrd="0" destOrd="0" presId="urn:microsoft.com/office/officeart/2005/8/layout/hierarchy6"/>
    <dgm:cxn modelId="{48D92887-051B-43AE-A4BB-B02F8FD06686}" type="presParOf" srcId="{D5FE8AED-40A5-458D-8B11-B946C7EC4B60}" destId="{45EF557E-C98E-4D14-8FED-FC0046915CFF}" srcOrd="0" destOrd="0" presId="urn:microsoft.com/office/officeart/2005/8/layout/hierarchy6"/>
    <dgm:cxn modelId="{FD1DE155-39EB-417F-A9CF-9B615CEF0C88}" type="presParOf" srcId="{45EF557E-C98E-4D14-8FED-FC0046915CFF}" destId="{AECB586D-DDFC-4C9B-9035-6C8B6D24484B}" srcOrd="0" destOrd="0" presId="urn:microsoft.com/office/officeart/2005/8/layout/hierarchy6"/>
    <dgm:cxn modelId="{1AA5AD24-3BE9-4D85-9332-66FD8AFDEB5C}" type="presParOf" srcId="{AECB586D-DDFC-4C9B-9035-6C8B6D24484B}" destId="{3C30795C-DF81-4640-9A85-9EE6B6BD58F5}" srcOrd="0" destOrd="0" presId="urn:microsoft.com/office/officeart/2005/8/layout/hierarchy6"/>
    <dgm:cxn modelId="{821E33B1-C8E3-497C-A96C-4A1733A96E09}" type="presParOf" srcId="{3C30795C-DF81-4640-9A85-9EE6B6BD58F5}" destId="{842D54A8-56D0-4CE4-B5AB-D2BD978D9C71}" srcOrd="0" destOrd="0" presId="urn:microsoft.com/office/officeart/2005/8/layout/hierarchy6"/>
    <dgm:cxn modelId="{B8653ADF-AAE9-4288-B70D-524F54EC59E1}" type="presParOf" srcId="{3C30795C-DF81-4640-9A85-9EE6B6BD58F5}" destId="{3D0AA791-F5C2-4CBB-9E9B-CD91420CF0A3}" srcOrd="1" destOrd="0" presId="urn:microsoft.com/office/officeart/2005/8/layout/hierarchy6"/>
    <dgm:cxn modelId="{07A92606-582B-40DA-BA99-509793E54681}" type="presParOf" srcId="{3D0AA791-F5C2-4CBB-9E9B-CD91420CF0A3}" destId="{7731256C-9459-4814-826E-BB615F70A8FF}" srcOrd="0" destOrd="0" presId="urn:microsoft.com/office/officeart/2005/8/layout/hierarchy6"/>
    <dgm:cxn modelId="{C77414E9-743A-4D12-AF6A-AA7661C5F51C}" type="presParOf" srcId="{3D0AA791-F5C2-4CBB-9E9B-CD91420CF0A3}" destId="{C36E3FEB-1C09-45BA-AB9B-F11BB80B8110}" srcOrd="1" destOrd="0" presId="urn:microsoft.com/office/officeart/2005/8/layout/hierarchy6"/>
    <dgm:cxn modelId="{77751ED9-1D21-4558-9D4F-77FA36FFD952}" type="presParOf" srcId="{C36E3FEB-1C09-45BA-AB9B-F11BB80B8110}" destId="{AA3DD1C2-2888-4079-85E1-A57A5FCCDB5A}" srcOrd="0" destOrd="0" presId="urn:microsoft.com/office/officeart/2005/8/layout/hierarchy6"/>
    <dgm:cxn modelId="{8A0D1818-082F-4E93-BDA3-A7475CE50E06}" type="presParOf" srcId="{C36E3FEB-1C09-45BA-AB9B-F11BB80B8110}" destId="{A19696C8-0F26-4C8F-B1CA-BBE928AB4816}" srcOrd="1" destOrd="0" presId="urn:microsoft.com/office/officeart/2005/8/layout/hierarchy6"/>
    <dgm:cxn modelId="{A6EAD0D2-E8A2-48CF-B60A-AEB2048755EB}" type="presParOf" srcId="{A19696C8-0F26-4C8F-B1CA-BBE928AB4816}" destId="{CE5BDCF1-BBDE-4757-8054-CBD44079E84B}" srcOrd="0" destOrd="0" presId="urn:microsoft.com/office/officeart/2005/8/layout/hierarchy6"/>
    <dgm:cxn modelId="{9E2242FE-828F-4643-A20B-9895DBE99FBB}" type="presParOf" srcId="{A19696C8-0F26-4C8F-B1CA-BBE928AB4816}" destId="{B05F1E0F-0189-4FE8-B48B-9225C9925CB7}" srcOrd="1" destOrd="0" presId="urn:microsoft.com/office/officeart/2005/8/layout/hierarchy6"/>
    <dgm:cxn modelId="{E4847630-AB32-4246-AD7C-F4AF2F51B36B}" type="presParOf" srcId="{B05F1E0F-0189-4FE8-B48B-9225C9925CB7}" destId="{F5AF5D3F-9F61-4AC9-A46C-F67BD49FD3E2}" srcOrd="0" destOrd="0" presId="urn:microsoft.com/office/officeart/2005/8/layout/hierarchy6"/>
    <dgm:cxn modelId="{6443B1A0-DD3C-4A4C-B1B1-7BBB19FAE228}" type="presParOf" srcId="{B05F1E0F-0189-4FE8-B48B-9225C9925CB7}" destId="{9B81EA67-5A17-4467-88CC-009E1FA95CB5}" srcOrd="1" destOrd="0" presId="urn:microsoft.com/office/officeart/2005/8/layout/hierarchy6"/>
    <dgm:cxn modelId="{F2F3D74F-40CD-485B-9D39-A9CA4403889B}" type="presParOf" srcId="{3D0AA791-F5C2-4CBB-9E9B-CD91420CF0A3}" destId="{E3A0ABF8-FDD6-4DD3-9A9F-85D7D4E6A9DB}" srcOrd="2" destOrd="0" presId="urn:microsoft.com/office/officeart/2005/8/layout/hierarchy6"/>
    <dgm:cxn modelId="{B436E5E1-3DEE-46D1-A273-9CAC51044EB8}" type="presParOf" srcId="{3D0AA791-F5C2-4CBB-9E9B-CD91420CF0A3}" destId="{0B5E51F9-EFAD-4FE8-A339-FE262B88D5E8}" srcOrd="3" destOrd="0" presId="urn:microsoft.com/office/officeart/2005/8/layout/hierarchy6"/>
    <dgm:cxn modelId="{4AA276ED-80DF-4767-AB2E-F89CDC621FC2}" type="presParOf" srcId="{0B5E51F9-EFAD-4FE8-A339-FE262B88D5E8}" destId="{A0B067E3-E235-48AC-AEA1-98EA971C0CB8}" srcOrd="0" destOrd="0" presId="urn:microsoft.com/office/officeart/2005/8/layout/hierarchy6"/>
    <dgm:cxn modelId="{A45E325F-5F48-403D-BB9A-E4C085D16739}" type="presParOf" srcId="{0B5E51F9-EFAD-4FE8-A339-FE262B88D5E8}" destId="{CF0EF50C-1164-4467-A8F9-AF6D5C40230F}" srcOrd="1" destOrd="0" presId="urn:microsoft.com/office/officeart/2005/8/layout/hierarchy6"/>
    <dgm:cxn modelId="{356E9C63-D77E-449B-83C7-1EB0D985AE8E}" type="presParOf" srcId="{CF0EF50C-1164-4467-A8F9-AF6D5C40230F}" destId="{BD632E3C-62C1-4BDB-880D-284FC4664883}" srcOrd="0" destOrd="0" presId="urn:microsoft.com/office/officeart/2005/8/layout/hierarchy6"/>
    <dgm:cxn modelId="{94F4264C-4CDA-4161-B777-BB8052FD8F87}" type="presParOf" srcId="{CF0EF50C-1164-4467-A8F9-AF6D5C40230F}" destId="{E10FEB91-2D5B-433E-B434-DA53F18E85C9}" srcOrd="1" destOrd="0" presId="urn:microsoft.com/office/officeart/2005/8/layout/hierarchy6"/>
    <dgm:cxn modelId="{63B34A98-4434-46CB-8E8B-F310D421B2C2}" type="presParOf" srcId="{E10FEB91-2D5B-433E-B434-DA53F18E85C9}" destId="{87E65729-2790-4CFC-BB49-30188ECCDC48}" srcOrd="0" destOrd="0" presId="urn:microsoft.com/office/officeart/2005/8/layout/hierarchy6"/>
    <dgm:cxn modelId="{B2F439A6-AECB-454B-A070-1FD13669C2C7}" type="presParOf" srcId="{E10FEB91-2D5B-433E-B434-DA53F18E85C9}" destId="{B64442DE-6499-4D00-B64D-9E8F26F3FD82}" srcOrd="1" destOrd="0" presId="urn:microsoft.com/office/officeart/2005/8/layout/hierarchy6"/>
    <dgm:cxn modelId="{877C48B7-B4FF-48C4-8BA4-538E6A632597}" type="presParOf" srcId="{3D0AA791-F5C2-4CBB-9E9B-CD91420CF0A3}" destId="{8ACF8EED-3B32-4AD9-88C5-570F6612A587}" srcOrd="4" destOrd="0" presId="urn:microsoft.com/office/officeart/2005/8/layout/hierarchy6"/>
    <dgm:cxn modelId="{7A371C22-EB26-49E3-8E74-A063D3C53739}" type="presParOf" srcId="{3D0AA791-F5C2-4CBB-9E9B-CD91420CF0A3}" destId="{DAB53188-4902-4040-A485-5EBE44D96447}" srcOrd="5" destOrd="0" presId="urn:microsoft.com/office/officeart/2005/8/layout/hierarchy6"/>
    <dgm:cxn modelId="{AA218175-1021-4EBA-AA36-22D690D2D263}" type="presParOf" srcId="{DAB53188-4902-4040-A485-5EBE44D96447}" destId="{803D0955-F2A4-49A8-B438-45E927EEE625}" srcOrd="0" destOrd="0" presId="urn:microsoft.com/office/officeart/2005/8/layout/hierarchy6"/>
    <dgm:cxn modelId="{B32C8E31-A656-4A05-9009-C24A21E7D66F}" type="presParOf" srcId="{DAB53188-4902-4040-A485-5EBE44D96447}" destId="{4260EE0D-D4E0-4F56-9635-BECEF6565F01}" srcOrd="1" destOrd="0" presId="urn:microsoft.com/office/officeart/2005/8/layout/hierarchy6"/>
    <dgm:cxn modelId="{7664E100-761B-4147-AAC1-DD3AF893B379}" type="presParOf" srcId="{4260EE0D-D4E0-4F56-9635-BECEF6565F01}" destId="{25C375C7-2598-4965-A844-C36B8744055A}" srcOrd="0" destOrd="0" presId="urn:microsoft.com/office/officeart/2005/8/layout/hierarchy6"/>
    <dgm:cxn modelId="{33993DDC-83D4-4719-B17F-43EA797AD2A8}" type="presParOf" srcId="{4260EE0D-D4E0-4F56-9635-BECEF6565F01}" destId="{44433728-54DB-4320-87A5-E82C4813F2F6}" srcOrd="1" destOrd="0" presId="urn:microsoft.com/office/officeart/2005/8/layout/hierarchy6"/>
    <dgm:cxn modelId="{48DB669F-782A-43E3-BB3C-3E30CAF99839}" type="presParOf" srcId="{44433728-54DB-4320-87A5-E82C4813F2F6}" destId="{5BB5C6D3-F130-462F-BDEB-6B18A8E04874}" srcOrd="0" destOrd="0" presId="urn:microsoft.com/office/officeart/2005/8/layout/hierarchy6"/>
    <dgm:cxn modelId="{B205B4FA-CE74-44B5-AB24-B7DD34742C1F}" type="presParOf" srcId="{44433728-54DB-4320-87A5-E82C4813F2F6}" destId="{2D2DCB02-860B-4D87-AD61-39FD6A31377A}" srcOrd="1" destOrd="0" presId="urn:microsoft.com/office/officeart/2005/8/layout/hierarchy6"/>
    <dgm:cxn modelId="{85C6B671-7989-4914-B825-5A15164834FA}" type="presParOf" srcId="{4260EE0D-D4E0-4F56-9635-BECEF6565F01}" destId="{C85D15C7-483F-4DCE-82AC-512EABF395A2}" srcOrd="2" destOrd="0" presId="urn:microsoft.com/office/officeart/2005/8/layout/hierarchy6"/>
    <dgm:cxn modelId="{2606331B-D882-4A4E-9412-9F226129361A}" type="presParOf" srcId="{4260EE0D-D4E0-4F56-9635-BECEF6565F01}" destId="{93A983B8-4FA9-4268-928B-3833EF99DDBC}" srcOrd="3" destOrd="0" presId="urn:microsoft.com/office/officeart/2005/8/layout/hierarchy6"/>
    <dgm:cxn modelId="{8F641022-C1D6-4C41-B4E1-A2D305E46626}" type="presParOf" srcId="{93A983B8-4FA9-4268-928B-3833EF99DDBC}" destId="{6C0D0554-DB25-4F8D-B55E-3DB14F5752D2}" srcOrd="0" destOrd="0" presId="urn:microsoft.com/office/officeart/2005/8/layout/hierarchy6"/>
    <dgm:cxn modelId="{00061E5E-8636-47C1-BB2E-8602417FFBF8}" type="presParOf" srcId="{93A983B8-4FA9-4268-928B-3833EF99DDBC}" destId="{7277DCD2-274F-4E8B-8D7B-7F2D980E968E}" srcOrd="1" destOrd="0" presId="urn:microsoft.com/office/officeart/2005/8/layout/hierarchy6"/>
    <dgm:cxn modelId="{76CD36F5-08A8-43CD-B7D9-00F98EE51566}" type="presParOf" srcId="{4260EE0D-D4E0-4F56-9635-BECEF6565F01}" destId="{AF4C780A-7807-4B31-B79F-AFF22DA63CEF}" srcOrd="4" destOrd="0" presId="urn:microsoft.com/office/officeart/2005/8/layout/hierarchy6"/>
    <dgm:cxn modelId="{0700163C-7FC6-481F-924C-A82A5590D8D3}" type="presParOf" srcId="{4260EE0D-D4E0-4F56-9635-BECEF6565F01}" destId="{3346B9A2-5179-4237-BFA5-43B5D3EA74E7}" srcOrd="5" destOrd="0" presId="urn:microsoft.com/office/officeart/2005/8/layout/hierarchy6"/>
    <dgm:cxn modelId="{673B03EC-BF5E-4E6D-8CB3-60F29CD36513}" type="presParOf" srcId="{3346B9A2-5179-4237-BFA5-43B5D3EA74E7}" destId="{BEF22D67-E1C2-4CD1-A873-8E1BF6F12E6F}" srcOrd="0" destOrd="0" presId="urn:microsoft.com/office/officeart/2005/8/layout/hierarchy6"/>
    <dgm:cxn modelId="{A7A1A6FA-DB29-4EB7-A38E-B558BAC409CD}" type="presParOf" srcId="{3346B9A2-5179-4237-BFA5-43B5D3EA74E7}" destId="{D66E3D7D-0882-4D3F-B7C1-8154C2A0CB1D}" srcOrd="1" destOrd="0" presId="urn:microsoft.com/office/officeart/2005/8/layout/hierarchy6"/>
    <dgm:cxn modelId="{256B6AB7-D5DE-4C32-9846-8CF55045EEFD}" type="presParOf" srcId="{3D0AA791-F5C2-4CBB-9E9B-CD91420CF0A3}" destId="{88B042D6-BEB2-402F-BF3D-B8A44D3C54B7}" srcOrd="6" destOrd="0" presId="urn:microsoft.com/office/officeart/2005/8/layout/hierarchy6"/>
    <dgm:cxn modelId="{88CD1F88-946E-4A98-B036-E0C23732C763}" type="presParOf" srcId="{3D0AA791-F5C2-4CBB-9E9B-CD91420CF0A3}" destId="{519717FA-D5B5-4C08-A02A-0D322B9B89F7}" srcOrd="7" destOrd="0" presId="urn:microsoft.com/office/officeart/2005/8/layout/hierarchy6"/>
    <dgm:cxn modelId="{EC7A7F58-EC77-4D01-8D1D-7C5247A09D50}" type="presParOf" srcId="{519717FA-D5B5-4C08-A02A-0D322B9B89F7}" destId="{1B39FC22-1577-40C2-9700-1C298A919DA9}" srcOrd="0" destOrd="0" presId="urn:microsoft.com/office/officeart/2005/8/layout/hierarchy6"/>
    <dgm:cxn modelId="{88FE4A42-A325-4E88-8F63-34A3369128EE}" type="presParOf" srcId="{519717FA-D5B5-4C08-A02A-0D322B9B89F7}" destId="{3188CAF9-65ED-42CA-8138-06181E5538BD}" srcOrd="1" destOrd="0" presId="urn:microsoft.com/office/officeart/2005/8/layout/hierarchy6"/>
    <dgm:cxn modelId="{161595DB-EC6E-49C5-B0C9-C7D5F7D527D0}" type="presParOf" srcId="{3D0AA791-F5C2-4CBB-9E9B-CD91420CF0A3}" destId="{837AEF4E-0F40-41B7-AAFA-B7D50E78C912}" srcOrd="8" destOrd="0" presId="urn:microsoft.com/office/officeart/2005/8/layout/hierarchy6"/>
    <dgm:cxn modelId="{C4579BD1-D009-4399-8EE4-41A6A22D2C35}" type="presParOf" srcId="{3D0AA791-F5C2-4CBB-9E9B-CD91420CF0A3}" destId="{CCF49EB1-5323-42A6-818E-5F847D6F97F9}" srcOrd="9" destOrd="0" presId="urn:microsoft.com/office/officeart/2005/8/layout/hierarchy6"/>
    <dgm:cxn modelId="{189A696C-507E-42E4-B3C4-E1AC5F4DE74B}" type="presParOf" srcId="{CCF49EB1-5323-42A6-818E-5F847D6F97F9}" destId="{4E54D37C-6585-461A-8AE2-F1C192C17EF9}" srcOrd="0" destOrd="0" presId="urn:microsoft.com/office/officeart/2005/8/layout/hierarchy6"/>
    <dgm:cxn modelId="{2A1FD859-656D-4EFA-B6AF-C43AEB6CC9C6}" type="presParOf" srcId="{CCF49EB1-5323-42A6-818E-5F847D6F97F9}" destId="{5C2B3D69-B4FD-4705-B457-FE0BD7B5DD29}" srcOrd="1" destOrd="0" presId="urn:microsoft.com/office/officeart/2005/8/layout/hierarchy6"/>
    <dgm:cxn modelId="{F152BA5E-20A7-4460-B624-AE4736D885F1}" type="presParOf" srcId="{D5FE8AED-40A5-458D-8B11-B946C7EC4B60}" destId="{15AD5B38-0377-4630-8B52-C5079BA9067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560FDB-70A8-4C9A-90E3-B3A70BA9B42E}" type="doc">
      <dgm:prSet loTypeId="urn:microsoft.com/office/officeart/2005/8/layout/hierarchy4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2E41A0B-96B7-4D01-8CC0-C559EA88C465}">
      <dgm:prSet phldrT="[Текст]" custT="1"/>
      <dgm:spPr/>
      <dgm:t>
        <a:bodyPr/>
        <a:lstStyle/>
        <a:p>
          <a:r>
            <a:rPr lang="ru-RU" sz="2400" dirty="0" smtClean="0"/>
            <a:t>Неналоговые доходы</a:t>
          </a:r>
          <a:endParaRPr lang="ru-RU" sz="2400" dirty="0"/>
        </a:p>
      </dgm:t>
    </dgm:pt>
    <dgm:pt modelId="{381EB0B0-C528-4DF1-8E1C-92A0A9E3F286}" type="parTrans" cxnId="{E350AF86-612C-4EAB-85BE-67B2CD0E9ECC}">
      <dgm:prSet/>
      <dgm:spPr/>
      <dgm:t>
        <a:bodyPr/>
        <a:lstStyle/>
        <a:p>
          <a:endParaRPr lang="ru-RU"/>
        </a:p>
      </dgm:t>
    </dgm:pt>
    <dgm:pt modelId="{9AD4CEE3-BBB2-4A37-99A5-F5B0754F76C1}" type="sibTrans" cxnId="{E350AF86-612C-4EAB-85BE-67B2CD0E9ECC}">
      <dgm:prSet/>
      <dgm:spPr/>
      <dgm:t>
        <a:bodyPr/>
        <a:lstStyle/>
        <a:p>
          <a:endParaRPr lang="ru-RU"/>
        </a:p>
      </dgm:t>
    </dgm:pt>
    <dgm:pt modelId="{F14BCE97-9D3B-4F8C-99D7-160C5A4AB95B}" type="asst">
      <dgm:prSet phldrT="[Текст]"/>
      <dgm:spPr/>
      <dgm:t>
        <a:bodyPr/>
        <a:lstStyle/>
        <a:p>
          <a:pPr rtl="0"/>
          <a:r>
            <a:rPr lang="ru-RU" dirty="0" smtClean="0"/>
            <a:t>Доходы от оказания платных услуг (работ) и компенсации затрат государства</a:t>
          </a:r>
          <a:endParaRPr lang="ru-RU" b="0" dirty="0"/>
        </a:p>
      </dgm:t>
    </dgm:pt>
    <dgm:pt modelId="{192B0EC5-4765-420C-A6B5-B040F59148FA}" type="parTrans" cxnId="{2C9558E8-91E1-4C4A-B742-8E1F5CC49CF8}">
      <dgm:prSet/>
      <dgm:spPr/>
      <dgm:t>
        <a:bodyPr/>
        <a:lstStyle/>
        <a:p>
          <a:endParaRPr lang="ru-RU"/>
        </a:p>
      </dgm:t>
    </dgm:pt>
    <dgm:pt modelId="{215C789D-D628-4535-9CC3-7A60CD269A9E}" type="sibTrans" cxnId="{2C9558E8-91E1-4C4A-B742-8E1F5CC49CF8}">
      <dgm:prSet/>
      <dgm:spPr/>
      <dgm:t>
        <a:bodyPr/>
        <a:lstStyle/>
        <a:p>
          <a:endParaRPr lang="ru-RU"/>
        </a:p>
      </dgm:t>
    </dgm:pt>
    <dgm:pt modelId="{B266909B-E836-4EE2-8441-7F5EB51FAF38}" type="asst">
      <dgm:prSet phldrT="[Текст]"/>
      <dgm:spPr/>
      <dgm:t>
        <a:bodyPr/>
        <a:lstStyle/>
        <a:p>
          <a:r>
            <a:rPr lang="ru-RU" b="0" dirty="0" smtClean="0"/>
            <a:t>Доходы от продажи материальных и нематериальных активов</a:t>
          </a:r>
          <a:endParaRPr lang="ru-RU" b="0" dirty="0"/>
        </a:p>
      </dgm:t>
    </dgm:pt>
    <dgm:pt modelId="{57C5B54C-03BE-4EE3-A147-D4E0A676D1AD}" type="parTrans" cxnId="{2BC9D884-DAE8-41C8-86C0-067B20494DE3}">
      <dgm:prSet/>
      <dgm:spPr/>
      <dgm:t>
        <a:bodyPr/>
        <a:lstStyle/>
        <a:p>
          <a:endParaRPr lang="ru-RU"/>
        </a:p>
      </dgm:t>
    </dgm:pt>
    <dgm:pt modelId="{6B9CDC68-B682-4DB2-BFC4-3ECB26781307}" type="sibTrans" cxnId="{2BC9D884-DAE8-41C8-86C0-067B20494DE3}">
      <dgm:prSet/>
      <dgm:spPr/>
      <dgm:t>
        <a:bodyPr/>
        <a:lstStyle/>
        <a:p>
          <a:endParaRPr lang="ru-RU"/>
        </a:p>
      </dgm:t>
    </dgm:pt>
    <dgm:pt modelId="{B0F33058-3B4E-436D-AF49-0FBB260892A1}" type="asst">
      <dgm:prSet phldrT="[Текст]"/>
      <dgm:spPr/>
      <dgm:t>
        <a:bodyPr/>
        <a:lstStyle/>
        <a:p>
          <a:r>
            <a:rPr lang="ru-RU" b="0" dirty="0" smtClean="0"/>
            <a:t>Штрафы, санкции, возмещение ущерба</a:t>
          </a:r>
          <a:endParaRPr lang="ru-RU" b="0" dirty="0"/>
        </a:p>
      </dgm:t>
    </dgm:pt>
    <dgm:pt modelId="{E334068E-AC69-4522-A61E-6E54BECE341F}" type="sibTrans" cxnId="{F4E50E2F-6BD1-425A-855D-DFC1EDD5BF0B}">
      <dgm:prSet/>
      <dgm:spPr/>
      <dgm:t>
        <a:bodyPr/>
        <a:lstStyle/>
        <a:p>
          <a:endParaRPr lang="ru-RU"/>
        </a:p>
      </dgm:t>
    </dgm:pt>
    <dgm:pt modelId="{16C183A4-7DF3-47C7-8368-AC43B60AED81}" type="parTrans" cxnId="{F4E50E2F-6BD1-425A-855D-DFC1EDD5BF0B}">
      <dgm:prSet/>
      <dgm:spPr/>
      <dgm:t>
        <a:bodyPr/>
        <a:lstStyle/>
        <a:p>
          <a:endParaRPr lang="ru-RU"/>
        </a:p>
      </dgm:t>
    </dgm:pt>
    <dgm:pt modelId="{C993C45F-DAE1-47D0-8D6F-F510641916C7}" type="asst">
      <dgm:prSet/>
      <dgm:spPr/>
      <dgm:t>
        <a:bodyPr/>
        <a:lstStyle/>
        <a:p>
          <a:r>
            <a:rPr lang="ru-RU" b="0" dirty="0" smtClean="0"/>
            <a:t>Платежи за пользование природными ресурсами</a:t>
          </a:r>
          <a:endParaRPr lang="ru-RU" dirty="0"/>
        </a:p>
      </dgm:t>
    </dgm:pt>
    <dgm:pt modelId="{17116471-8C7C-4593-AEA6-B17DC1F8353E}" type="parTrans" cxnId="{15869C7D-17DB-4656-BF08-3809C95502FD}">
      <dgm:prSet/>
      <dgm:spPr/>
      <dgm:t>
        <a:bodyPr/>
        <a:lstStyle/>
        <a:p>
          <a:endParaRPr lang="ru-RU"/>
        </a:p>
      </dgm:t>
    </dgm:pt>
    <dgm:pt modelId="{5CBD2664-402F-4BFF-B32F-D92CC0F879B6}" type="sibTrans" cxnId="{15869C7D-17DB-4656-BF08-3809C95502FD}">
      <dgm:prSet/>
      <dgm:spPr/>
      <dgm:t>
        <a:bodyPr/>
        <a:lstStyle/>
        <a:p>
          <a:endParaRPr lang="ru-RU"/>
        </a:p>
      </dgm:t>
    </dgm:pt>
    <dgm:pt modelId="{32E6A8F6-3FB6-4B38-A8D6-60C804A4714A}" type="asst">
      <dgm:prSet phldrT="[Текст]" custT="1"/>
      <dgm:spPr/>
      <dgm:t>
        <a:bodyPr/>
        <a:lstStyle/>
        <a:p>
          <a:r>
            <a:rPr lang="ru-RU" sz="1200" b="0" dirty="0" smtClean="0"/>
            <a:t>Доходы от использования имущества, находящегося в муниципальной собственности</a:t>
          </a:r>
          <a:endParaRPr lang="ru-RU" sz="1200" b="0" dirty="0"/>
        </a:p>
      </dgm:t>
    </dgm:pt>
    <dgm:pt modelId="{E36E8F3D-323D-43AC-8348-EBEA8DC10A6F}" type="sibTrans" cxnId="{2A95F46D-91E7-485B-8432-920C8E1ECC9F}">
      <dgm:prSet/>
      <dgm:spPr/>
      <dgm:t>
        <a:bodyPr/>
        <a:lstStyle/>
        <a:p>
          <a:endParaRPr lang="ru-RU"/>
        </a:p>
      </dgm:t>
    </dgm:pt>
    <dgm:pt modelId="{8F44AFD4-A547-4B90-8C77-52EDCD755742}" type="parTrans" cxnId="{2A95F46D-91E7-485B-8432-920C8E1ECC9F}">
      <dgm:prSet/>
      <dgm:spPr/>
      <dgm:t>
        <a:bodyPr/>
        <a:lstStyle/>
        <a:p>
          <a:endParaRPr lang="ru-RU"/>
        </a:p>
      </dgm:t>
    </dgm:pt>
    <dgm:pt modelId="{A7D343CC-614F-4F13-88DD-A00FA2569AF0}" type="pres">
      <dgm:prSet presAssocID="{07560FDB-70A8-4C9A-90E3-B3A70BA9B42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0CF90F-DBC2-4A7C-A5AD-17ADB0D69F77}" type="pres">
      <dgm:prSet presAssocID="{A2E41A0B-96B7-4D01-8CC0-C559EA88C465}" presName="vertOne" presStyleCnt="0"/>
      <dgm:spPr/>
      <dgm:t>
        <a:bodyPr/>
        <a:lstStyle/>
        <a:p>
          <a:endParaRPr lang="ru-RU"/>
        </a:p>
      </dgm:t>
    </dgm:pt>
    <dgm:pt modelId="{B19816CF-D5DE-4965-811E-0583B70761AC}" type="pres">
      <dgm:prSet presAssocID="{A2E41A0B-96B7-4D01-8CC0-C559EA88C465}" presName="txOne" presStyleLbl="node0" presStyleIdx="0" presStyleCnt="1" custScaleY="20193" custLinFactY="-9103" custLinFactNeighborX="-4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F1CBEF-950E-4681-A0FD-D56AE8DA7742}" type="pres">
      <dgm:prSet presAssocID="{A2E41A0B-96B7-4D01-8CC0-C559EA88C465}" presName="parTransOne" presStyleCnt="0"/>
      <dgm:spPr/>
      <dgm:t>
        <a:bodyPr/>
        <a:lstStyle/>
        <a:p>
          <a:endParaRPr lang="ru-RU"/>
        </a:p>
      </dgm:t>
    </dgm:pt>
    <dgm:pt modelId="{4C43F439-5E10-47E2-9D08-D1E3CCBFE74C}" type="pres">
      <dgm:prSet presAssocID="{A2E41A0B-96B7-4D01-8CC0-C559EA88C465}" presName="horzOne" presStyleCnt="0"/>
      <dgm:spPr/>
      <dgm:t>
        <a:bodyPr/>
        <a:lstStyle/>
        <a:p>
          <a:endParaRPr lang="ru-RU"/>
        </a:p>
      </dgm:t>
    </dgm:pt>
    <dgm:pt modelId="{5B3774ED-E472-48FD-A630-A7B1DA7AD115}" type="pres">
      <dgm:prSet presAssocID="{32E6A8F6-3FB6-4B38-A8D6-60C804A4714A}" presName="vertTwo" presStyleCnt="0"/>
      <dgm:spPr/>
      <dgm:t>
        <a:bodyPr/>
        <a:lstStyle/>
        <a:p>
          <a:endParaRPr lang="ru-RU"/>
        </a:p>
      </dgm:t>
    </dgm:pt>
    <dgm:pt modelId="{3C6908E8-635C-447C-98CE-EDD42A7A50E1}" type="pres">
      <dgm:prSet presAssocID="{32E6A8F6-3FB6-4B38-A8D6-60C804A4714A}" presName="txTwo" presStyleLbl="asst1" presStyleIdx="0" presStyleCnt="5" custScaleY="29569" custLinFactNeighborX="3623" custLinFactNeighborY="7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CF8554-149D-47C0-A093-A4182B1F9E9D}" type="pres">
      <dgm:prSet presAssocID="{32E6A8F6-3FB6-4B38-A8D6-60C804A4714A}" presName="horzTwo" presStyleCnt="0"/>
      <dgm:spPr/>
      <dgm:t>
        <a:bodyPr/>
        <a:lstStyle/>
        <a:p>
          <a:endParaRPr lang="ru-RU"/>
        </a:p>
      </dgm:t>
    </dgm:pt>
    <dgm:pt modelId="{9E5E805D-AB31-48BB-B93F-59E2E16971EC}" type="pres">
      <dgm:prSet presAssocID="{E36E8F3D-323D-43AC-8348-EBEA8DC10A6F}" presName="sibSpaceTwo" presStyleCnt="0"/>
      <dgm:spPr/>
      <dgm:t>
        <a:bodyPr/>
        <a:lstStyle/>
        <a:p>
          <a:endParaRPr lang="ru-RU"/>
        </a:p>
      </dgm:t>
    </dgm:pt>
    <dgm:pt modelId="{638419EE-8D01-48D8-935E-0E16A64984A7}" type="pres">
      <dgm:prSet presAssocID="{C993C45F-DAE1-47D0-8D6F-F510641916C7}" presName="vertTwo" presStyleCnt="0"/>
      <dgm:spPr/>
      <dgm:t>
        <a:bodyPr/>
        <a:lstStyle/>
        <a:p>
          <a:endParaRPr lang="ru-RU"/>
        </a:p>
      </dgm:t>
    </dgm:pt>
    <dgm:pt modelId="{9D06D26B-9576-4BCC-8B8B-697E13A700EE}" type="pres">
      <dgm:prSet presAssocID="{C993C45F-DAE1-47D0-8D6F-F510641916C7}" presName="txTwo" presStyleLbl="asst1" presStyleIdx="1" presStyleCnt="5" custScaleY="30024" custLinFactNeighborX="-601" custLinFactNeighborY="7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B0E96A-704F-435C-827E-96472E847E14}" type="pres">
      <dgm:prSet presAssocID="{C993C45F-DAE1-47D0-8D6F-F510641916C7}" presName="horzTwo" presStyleCnt="0"/>
      <dgm:spPr/>
      <dgm:t>
        <a:bodyPr/>
        <a:lstStyle/>
        <a:p>
          <a:endParaRPr lang="ru-RU"/>
        </a:p>
      </dgm:t>
    </dgm:pt>
    <dgm:pt modelId="{E6E86C5C-1FDF-4C7F-BD40-C0973CCA0E15}" type="pres">
      <dgm:prSet presAssocID="{5CBD2664-402F-4BFF-B32F-D92CC0F879B6}" presName="sibSpaceTwo" presStyleCnt="0"/>
      <dgm:spPr/>
      <dgm:t>
        <a:bodyPr/>
        <a:lstStyle/>
        <a:p>
          <a:endParaRPr lang="ru-RU"/>
        </a:p>
      </dgm:t>
    </dgm:pt>
    <dgm:pt modelId="{CB31AEAE-67A3-48AF-9CA6-74AD46A53FEB}" type="pres">
      <dgm:prSet presAssocID="{F14BCE97-9D3B-4F8C-99D7-160C5A4AB95B}" presName="vertTwo" presStyleCnt="0"/>
      <dgm:spPr/>
      <dgm:t>
        <a:bodyPr/>
        <a:lstStyle/>
        <a:p>
          <a:endParaRPr lang="ru-RU"/>
        </a:p>
      </dgm:t>
    </dgm:pt>
    <dgm:pt modelId="{8BB608B2-6F9C-4E75-B51A-19E350A309F8}" type="pres">
      <dgm:prSet presAssocID="{F14BCE97-9D3B-4F8C-99D7-160C5A4AB95B}" presName="txTwo" presStyleLbl="asst1" presStyleIdx="2" presStyleCnt="5" custFlipVert="0" custScaleY="30292" custLinFactNeighborX="-22" custLinFactNeighborY="7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DF9F45-7D37-475A-8947-2E2B0409767E}" type="pres">
      <dgm:prSet presAssocID="{F14BCE97-9D3B-4F8C-99D7-160C5A4AB95B}" presName="horzTwo" presStyleCnt="0"/>
      <dgm:spPr/>
      <dgm:t>
        <a:bodyPr/>
        <a:lstStyle/>
        <a:p>
          <a:endParaRPr lang="ru-RU"/>
        </a:p>
      </dgm:t>
    </dgm:pt>
    <dgm:pt modelId="{BE23F9EF-C4FC-436D-B868-7B49225206A7}" type="pres">
      <dgm:prSet presAssocID="{215C789D-D628-4535-9CC3-7A60CD269A9E}" presName="sibSpaceTwo" presStyleCnt="0"/>
      <dgm:spPr/>
      <dgm:t>
        <a:bodyPr/>
        <a:lstStyle/>
        <a:p>
          <a:endParaRPr lang="ru-RU"/>
        </a:p>
      </dgm:t>
    </dgm:pt>
    <dgm:pt modelId="{E2FDDFE8-EAF8-428C-85C2-8FC643AA9347}" type="pres">
      <dgm:prSet presAssocID="{B266909B-E836-4EE2-8441-7F5EB51FAF38}" presName="vertTwo" presStyleCnt="0"/>
      <dgm:spPr/>
      <dgm:t>
        <a:bodyPr/>
        <a:lstStyle/>
        <a:p>
          <a:endParaRPr lang="ru-RU"/>
        </a:p>
      </dgm:t>
    </dgm:pt>
    <dgm:pt modelId="{FF32F447-9713-46B1-AF84-7C2C544D12A2}" type="pres">
      <dgm:prSet presAssocID="{B266909B-E836-4EE2-8441-7F5EB51FAF38}" presName="txTwo" presStyleLbl="asst1" presStyleIdx="3" presStyleCnt="5" custScaleY="30890" custLinFactNeighborX="1028" custLinFactNeighborY="7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14263B-BAE1-4138-B886-6A636F4AFC39}" type="pres">
      <dgm:prSet presAssocID="{B266909B-E836-4EE2-8441-7F5EB51FAF38}" presName="horzTwo" presStyleCnt="0"/>
      <dgm:spPr/>
      <dgm:t>
        <a:bodyPr/>
        <a:lstStyle/>
        <a:p>
          <a:endParaRPr lang="ru-RU"/>
        </a:p>
      </dgm:t>
    </dgm:pt>
    <dgm:pt modelId="{3E63C1BF-1CFA-40A9-8583-BEC5EA80DDA3}" type="pres">
      <dgm:prSet presAssocID="{6B9CDC68-B682-4DB2-BFC4-3ECB26781307}" presName="sibSpaceTwo" presStyleCnt="0"/>
      <dgm:spPr/>
      <dgm:t>
        <a:bodyPr/>
        <a:lstStyle/>
        <a:p>
          <a:endParaRPr lang="ru-RU"/>
        </a:p>
      </dgm:t>
    </dgm:pt>
    <dgm:pt modelId="{67EFB0FF-514D-46A3-9141-F488A9BBB39A}" type="pres">
      <dgm:prSet presAssocID="{B0F33058-3B4E-436D-AF49-0FBB260892A1}" presName="vertTwo" presStyleCnt="0"/>
      <dgm:spPr/>
      <dgm:t>
        <a:bodyPr/>
        <a:lstStyle/>
        <a:p>
          <a:endParaRPr lang="ru-RU"/>
        </a:p>
      </dgm:t>
    </dgm:pt>
    <dgm:pt modelId="{BA8B964F-BF4B-462D-B381-C5E1E488332A}" type="pres">
      <dgm:prSet presAssocID="{B0F33058-3B4E-436D-AF49-0FBB260892A1}" presName="txTwo" presStyleLbl="asst1" presStyleIdx="4" presStyleCnt="5" custScaleY="30890" custLinFactNeighborX="-406" custLinFactNeighborY="7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B35C7C-3F65-41D0-88CA-E0D22272449A}" type="pres">
      <dgm:prSet presAssocID="{B0F33058-3B4E-436D-AF49-0FBB260892A1}" presName="horzTwo" presStyleCnt="0"/>
      <dgm:spPr/>
      <dgm:t>
        <a:bodyPr/>
        <a:lstStyle/>
        <a:p>
          <a:endParaRPr lang="ru-RU"/>
        </a:p>
      </dgm:t>
    </dgm:pt>
  </dgm:ptLst>
  <dgm:cxnLst>
    <dgm:cxn modelId="{C02CAB48-BA61-4E4A-A214-1C440C63C61B}" type="presOf" srcId="{32E6A8F6-3FB6-4B38-A8D6-60C804A4714A}" destId="{3C6908E8-635C-447C-98CE-EDD42A7A50E1}" srcOrd="0" destOrd="0" presId="urn:microsoft.com/office/officeart/2005/8/layout/hierarchy4"/>
    <dgm:cxn modelId="{E350AF86-612C-4EAB-85BE-67B2CD0E9ECC}" srcId="{07560FDB-70A8-4C9A-90E3-B3A70BA9B42E}" destId="{A2E41A0B-96B7-4D01-8CC0-C559EA88C465}" srcOrd="0" destOrd="0" parTransId="{381EB0B0-C528-4DF1-8E1C-92A0A9E3F286}" sibTransId="{9AD4CEE3-BBB2-4A37-99A5-F5B0754F76C1}"/>
    <dgm:cxn modelId="{15869C7D-17DB-4656-BF08-3809C95502FD}" srcId="{A2E41A0B-96B7-4D01-8CC0-C559EA88C465}" destId="{C993C45F-DAE1-47D0-8D6F-F510641916C7}" srcOrd="1" destOrd="0" parTransId="{17116471-8C7C-4593-AEA6-B17DC1F8353E}" sibTransId="{5CBD2664-402F-4BFF-B32F-D92CC0F879B6}"/>
    <dgm:cxn modelId="{2A95F46D-91E7-485B-8432-920C8E1ECC9F}" srcId="{A2E41A0B-96B7-4D01-8CC0-C559EA88C465}" destId="{32E6A8F6-3FB6-4B38-A8D6-60C804A4714A}" srcOrd="0" destOrd="0" parTransId="{8F44AFD4-A547-4B90-8C77-52EDCD755742}" sibTransId="{E36E8F3D-323D-43AC-8348-EBEA8DC10A6F}"/>
    <dgm:cxn modelId="{C7CE7C27-C9BB-4470-B467-4BFD411BD658}" type="presOf" srcId="{A2E41A0B-96B7-4D01-8CC0-C559EA88C465}" destId="{B19816CF-D5DE-4965-811E-0583B70761AC}" srcOrd="0" destOrd="0" presId="urn:microsoft.com/office/officeart/2005/8/layout/hierarchy4"/>
    <dgm:cxn modelId="{B8CAD140-2649-4590-BD45-2BA641F6C8CC}" type="presOf" srcId="{C993C45F-DAE1-47D0-8D6F-F510641916C7}" destId="{9D06D26B-9576-4BCC-8B8B-697E13A700EE}" srcOrd="0" destOrd="0" presId="urn:microsoft.com/office/officeart/2005/8/layout/hierarchy4"/>
    <dgm:cxn modelId="{F4E50E2F-6BD1-425A-855D-DFC1EDD5BF0B}" srcId="{A2E41A0B-96B7-4D01-8CC0-C559EA88C465}" destId="{B0F33058-3B4E-436D-AF49-0FBB260892A1}" srcOrd="4" destOrd="0" parTransId="{16C183A4-7DF3-47C7-8368-AC43B60AED81}" sibTransId="{E334068E-AC69-4522-A61E-6E54BECE341F}"/>
    <dgm:cxn modelId="{2BC9D884-DAE8-41C8-86C0-067B20494DE3}" srcId="{A2E41A0B-96B7-4D01-8CC0-C559EA88C465}" destId="{B266909B-E836-4EE2-8441-7F5EB51FAF38}" srcOrd="3" destOrd="0" parTransId="{57C5B54C-03BE-4EE3-A147-D4E0A676D1AD}" sibTransId="{6B9CDC68-B682-4DB2-BFC4-3ECB26781307}"/>
    <dgm:cxn modelId="{8E5E709C-7DB7-4604-965E-39D573D9D525}" type="presOf" srcId="{B0F33058-3B4E-436D-AF49-0FBB260892A1}" destId="{BA8B964F-BF4B-462D-B381-C5E1E488332A}" srcOrd="0" destOrd="0" presId="urn:microsoft.com/office/officeart/2005/8/layout/hierarchy4"/>
    <dgm:cxn modelId="{B749AF5D-CFC4-4F05-9B14-9FE8CBDC9141}" type="presOf" srcId="{B266909B-E836-4EE2-8441-7F5EB51FAF38}" destId="{FF32F447-9713-46B1-AF84-7C2C544D12A2}" srcOrd="0" destOrd="0" presId="urn:microsoft.com/office/officeart/2005/8/layout/hierarchy4"/>
    <dgm:cxn modelId="{ADEC4FCB-1F9F-4461-BC1D-45591DCB3B2A}" type="presOf" srcId="{07560FDB-70A8-4C9A-90E3-B3A70BA9B42E}" destId="{A7D343CC-614F-4F13-88DD-A00FA2569AF0}" srcOrd="0" destOrd="0" presId="urn:microsoft.com/office/officeart/2005/8/layout/hierarchy4"/>
    <dgm:cxn modelId="{C7BD8A4E-0C05-4D19-ABC4-67875919C3F0}" type="presOf" srcId="{F14BCE97-9D3B-4F8C-99D7-160C5A4AB95B}" destId="{8BB608B2-6F9C-4E75-B51A-19E350A309F8}" srcOrd="0" destOrd="0" presId="urn:microsoft.com/office/officeart/2005/8/layout/hierarchy4"/>
    <dgm:cxn modelId="{2C9558E8-91E1-4C4A-B742-8E1F5CC49CF8}" srcId="{A2E41A0B-96B7-4D01-8CC0-C559EA88C465}" destId="{F14BCE97-9D3B-4F8C-99D7-160C5A4AB95B}" srcOrd="2" destOrd="0" parTransId="{192B0EC5-4765-420C-A6B5-B040F59148FA}" sibTransId="{215C789D-D628-4535-9CC3-7A60CD269A9E}"/>
    <dgm:cxn modelId="{9C316C15-7868-44F2-B041-094D77C4BF6A}" type="presParOf" srcId="{A7D343CC-614F-4F13-88DD-A00FA2569AF0}" destId="{A20CF90F-DBC2-4A7C-A5AD-17ADB0D69F77}" srcOrd="0" destOrd="0" presId="urn:microsoft.com/office/officeart/2005/8/layout/hierarchy4"/>
    <dgm:cxn modelId="{EB51AC91-BF6A-447C-B62F-3DCE510F4B96}" type="presParOf" srcId="{A20CF90F-DBC2-4A7C-A5AD-17ADB0D69F77}" destId="{B19816CF-D5DE-4965-811E-0583B70761AC}" srcOrd="0" destOrd="0" presId="urn:microsoft.com/office/officeart/2005/8/layout/hierarchy4"/>
    <dgm:cxn modelId="{587EBDC8-CC70-4374-B25D-E44F526E1298}" type="presParOf" srcId="{A20CF90F-DBC2-4A7C-A5AD-17ADB0D69F77}" destId="{5DF1CBEF-950E-4681-A0FD-D56AE8DA7742}" srcOrd="1" destOrd="0" presId="urn:microsoft.com/office/officeart/2005/8/layout/hierarchy4"/>
    <dgm:cxn modelId="{83FD2496-F771-4FFA-8955-8A3612D32223}" type="presParOf" srcId="{A20CF90F-DBC2-4A7C-A5AD-17ADB0D69F77}" destId="{4C43F439-5E10-47E2-9D08-D1E3CCBFE74C}" srcOrd="2" destOrd="0" presId="urn:microsoft.com/office/officeart/2005/8/layout/hierarchy4"/>
    <dgm:cxn modelId="{4DFC11CF-6DE3-465B-AF29-D1A358BEE933}" type="presParOf" srcId="{4C43F439-5E10-47E2-9D08-D1E3CCBFE74C}" destId="{5B3774ED-E472-48FD-A630-A7B1DA7AD115}" srcOrd="0" destOrd="0" presId="urn:microsoft.com/office/officeart/2005/8/layout/hierarchy4"/>
    <dgm:cxn modelId="{BB175F63-A43A-4889-A868-D9FA62FEA69D}" type="presParOf" srcId="{5B3774ED-E472-48FD-A630-A7B1DA7AD115}" destId="{3C6908E8-635C-447C-98CE-EDD42A7A50E1}" srcOrd="0" destOrd="0" presId="urn:microsoft.com/office/officeart/2005/8/layout/hierarchy4"/>
    <dgm:cxn modelId="{01CABCDE-57A3-4C28-A7EF-57FCD4A1F222}" type="presParOf" srcId="{5B3774ED-E472-48FD-A630-A7B1DA7AD115}" destId="{82CF8554-149D-47C0-A093-A4182B1F9E9D}" srcOrd="1" destOrd="0" presId="urn:microsoft.com/office/officeart/2005/8/layout/hierarchy4"/>
    <dgm:cxn modelId="{8AF9F818-DF25-4889-9F42-F91F087A4C6A}" type="presParOf" srcId="{4C43F439-5E10-47E2-9D08-D1E3CCBFE74C}" destId="{9E5E805D-AB31-48BB-B93F-59E2E16971EC}" srcOrd="1" destOrd="0" presId="urn:microsoft.com/office/officeart/2005/8/layout/hierarchy4"/>
    <dgm:cxn modelId="{5B4B9BF9-CDE3-4BBB-A51D-05FEF4F94BD3}" type="presParOf" srcId="{4C43F439-5E10-47E2-9D08-D1E3CCBFE74C}" destId="{638419EE-8D01-48D8-935E-0E16A64984A7}" srcOrd="2" destOrd="0" presId="urn:microsoft.com/office/officeart/2005/8/layout/hierarchy4"/>
    <dgm:cxn modelId="{9EBE5999-A61A-42FC-BDCE-1D9AF739CE87}" type="presParOf" srcId="{638419EE-8D01-48D8-935E-0E16A64984A7}" destId="{9D06D26B-9576-4BCC-8B8B-697E13A700EE}" srcOrd="0" destOrd="0" presId="urn:microsoft.com/office/officeart/2005/8/layout/hierarchy4"/>
    <dgm:cxn modelId="{47F8750A-510C-40A2-B825-769A88DB0344}" type="presParOf" srcId="{638419EE-8D01-48D8-935E-0E16A64984A7}" destId="{78B0E96A-704F-435C-827E-96472E847E14}" srcOrd="1" destOrd="0" presId="urn:microsoft.com/office/officeart/2005/8/layout/hierarchy4"/>
    <dgm:cxn modelId="{EAA2976A-78B4-4801-8375-F71F50B9DA73}" type="presParOf" srcId="{4C43F439-5E10-47E2-9D08-D1E3CCBFE74C}" destId="{E6E86C5C-1FDF-4C7F-BD40-C0973CCA0E15}" srcOrd="3" destOrd="0" presId="urn:microsoft.com/office/officeart/2005/8/layout/hierarchy4"/>
    <dgm:cxn modelId="{E6B3D2A0-3DA8-4962-8F5A-1BD6D0A12ACF}" type="presParOf" srcId="{4C43F439-5E10-47E2-9D08-D1E3CCBFE74C}" destId="{CB31AEAE-67A3-48AF-9CA6-74AD46A53FEB}" srcOrd="4" destOrd="0" presId="urn:microsoft.com/office/officeart/2005/8/layout/hierarchy4"/>
    <dgm:cxn modelId="{8EBEE0F7-4BD7-4485-BDC9-690D684FB447}" type="presParOf" srcId="{CB31AEAE-67A3-48AF-9CA6-74AD46A53FEB}" destId="{8BB608B2-6F9C-4E75-B51A-19E350A309F8}" srcOrd="0" destOrd="0" presId="urn:microsoft.com/office/officeart/2005/8/layout/hierarchy4"/>
    <dgm:cxn modelId="{A017D020-F2DB-45B1-8875-03DFAC2AE962}" type="presParOf" srcId="{CB31AEAE-67A3-48AF-9CA6-74AD46A53FEB}" destId="{54DF9F45-7D37-475A-8947-2E2B0409767E}" srcOrd="1" destOrd="0" presId="urn:microsoft.com/office/officeart/2005/8/layout/hierarchy4"/>
    <dgm:cxn modelId="{014BE6E8-6B05-499A-A393-B7D764C44A95}" type="presParOf" srcId="{4C43F439-5E10-47E2-9D08-D1E3CCBFE74C}" destId="{BE23F9EF-C4FC-436D-B868-7B49225206A7}" srcOrd="5" destOrd="0" presId="urn:microsoft.com/office/officeart/2005/8/layout/hierarchy4"/>
    <dgm:cxn modelId="{615CA264-808E-4A7B-9847-CB3777FDE08E}" type="presParOf" srcId="{4C43F439-5E10-47E2-9D08-D1E3CCBFE74C}" destId="{E2FDDFE8-EAF8-428C-85C2-8FC643AA9347}" srcOrd="6" destOrd="0" presId="urn:microsoft.com/office/officeart/2005/8/layout/hierarchy4"/>
    <dgm:cxn modelId="{ECBDDDF1-4C45-4675-B2B4-880916E87CD2}" type="presParOf" srcId="{E2FDDFE8-EAF8-428C-85C2-8FC643AA9347}" destId="{FF32F447-9713-46B1-AF84-7C2C544D12A2}" srcOrd="0" destOrd="0" presId="urn:microsoft.com/office/officeart/2005/8/layout/hierarchy4"/>
    <dgm:cxn modelId="{FE51628D-FB6E-4A45-B0CF-A3506C2BA836}" type="presParOf" srcId="{E2FDDFE8-EAF8-428C-85C2-8FC643AA9347}" destId="{7C14263B-BAE1-4138-B886-6A636F4AFC39}" srcOrd="1" destOrd="0" presId="urn:microsoft.com/office/officeart/2005/8/layout/hierarchy4"/>
    <dgm:cxn modelId="{E349DEBF-A5B4-4A36-A7B6-5E466F55E410}" type="presParOf" srcId="{4C43F439-5E10-47E2-9D08-D1E3CCBFE74C}" destId="{3E63C1BF-1CFA-40A9-8583-BEC5EA80DDA3}" srcOrd="7" destOrd="0" presId="urn:microsoft.com/office/officeart/2005/8/layout/hierarchy4"/>
    <dgm:cxn modelId="{ACEA67B4-494E-43EB-B60E-82C7EB1247CA}" type="presParOf" srcId="{4C43F439-5E10-47E2-9D08-D1E3CCBFE74C}" destId="{67EFB0FF-514D-46A3-9141-F488A9BBB39A}" srcOrd="8" destOrd="0" presId="urn:microsoft.com/office/officeart/2005/8/layout/hierarchy4"/>
    <dgm:cxn modelId="{C1DB1C50-500A-4EA7-8E09-1937EFF9C989}" type="presParOf" srcId="{67EFB0FF-514D-46A3-9141-F488A9BBB39A}" destId="{BA8B964F-BF4B-462D-B381-C5E1E488332A}" srcOrd="0" destOrd="0" presId="urn:microsoft.com/office/officeart/2005/8/layout/hierarchy4"/>
    <dgm:cxn modelId="{DCA9F47F-2EFC-4FB8-A6DA-552CE1911D06}" type="presParOf" srcId="{67EFB0FF-514D-46A3-9141-F488A9BBB39A}" destId="{66B35C7C-3F65-41D0-88CA-E0D22272449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E11BF1-0276-48B0-96AC-3364F6A93304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A7F56F8-1E24-4084-AC6A-DE705D06DC2A}">
      <dgm:prSet phldrT="[Текст]"/>
      <dgm:spPr>
        <a:solidFill>
          <a:schemeClr val="accent4"/>
        </a:solidFill>
        <a:ln w="3175">
          <a:solidFill>
            <a:schemeClr val="accent4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Средства по разделу выделяются на:</a:t>
          </a:r>
          <a:endParaRPr lang="ru-RU" dirty="0">
            <a:solidFill>
              <a:schemeClr val="bg1"/>
            </a:solidFill>
          </a:endParaRPr>
        </a:p>
      </dgm:t>
    </dgm:pt>
    <dgm:pt modelId="{523432DC-3B61-4CB8-A5F3-155916013C04}" type="parTrans" cxnId="{7B95945B-86C7-4953-8547-E0B0C75BA530}">
      <dgm:prSet/>
      <dgm:spPr/>
      <dgm:t>
        <a:bodyPr/>
        <a:lstStyle/>
        <a:p>
          <a:endParaRPr lang="ru-RU"/>
        </a:p>
      </dgm:t>
    </dgm:pt>
    <dgm:pt modelId="{C5A0814A-1211-4025-A51C-FF2793AC6DF9}" type="sibTrans" cxnId="{7B95945B-86C7-4953-8547-E0B0C75BA530}">
      <dgm:prSet/>
      <dgm:spPr/>
      <dgm:t>
        <a:bodyPr/>
        <a:lstStyle/>
        <a:p>
          <a:endParaRPr lang="ru-RU"/>
        </a:p>
      </dgm:t>
    </dgm:pt>
    <dgm:pt modelId="{03F8502B-9B37-473E-9FD1-905935F71087}">
      <dgm:prSet/>
      <dgm:spPr>
        <a:ln>
          <a:solidFill>
            <a:schemeClr val="accent4"/>
          </a:solidFill>
        </a:ln>
      </dgm:spPr>
      <dgm:t>
        <a:bodyPr/>
        <a:lstStyle/>
        <a:p>
          <a:r>
            <a:rPr lang="ru-RU" smtClean="0"/>
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</a:r>
          <a:endParaRPr lang="ru-RU" dirty="0"/>
        </a:p>
      </dgm:t>
    </dgm:pt>
    <dgm:pt modelId="{A28F6240-9313-45EF-A61C-F3A252BED3CE}" type="sibTrans" cxnId="{45D5F3D5-3C77-4E7D-A4CD-BC3A5BBA04B6}">
      <dgm:prSet/>
      <dgm:spPr/>
      <dgm:t>
        <a:bodyPr/>
        <a:lstStyle/>
        <a:p>
          <a:endParaRPr lang="ru-RU"/>
        </a:p>
      </dgm:t>
    </dgm:pt>
    <dgm:pt modelId="{0AB8BAAE-57D2-49D2-9891-0551EB7A2B5A}" type="parTrans" cxnId="{45D5F3D5-3C77-4E7D-A4CD-BC3A5BBA04B6}">
      <dgm:prSet/>
      <dgm:spPr/>
      <dgm:t>
        <a:bodyPr/>
        <a:lstStyle/>
        <a:p>
          <a:endParaRPr lang="ru-RU"/>
        </a:p>
      </dgm:t>
    </dgm:pt>
    <dgm:pt modelId="{D9241A64-7367-4D40-A9AA-221968051DF9}">
      <dgm:prSet/>
      <dgm:spPr>
        <a:ln>
          <a:solidFill>
            <a:schemeClr val="accent4"/>
          </a:solidFill>
        </a:ln>
      </dgm:spPr>
      <dgm:t>
        <a:bodyPr/>
        <a:lstStyle/>
        <a:p>
          <a:r>
            <a:rPr lang="ru-RU" dirty="0" smtClean="0"/>
            <a:t>Другие общегосударственные вопросы</a:t>
          </a:r>
          <a:endParaRPr lang="ru-RU" dirty="0"/>
        </a:p>
      </dgm:t>
    </dgm:pt>
    <dgm:pt modelId="{CD8EB9D7-5F74-48E9-86FE-B2B31D691574}" type="sibTrans" cxnId="{FCA4CD81-60B9-4680-B966-F087FE9FCDD4}">
      <dgm:prSet/>
      <dgm:spPr/>
      <dgm:t>
        <a:bodyPr/>
        <a:lstStyle/>
        <a:p>
          <a:endParaRPr lang="ru-RU"/>
        </a:p>
      </dgm:t>
    </dgm:pt>
    <dgm:pt modelId="{29F57D53-057B-454E-81E0-EEB3F7AD9DCB}" type="parTrans" cxnId="{FCA4CD81-60B9-4680-B966-F087FE9FCDD4}">
      <dgm:prSet/>
      <dgm:spPr/>
      <dgm:t>
        <a:bodyPr/>
        <a:lstStyle/>
        <a:p>
          <a:endParaRPr lang="ru-RU"/>
        </a:p>
      </dgm:t>
    </dgm:pt>
    <dgm:pt modelId="{290EB776-47BD-4F7B-B25C-3E195F6EB42B}">
      <dgm:prSet/>
      <dgm:spPr>
        <a:ln>
          <a:solidFill>
            <a:schemeClr val="accent4"/>
          </a:solidFill>
        </a:ln>
      </dgm:spPr>
      <dgm:t>
        <a:bodyPr/>
        <a:lstStyle/>
        <a:p>
          <a:r>
            <a:rPr lang="ru-RU" dirty="0" smtClean="0"/>
            <a:t>Резервные фонды</a:t>
          </a:r>
        </a:p>
      </dgm:t>
    </dgm:pt>
    <dgm:pt modelId="{4E35F6C9-E908-4B65-95C0-70B2CE61E874}" type="sibTrans" cxnId="{8163E3AB-0D0F-4CAD-87DC-5630FF450279}">
      <dgm:prSet/>
      <dgm:spPr/>
      <dgm:t>
        <a:bodyPr/>
        <a:lstStyle/>
        <a:p>
          <a:endParaRPr lang="ru-RU"/>
        </a:p>
      </dgm:t>
    </dgm:pt>
    <dgm:pt modelId="{F2DFBFE9-32D8-4B66-8C68-53D3A3DBF329}" type="parTrans" cxnId="{8163E3AB-0D0F-4CAD-87DC-5630FF450279}">
      <dgm:prSet/>
      <dgm:spPr/>
      <dgm:t>
        <a:bodyPr/>
        <a:lstStyle/>
        <a:p>
          <a:endParaRPr lang="ru-RU"/>
        </a:p>
      </dgm:t>
    </dgm:pt>
    <dgm:pt modelId="{4E1C818A-2E50-4D3C-8D9D-CBE6E71E415E}">
      <dgm:prSet/>
      <dgm:spPr>
        <a:ln>
          <a:solidFill>
            <a:schemeClr val="accent4"/>
          </a:solidFill>
        </a:ln>
      </dgm:spPr>
      <dgm:t>
        <a:bodyPr/>
        <a:lstStyle/>
        <a:p>
          <a:r>
            <a:rPr lang="ru-RU" dirty="0" smtClean="0"/>
            <a:t>Обеспечение деятельности финансовых, налоговых и таможенных органов и органов финансового (финансово-бюджетного) надзора</a:t>
          </a:r>
        </a:p>
      </dgm:t>
    </dgm:pt>
    <dgm:pt modelId="{BA070244-F78B-49F4-8794-F0DD71D74FBD}" type="sibTrans" cxnId="{24D47DCF-99C7-4F35-8F89-6FA667524F01}">
      <dgm:prSet/>
      <dgm:spPr/>
      <dgm:t>
        <a:bodyPr/>
        <a:lstStyle/>
        <a:p>
          <a:endParaRPr lang="ru-RU"/>
        </a:p>
      </dgm:t>
    </dgm:pt>
    <dgm:pt modelId="{A2008417-2EFD-4BAF-B100-27F06F8FA6E9}" type="parTrans" cxnId="{24D47DCF-99C7-4F35-8F89-6FA667524F01}">
      <dgm:prSet/>
      <dgm:spPr/>
      <dgm:t>
        <a:bodyPr/>
        <a:lstStyle/>
        <a:p>
          <a:endParaRPr lang="ru-RU"/>
        </a:p>
      </dgm:t>
    </dgm:pt>
    <dgm:pt modelId="{BA13DB63-52C5-4FAC-A042-55B67F1A988B}">
      <dgm:prSet/>
      <dgm:spPr>
        <a:ln>
          <a:solidFill>
            <a:schemeClr val="accent4"/>
          </a:solidFill>
        </a:ln>
      </dgm:spPr>
      <dgm:t>
        <a:bodyPr/>
        <a:lstStyle/>
        <a:p>
          <a:r>
            <a:rPr lang="ru-RU" dirty="0" smtClean="0"/>
            <a:t>Функционирование Правительства Российской Федерации, высших исполни-тельных органов государственной власти субъектов Российской Федерации, местных администраций</a:t>
          </a:r>
        </a:p>
      </dgm:t>
    </dgm:pt>
    <dgm:pt modelId="{277AC59B-D79C-45D6-9828-0B1C7E34E6BB}" type="sibTrans" cxnId="{203AA686-2EDA-4564-915E-E0F35A0839A2}">
      <dgm:prSet/>
      <dgm:spPr/>
      <dgm:t>
        <a:bodyPr/>
        <a:lstStyle/>
        <a:p>
          <a:endParaRPr lang="ru-RU"/>
        </a:p>
      </dgm:t>
    </dgm:pt>
    <dgm:pt modelId="{00E999BD-4E27-409F-99A7-19E2D8B5368B}" type="parTrans" cxnId="{203AA686-2EDA-4564-915E-E0F35A0839A2}">
      <dgm:prSet/>
      <dgm:spPr/>
      <dgm:t>
        <a:bodyPr/>
        <a:lstStyle/>
        <a:p>
          <a:endParaRPr lang="ru-RU"/>
        </a:p>
      </dgm:t>
    </dgm:pt>
    <dgm:pt modelId="{6D437790-D333-4D31-A231-F62BCBE16391}">
      <dgm:prSet/>
      <dgm:spPr>
        <a:ln>
          <a:solidFill>
            <a:schemeClr val="accent4"/>
          </a:solidFill>
        </a:ln>
      </dgm:spPr>
      <dgm:t>
        <a:bodyPr/>
        <a:lstStyle/>
        <a:p>
          <a:r>
            <a:rPr lang="ru-RU" dirty="0" smtClean="0">
              <a:latin typeface="+mn-lt"/>
            </a:rPr>
            <a:t>Судебная система</a:t>
          </a:r>
          <a:endParaRPr lang="ru-RU" dirty="0" smtClean="0"/>
        </a:p>
      </dgm:t>
    </dgm:pt>
    <dgm:pt modelId="{6C710677-DF04-4DA1-9EC6-DF860307274E}" type="parTrans" cxnId="{08C416FB-E363-45D7-92AE-2CD7D7F1355B}">
      <dgm:prSet/>
      <dgm:spPr/>
    </dgm:pt>
    <dgm:pt modelId="{23F17F75-0056-4403-9CDE-CB55179DD5AD}" type="sibTrans" cxnId="{08C416FB-E363-45D7-92AE-2CD7D7F1355B}">
      <dgm:prSet/>
      <dgm:spPr/>
    </dgm:pt>
    <dgm:pt modelId="{CA9C2AAA-DD5C-4ED8-9406-F9B4B8F54054}" type="pres">
      <dgm:prSet presAssocID="{B4E11BF1-0276-48B0-96AC-3364F6A933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61F0C-A008-44CE-8B1F-384332C09C66}" type="pres">
      <dgm:prSet presAssocID="{0A7F56F8-1E24-4084-AC6A-DE705D06DC2A}" presName="parentLin" presStyleCnt="0"/>
      <dgm:spPr/>
    </dgm:pt>
    <dgm:pt modelId="{59B728C9-F370-40AF-884F-B8FC05C3E4C8}" type="pres">
      <dgm:prSet presAssocID="{0A7F56F8-1E24-4084-AC6A-DE705D06DC2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8B71F17-2233-4CC4-B1FF-8E049E75B518}" type="pres">
      <dgm:prSet presAssocID="{0A7F56F8-1E24-4084-AC6A-DE705D06DC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110FE-6B17-4C3B-BA20-167F6D3C8490}" type="pres">
      <dgm:prSet presAssocID="{0A7F56F8-1E24-4084-AC6A-DE705D06DC2A}" presName="negativeSpace" presStyleCnt="0"/>
      <dgm:spPr/>
    </dgm:pt>
    <dgm:pt modelId="{F4EBCF40-FA35-444D-AED0-6156992DAF45}" type="pres">
      <dgm:prSet presAssocID="{0A7F56F8-1E24-4084-AC6A-DE705D06DC2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1C14D2-3BE6-4250-A92F-F52632F4411F}" type="presOf" srcId="{290EB776-47BD-4F7B-B25C-3E195F6EB42B}" destId="{F4EBCF40-FA35-444D-AED0-6156992DAF45}" srcOrd="0" destOrd="4" presId="urn:microsoft.com/office/officeart/2005/8/layout/list1"/>
    <dgm:cxn modelId="{FCA4CD81-60B9-4680-B966-F087FE9FCDD4}" srcId="{0A7F56F8-1E24-4084-AC6A-DE705D06DC2A}" destId="{D9241A64-7367-4D40-A9AA-221968051DF9}" srcOrd="5" destOrd="0" parTransId="{29F57D53-057B-454E-81E0-EEB3F7AD9DCB}" sibTransId="{CD8EB9D7-5F74-48E9-86FE-B2B31D691574}"/>
    <dgm:cxn modelId="{39388393-F79F-4A58-858C-3C2996964132}" type="presOf" srcId="{0A7F56F8-1E24-4084-AC6A-DE705D06DC2A}" destId="{59B728C9-F370-40AF-884F-B8FC05C3E4C8}" srcOrd="0" destOrd="0" presId="urn:microsoft.com/office/officeart/2005/8/layout/list1"/>
    <dgm:cxn modelId="{45D5F3D5-3C77-4E7D-A4CD-BC3A5BBA04B6}" srcId="{0A7F56F8-1E24-4084-AC6A-DE705D06DC2A}" destId="{03F8502B-9B37-473E-9FD1-905935F71087}" srcOrd="0" destOrd="0" parTransId="{0AB8BAAE-57D2-49D2-9891-0551EB7A2B5A}" sibTransId="{A28F6240-9313-45EF-A61C-F3A252BED3CE}"/>
    <dgm:cxn modelId="{EF1FEB70-1512-44EE-8015-EC7132D9FD1E}" type="presOf" srcId="{0A7F56F8-1E24-4084-AC6A-DE705D06DC2A}" destId="{88B71F17-2233-4CC4-B1FF-8E049E75B518}" srcOrd="1" destOrd="0" presId="urn:microsoft.com/office/officeart/2005/8/layout/list1"/>
    <dgm:cxn modelId="{5D131B06-14D6-4C27-B4F7-5CFB95DCD292}" type="presOf" srcId="{BA13DB63-52C5-4FAC-A042-55B67F1A988B}" destId="{F4EBCF40-FA35-444D-AED0-6156992DAF45}" srcOrd="0" destOrd="1" presId="urn:microsoft.com/office/officeart/2005/8/layout/list1"/>
    <dgm:cxn modelId="{7B95945B-86C7-4953-8547-E0B0C75BA530}" srcId="{B4E11BF1-0276-48B0-96AC-3364F6A93304}" destId="{0A7F56F8-1E24-4084-AC6A-DE705D06DC2A}" srcOrd="0" destOrd="0" parTransId="{523432DC-3B61-4CB8-A5F3-155916013C04}" sibTransId="{C5A0814A-1211-4025-A51C-FF2793AC6DF9}"/>
    <dgm:cxn modelId="{24D47DCF-99C7-4F35-8F89-6FA667524F01}" srcId="{0A7F56F8-1E24-4084-AC6A-DE705D06DC2A}" destId="{4E1C818A-2E50-4D3C-8D9D-CBE6E71E415E}" srcOrd="3" destOrd="0" parTransId="{A2008417-2EFD-4BAF-B100-27F06F8FA6E9}" sibTransId="{BA070244-F78B-49F4-8794-F0DD71D74FBD}"/>
    <dgm:cxn modelId="{08C416FB-E363-45D7-92AE-2CD7D7F1355B}" srcId="{0A7F56F8-1E24-4084-AC6A-DE705D06DC2A}" destId="{6D437790-D333-4D31-A231-F62BCBE16391}" srcOrd="2" destOrd="0" parTransId="{6C710677-DF04-4DA1-9EC6-DF860307274E}" sibTransId="{23F17F75-0056-4403-9CDE-CB55179DD5AD}"/>
    <dgm:cxn modelId="{8163E3AB-0D0F-4CAD-87DC-5630FF450279}" srcId="{0A7F56F8-1E24-4084-AC6A-DE705D06DC2A}" destId="{290EB776-47BD-4F7B-B25C-3E195F6EB42B}" srcOrd="4" destOrd="0" parTransId="{F2DFBFE9-32D8-4B66-8C68-53D3A3DBF329}" sibTransId="{4E35F6C9-E908-4B65-95C0-70B2CE61E874}"/>
    <dgm:cxn modelId="{F5E28BC6-A078-4809-9472-9667D19CA716}" type="presOf" srcId="{6D437790-D333-4D31-A231-F62BCBE16391}" destId="{F4EBCF40-FA35-444D-AED0-6156992DAF45}" srcOrd="0" destOrd="2" presId="urn:microsoft.com/office/officeart/2005/8/layout/list1"/>
    <dgm:cxn modelId="{203AA686-2EDA-4564-915E-E0F35A0839A2}" srcId="{0A7F56F8-1E24-4084-AC6A-DE705D06DC2A}" destId="{BA13DB63-52C5-4FAC-A042-55B67F1A988B}" srcOrd="1" destOrd="0" parTransId="{00E999BD-4E27-409F-99A7-19E2D8B5368B}" sibTransId="{277AC59B-D79C-45D6-9828-0B1C7E34E6BB}"/>
    <dgm:cxn modelId="{078E8277-F3D0-4F0D-B1D5-90CD8AB0F75E}" type="presOf" srcId="{B4E11BF1-0276-48B0-96AC-3364F6A93304}" destId="{CA9C2AAA-DD5C-4ED8-9406-F9B4B8F54054}" srcOrd="0" destOrd="0" presId="urn:microsoft.com/office/officeart/2005/8/layout/list1"/>
    <dgm:cxn modelId="{4A183F2A-39DF-4110-9BC6-510E73A5FC11}" type="presOf" srcId="{03F8502B-9B37-473E-9FD1-905935F71087}" destId="{F4EBCF40-FA35-444D-AED0-6156992DAF45}" srcOrd="0" destOrd="0" presId="urn:microsoft.com/office/officeart/2005/8/layout/list1"/>
    <dgm:cxn modelId="{954E4A92-77D6-478F-9A9C-9F21C22164D0}" type="presOf" srcId="{4E1C818A-2E50-4D3C-8D9D-CBE6E71E415E}" destId="{F4EBCF40-FA35-444D-AED0-6156992DAF45}" srcOrd="0" destOrd="3" presId="urn:microsoft.com/office/officeart/2005/8/layout/list1"/>
    <dgm:cxn modelId="{5335AD35-8C7E-4646-8A71-8FC2C759BD17}" type="presOf" srcId="{D9241A64-7367-4D40-A9AA-221968051DF9}" destId="{F4EBCF40-FA35-444D-AED0-6156992DAF45}" srcOrd="0" destOrd="5" presId="urn:microsoft.com/office/officeart/2005/8/layout/list1"/>
    <dgm:cxn modelId="{16BD37A0-6953-4330-B7C5-27AA4A3AC309}" type="presParOf" srcId="{CA9C2AAA-DD5C-4ED8-9406-F9B4B8F54054}" destId="{39161F0C-A008-44CE-8B1F-384332C09C66}" srcOrd="0" destOrd="0" presId="urn:microsoft.com/office/officeart/2005/8/layout/list1"/>
    <dgm:cxn modelId="{F88DFD3D-095D-4C64-9B44-151FD2AFFDB7}" type="presParOf" srcId="{39161F0C-A008-44CE-8B1F-384332C09C66}" destId="{59B728C9-F370-40AF-884F-B8FC05C3E4C8}" srcOrd="0" destOrd="0" presId="urn:microsoft.com/office/officeart/2005/8/layout/list1"/>
    <dgm:cxn modelId="{C04522A7-1E92-494E-B10D-BD9C4F306208}" type="presParOf" srcId="{39161F0C-A008-44CE-8B1F-384332C09C66}" destId="{88B71F17-2233-4CC4-B1FF-8E049E75B518}" srcOrd="1" destOrd="0" presId="urn:microsoft.com/office/officeart/2005/8/layout/list1"/>
    <dgm:cxn modelId="{23710EE2-3374-4AD6-9E37-0C6895618522}" type="presParOf" srcId="{CA9C2AAA-DD5C-4ED8-9406-F9B4B8F54054}" destId="{832110FE-6B17-4C3B-BA20-167F6D3C8490}" srcOrd="1" destOrd="0" presId="urn:microsoft.com/office/officeart/2005/8/layout/list1"/>
    <dgm:cxn modelId="{40E01AF1-D0FB-416E-80BD-E1D45A1CEA9E}" type="presParOf" srcId="{CA9C2AAA-DD5C-4ED8-9406-F9B4B8F54054}" destId="{F4EBCF40-FA35-444D-AED0-6156992DAF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F226FD-8EE7-4344-9EA4-D914CAB0AA55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1E0BB4-DF57-4665-9227-A77464194E30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</a:rPr>
            <a:t>Сельское хозяйство</a:t>
          </a:r>
          <a:endParaRPr lang="ru-RU" sz="1400" dirty="0">
            <a:solidFill>
              <a:schemeClr val="tx1"/>
            </a:solidFill>
          </a:endParaRPr>
        </a:p>
      </dgm:t>
    </dgm:pt>
    <dgm:pt modelId="{93572552-E887-464B-B48C-F8CB406AFBA0}" type="parTrans" cxnId="{DFD38546-4933-4A3B-A2A7-916E8BE2CD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982F07-3663-41ED-BB91-8F326DEB7FF0}" type="sibTrans" cxnId="{DFD38546-4933-4A3B-A2A7-916E8BE2CD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247230-8F74-4B90-8584-AD7C58181FD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201</a:t>
          </a:r>
          <a:r>
            <a:rPr lang="en-US" b="1" dirty="0" smtClean="0">
              <a:solidFill>
                <a:schemeClr val="tx1"/>
              </a:solidFill>
            </a:rPr>
            <a:t>8</a:t>
          </a:r>
          <a:r>
            <a:rPr lang="ru-RU" b="1" dirty="0" smtClean="0">
              <a:solidFill>
                <a:schemeClr val="tx1"/>
              </a:solidFill>
            </a:rPr>
            <a:t> год</a:t>
          </a:r>
          <a:r>
            <a:rPr lang="ru-RU" b="0" dirty="0" smtClean="0">
              <a:solidFill>
                <a:schemeClr val="tx1"/>
              </a:solidFill>
            </a:rPr>
            <a:t>: </a:t>
          </a:r>
          <a:r>
            <a:rPr lang="ru-RU" b="0" dirty="0" smtClean="0"/>
            <a:t>260,6</a:t>
          </a:r>
          <a:r>
            <a:rPr lang="ru-RU" b="0" dirty="0" smtClean="0">
              <a:solidFill>
                <a:schemeClr val="tx1"/>
              </a:solidFill>
            </a:rPr>
            <a:t> тыс. руб.</a:t>
          </a:r>
          <a:endParaRPr lang="ru-RU" b="0" dirty="0">
            <a:solidFill>
              <a:schemeClr val="tx1"/>
            </a:solidFill>
          </a:endParaRPr>
        </a:p>
      </dgm:t>
    </dgm:pt>
    <dgm:pt modelId="{6D3A1F1D-13EF-42F9-BC09-140E53DEB69E}" type="parTrans" cxnId="{D14D004B-3C08-498A-BB76-FC7B168F053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8DC22AC-13EF-4B60-9AE7-B86CC6A8EFB0}" type="sibTrans" cxnId="{D14D004B-3C08-498A-BB76-FC7B168F053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97A352D-5141-4B3B-A174-3ED31F7A56E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201</a:t>
          </a:r>
          <a:r>
            <a:rPr lang="en-US" b="1" dirty="0" smtClean="0">
              <a:solidFill>
                <a:schemeClr val="tx1"/>
              </a:solidFill>
            </a:rPr>
            <a:t>9</a:t>
          </a:r>
          <a:r>
            <a:rPr lang="ru-RU" b="1" dirty="0" smtClean="0">
              <a:solidFill>
                <a:schemeClr val="tx1"/>
              </a:solidFill>
            </a:rPr>
            <a:t> год</a:t>
          </a:r>
          <a:r>
            <a:rPr lang="ru-RU" b="0" dirty="0" smtClean="0">
              <a:solidFill>
                <a:schemeClr val="tx1"/>
              </a:solidFill>
            </a:rPr>
            <a:t>: </a:t>
          </a:r>
          <a:r>
            <a:rPr lang="ru-RU" b="0" dirty="0" smtClean="0"/>
            <a:t>845,7</a:t>
          </a:r>
          <a:r>
            <a:rPr lang="ru-RU" b="0" dirty="0" smtClean="0">
              <a:solidFill>
                <a:schemeClr val="tx1"/>
              </a:solidFill>
            </a:rPr>
            <a:t> тыс. руб.</a:t>
          </a:r>
          <a:endParaRPr lang="ru-RU" b="0" dirty="0">
            <a:solidFill>
              <a:schemeClr val="tx1"/>
            </a:solidFill>
          </a:endParaRPr>
        </a:p>
      </dgm:t>
    </dgm:pt>
    <dgm:pt modelId="{69CD2FF7-D0D5-45B3-9179-672BCD93CA90}" type="parTrans" cxnId="{9B818F83-C780-48F5-A703-9C3B8FEA0A0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6A049E-A95D-4825-879F-1AF80DDAE80E}" type="sibTrans" cxnId="{9B818F83-C780-48F5-A703-9C3B8FEA0A0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2B13AC-F5B8-4679-8C2C-BAE36725EBCC}">
      <dgm:prSet phldrT="[Текст]" custT="1"/>
      <dgm:spPr>
        <a:solidFill>
          <a:srgbClr val="66FF66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</a:rPr>
            <a:t>Дорожное хозяйство</a:t>
          </a:r>
          <a:endParaRPr lang="ru-RU" sz="1400" dirty="0">
            <a:solidFill>
              <a:schemeClr val="tx1"/>
            </a:solidFill>
          </a:endParaRPr>
        </a:p>
      </dgm:t>
    </dgm:pt>
    <dgm:pt modelId="{5C53B6FC-0C64-4712-87FC-DF4C3B5C7E16}" type="parTrans" cxnId="{BECDA16F-9D4C-4D16-BF0E-8D1318E3F3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E7051C-93D9-4E40-89F0-61C55F6D0598}" type="sibTrans" cxnId="{BECDA16F-9D4C-4D16-BF0E-8D1318E3F3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31F796-DCF7-45E4-87C1-A4F9158A92B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201</a:t>
          </a:r>
          <a:r>
            <a:rPr lang="en-US" b="1" dirty="0" smtClean="0">
              <a:solidFill>
                <a:schemeClr val="tx1"/>
              </a:solidFill>
            </a:rPr>
            <a:t>8</a:t>
          </a:r>
          <a:r>
            <a:rPr lang="ru-RU" b="1" dirty="0" smtClean="0">
              <a:solidFill>
                <a:schemeClr val="tx1"/>
              </a:solidFill>
            </a:rPr>
            <a:t> год</a:t>
          </a:r>
          <a:r>
            <a:rPr lang="ru-RU" b="0" dirty="0" smtClean="0">
              <a:solidFill>
                <a:schemeClr val="tx1"/>
              </a:solidFill>
            </a:rPr>
            <a:t>: 4</a:t>
          </a:r>
          <a:r>
            <a:rPr lang="en-US" b="0" dirty="0" smtClean="0">
              <a:solidFill>
                <a:schemeClr val="tx1"/>
              </a:solidFill>
            </a:rPr>
            <a:t>1 5</a:t>
          </a:r>
          <a:r>
            <a:rPr lang="ru-RU" b="0" dirty="0" smtClean="0">
              <a:solidFill>
                <a:schemeClr val="tx1"/>
              </a:solidFill>
            </a:rPr>
            <a:t>26,6 тыс. руб.</a:t>
          </a:r>
          <a:endParaRPr lang="ru-RU" b="0" dirty="0">
            <a:solidFill>
              <a:schemeClr val="tx1"/>
            </a:solidFill>
          </a:endParaRPr>
        </a:p>
      </dgm:t>
    </dgm:pt>
    <dgm:pt modelId="{AA011466-EB5B-433A-95AD-187FF344734D}" type="parTrans" cxnId="{5CD8439B-638C-4741-8ED1-E23073575FE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7C8B3E-C25A-4E0A-A028-41A069D909F6}" type="sibTrans" cxnId="{5CD8439B-638C-4741-8ED1-E23073575FE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CEDA9A7-26AC-406F-AF7A-D3A6BEAA462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201</a:t>
          </a:r>
          <a:r>
            <a:rPr lang="en-US" b="1" dirty="0" smtClean="0">
              <a:solidFill>
                <a:schemeClr val="tx1"/>
              </a:solidFill>
            </a:rPr>
            <a:t>9</a:t>
          </a:r>
          <a:r>
            <a:rPr lang="ru-RU" b="1" dirty="0" smtClean="0">
              <a:solidFill>
                <a:schemeClr val="tx1"/>
              </a:solidFill>
            </a:rPr>
            <a:t> год</a:t>
          </a:r>
          <a:r>
            <a:rPr lang="ru-RU" b="0" dirty="0" smtClean="0">
              <a:solidFill>
                <a:schemeClr val="tx1"/>
              </a:solidFill>
            </a:rPr>
            <a:t>: 39 876,6 тыс. руб.</a:t>
          </a:r>
          <a:endParaRPr lang="ru-RU" b="0" dirty="0">
            <a:solidFill>
              <a:schemeClr val="tx1"/>
            </a:solidFill>
          </a:endParaRPr>
        </a:p>
      </dgm:t>
    </dgm:pt>
    <dgm:pt modelId="{DA4D01F7-539D-4F62-8A6D-DCD5ECFC9560}" type="parTrans" cxnId="{BF92A509-8F99-4684-AD72-2D2270F0447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392B3FF-ED05-499C-869E-E075233A2D40}" type="sibTrans" cxnId="{BF92A509-8F99-4684-AD72-2D2270F0447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5FE079-39A2-4957-B112-A019EF4D083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400" b="0" dirty="0" smtClean="0">
              <a:solidFill>
                <a:schemeClr val="tx1"/>
              </a:solidFill>
            </a:rPr>
            <a:t>Другие вопросы в области национальной экономики</a:t>
          </a:r>
          <a:endParaRPr lang="ru-RU" sz="1400" b="0" dirty="0">
            <a:solidFill>
              <a:schemeClr val="tx1"/>
            </a:solidFill>
          </a:endParaRPr>
        </a:p>
      </dgm:t>
    </dgm:pt>
    <dgm:pt modelId="{0E9C21A4-3741-4D98-BD5A-6D8F6E87D655}" type="parTrans" cxnId="{5B6CB4C1-45E5-452D-9A15-3B2D90DC27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DB6E52-FFE0-41F1-BA45-C47EFB463770}" type="sibTrans" cxnId="{5B6CB4C1-45E5-452D-9A15-3B2D90DC27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843902-C18A-4834-83C1-2C10712B5AF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201</a:t>
          </a:r>
          <a:r>
            <a:rPr lang="en-US" b="1" dirty="0" smtClean="0">
              <a:solidFill>
                <a:schemeClr val="tx1"/>
              </a:solidFill>
            </a:rPr>
            <a:t>8</a:t>
          </a:r>
          <a:r>
            <a:rPr lang="ru-RU" b="1" dirty="0" smtClean="0">
              <a:solidFill>
                <a:schemeClr val="tx1"/>
              </a:solidFill>
            </a:rPr>
            <a:t> год</a:t>
          </a:r>
          <a:r>
            <a:rPr lang="ru-RU" b="0" dirty="0" smtClean="0">
              <a:solidFill>
                <a:schemeClr val="tx1"/>
              </a:solidFill>
            </a:rPr>
            <a:t>: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ru-RU" b="0" dirty="0" smtClean="0">
              <a:solidFill>
                <a:schemeClr val="tx1"/>
              </a:solidFill>
            </a:rPr>
            <a:t>1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ru-RU" b="0" dirty="0" smtClean="0">
              <a:solidFill>
                <a:schemeClr val="tx1"/>
              </a:solidFill>
            </a:rPr>
            <a:t>111,2  тыс. руб.</a:t>
          </a:r>
          <a:endParaRPr lang="ru-RU" b="0" dirty="0">
            <a:solidFill>
              <a:schemeClr val="tx1"/>
            </a:solidFill>
          </a:endParaRPr>
        </a:p>
      </dgm:t>
    </dgm:pt>
    <dgm:pt modelId="{B7F48EED-CCC0-4D32-ACAD-CBB3716ED364}" type="parTrans" cxnId="{0A4583F7-1763-497F-AC36-BBA8CE1D683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7EE953-24F8-45A9-9C9A-F1EFAB858A03}" type="sibTrans" cxnId="{0A4583F7-1763-497F-AC36-BBA8CE1D683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F9352D-1BBD-4504-A781-0D160FBDFE9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201</a:t>
          </a:r>
          <a:r>
            <a:rPr lang="en-US" b="1" dirty="0" smtClean="0">
              <a:solidFill>
                <a:schemeClr val="tx1"/>
              </a:solidFill>
            </a:rPr>
            <a:t>9</a:t>
          </a:r>
          <a:r>
            <a:rPr lang="ru-RU" b="1" dirty="0" smtClean="0">
              <a:solidFill>
                <a:schemeClr val="tx1"/>
              </a:solidFill>
            </a:rPr>
            <a:t> год</a:t>
          </a:r>
          <a:r>
            <a:rPr lang="ru-RU" b="0" dirty="0" smtClean="0">
              <a:solidFill>
                <a:schemeClr val="tx1"/>
              </a:solidFill>
            </a:rPr>
            <a:t>: 940,0  тыс. руб.</a:t>
          </a:r>
          <a:endParaRPr lang="ru-RU" b="0" dirty="0">
            <a:solidFill>
              <a:schemeClr val="tx1"/>
            </a:solidFill>
          </a:endParaRPr>
        </a:p>
      </dgm:t>
    </dgm:pt>
    <dgm:pt modelId="{1926FA35-7DEC-45B3-8E25-1F52641260ED}" type="parTrans" cxnId="{F9196FA6-83D1-40CE-8141-68E4A554B38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164C30-B036-4801-BB83-3B2F9EB0ECE6}" type="sibTrans" cxnId="{F9196FA6-83D1-40CE-8141-68E4A554B38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6E09719-1670-4F7F-93F3-51F43488A69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20</a:t>
          </a:r>
          <a:r>
            <a:rPr lang="en-US" b="1" dirty="0" smtClean="0">
              <a:solidFill>
                <a:schemeClr val="tx1"/>
              </a:solidFill>
            </a:rPr>
            <a:t>20</a:t>
          </a:r>
          <a:r>
            <a:rPr lang="ru-RU" b="1" dirty="0" smtClean="0">
              <a:solidFill>
                <a:schemeClr val="tx1"/>
              </a:solidFill>
            </a:rPr>
            <a:t> год</a:t>
          </a:r>
          <a:r>
            <a:rPr lang="ru-RU" b="0" dirty="0" smtClean="0">
              <a:solidFill>
                <a:schemeClr val="tx1"/>
              </a:solidFill>
            </a:rPr>
            <a:t>: 845,7 тыс. руб.</a:t>
          </a:r>
          <a:endParaRPr lang="ru-RU" b="0" dirty="0">
            <a:solidFill>
              <a:schemeClr val="tx1"/>
            </a:solidFill>
          </a:endParaRPr>
        </a:p>
      </dgm:t>
    </dgm:pt>
    <dgm:pt modelId="{3BF2A341-AC10-4D12-9555-65F9388E093E}" type="parTrans" cxnId="{6E9535E8-3FD1-40B3-8C58-1BB9B4740B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E456C7-5E60-4C3A-98E9-067FD245CC83}" type="sibTrans" cxnId="{6E9535E8-3FD1-40B3-8C58-1BB9B4740B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23DCBC8-AE94-4860-9723-334925D9C45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20</a:t>
          </a:r>
          <a:r>
            <a:rPr lang="en-US" b="1" dirty="0" smtClean="0">
              <a:solidFill>
                <a:schemeClr val="tx1"/>
              </a:solidFill>
            </a:rPr>
            <a:t>20</a:t>
          </a:r>
          <a:r>
            <a:rPr lang="ru-RU" b="1" dirty="0" smtClean="0">
              <a:solidFill>
                <a:schemeClr val="tx1"/>
              </a:solidFill>
            </a:rPr>
            <a:t> год</a:t>
          </a:r>
          <a:r>
            <a:rPr lang="ru-RU" b="0" dirty="0" smtClean="0">
              <a:solidFill>
                <a:schemeClr val="tx1"/>
              </a:solidFill>
            </a:rPr>
            <a:t>: 39 876,6 тыс. руб.</a:t>
          </a:r>
          <a:endParaRPr lang="ru-RU" b="0" dirty="0">
            <a:solidFill>
              <a:schemeClr val="tx1"/>
            </a:solidFill>
          </a:endParaRPr>
        </a:p>
      </dgm:t>
    </dgm:pt>
    <dgm:pt modelId="{BA5B63EB-FE34-427D-870E-F0800273DDD1}" type="parTrans" cxnId="{7B439A44-A61B-4335-848A-0FEC318754A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677883E-3CC5-41FB-859E-6A203303CE7D}" type="sibTrans" cxnId="{7B439A44-A61B-4335-848A-0FEC318754A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1834B18-7873-44FF-9D59-B24C7362CD6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20</a:t>
          </a:r>
          <a:r>
            <a:rPr lang="en-US" b="1" dirty="0" smtClean="0">
              <a:solidFill>
                <a:schemeClr val="tx1"/>
              </a:solidFill>
            </a:rPr>
            <a:t>20</a:t>
          </a:r>
          <a:r>
            <a:rPr lang="ru-RU" b="1" dirty="0" smtClean="0">
              <a:solidFill>
                <a:schemeClr val="tx1"/>
              </a:solidFill>
            </a:rPr>
            <a:t> год</a:t>
          </a:r>
          <a:r>
            <a:rPr lang="ru-RU" b="0" dirty="0" smtClean="0">
              <a:solidFill>
                <a:schemeClr val="tx1"/>
              </a:solidFill>
            </a:rPr>
            <a:t>: 940,0 тыс. руб.</a:t>
          </a:r>
          <a:endParaRPr lang="ru-RU" b="0" dirty="0">
            <a:solidFill>
              <a:schemeClr val="tx1"/>
            </a:solidFill>
          </a:endParaRPr>
        </a:p>
      </dgm:t>
    </dgm:pt>
    <dgm:pt modelId="{5A76AC80-4EC9-4EC0-BF1A-1B94FE00CC59}" type="parTrans" cxnId="{91CBAA72-88D3-48A9-BFA6-715E387DE4E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CD268F-409A-4459-B102-E65CC9DD8BBD}" type="sibTrans" cxnId="{91CBAA72-88D3-48A9-BFA6-715E387DE4E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554936-5414-48F8-AAF5-AEED26F6B0F4}" type="pres">
      <dgm:prSet presAssocID="{CFF226FD-8EE7-4344-9EA4-D914CAB0AA5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377C4CA-93F9-47DC-92B7-D484BC73484E}" type="pres">
      <dgm:prSet presAssocID="{C01E0BB4-DF57-4665-9227-A77464194E30}" presName="root" presStyleCnt="0">
        <dgm:presLayoutVars>
          <dgm:chMax/>
          <dgm:chPref/>
        </dgm:presLayoutVars>
      </dgm:prSet>
      <dgm:spPr/>
    </dgm:pt>
    <dgm:pt modelId="{2DC46C30-DF7F-43CE-BA6E-51D7FFA83C0F}" type="pres">
      <dgm:prSet presAssocID="{C01E0BB4-DF57-4665-9227-A77464194E30}" presName="rootComposite" presStyleCnt="0">
        <dgm:presLayoutVars/>
      </dgm:prSet>
      <dgm:spPr/>
    </dgm:pt>
    <dgm:pt modelId="{BCDA9E1A-B291-4847-BD3F-9C19DE9264D5}" type="pres">
      <dgm:prSet presAssocID="{C01E0BB4-DF57-4665-9227-A77464194E30}" presName="ParentAccent" presStyleLbl="alignNode1" presStyleIdx="0" presStyleCnt="3"/>
      <dgm:spPr/>
    </dgm:pt>
    <dgm:pt modelId="{8C6A3519-969F-4A59-9EC5-CF9B62BFD2BF}" type="pres">
      <dgm:prSet presAssocID="{C01E0BB4-DF57-4665-9227-A77464194E30}" presName="ParentSmallAccent" presStyleLbl="fgAcc1" presStyleIdx="0" presStyleCnt="3"/>
      <dgm:spPr/>
    </dgm:pt>
    <dgm:pt modelId="{8F0CD23D-70AF-4A8D-9CA3-90DABE298E1A}" type="pres">
      <dgm:prSet presAssocID="{C01E0BB4-DF57-4665-9227-A77464194E30}" presName="Parent" presStyleLbl="revTx" presStyleIdx="0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FB266-30B8-4EB0-983D-FCE9BACD311D}" type="pres">
      <dgm:prSet presAssocID="{C01E0BB4-DF57-4665-9227-A77464194E30}" presName="childShape" presStyleCnt="0">
        <dgm:presLayoutVars>
          <dgm:chMax val="0"/>
          <dgm:chPref val="0"/>
        </dgm:presLayoutVars>
      </dgm:prSet>
      <dgm:spPr/>
    </dgm:pt>
    <dgm:pt modelId="{02F2D3B9-119E-42DF-9ACD-B26A45B1B069}" type="pres">
      <dgm:prSet presAssocID="{9D247230-8F74-4B90-8584-AD7C58181FDB}" presName="childComposite" presStyleCnt="0">
        <dgm:presLayoutVars>
          <dgm:chMax val="0"/>
          <dgm:chPref val="0"/>
        </dgm:presLayoutVars>
      </dgm:prSet>
      <dgm:spPr/>
    </dgm:pt>
    <dgm:pt modelId="{6966367E-858C-4372-BA69-AB860F5C55B8}" type="pres">
      <dgm:prSet presAssocID="{9D247230-8F74-4B90-8584-AD7C58181FDB}" presName="ChildAccent" presStyleLbl="solidFgAcc1" presStyleIdx="0" presStyleCnt="9"/>
      <dgm:spPr/>
    </dgm:pt>
    <dgm:pt modelId="{9B883EB8-9DE9-403B-AFB7-3764EC7A4586}" type="pres">
      <dgm:prSet presAssocID="{9D247230-8F74-4B90-8584-AD7C58181FDB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7FC5C-9EEF-487B-BECF-F77E271C1ED3}" type="pres">
      <dgm:prSet presAssocID="{C97A352D-5141-4B3B-A174-3ED31F7A56EC}" presName="childComposite" presStyleCnt="0">
        <dgm:presLayoutVars>
          <dgm:chMax val="0"/>
          <dgm:chPref val="0"/>
        </dgm:presLayoutVars>
      </dgm:prSet>
      <dgm:spPr/>
    </dgm:pt>
    <dgm:pt modelId="{67F4E99D-C0B6-4A93-9C79-C8634F9F051A}" type="pres">
      <dgm:prSet presAssocID="{C97A352D-5141-4B3B-A174-3ED31F7A56EC}" presName="ChildAccent" presStyleLbl="solidFgAcc1" presStyleIdx="1" presStyleCnt="9"/>
      <dgm:spPr/>
    </dgm:pt>
    <dgm:pt modelId="{5E4B523D-CD6D-4165-981A-C320EB919BCD}" type="pres">
      <dgm:prSet presAssocID="{C97A352D-5141-4B3B-A174-3ED31F7A56EC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535AA-8E45-4517-BEE8-5E844E5236EF}" type="pres">
      <dgm:prSet presAssocID="{46E09719-1670-4F7F-93F3-51F43488A690}" presName="childComposite" presStyleCnt="0">
        <dgm:presLayoutVars>
          <dgm:chMax val="0"/>
          <dgm:chPref val="0"/>
        </dgm:presLayoutVars>
      </dgm:prSet>
      <dgm:spPr/>
    </dgm:pt>
    <dgm:pt modelId="{F28A31B6-3B4A-40BE-B039-2471EB9C5FCD}" type="pres">
      <dgm:prSet presAssocID="{46E09719-1670-4F7F-93F3-51F43488A690}" presName="ChildAccent" presStyleLbl="solidFgAcc1" presStyleIdx="2" presStyleCnt="9"/>
      <dgm:spPr/>
    </dgm:pt>
    <dgm:pt modelId="{E4A34D1C-C9AC-47EF-9055-7A9F4FAF815B}" type="pres">
      <dgm:prSet presAssocID="{46E09719-1670-4F7F-93F3-51F43488A690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95A14-22FA-44A9-A7CF-17DDE40DB9EB}" type="pres">
      <dgm:prSet presAssocID="{832B13AC-F5B8-4679-8C2C-BAE36725EBCC}" presName="root" presStyleCnt="0">
        <dgm:presLayoutVars>
          <dgm:chMax/>
          <dgm:chPref/>
        </dgm:presLayoutVars>
      </dgm:prSet>
      <dgm:spPr/>
    </dgm:pt>
    <dgm:pt modelId="{340DC34C-DDFB-4442-A554-68781531E117}" type="pres">
      <dgm:prSet presAssocID="{832B13AC-F5B8-4679-8C2C-BAE36725EBCC}" presName="rootComposite" presStyleCnt="0">
        <dgm:presLayoutVars/>
      </dgm:prSet>
      <dgm:spPr/>
    </dgm:pt>
    <dgm:pt modelId="{342132BA-5963-4735-AC06-561038109B6B}" type="pres">
      <dgm:prSet presAssocID="{832B13AC-F5B8-4679-8C2C-BAE36725EBCC}" presName="ParentAccent" presStyleLbl="alignNode1" presStyleIdx="1" presStyleCnt="3"/>
      <dgm:spPr/>
      <dgm:t>
        <a:bodyPr/>
        <a:lstStyle/>
        <a:p>
          <a:endParaRPr lang="ru-RU"/>
        </a:p>
      </dgm:t>
    </dgm:pt>
    <dgm:pt modelId="{824E32FE-C1AD-4C24-8595-0B14836FCE01}" type="pres">
      <dgm:prSet presAssocID="{832B13AC-F5B8-4679-8C2C-BAE36725EBCC}" presName="ParentSmallAccent" presStyleLbl="fgAcc1" presStyleIdx="1" presStyleCnt="3"/>
      <dgm:spPr/>
    </dgm:pt>
    <dgm:pt modelId="{2B21D7E2-B23E-4A57-B781-A00B95ED233D}" type="pres">
      <dgm:prSet presAssocID="{832B13AC-F5B8-4679-8C2C-BAE36725EBCC}" presName="Parent" presStyleLbl="revTx" presStyleIdx="4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2C0CB-C943-4917-9EB5-87FF71F48F0F}" type="pres">
      <dgm:prSet presAssocID="{832B13AC-F5B8-4679-8C2C-BAE36725EBCC}" presName="childShape" presStyleCnt="0">
        <dgm:presLayoutVars>
          <dgm:chMax val="0"/>
          <dgm:chPref val="0"/>
        </dgm:presLayoutVars>
      </dgm:prSet>
      <dgm:spPr/>
    </dgm:pt>
    <dgm:pt modelId="{8A447A92-384A-4A93-806F-97C16420C47C}" type="pres">
      <dgm:prSet presAssocID="{8B31F796-DCF7-45E4-87C1-A4F9158A92B9}" presName="childComposite" presStyleCnt="0">
        <dgm:presLayoutVars>
          <dgm:chMax val="0"/>
          <dgm:chPref val="0"/>
        </dgm:presLayoutVars>
      </dgm:prSet>
      <dgm:spPr/>
    </dgm:pt>
    <dgm:pt modelId="{A24DADA5-E894-40A8-B2D4-05CD758FCEAA}" type="pres">
      <dgm:prSet presAssocID="{8B31F796-DCF7-45E4-87C1-A4F9158A92B9}" presName="ChildAccent" presStyleLbl="solidFgAcc1" presStyleIdx="3" presStyleCnt="9"/>
      <dgm:spPr/>
    </dgm:pt>
    <dgm:pt modelId="{5A996AD8-EFFD-42DD-9874-F00E9288BAF5}" type="pres">
      <dgm:prSet presAssocID="{8B31F796-DCF7-45E4-87C1-A4F9158A92B9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B35EC-01E8-4795-B98F-09BB87B7D3D3}" type="pres">
      <dgm:prSet presAssocID="{ECEDA9A7-26AC-406F-AF7A-D3A6BEAA4624}" presName="childComposite" presStyleCnt="0">
        <dgm:presLayoutVars>
          <dgm:chMax val="0"/>
          <dgm:chPref val="0"/>
        </dgm:presLayoutVars>
      </dgm:prSet>
      <dgm:spPr/>
    </dgm:pt>
    <dgm:pt modelId="{E3DE28FB-6A2C-4AC5-8616-5DA39249E1A1}" type="pres">
      <dgm:prSet presAssocID="{ECEDA9A7-26AC-406F-AF7A-D3A6BEAA4624}" presName="ChildAccent" presStyleLbl="solidFgAcc1" presStyleIdx="4" presStyleCnt="9"/>
      <dgm:spPr/>
    </dgm:pt>
    <dgm:pt modelId="{56EE16E7-DD32-42EC-9692-120A1910264A}" type="pres">
      <dgm:prSet presAssocID="{ECEDA9A7-26AC-406F-AF7A-D3A6BEAA4624}" presName="Child" presStyleLbl="revTx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2DA13-65ED-4377-A6F6-548BD503D0F9}" type="pres">
      <dgm:prSet presAssocID="{323DCBC8-AE94-4860-9723-334925D9C45E}" presName="childComposite" presStyleCnt="0">
        <dgm:presLayoutVars>
          <dgm:chMax val="0"/>
          <dgm:chPref val="0"/>
        </dgm:presLayoutVars>
      </dgm:prSet>
      <dgm:spPr/>
    </dgm:pt>
    <dgm:pt modelId="{0AA2DC75-AD54-499E-BD4C-9D4DC31B5A05}" type="pres">
      <dgm:prSet presAssocID="{323DCBC8-AE94-4860-9723-334925D9C45E}" presName="ChildAccent" presStyleLbl="solidFgAcc1" presStyleIdx="5" presStyleCnt="9"/>
      <dgm:spPr/>
    </dgm:pt>
    <dgm:pt modelId="{8BED1512-2803-4D03-85A8-FB4C9EA79C50}" type="pres">
      <dgm:prSet presAssocID="{323DCBC8-AE94-4860-9723-334925D9C45E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8B77A-92A1-445F-8170-1D044751E4D9}" type="pres">
      <dgm:prSet presAssocID="{C25FE079-39A2-4957-B112-A019EF4D0830}" presName="root" presStyleCnt="0">
        <dgm:presLayoutVars>
          <dgm:chMax/>
          <dgm:chPref/>
        </dgm:presLayoutVars>
      </dgm:prSet>
      <dgm:spPr/>
    </dgm:pt>
    <dgm:pt modelId="{7824764D-A553-4D16-AC40-A4C345A6B715}" type="pres">
      <dgm:prSet presAssocID="{C25FE079-39A2-4957-B112-A019EF4D0830}" presName="rootComposite" presStyleCnt="0">
        <dgm:presLayoutVars/>
      </dgm:prSet>
      <dgm:spPr/>
    </dgm:pt>
    <dgm:pt modelId="{A7C57ED7-43F1-43A5-AFAF-B134D37FCBAC}" type="pres">
      <dgm:prSet presAssocID="{C25FE079-39A2-4957-B112-A019EF4D0830}" presName="ParentAccent" presStyleLbl="alignNode1" presStyleIdx="2" presStyleCnt="3"/>
      <dgm:spPr/>
    </dgm:pt>
    <dgm:pt modelId="{CEFED680-F21C-4819-8ECB-2C0DDF518E7F}" type="pres">
      <dgm:prSet presAssocID="{C25FE079-39A2-4957-B112-A019EF4D0830}" presName="ParentSmallAccent" presStyleLbl="fgAcc1" presStyleIdx="2" presStyleCnt="3"/>
      <dgm:spPr/>
    </dgm:pt>
    <dgm:pt modelId="{A5A342CB-B4A9-4CC1-9F52-934AD6F8A8E1}" type="pres">
      <dgm:prSet presAssocID="{C25FE079-39A2-4957-B112-A019EF4D0830}" presName="Parent" presStyleLbl="revTx" presStyleIdx="8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D1247-24D8-4B7D-AD33-5DC03294801D}" type="pres">
      <dgm:prSet presAssocID="{C25FE079-39A2-4957-B112-A019EF4D0830}" presName="childShape" presStyleCnt="0">
        <dgm:presLayoutVars>
          <dgm:chMax val="0"/>
          <dgm:chPref val="0"/>
        </dgm:presLayoutVars>
      </dgm:prSet>
      <dgm:spPr/>
    </dgm:pt>
    <dgm:pt modelId="{EF4F1006-A0F0-408F-9C9F-4AB62D1504E7}" type="pres">
      <dgm:prSet presAssocID="{CC843902-C18A-4834-83C1-2C10712B5AF5}" presName="childComposite" presStyleCnt="0">
        <dgm:presLayoutVars>
          <dgm:chMax val="0"/>
          <dgm:chPref val="0"/>
        </dgm:presLayoutVars>
      </dgm:prSet>
      <dgm:spPr/>
    </dgm:pt>
    <dgm:pt modelId="{ACAA3CB1-54DD-49F2-AF79-F25E2277748D}" type="pres">
      <dgm:prSet presAssocID="{CC843902-C18A-4834-83C1-2C10712B5AF5}" presName="ChildAccent" presStyleLbl="solidFgAcc1" presStyleIdx="6" presStyleCnt="9"/>
      <dgm:spPr/>
    </dgm:pt>
    <dgm:pt modelId="{5760A287-E47F-4C65-B329-90494B3701B1}" type="pres">
      <dgm:prSet presAssocID="{CC843902-C18A-4834-83C1-2C10712B5AF5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A591D-8C42-4556-B08F-696229FA4A91}" type="pres">
      <dgm:prSet presAssocID="{A2F9352D-1BBD-4504-A781-0D160FBDFE9C}" presName="childComposite" presStyleCnt="0">
        <dgm:presLayoutVars>
          <dgm:chMax val="0"/>
          <dgm:chPref val="0"/>
        </dgm:presLayoutVars>
      </dgm:prSet>
      <dgm:spPr/>
    </dgm:pt>
    <dgm:pt modelId="{3303D4AE-A71B-4EB8-B65C-FD27469BDB7F}" type="pres">
      <dgm:prSet presAssocID="{A2F9352D-1BBD-4504-A781-0D160FBDFE9C}" presName="ChildAccent" presStyleLbl="solidFgAcc1" presStyleIdx="7" presStyleCnt="9"/>
      <dgm:spPr/>
    </dgm:pt>
    <dgm:pt modelId="{C1E830D1-CB54-4B4A-98D9-0E652EE532A2}" type="pres">
      <dgm:prSet presAssocID="{A2F9352D-1BBD-4504-A781-0D160FBDFE9C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4DA6D-9AFF-4EE8-9E1F-EF809734A9D5}" type="pres">
      <dgm:prSet presAssocID="{41834B18-7873-44FF-9D59-B24C7362CD67}" presName="childComposite" presStyleCnt="0">
        <dgm:presLayoutVars>
          <dgm:chMax val="0"/>
          <dgm:chPref val="0"/>
        </dgm:presLayoutVars>
      </dgm:prSet>
      <dgm:spPr/>
    </dgm:pt>
    <dgm:pt modelId="{8F799667-633E-4BFE-8F01-24791574BDB9}" type="pres">
      <dgm:prSet presAssocID="{41834B18-7873-44FF-9D59-B24C7362CD67}" presName="ChildAccent" presStyleLbl="solidFgAcc1" presStyleIdx="8" presStyleCnt="9"/>
      <dgm:spPr/>
    </dgm:pt>
    <dgm:pt modelId="{E7B25650-D045-4D44-9C3C-8C28A83C7581}" type="pres">
      <dgm:prSet presAssocID="{41834B18-7873-44FF-9D59-B24C7362CD67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4D004B-3C08-498A-BB76-FC7B168F0532}" srcId="{C01E0BB4-DF57-4665-9227-A77464194E30}" destId="{9D247230-8F74-4B90-8584-AD7C58181FDB}" srcOrd="0" destOrd="0" parTransId="{6D3A1F1D-13EF-42F9-BC09-140E53DEB69E}" sibTransId="{E8DC22AC-13EF-4B60-9AE7-B86CC6A8EFB0}"/>
    <dgm:cxn modelId="{03381956-C396-4781-A55E-E851B7C2FEC1}" type="presOf" srcId="{C97A352D-5141-4B3B-A174-3ED31F7A56EC}" destId="{5E4B523D-CD6D-4165-981A-C320EB919BCD}" srcOrd="0" destOrd="0" presId="urn:microsoft.com/office/officeart/2008/layout/SquareAccentList"/>
    <dgm:cxn modelId="{E90AF156-CFE9-4EB0-84F0-B6F05B205B16}" type="presOf" srcId="{C25FE079-39A2-4957-B112-A019EF4D0830}" destId="{A5A342CB-B4A9-4CC1-9F52-934AD6F8A8E1}" srcOrd="0" destOrd="0" presId="urn:microsoft.com/office/officeart/2008/layout/SquareAccentList"/>
    <dgm:cxn modelId="{91CBAA72-88D3-48A9-BFA6-715E387DE4EA}" srcId="{C25FE079-39A2-4957-B112-A019EF4D0830}" destId="{41834B18-7873-44FF-9D59-B24C7362CD67}" srcOrd="2" destOrd="0" parTransId="{5A76AC80-4EC9-4EC0-BF1A-1B94FE00CC59}" sibTransId="{36CD268F-409A-4459-B102-E65CC9DD8BBD}"/>
    <dgm:cxn modelId="{DFD38546-4933-4A3B-A2A7-916E8BE2CDD1}" srcId="{CFF226FD-8EE7-4344-9EA4-D914CAB0AA55}" destId="{C01E0BB4-DF57-4665-9227-A77464194E30}" srcOrd="0" destOrd="0" parTransId="{93572552-E887-464B-B48C-F8CB406AFBA0}" sibTransId="{18982F07-3663-41ED-BB91-8F326DEB7FF0}"/>
    <dgm:cxn modelId="{AEB0589F-EF4F-45C0-8A3F-EB0A0A578AAA}" type="presOf" srcId="{46E09719-1670-4F7F-93F3-51F43488A690}" destId="{E4A34D1C-C9AC-47EF-9055-7A9F4FAF815B}" srcOrd="0" destOrd="0" presId="urn:microsoft.com/office/officeart/2008/layout/SquareAccentList"/>
    <dgm:cxn modelId="{3220DD87-3662-481A-AE66-BB03CF177900}" type="presOf" srcId="{832B13AC-F5B8-4679-8C2C-BAE36725EBCC}" destId="{2B21D7E2-B23E-4A57-B781-A00B95ED233D}" srcOrd="0" destOrd="0" presId="urn:microsoft.com/office/officeart/2008/layout/SquareAccentList"/>
    <dgm:cxn modelId="{7B439A44-A61B-4335-848A-0FEC318754A7}" srcId="{832B13AC-F5B8-4679-8C2C-BAE36725EBCC}" destId="{323DCBC8-AE94-4860-9723-334925D9C45E}" srcOrd="2" destOrd="0" parTransId="{BA5B63EB-FE34-427D-870E-F0800273DDD1}" sibTransId="{9677883E-3CC5-41FB-859E-6A203303CE7D}"/>
    <dgm:cxn modelId="{8D9086BF-32DC-4BBA-9962-7FAC37177A74}" type="presOf" srcId="{41834B18-7873-44FF-9D59-B24C7362CD67}" destId="{E7B25650-D045-4D44-9C3C-8C28A83C7581}" srcOrd="0" destOrd="0" presId="urn:microsoft.com/office/officeart/2008/layout/SquareAccentList"/>
    <dgm:cxn modelId="{BF92A509-8F99-4684-AD72-2D2270F04477}" srcId="{832B13AC-F5B8-4679-8C2C-BAE36725EBCC}" destId="{ECEDA9A7-26AC-406F-AF7A-D3A6BEAA4624}" srcOrd="1" destOrd="0" parTransId="{DA4D01F7-539D-4F62-8A6D-DCD5ECFC9560}" sibTransId="{E392B3FF-ED05-499C-869E-E075233A2D40}"/>
    <dgm:cxn modelId="{5B6CB4C1-45E5-452D-9A15-3B2D90DC27B0}" srcId="{CFF226FD-8EE7-4344-9EA4-D914CAB0AA55}" destId="{C25FE079-39A2-4957-B112-A019EF4D0830}" srcOrd="2" destOrd="0" parTransId="{0E9C21A4-3741-4D98-BD5A-6D8F6E87D655}" sibTransId="{D9DB6E52-FFE0-41F1-BA45-C47EFB463770}"/>
    <dgm:cxn modelId="{0A4583F7-1763-497F-AC36-BBA8CE1D683E}" srcId="{C25FE079-39A2-4957-B112-A019EF4D0830}" destId="{CC843902-C18A-4834-83C1-2C10712B5AF5}" srcOrd="0" destOrd="0" parTransId="{B7F48EED-CCC0-4D32-ACAD-CBB3716ED364}" sibTransId="{C77EE953-24F8-45A9-9C9A-F1EFAB858A03}"/>
    <dgm:cxn modelId="{DEA70509-CD0C-4B08-BB8C-9FD6B301EA05}" type="presOf" srcId="{323DCBC8-AE94-4860-9723-334925D9C45E}" destId="{8BED1512-2803-4D03-85A8-FB4C9EA79C50}" srcOrd="0" destOrd="0" presId="urn:microsoft.com/office/officeart/2008/layout/SquareAccentList"/>
    <dgm:cxn modelId="{5CD8439B-638C-4741-8ED1-E23073575FE9}" srcId="{832B13AC-F5B8-4679-8C2C-BAE36725EBCC}" destId="{8B31F796-DCF7-45E4-87C1-A4F9158A92B9}" srcOrd="0" destOrd="0" parTransId="{AA011466-EB5B-433A-95AD-187FF344734D}" sibTransId="{3E7C8B3E-C25A-4E0A-A028-41A069D909F6}"/>
    <dgm:cxn modelId="{6E9535E8-3FD1-40B3-8C58-1BB9B4740B4E}" srcId="{C01E0BB4-DF57-4665-9227-A77464194E30}" destId="{46E09719-1670-4F7F-93F3-51F43488A690}" srcOrd="2" destOrd="0" parTransId="{3BF2A341-AC10-4D12-9555-65F9388E093E}" sibTransId="{60E456C7-5E60-4C3A-98E9-067FD245CC83}"/>
    <dgm:cxn modelId="{F9196FA6-83D1-40CE-8141-68E4A554B388}" srcId="{C25FE079-39A2-4957-B112-A019EF4D0830}" destId="{A2F9352D-1BBD-4504-A781-0D160FBDFE9C}" srcOrd="1" destOrd="0" parTransId="{1926FA35-7DEC-45B3-8E25-1F52641260ED}" sibTransId="{97164C30-B036-4801-BB83-3B2F9EB0ECE6}"/>
    <dgm:cxn modelId="{17D579F2-6559-4320-86F0-8506CBC6978E}" type="presOf" srcId="{9D247230-8F74-4B90-8584-AD7C58181FDB}" destId="{9B883EB8-9DE9-403B-AFB7-3764EC7A4586}" srcOrd="0" destOrd="0" presId="urn:microsoft.com/office/officeart/2008/layout/SquareAccentList"/>
    <dgm:cxn modelId="{63D7256D-FBCA-42C4-80A4-F8F227FCF04B}" type="presOf" srcId="{CC843902-C18A-4834-83C1-2C10712B5AF5}" destId="{5760A287-E47F-4C65-B329-90494B3701B1}" srcOrd="0" destOrd="0" presId="urn:microsoft.com/office/officeart/2008/layout/SquareAccentList"/>
    <dgm:cxn modelId="{9B818F83-C780-48F5-A703-9C3B8FEA0A06}" srcId="{C01E0BB4-DF57-4665-9227-A77464194E30}" destId="{C97A352D-5141-4B3B-A174-3ED31F7A56EC}" srcOrd="1" destOrd="0" parTransId="{69CD2FF7-D0D5-45B3-9179-672BCD93CA90}" sibTransId="{D36A049E-A95D-4825-879F-1AF80DDAE80E}"/>
    <dgm:cxn modelId="{2503CA5E-AF83-43AD-896B-39E1815E25AA}" type="presOf" srcId="{C01E0BB4-DF57-4665-9227-A77464194E30}" destId="{8F0CD23D-70AF-4A8D-9CA3-90DABE298E1A}" srcOrd="0" destOrd="0" presId="urn:microsoft.com/office/officeart/2008/layout/SquareAccentList"/>
    <dgm:cxn modelId="{4629AF37-8B94-4D07-86E3-1C5150D300CF}" type="presOf" srcId="{CFF226FD-8EE7-4344-9EA4-D914CAB0AA55}" destId="{89554936-5414-48F8-AAF5-AEED26F6B0F4}" srcOrd="0" destOrd="0" presId="urn:microsoft.com/office/officeart/2008/layout/SquareAccentList"/>
    <dgm:cxn modelId="{203E01EF-4421-41CB-B267-DF3F22E1CC2E}" type="presOf" srcId="{ECEDA9A7-26AC-406F-AF7A-D3A6BEAA4624}" destId="{56EE16E7-DD32-42EC-9692-120A1910264A}" srcOrd="0" destOrd="0" presId="urn:microsoft.com/office/officeart/2008/layout/SquareAccentList"/>
    <dgm:cxn modelId="{4D943613-453E-49EE-B42F-8AD5CA1757E6}" type="presOf" srcId="{A2F9352D-1BBD-4504-A781-0D160FBDFE9C}" destId="{C1E830D1-CB54-4B4A-98D9-0E652EE532A2}" srcOrd="0" destOrd="0" presId="urn:microsoft.com/office/officeart/2008/layout/SquareAccentList"/>
    <dgm:cxn modelId="{975ECACC-A18B-4D60-BD5D-089FDBA5B357}" type="presOf" srcId="{8B31F796-DCF7-45E4-87C1-A4F9158A92B9}" destId="{5A996AD8-EFFD-42DD-9874-F00E9288BAF5}" srcOrd="0" destOrd="0" presId="urn:microsoft.com/office/officeart/2008/layout/SquareAccentList"/>
    <dgm:cxn modelId="{BECDA16F-9D4C-4D16-BF0E-8D1318E3F350}" srcId="{CFF226FD-8EE7-4344-9EA4-D914CAB0AA55}" destId="{832B13AC-F5B8-4679-8C2C-BAE36725EBCC}" srcOrd="1" destOrd="0" parTransId="{5C53B6FC-0C64-4712-87FC-DF4C3B5C7E16}" sibTransId="{17E7051C-93D9-4E40-89F0-61C55F6D0598}"/>
    <dgm:cxn modelId="{31259DA7-9F72-4126-9986-56C309BFD1D4}" type="presParOf" srcId="{89554936-5414-48F8-AAF5-AEED26F6B0F4}" destId="{F377C4CA-93F9-47DC-92B7-D484BC73484E}" srcOrd="0" destOrd="0" presId="urn:microsoft.com/office/officeart/2008/layout/SquareAccentList"/>
    <dgm:cxn modelId="{F6259F32-6AA8-4C97-817F-050DEC1FAF95}" type="presParOf" srcId="{F377C4CA-93F9-47DC-92B7-D484BC73484E}" destId="{2DC46C30-DF7F-43CE-BA6E-51D7FFA83C0F}" srcOrd="0" destOrd="0" presId="urn:microsoft.com/office/officeart/2008/layout/SquareAccentList"/>
    <dgm:cxn modelId="{9746F836-41BE-4568-B417-CF0E82F9537A}" type="presParOf" srcId="{2DC46C30-DF7F-43CE-BA6E-51D7FFA83C0F}" destId="{BCDA9E1A-B291-4847-BD3F-9C19DE9264D5}" srcOrd="0" destOrd="0" presId="urn:microsoft.com/office/officeart/2008/layout/SquareAccentList"/>
    <dgm:cxn modelId="{C7C527D8-F09D-464B-A695-0CA0D2AA1EF8}" type="presParOf" srcId="{2DC46C30-DF7F-43CE-BA6E-51D7FFA83C0F}" destId="{8C6A3519-969F-4A59-9EC5-CF9B62BFD2BF}" srcOrd="1" destOrd="0" presId="urn:microsoft.com/office/officeart/2008/layout/SquareAccentList"/>
    <dgm:cxn modelId="{5F5C2035-4025-4479-BC81-54746A353CF8}" type="presParOf" srcId="{2DC46C30-DF7F-43CE-BA6E-51D7FFA83C0F}" destId="{8F0CD23D-70AF-4A8D-9CA3-90DABE298E1A}" srcOrd="2" destOrd="0" presId="urn:microsoft.com/office/officeart/2008/layout/SquareAccentList"/>
    <dgm:cxn modelId="{2F71F046-B795-42B8-8EFB-D1D8F44FA52D}" type="presParOf" srcId="{F377C4CA-93F9-47DC-92B7-D484BC73484E}" destId="{AF3FB266-30B8-4EB0-983D-FCE9BACD311D}" srcOrd="1" destOrd="0" presId="urn:microsoft.com/office/officeart/2008/layout/SquareAccentList"/>
    <dgm:cxn modelId="{3B085855-F1EC-48DB-85AD-194252438990}" type="presParOf" srcId="{AF3FB266-30B8-4EB0-983D-FCE9BACD311D}" destId="{02F2D3B9-119E-42DF-9ACD-B26A45B1B069}" srcOrd="0" destOrd="0" presId="urn:microsoft.com/office/officeart/2008/layout/SquareAccentList"/>
    <dgm:cxn modelId="{E0E53127-893C-4013-A3EC-7DA9896B1CEC}" type="presParOf" srcId="{02F2D3B9-119E-42DF-9ACD-B26A45B1B069}" destId="{6966367E-858C-4372-BA69-AB860F5C55B8}" srcOrd="0" destOrd="0" presId="urn:microsoft.com/office/officeart/2008/layout/SquareAccentList"/>
    <dgm:cxn modelId="{E4695BAC-9FE5-469B-8107-C225962F7FD4}" type="presParOf" srcId="{02F2D3B9-119E-42DF-9ACD-B26A45B1B069}" destId="{9B883EB8-9DE9-403B-AFB7-3764EC7A4586}" srcOrd="1" destOrd="0" presId="urn:microsoft.com/office/officeart/2008/layout/SquareAccentList"/>
    <dgm:cxn modelId="{7F30B65D-1BDA-414C-86AF-156EF479C322}" type="presParOf" srcId="{AF3FB266-30B8-4EB0-983D-FCE9BACD311D}" destId="{8D97FC5C-9EEF-487B-BECF-F77E271C1ED3}" srcOrd="1" destOrd="0" presId="urn:microsoft.com/office/officeart/2008/layout/SquareAccentList"/>
    <dgm:cxn modelId="{113D9BC4-3EF6-43BD-848E-C811EDAE95D1}" type="presParOf" srcId="{8D97FC5C-9EEF-487B-BECF-F77E271C1ED3}" destId="{67F4E99D-C0B6-4A93-9C79-C8634F9F051A}" srcOrd="0" destOrd="0" presId="urn:microsoft.com/office/officeart/2008/layout/SquareAccentList"/>
    <dgm:cxn modelId="{929056E8-21AE-4A81-A130-455D98CA1888}" type="presParOf" srcId="{8D97FC5C-9EEF-487B-BECF-F77E271C1ED3}" destId="{5E4B523D-CD6D-4165-981A-C320EB919BCD}" srcOrd="1" destOrd="0" presId="urn:microsoft.com/office/officeart/2008/layout/SquareAccentList"/>
    <dgm:cxn modelId="{F5B42C0B-7021-4796-AA1A-95EEE01FBE60}" type="presParOf" srcId="{AF3FB266-30B8-4EB0-983D-FCE9BACD311D}" destId="{05A535AA-8E45-4517-BEE8-5E844E5236EF}" srcOrd="2" destOrd="0" presId="urn:microsoft.com/office/officeart/2008/layout/SquareAccentList"/>
    <dgm:cxn modelId="{B5C99201-5B6F-437F-B662-9C6EEB6D7356}" type="presParOf" srcId="{05A535AA-8E45-4517-BEE8-5E844E5236EF}" destId="{F28A31B6-3B4A-40BE-B039-2471EB9C5FCD}" srcOrd="0" destOrd="0" presId="urn:microsoft.com/office/officeart/2008/layout/SquareAccentList"/>
    <dgm:cxn modelId="{B68FEF02-5309-4650-88A8-1485421983AE}" type="presParOf" srcId="{05A535AA-8E45-4517-BEE8-5E844E5236EF}" destId="{E4A34D1C-C9AC-47EF-9055-7A9F4FAF815B}" srcOrd="1" destOrd="0" presId="urn:microsoft.com/office/officeart/2008/layout/SquareAccentList"/>
    <dgm:cxn modelId="{45C58344-FCCE-447E-AD1A-1B1F432C9826}" type="presParOf" srcId="{89554936-5414-48F8-AAF5-AEED26F6B0F4}" destId="{44D95A14-22FA-44A9-A7CF-17DDE40DB9EB}" srcOrd="1" destOrd="0" presId="urn:microsoft.com/office/officeart/2008/layout/SquareAccentList"/>
    <dgm:cxn modelId="{B2488757-037D-451E-B412-6EDD9493AAAF}" type="presParOf" srcId="{44D95A14-22FA-44A9-A7CF-17DDE40DB9EB}" destId="{340DC34C-DDFB-4442-A554-68781531E117}" srcOrd="0" destOrd="0" presId="urn:microsoft.com/office/officeart/2008/layout/SquareAccentList"/>
    <dgm:cxn modelId="{46603A9B-E559-4CCE-8671-23C7D6610960}" type="presParOf" srcId="{340DC34C-DDFB-4442-A554-68781531E117}" destId="{342132BA-5963-4735-AC06-561038109B6B}" srcOrd="0" destOrd="0" presId="urn:microsoft.com/office/officeart/2008/layout/SquareAccentList"/>
    <dgm:cxn modelId="{44E5E17A-C52B-494A-A636-237B400A0749}" type="presParOf" srcId="{340DC34C-DDFB-4442-A554-68781531E117}" destId="{824E32FE-C1AD-4C24-8595-0B14836FCE01}" srcOrd="1" destOrd="0" presId="urn:microsoft.com/office/officeart/2008/layout/SquareAccentList"/>
    <dgm:cxn modelId="{D822B8FA-11FF-4C40-81E5-8DAB0469761D}" type="presParOf" srcId="{340DC34C-DDFB-4442-A554-68781531E117}" destId="{2B21D7E2-B23E-4A57-B781-A00B95ED233D}" srcOrd="2" destOrd="0" presId="urn:microsoft.com/office/officeart/2008/layout/SquareAccentList"/>
    <dgm:cxn modelId="{069971F1-E20C-45C8-A048-06474DD0BB6F}" type="presParOf" srcId="{44D95A14-22FA-44A9-A7CF-17DDE40DB9EB}" destId="{9ED2C0CB-C943-4917-9EB5-87FF71F48F0F}" srcOrd="1" destOrd="0" presId="urn:microsoft.com/office/officeart/2008/layout/SquareAccentList"/>
    <dgm:cxn modelId="{9B2ECBAC-095F-4C3B-8941-231E7F1471ED}" type="presParOf" srcId="{9ED2C0CB-C943-4917-9EB5-87FF71F48F0F}" destId="{8A447A92-384A-4A93-806F-97C16420C47C}" srcOrd="0" destOrd="0" presId="urn:microsoft.com/office/officeart/2008/layout/SquareAccentList"/>
    <dgm:cxn modelId="{69017490-9184-4F62-9770-DD4937565AE8}" type="presParOf" srcId="{8A447A92-384A-4A93-806F-97C16420C47C}" destId="{A24DADA5-E894-40A8-B2D4-05CD758FCEAA}" srcOrd="0" destOrd="0" presId="urn:microsoft.com/office/officeart/2008/layout/SquareAccentList"/>
    <dgm:cxn modelId="{27EE68A7-E2C1-49D1-8DC4-C20D09E0C20C}" type="presParOf" srcId="{8A447A92-384A-4A93-806F-97C16420C47C}" destId="{5A996AD8-EFFD-42DD-9874-F00E9288BAF5}" srcOrd="1" destOrd="0" presId="urn:microsoft.com/office/officeart/2008/layout/SquareAccentList"/>
    <dgm:cxn modelId="{254B412A-689D-4606-8D2E-D313DC155217}" type="presParOf" srcId="{9ED2C0CB-C943-4917-9EB5-87FF71F48F0F}" destId="{B89B35EC-01E8-4795-B98F-09BB87B7D3D3}" srcOrd="1" destOrd="0" presId="urn:microsoft.com/office/officeart/2008/layout/SquareAccentList"/>
    <dgm:cxn modelId="{B25AA455-F397-4DD8-B954-A8F13B2ACCB5}" type="presParOf" srcId="{B89B35EC-01E8-4795-B98F-09BB87B7D3D3}" destId="{E3DE28FB-6A2C-4AC5-8616-5DA39249E1A1}" srcOrd="0" destOrd="0" presId="urn:microsoft.com/office/officeart/2008/layout/SquareAccentList"/>
    <dgm:cxn modelId="{87D42446-BE16-469E-A684-59756D1186DD}" type="presParOf" srcId="{B89B35EC-01E8-4795-B98F-09BB87B7D3D3}" destId="{56EE16E7-DD32-42EC-9692-120A1910264A}" srcOrd="1" destOrd="0" presId="urn:microsoft.com/office/officeart/2008/layout/SquareAccentList"/>
    <dgm:cxn modelId="{C896245E-2CAB-40C4-AF31-3E778B302B7A}" type="presParOf" srcId="{9ED2C0CB-C943-4917-9EB5-87FF71F48F0F}" destId="{7BA2DA13-65ED-4377-A6F6-548BD503D0F9}" srcOrd="2" destOrd="0" presId="urn:microsoft.com/office/officeart/2008/layout/SquareAccentList"/>
    <dgm:cxn modelId="{C6C65848-5095-4DEA-B97E-667224A4DE24}" type="presParOf" srcId="{7BA2DA13-65ED-4377-A6F6-548BD503D0F9}" destId="{0AA2DC75-AD54-499E-BD4C-9D4DC31B5A05}" srcOrd="0" destOrd="0" presId="urn:microsoft.com/office/officeart/2008/layout/SquareAccentList"/>
    <dgm:cxn modelId="{3AE5E798-0786-409F-AF05-F9D7D3740CC0}" type="presParOf" srcId="{7BA2DA13-65ED-4377-A6F6-548BD503D0F9}" destId="{8BED1512-2803-4D03-85A8-FB4C9EA79C50}" srcOrd="1" destOrd="0" presId="urn:microsoft.com/office/officeart/2008/layout/SquareAccentList"/>
    <dgm:cxn modelId="{BD6BD145-95E2-4700-B1FC-63816F165851}" type="presParOf" srcId="{89554936-5414-48F8-AAF5-AEED26F6B0F4}" destId="{4E48B77A-92A1-445F-8170-1D044751E4D9}" srcOrd="2" destOrd="0" presId="urn:microsoft.com/office/officeart/2008/layout/SquareAccentList"/>
    <dgm:cxn modelId="{0E069B53-B69C-4F36-8427-3C30E1009E2F}" type="presParOf" srcId="{4E48B77A-92A1-445F-8170-1D044751E4D9}" destId="{7824764D-A553-4D16-AC40-A4C345A6B715}" srcOrd="0" destOrd="0" presId="urn:microsoft.com/office/officeart/2008/layout/SquareAccentList"/>
    <dgm:cxn modelId="{3B3DCF8A-D7EB-4DFA-A0C7-F8AA4DA7E85A}" type="presParOf" srcId="{7824764D-A553-4D16-AC40-A4C345A6B715}" destId="{A7C57ED7-43F1-43A5-AFAF-B134D37FCBAC}" srcOrd="0" destOrd="0" presId="urn:microsoft.com/office/officeart/2008/layout/SquareAccentList"/>
    <dgm:cxn modelId="{59F5BD83-5E7C-4C7C-ABF4-24114815266E}" type="presParOf" srcId="{7824764D-A553-4D16-AC40-A4C345A6B715}" destId="{CEFED680-F21C-4819-8ECB-2C0DDF518E7F}" srcOrd="1" destOrd="0" presId="urn:microsoft.com/office/officeart/2008/layout/SquareAccentList"/>
    <dgm:cxn modelId="{5B5838FA-A6AB-4481-B813-4C45B8647700}" type="presParOf" srcId="{7824764D-A553-4D16-AC40-A4C345A6B715}" destId="{A5A342CB-B4A9-4CC1-9F52-934AD6F8A8E1}" srcOrd="2" destOrd="0" presId="urn:microsoft.com/office/officeart/2008/layout/SquareAccentList"/>
    <dgm:cxn modelId="{2CEB4928-3E9A-4DCD-83EC-20AD335DE1EF}" type="presParOf" srcId="{4E48B77A-92A1-445F-8170-1D044751E4D9}" destId="{85FD1247-24D8-4B7D-AD33-5DC03294801D}" srcOrd="1" destOrd="0" presId="urn:microsoft.com/office/officeart/2008/layout/SquareAccentList"/>
    <dgm:cxn modelId="{69F800C4-AB98-4A3F-AA69-918D3C4206DF}" type="presParOf" srcId="{85FD1247-24D8-4B7D-AD33-5DC03294801D}" destId="{EF4F1006-A0F0-408F-9C9F-4AB62D1504E7}" srcOrd="0" destOrd="0" presId="urn:microsoft.com/office/officeart/2008/layout/SquareAccentList"/>
    <dgm:cxn modelId="{5B76F7BF-F493-4608-B166-6BAE2EF457AF}" type="presParOf" srcId="{EF4F1006-A0F0-408F-9C9F-4AB62D1504E7}" destId="{ACAA3CB1-54DD-49F2-AF79-F25E2277748D}" srcOrd="0" destOrd="0" presId="urn:microsoft.com/office/officeart/2008/layout/SquareAccentList"/>
    <dgm:cxn modelId="{34DCCE93-93BD-4163-B860-51AFAC86AC6A}" type="presParOf" srcId="{EF4F1006-A0F0-408F-9C9F-4AB62D1504E7}" destId="{5760A287-E47F-4C65-B329-90494B3701B1}" srcOrd="1" destOrd="0" presId="urn:microsoft.com/office/officeart/2008/layout/SquareAccentList"/>
    <dgm:cxn modelId="{B253CF22-D63D-4ECE-A259-F3DEEA314F75}" type="presParOf" srcId="{85FD1247-24D8-4B7D-AD33-5DC03294801D}" destId="{576A591D-8C42-4556-B08F-696229FA4A91}" srcOrd="1" destOrd="0" presId="urn:microsoft.com/office/officeart/2008/layout/SquareAccentList"/>
    <dgm:cxn modelId="{8BE171D6-02AD-4E1A-9AFB-45ECE9503D8D}" type="presParOf" srcId="{576A591D-8C42-4556-B08F-696229FA4A91}" destId="{3303D4AE-A71B-4EB8-B65C-FD27469BDB7F}" srcOrd="0" destOrd="0" presId="urn:microsoft.com/office/officeart/2008/layout/SquareAccentList"/>
    <dgm:cxn modelId="{636722A5-58E1-42F0-8FC2-5699051CEF3E}" type="presParOf" srcId="{576A591D-8C42-4556-B08F-696229FA4A91}" destId="{C1E830D1-CB54-4B4A-98D9-0E652EE532A2}" srcOrd="1" destOrd="0" presId="urn:microsoft.com/office/officeart/2008/layout/SquareAccentList"/>
    <dgm:cxn modelId="{56FF54CB-3517-4538-92DC-F2B0DC415195}" type="presParOf" srcId="{85FD1247-24D8-4B7D-AD33-5DC03294801D}" destId="{1304DA6D-9AFF-4EE8-9E1F-EF809734A9D5}" srcOrd="2" destOrd="0" presId="urn:microsoft.com/office/officeart/2008/layout/SquareAccentList"/>
    <dgm:cxn modelId="{603B549B-1CBE-4E54-83AD-29B0D884CA48}" type="presParOf" srcId="{1304DA6D-9AFF-4EE8-9E1F-EF809734A9D5}" destId="{8F799667-633E-4BFE-8F01-24791574BDB9}" srcOrd="0" destOrd="0" presId="urn:microsoft.com/office/officeart/2008/layout/SquareAccentList"/>
    <dgm:cxn modelId="{DDA7E629-AB32-4281-8B90-C0C2943A3E6A}" type="presParOf" srcId="{1304DA6D-9AFF-4EE8-9E1F-EF809734A9D5}" destId="{E7B25650-D045-4D44-9C3C-8C28A83C7581}" srcOrd="1" destOrd="0" presId="urn:microsoft.com/office/officeart/2008/layout/SquareAccent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753790-9E4F-4F2F-B909-D27BB8D14345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9D42E6A-E63F-42F0-8D0A-0E039C2FBA4B}">
      <dgm:prSet phldrT="[Текст]" custT="1"/>
      <dgm:spPr/>
      <dgm:t>
        <a:bodyPr/>
        <a:lstStyle/>
        <a:p>
          <a:pPr algn="ctr"/>
          <a:r>
            <a:rPr lang="ru-RU" sz="1400" b="1" dirty="0" smtClean="0"/>
            <a:t>2018 год</a:t>
          </a:r>
          <a:endParaRPr lang="ru-RU" sz="1400" b="1" dirty="0"/>
        </a:p>
      </dgm:t>
    </dgm:pt>
    <dgm:pt modelId="{A3B69B9F-DB01-4274-B24F-AFAF0C297B59}" type="parTrans" cxnId="{D1061739-03EF-4F5B-98C3-7510520E84D4}">
      <dgm:prSet/>
      <dgm:spPr/>
      <dgm:t>
        <a:bodyPr/>
        <a:lstStyle/>
        <a:p>
          <a:endParaRPr lang="ru-RU"/>
        </a:p>
      </dgm:t>
    </dgm:pt>
    <dgm:pt modelId="{EB50E6E8-5181-4363-8CDB-7CF61CE0E0B9}" type="sibTrans" cxnId="{D1061739-03EF-4F5B-98C3-7510520E84D4}">
      <dgm:prSet/>
      <dgm:spPr/>
      <dgm:t>
        <a:bodyPr/>
        <a:lstStyle/>
        <a:p>
          <a:endParaRPr lang="ru-RU"/>
        </a:p>
      </dgm:t>
    </dgm:pt>
    <dgm:pt modelId="{E209555C-79AC-48E9-822A-7F7F145616F0}">
      <dgm:prSet phldrT="[Текст]" custT="1"/>
      <dgm:spPr/>
      <dgm:t>
        <a:bodyPr/>
        <a:lstStyle/>
        <a:p>
          <a:r>
            <a:rPr lang="ru-RU" sz="1400" b="0" dirty="0" smtClean="0"/>
            <a:t>220,0</a:t>
          </a:r>
          <a:r>
            <a:rPr lang="ru-RU" sz="1400" b="0" dirty="0" smtClean="0">
              <a:latin typeface="+mn-lt"/>
            </a:rPr>
            <a:t> тыс. рублей</a:t>
          </a:r>
          <a:endParaRPr lang="ru-RU" sz="1400" dirty="0"/>
        </a:p>
      </dgm:t>
    </dgm:pt>
    <dgm:pt modelId="{A4F8CAED-F35C-41C0-8477-BB1C9036C71B}" type="parTrans" cxnId="{0C619BB1-837D-4986-A342-66D22CA7DDBA}">
      <dgm:prSet/>
      <dgm:spPr/>
      <dgm:t>
        <a:bodyPr/>
        <a:lstStyle/>
        <a:p>
          <a:endParaRPr lang="ru-RU"/>
        </a:p>
      </dgm:t>
    </dgm:pt>
    <dgm:pt modelId="{ED45CFC0-64DD-43EC-ACFA-6AB98DBD6CEC}" type="sibTrans" cxnId="{0C619BB1-837D-4986-A342-66D22CA7DDBA}">
      <dgm:prSet/>
      <dgm:spPr/>
      <dgm:t>
        <a:bodyPr/>
        <a:lstStyle/>
        <a:p>
          <a:endParaRPr lang="ru-RU"/>
        </a:p>
      </dgm:t>
    </dgm:pt>
    <dgm:pt modelId="{76A73754-CBC4-4568-9C2B-4292D353D321}">
      <dgm:prSet phldrT="[Текст]" custT="1"/>
      <dgm:spPr/>
      <dgm:t>
        <a:bodyPr/>
        <a:lstStyle/>
        <a:p>
          <a:pPr algn="ctr"/>
          <a:r>
            <a:rPr lang="ru-RU" sz="1400" b="1" dirty="0" smtClean="0"/>
            <a:t>2019 год</a:t>
          </a:r>
          <a:endParaRPr lang="ru-RU" sz="1400" b="1" dirty="0"/>
        </a:p>
      </dgm:t>
    </dgm:pt>
    <dgm:pt modelId="{A8A34AD0-0E83-4E80-A51F-A21976805944}" type="parTrans" cxnId="{701AACE3-E480-45EF-B748-9CB6E4DD441B}">
      <dgm:prSet/>
      <dgm:spPr/>
      <dgm:t>
        <a:bodyPr/>
        <a:lstStyle/>
        <a:p>
          <a:endParaRPr lang="ru-RU"/>
        </a:p>
      </dgm:t>
    </dgm:pt>
    <dgm:pt modelId="{3F6F42AC-AE80-4426-BC33-8115F123135F}" type="sibTrans" cxnId="{701AACE3-E480-45EF-B748-9CB6E4DD441B}">
      <dgm:prSet/>
      <dgm:spPr/>
      <dgm:t>
        <a:bodyPr/>
        <a:lstStyle/>
        <a:p>
          <a:endParaRPr lang="ru-RU"/>
        </a:p>
      </dgm:t>
    </dgm:pt>
    <dgm:pt modelId="{25DE43D6-3120-4AAB-8135-7FE8A7535201}">
      <dgm:prSet phldrT="[Текст]" custT="1"/>
      <dgm:spPr/>
      <dgm:t>
        <a:bodyPr/>
        <a:lstStyle/>
        <a:p>
          <a:r>
            <a:rPr lang="ru-RU" sz="1400" dirty="0" smtClean="0"/>
            <a:t>220,0 тыс. рублей</a:t>
          </a:r>
          <a:endParaRPr lang="ru-RU" sz="1400" dirty="0"/>
        </a:p>
      </dgm:t>
    </dgm:pt>
    <dgm:pt modelId="{460FEC0F-03EA-4D96-B3AC-FA12E8BDCA64}" type="parTrans" cxnId="{3AEBBF19-8191-4FA2-9A61-1F8E89AB1A8E}">
      <dgm:prSet/>
      <dgm:spPr/>
      <dgm:t>
        <a:bodyPr/>
        <a:lstStyle/>
        <a:p>
          <a:endParaRPr lang="ru-RU"/>
        </a:p>
      </dgm:t>
    </dgm:pt>
    <dgm:pt modelId="{8DE409D6-DD8C-4AA5-A425-91A798814305}" type="sibTrans" cxnId="{3AEBBF19-8191-4FA2-9A61-1F8E89AB1A8E}">
      <dgm:prSet/>
      <dgm:spPr/>
      <dgm:t>
        <a:bodyPr/>
        <a:lstStyle/>
        <a:p>
          <a:endParaRPr lang="ru-RU"/>
        </a:p>
      </dgm:t>
    </dgm:pt>
    <dgm:pt modelId="{E3D04188-EAC9-437A-9974-3C151908E75B}">
      <dgm:prSet custT="1"/>
      <dgm:spPr/>
      <dgm:t>
        <a:bodyPr/>
        <a:lstStyle/>
        <a:p>
          <a:pPr algn="ctr"/>
          <a:r>
            <a:rPr lang="ru-RU" sz="1400" b="1" dirty="0" smtClean="0"/>
            <a:t>2020 год</a:t>
          </a:r>
          <a:endParaRPr lang="ru-RU" sz="1400" b="1" dirty="0"/>
        </a:p>
      </dgm:t>
    </dgm:pt>
    <dgm:pt modelId="{7CA7044A-E5B0-4F08-93E6-AD8621B2F66D}" type="parTrans" cxnId="{8D6C1A2C-DCA8-4E7B-BD7F-8B93F411A1F3}">
      <dgm:prSet/>
      <dgm:spPr/>
      <dgm:t>
        <a:bodyPr/>
        <a:lstStyle/>
        <a:p>
          <a:endParaRPr lang="ru-RU"/>
        </a:p>
      </dgm:t>
    </dgm:pt>
    <dgm:pt modelId="{73FB8416-3C4C-4C3E-A1DF-86B8E9C5709E}" type="sibTrans" cxnId="{8D6C1A2C-DCA8-4E7B-BD7F-8B93F411A1F3}">
      <dgm:prSet/>
      <dgm:spPr/>
      <dgm:t>
        <a:bodyPr/>
        <a:lstStyle/>
        <a:p>
          <a:endParaRPr lang="ru-RU"/>
        </a:p>
      </dgm:t>
    </dgm:pt>
    <dgm:pt modelId="{B3BBC3CA-1199-4F80-A852-F36242EC10BC}">
      <dgm:prSet custT="1"/>
      <dgm:spPr/>
      <dgm:t>
        <a:bodyPr/>
        <a:lstStyle/>
        <a:p>
          <a:r>
            <a:rPr lang="ru-RU" sz="1400" dirty="0" smtClean="0"/>
            <a:t>220,0 тыс. рублей</a:t>
          </a:r>
          <a:endParaRPr lang="ru-RU" sz="1400" dirty="0"/>
        </a:p>
      </dgm:t>
    </dgm:pt>
    <dgm:pt modelId="{FF7996AD-E0B3-4C05-88ED-3524DEFC90AF}" type="parTrans" cxnId="{9913FC82-996F-42AD-A055-1DBA45CB8E82}">
      <dgm:prSet/>
      <dgm:spPr/>
      <dgm:t>
        <a:bodyPr/>
        <a:lstStyle/>
        <a:p>
          <a:endParaRPr lang="ru-RU"/>
        </a:p>
      </dgm:t>
    </dgm:pt>
    <dgm:pt modelId="{92DA0F0B-5162-4171-A588-5663924093BC}" type="sibTrans" cxnId="{9913FC82-996F-42AD-A055-1DBA45CB8E82}">
      <dgm:prSet/>
      <dgm:spPr/>
      <dgm:t>
        <a:bodyPr/>
        <a:lstStyle/>
        <a:p>
          <a:endParaRPr lang="ru-RU"/>
        </a:p>
      </dgm:t>
    </dgm:pt>
    <dgm:pt modelId="{0029F1D7-14E0-4953-950D-6756FC3030E9}" type="pres">
      <dgm:prSet presAssocID="{E1753790-9E4F-4F2F-B909-D27BB8D143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C513B6-4262-4A34-B83B-06DAC6D8767A}" type="pres">
      <dgm:prSet presAssocID="{99D42E6A-E63F-42F0-8D0A-0E039C2FBA4B}" presName="parentLin" presStyleCnt="0"/>
      <dgm:spPr/>
      <dgm:t>
        <a:bodyPr/>
        <a:lstStyle/>
        <a:p>
          <a:endParaRPr lang="ru-RU"/>
        </a:p>
      </dgm:t>
    </dgm:pt>
    <dgm:pt modelId="{689ED0D4-77C9-465B-93F5-B344E86F2045}" type="pres">
      <dgm:prSet presAssocID="{99D42E6A-E63F-42F0-8D0A-0E039C2FBA4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A9E6EA-3D62-40E8-9B88-7BB9E45F490E}" type="pres">
      <dgm:prSet presAssocID="{99D42E6A-E63F-42F0-8D0A-0E039C2FBA4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8F954-F192-4D84-B42A-E82FD7E708C8}" type="pres">
      <dgm:prSet presAssocID="{99D42E6A-E63F-42F0-8D0A-0E039C2FBA4B}" presName="negativeSpace" presStyleCnt="0"/>
      <dgm:spPr/>
      <dgm:t>
        <a:bodyPr/>
        <a:lstStyle/>
        <a:p>
          <a:endParaRPr lang="ru-RU"/>
        </a:p>
      </dgm:t>
    </dgm:pt>
    <dgm:pt modelId="{A28C7B95-6994-4A25-B5EB-14786954F4C2}" type="pres">
      <dgm:prSet presAssocID="{99D42E6A-E63F-42F0-8D0A-0E039C2FBA4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E9CA1-6858-4073-B10D-700B145D9493}" type="pres">
      <dgm:prSet presAssocID="{EB50E6E8-5181-4363-8CDB-7CF61CE0E0B9}" presName="spaceBetweenRectangles" presStyleCnt="0"/>
      <dgm:spPr/>
      <dgm:t>
        <a:bodyPr/>
        <a:lstStyle/>
        <a:p>
          <a:endParaRPr lang="ru-RU"/>
        </a:p>
      </dgm:t>
    </dgm:pt>
    <dgm:pt modelId="{9171A389-B597-462E-B11D-4EDF92DC2363}" type="pres">
      <dgm:prSet presAssocID="{76A73754-CBC4-4568-9C2B-4292D353D321}" presName="parentLin" presStyleCnt="0"/>
      <dgm:spPr/>
      <dgm:t>
        <a:bodyPr/>
        <a:lstStyle/>
        <a:p>
          <a:endParaRPr lang="ru-RU"/>
        </a:p>
      </dgm:t>
    </dgm:pt>
    <dgm:pt modelId="{693201BD-D0B7-4173-B419-55C2E9A93D70}" type="pres">
      <dgm:prSet presAssocID="{76A73754-CBC4-4568-9C2B-4292D353D32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B79D9A4-2A84-48CB-81CF-696E64508DF7}" type="pres">
      <dgm:prSet presAssocID="{76A73754-CBC4-4568-9C2B-4292D353D3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7E1FD-0424-4D27-B081-2C3FE20D7835}" type="pres">
      <dgm:prSet presAssocID="{76A73754-CBC4-4568-9C2B-4292D353D321}" presName="negativeSpace" presStyleCnt="0"/>
      <dgm:spPr/>
      <dgm:t>
        <a:bodyPr/>
        <a:lstStyle/>
        <a:p>
          <a:endParaRPr lang="ru-RU"/>
        </a:p>
      </dgm:t>
    </dgm:pt>
    <dgm:pt modelId="{9CCD58B3-3A54-4BDC-A614-91687DC8E40D}" type="pres">
      <dgm:prSet presAssocID="{76A73754-CBC4-4568-9C2B-4292D353D32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AA1DE-0537-47AF-9F83-C74757AFCCF9}" type="pres">
      <dgm:prSet presAssocID="{3F6F42AC-AE80-4426-BC33-8115F123135F}" presName="spaceBetweenRectangles" presStyleCnt="0"/>
      <dgm:spPr/>
      <dgm:t>
        <a:bodyPr/>
        <a:lstStyle/>
        <a:p>
          <a:endParaRPr lang="ru-RU"/>
        </a:p>
      </dgm:t>
    </dgm:pt>
    <dgm:pt modelId="{0505EA72-DE2A-45F0-9ABD-65FEB4750A5A}" type="pres">
      <dgm:prSet presAssocID="{E3D04188-EAC9-437A-9974-3C151908E75B}" presName="parentLin" presStyleCnt="0"/>
      <dgm:spPr/>
      <dgm:t>
        <a:bodyPr/>
        <a:lstStyle/>
        <a:p>
          <a:endParaRPr lang="ru-RU"/>
        </a:p>
      </dgm:t>
    </dgm:pt>
    <dgm:pt modelId="{A11E60DC-5CAB-47F8-8701-5901D87EA225}" type="pres">
      <dgm:prSet presAssocID="{E3D04188-EAC9-437A-9974-3C151908E75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BE0AC8F-91EB-4BA6-854F-C3E7C485B40B}" type="pres">
      <dgm:prSet presAssocID="{E3D04188-EAC9-437A-9974-3C151908E75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2D7E3-4F91-446B-947C-FB7D79B3FABA}" type="pres">
      <dgm:prSet presAssocID="{E3D04188-EAC9-437A-9974-3C151908E75B}" presName="negativeSpace" presStyleCnt="0"/>
      <dgm:spPr/>
      <dgm:t>
        <a:bodyPr/>
        <a:lstStyle/>
        <a:p>
          <a:endParaRPr lang="ru-RU"/>
        </a:p>
      </dgm:t>
    </dgm:pt>
    <dgm:pt modelId="{F55CEBD1-3C36-4B69-A666-E3200595F99C}" type="pres">
      <dgm:prSet presAssocID="{E3D04188-EAC9-437A-9974-3C151908E75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621CEE-41EA-4210-90FD-CC69A82AC9B2}" type="presOf" srcId="{E209555C-79AC-48E9-822A-7F7F145616F0}" destId="{A28C7B95-6994-4A25-B5EB-14786954F4C2}" srcOrd="0" destOrd="0" presId="urn:microsoft.com/office/officeart/2005/8/layout/list1"/>
    <dgm:cxn modelId="{40A28C1B-3C5F-4622-97AB-9615026AD769}" type="presOf" srcId="{76A73754-CBC4-4568-9C2B-4292D353D321}" destId="{693201BD-D0B7-4173-B419-55C2E9A93D70}" srcOrd="0" destOrd="0" presId="urn:microsoft.com/office/officeart/2005/8/layout/list1"/>
    <dgm:cxn modelId="{4BC2ED8A-5838-4372-8EA2-F9E23EEC47EC}" type="presOf" srcId="{99D42E6A-E63F-42F0-8D0A-0E039C2FBA4B}" destId="{689ED0D4-77C9-465B-93F5-B344E86F2045}" srcOrd="0" destOrd="0" presId="urn:microsoft.com/office/officeart/2005/8/layout/list1"/>
    <dgm:cxn modelId="{DAC936C9-4067-4F3B-B789-539BED6A51A8}" type="presOf" srcId="{E1753790-9E4F-4F2F-B909-D27BB8D14345}" destId="{0029F1D7-14E0-4953-950D-6756FC3030E9}" srcOrd="0" destOrd="0" presId="urn:microsoft.com/office/officeart/2005/8/layout/list1"/>
    <dgm:cxn modelId="{8B882307-5DE4-4B00-AD53-DD74A32F9159}" type="presOf" srcId="{25DE43D6-3120-4AAB-8135-7FE8A7535201}" destId="{9CCD58B3-3A54-4BDC-A614-91687DC8E40D}" srcOrd="0" destOrd="0" presId="urn:microsoft.com/office/officeart/2005/8/layout/list1"/>
    <dgm:cxn modelId="{1BE054BF-1D96-473D-AE6E-2B219D8F1B1F}" type="presOf" srcId="{E3D04188-EAC9-437A-9974-3C151908E75B}" destId="{FBE0AC8F-91EB-4BA6-854F-C3E7C485B40B}" srcOrd="1" destOrd="0" presId="urn:microsoft.com/office/officeart/2005/8/layout/list1"/>
    <dgm:cxn modelId="{FC9BA6CC-D8EE-4437-A410-4EE8759FDC38}" type="presOf" srcId="{76A73754-CBC4-4568-9C2B-4292D353D321}" destId="{3B79D9A4-2A84-48CB-81CF-696E64508DF7}" srcOrd="1" destOrd="0" presId="urn:microsoft.com/office/officeart/2005/8/layout/list1"/>
    <dgm:cxn modelId="{9913FC82-996F-42AD-A055-1DBA45CB8E82}" srcId="{E3D04188-EAC9-437A-9974-3C151908E75B}" destId="{B3BBC3CA-1199-4F80-A852-F36242EC10BC}" srcOrd="0" destOrd="0" parTransId="{FF7996AD-E0B3-4C05-88ED-3524DEFC90AF}" sibTransId="{92DA0F0B-5162-4171-A588-5663924093BC}"/>
    <dgm:cxn modelId="{8D6C1A2C-DCA8-4E7B-BD7F-8B93F411A1F3}" srcId="{E1753790-9E4F-4F2F-B909-D27BB8D14345}" destId="{E3D04188-EAC9-437A-9974-3C151908E75B}" srcOrd="2" destOrd="0" parTransId="{7CA7044A-E5B0-4F08-93E6-AD8621B2F66D}" sibTransId="{73FB8416-3C4C-4C3E-A1DF-86B8E9C5709E}"/>
    <dgm:cxn modelId="{0C619BB1-837D-4986-A342-66D22CA7DDBA}" srcId="{99D42E6A-E63F-42F0-8D0A-0E039C2FBA4B}" destId="{E209555C-79AC-48E9-822A-7F7F145616F0}" srcOrd="0" destOrd="0" parTransId="{A4F8CAED-F35C-41C0-8477-BB1C9036C71B}" sibTransId="{ED45CFC0-64DD-43EC-ACFA-6AB98DBD6CEC}"/>
    <dgm:cxn modelId="{468E3D93-7381-4A4C-82A7-75B46AF87F47}" type="presOf" srcId="{B3BBC3CA-1199-4F80-A852-F36242EC10BC}" destId="{F55CEBD1-3C36-4B69-A666-E3200595F99C}" srcOrd="0" destOrd="0" presId="urn:microsoft.com/office/officeart/2005/8/layout/list1"/>
    <dgm:cxn modelId="{3AEBBF19-8191-4FA2-9A61-1F8E89AB1A8E}" srcId="{76A73754-CBC4-4568-9C2B-4292D353D321}" destId="{25DE43D6-3120-4AAB-8135-7FE8A7535201}" srcOrd="0" destOrd="0" parTransId="{460FEC0F-03EA-4D96-B3AC-FA12E8BDCA64}" sibTransId="{8DE409D6-DD8C-4AA5-A425-91A798814305}"/>
    <dgm:cxn modelId="{74A717D3-9E89-4B89-B3C5-F25CE58714A8}" type="presOf" srcId="{99D42E6A-E63F-42F0-8D0A-0E039C2FBA4B}" destId="{75A9E6EA-3D62-40E8-9B88-7BB9E45F490E}" srcOrd="1" destOrd="0" presId="urn:microsoft.com/office/officeart/2005/8/layout/list1"/>
    <dgm:cxn modelId="{7A6B3503-8DFA-42EC-BCD8-D7E15B8248CE}" type="presOf" srcId="{E3D04188-EAC9-437A-9974-3C151908E75B}" destId="{A11E60DC-5CAB-47F8-8701-5901D87EA225}" srcOrd="0" destOrd="0" presId="urn:microsoft.com/office/officeart/2005/8/layout/list1"/>
    <dgm:cxn modelId="{701AACE3-E480-45EF-B748-9CB6E4DD441B}" srcId="{E1753790-9E4F-4F2F-B909-D27BB8D14345}" destId="{76A73754-CBC4-4568-9C2B-4292D353D321}" srcOrd="1" destOrd="0" parTransId="{A8A34AD0-0E83-4E80-A51F-A21976805944}" sibTransId="{3F6F42AC-AE80-4426-BC33-8115F123135F}"/>
    <dgm:cxn modelId="{D1061739-03EF-4F5B-98C3-7510520E84D4}" srcId="{E1753790-9E4F-4F2F-B909-D27BB8D14345}" destId="{99D42E6A-E63F-42F0-8D0A-0E039C2FBA4B}" srcOrd="0" destOrd="0" parTransId="{A3B69B9F-DB01-4274-B24F-AFAF0C297B59}" sibTransId="{EB50E6E8-5181-4363-8CDB-7CF61CE0E0B9}"/>
    <dgm:cxn modelId="{A0D91BFB-0CA7-47E3-AD31-C8E3B2FB5446}" type="presParOf" srcId="{0029F1D7-14E0-4953-950D-6756FC3030E9}" destId="{FCC513B6-4262-4A34-B83B-06DAC6D8767A}" srcOrd="0" destOrd="0" presId="urn:microsoft.com/office/officeart/2005/8/layout/list1"/>
    <dgm:cxn modelId="{BB63AE02-00E5-457A-A275-17C395C1919C}" type="presParOf" srcId="{FCC513B6-4262-4A34-B83B-06DAC6D8767A}" destId="{689ED0D4-77C9-465B-93F5-B344E86F2045}" srcOrd="0" destOrd="0" presId="urn:microsoft.com/office/officeart/2005/8/layout/list1"/>
    <dgm:cxn modelId="{629C2715-B871-4305-9CF6-ED38EA1992C5}" type="presParOf" srcId="{FCC513B6-4262-4A34-B83B-06DAC6D8767A}" destId="{75A9E6EA-3D62-40E8-9B88-7BB9E45F490E}" srcOrd="1" destOrd="0" presId="urn:microsoft.com/office/officeart/2005/8/layout/list1"/>
    <dgm:cxn modelId="{58C2622A-F68B-4A91-A7DE-80EF2FEAEF97}" type="presParOf" srcId="{0029F1D7-14E0-4953-950D-6756FC3030E9}" destId="{06E8F954-F192-4D84-B42A-E82FD7E708C8}" srcOrd="1" destOrd="0" presId="urn:microsoft.com/office/officeart/2005/8/layout/list1"/>
    <dgm:cxn modelId="{76FC6A9B-528F-4F8E-8858-BDD8675602A4}" type="presParOf" srcId="{0029F1D7-14E0-4953-950D-6756FC3030E9}" destId="{A28C7B95-6994-4A25-B5EB-14786954F4C2}" srcOrd="2" destOrd="0" presId="urn:microsoft.com/office/officeart/2005/8/layout/list1"/>
    <dgm:cxn modelId="{D94AF47E-8348-461D-8784-FABB0019D2F5}" type="presParOf" srcId="{0029F1D7-14E0-4953-950D-6756FC3030E9}" destId="{C88E9CA1-6858-4073-B10D-700B145D9493}" srcOrd="3" destOrd="0" presId="urn:microsoft.com/office/officeart/2005/8/layout/list1"/>
    <dgm:cxn modelId="{C0363DBC-6E68-4B52-B3BC-CBC16DDDBB67}" type="presParOf" srcId="{0029F1D7-14E0-4953-950D-6756FC3030E9}" destId="{9171A389-B597-462E-B11D-4EDF92DC2363}" srcOrd="4" destOrd="0" presId="urn:microsoft.com/office/officeart/2005/8/layout/list1"/>
    <dgm:cxn modelId="{A139AE52-7490-4FCC-B833-AA9DBD9D6879}" type="presParOf" srcId="{9171A389-B597-462E-B11D-4EDF92DC2363}" destId="{693201BD-D0B7-4173-B419-55C2E9A93D70}" srcOrd="0" destOrd="0" presId="urn:microsoft.com/office/officeart/2005/8/layout/list1"/>
    <dgm:cxn modelId="{157F6C36-404E-4D4E-9E0B-D4D28066F073}" type="presParOf" srcId="{9171A389-B597-462E-B11D-4EDF92DC2363}" destId="{3B79D9A4-2A84-48CB-81CF-696E64508DF7}" srcOrd="1" destOrd="0" presId="urn:microsoft.com/office/officeart/2005/8/layout/list1"/>
    <dgm:cxn modelId="{38E580B2-BD7F-4ED4-B1EA-9423E859BA5A}" type="presParOf" srcId="{0029F1D7-14E0-4953-950D-6756FC3030E9}" destId="{4C27E1FD-0424-4D27-B081-2C3FE20D7835}" srcOrd="5" destOrd="0" presId="urn:microsoft.com/office/officeart/2005/8/layout/list1"/>
    <dgm:cxn modelId="{E86FCD62-8641-4D7F-8191-9F20E1C4613E}" type="presParOf" srcId="{0029F1D7-14E0-4953-950D-6756FC3030E9}" destId="{9CCD58B3-3A54-4BDC-A614-91687DC8E40D}" srcOrd="6" destOrd="0" presId="urn:microsoft.com/office/officeart/2005/8/layout/list1"/>
    <dgm:cxn modelId="{F414AF61-F701-48E6-BEB6-9EAB8ADFBC60}" type="presParOf" srcId="{0029F1D7-14E0-4953-950D-6756FC3030E9}" destId="{F1DAA1DE-0537-47AF-9F83-C74757AFCCF9}" srcOrd="7" destOrd="0" presId="urn:microsoft.com/office/officeart/2005/8/layout/list1"/>
    <dgm:cxn modelId="{DCEA2ED7-AD44-4C99-9F7F-FFBF42BF7ADC}" type="presParOf" srcId="{0029F1D7-14E0-4953-950D-6756FC3030E9}" destId="{0505EA72-DE2A-45F0-9ABD-65FEB4750A5A}" srcOrd="8" destOrd="0" presId="urn:microsoft.com/office/officeart/2005/8/layout/list1"/>
    <dgm:cxn modelId="{4F364CBA-2EBB-4068-BC83-1F80DCE79EB7}" type="presParOf" srcId="{0505EA72-DE2A-45F0-9ABD-65FEB4750A5A}" destId="{A11E60DC-5CAB-47F8-8701-5901D87EA225}" srcOrd="0" destOrd="0" presId="urn:microsoft.com/office/officeart/2005/8/layout/list1"/>
    <dgm:cxn modelId="{C6473830-128C-4AF0-BDA7-AF738E503937}" type="presParOf" srcId="{0505EA72-DE2A-45F0-9ABD-65FEB4750A5A}" destId="{FBE0AC8F-91EB-4BA6-854F-C3E7C485B40B}" srcOrd="1" destOrd="0" presId="urn:microsoft.com/office/officeart/2005/8/layout/list1"/>
    <dgm:cxn modelId="{E0AA4F9A-7462-4CCB-87B6-A0A39E2CACAC}" type="presParOf" srcId="{0029F1D7-14E0-4953-950D-6756FC3030E9}" destId="{DBE2D7E3-4F91-446B-947C-FB7D79B3FABA}" srcOrd="9" destOrd="0" presId="urn:microsoft.com/office/officeart/2005/8/layout/list1"/>
    <dgm:cxn modelId="{7FA1809F-7146-4B7F-ADD7-530E3643B59E}" type="presParOf" srcId="{0029F1D7-14E0-4953-950D-6756FC3030E9}" destId="{F55CEBD1-3C36-4B69-A666-E3200595F9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B6A56-8F83-4927-B78C-43929EBC7F76}">
      <dsp:nvSpPr>
        <dsp:cNvPr id="0" name=""/>
        <dsp:cNvSpPr/>
      </dsp:nvSpPr>
      <dsp:spPr>
        <a:xfrm rot="5400000">
          <a:off x="5604317" y="-2501114"/>
          <a:ext cx="347207" cy="54380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Численность населения</a:t>
          </a:r>
          <a:endParaRPr lang="ru-RU" sz="1200" kern="1200" dirty="0"/>
        </a:p>
      </dsp:txBody>
      <dsp:txXfrm rot="-5400000">
        <a:off x="3058899" y="61253"/>
        <a:ext cx="5421095" cy="313309"/>
      </dsp:txXfrm>
    </dsp:sp>
    <dsp:sp modelId="{5E7E8D2E-44E5-4F0B-BB2E-16F6DCFEDB67}">
      <dsp:nvSpPr>
        <dsp:cNvPr id="0" name=""/>
        <dsp:cNvSpPr/>
      </dsp:nvSpPr>
      <dsp:spPr>
        <a:xfrm>
          <a:off x="0" y="902"/>
          <a:ext cx="3058899" cy="4340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15 882 чел.</a:t>
          </a:r>
          <a:endParaRPr lang="ru-RU" sz="1800" kern="1200" dirty="0"/>
        </a:p>
      </dsp:txBody>
      <dsp:txXfrm>
        <a:off x="21187" y="22089"/>
        <a:ext cx="3016525" cy="391635"/>
      </dsp:txXfrm>
    </dsp:sp>
    <dsp:sp modelId="{CA811D98-1973-4F25-A35A-F975E003245F}">
      <dsp:nvSpPr>
        <dsp:cNvPr id="0" name=""/>
        <dsp:cNvSpPr/>
      </dsp:nvSpPr>
      <dsp:spPr>
        <a:xfrm rot="5400000">
          <a:off x="5604317" y="-2045404"/>
          <a:ext cx="347207" cy="54380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Среднемесячная заработная плата </a:t>
          </a:r>
          <a:endParaRPr lang="ru-RU" sz="1200" kern="1200" dirty="0"/>
        </a:p>
      </dsp:txBody>
      <dsp:txXfrm rot="-5400000">
        <a:off x="3058899" y="516963"/>
        <a:ext cx="5421095" cy="313309"/>
      </dsp:txXfrm>
    </dsp:sp>
    <dsp:sp modelId="{D4A21FF0-DEA4-4B58-875F-1ADCA83D6518}">
      <dsp:nvSpPr>
        <dsp:cNvPr id="0" name=""/>
        <dsp:cNvSpPr/>
      </dsp:nvSpPr>
      <dsp:spPr>
        <a:xfrm>
          <a:off x="0" y="456612"/>
          <a:ext cx="3058899" cy="4340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18</a:t>
          </a:r>
          <a:r>
            <a:rPr lang="en-US" sz="1600" b="0" i="0" kern="1200" dirty="0" smtClean="0"/>
            <a:t> </a:t>
          </a:r>
          <a:r>
            <a:rPr lang="ru-RU" sz="1600" b="0" i="0" kern="1200" dirty="0" smtClean="0"/>
            <a:t>550,60</a:t>
          </a:r>
          <a:r>
            <a:rPr lang="en-US" sz="1600" b="0" i="0" kern="1200" dirty="0" smtClean="0"/>
            <a:t> </a:t>
          </a:r>
          <a:r>
            <a:rPr lang="ru-RU" sz="1600" kern="1200" dirty="0" smtClean="0"/>
            <a:t>руб.</a:t>
          </a:r>
          <a:endParaRPr lang="ru-RU" sz="1600" kern="1200" dirty="0"/>
        </a:p>
      </dsp:txBody>
      <dsp:txXfrm>
        <a:off x="21187" y="477799"/>
        <a:ext cx="3016525" cy="391635"/>
      </dsp:txXfrm>
    </dsp:sp>
    <dsp:sp modelId="{D0DB640A-AC06-4CD3-8E15-97C9EABF34C6}">
      <dsp:nvSpPr>
        <dsp:cNvPr id="0" name=""/>
        <dsp:cNvSpPr/>
      </dsp:nvSpPr>
      <dsp:spPr>
        <a:xfrm rot="5400000">
          <a:off x="5604317" y="-1589693"/>
          <a:ext cx="347207" cy="54380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Величина прожиточного минимума</a:t>
          </a:r>
          <a:endParaRPr lang="ru-RU" sz="1200" kern="1200" dirty="0"/>
        </a:p>
      </dsp:txBody>
      <dsp:txXfrm rot="-5400000">
        <a:off x="3058899" y="972674"/>
        <a:ext cx="5421095" cy="313309"/>
      </dsp:txXfrm>
    </dsp:sp>
    <dsp:sp modelId="{31BD97DE-3FCC-4411-A494-1840AC31250A}">
      <dsp:nvSpPr>
        <dsp:cNvPr id="0" name=""/>
        <dsp:cNvSpPr/>
      </dsp:nvSpPr>
      <dsp:spPr>
        <a:xfrm>
          <a:off x="0" y="912323"/>
          <a:ext cx="3058899" cy="4340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8</a:t>
          </a:r>
          <a:r>
            <a:rPr lang="en-US" sz="1600" kern="1200" dirty="0" smtClean="0"/>
            <a:t> </a:t>
          </a:r>
          <a:r>
            <a:rPr lang="ru-RU" sz="1600" kern="1200" dirty="0" smtClean="0"/>
            <a:t>806</a:t>
          </a:r>
          <a:r>
            <a:rPr lang="en-US" sz="1600" kern="1200" dirty="0" smtClean="0"/>
            <a:t> </a:t>
          </a:r>
          <a:r>
            <a:rPr lang="ru-RU" sz="1600" kern="1200" dirty="0" smtClean="0"/>
            <a:t>руб.</a:t>
          </a:r>
          <a:endParaRPr lang="ru-RU" sz="1600" kern="1200" dirty="0"/>
        </a:p>
      </dsp:txBody>
      <dsp:txXfrm>
        <a:off x="21187" y="933510"/>
        <a:ext cx="3016525" cy="391635"/>
      </dsp:txXfrm>
    </dsp:sp>
    <dsp:sp modelId="{08EEB3D0-B92A-4601-9597-745EE71471E8}">
      <dsp:nvSpPr>
        <dsp:cNvPr id="0" name=""/>
        <dsp:cNvSpPr/>
      </dsp:nvSpPr>
      <dsp:spPr>
        <a:xfrm rot="5400000">
          <a:off x="5604317" y="-1133983"/>
          <a:ext cx="347207" cy="54380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Индекс потребительских цен</a:t>
          </a:r>
          <a:endParaRPr lang="ru-RU" sz="1200" kern="1200" dirty="0"/>
        </a:p>
      </dsp:txBody>
      <dsp:txXfrm rot="-5400000">
        <a:off x="3058899" y="1428384"/>
        <a:ext cx="5421095" cy="313309"/>
      </dsp:txXfrm>
    </dsp:sp>
    <dsp:sp modelId="{8F0A2379-81B4-4F4D-B3FD-3D6595F13B23}">
      <dsp:nvSpPr>
        <dsp:cNvPr id="0" name=""/>
        <dsp:cNvSpPr/>
      </dsp:nvSpPr>
      <dsp:spPr>
        <a:xfrm>
          <a:off x="0" y="1368033"/>
          <a:ext cx="3058899" cy="4340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10</a:t>
          </a:r>
          <a:r>
            <a:rPr lang="en-US" sz="1600" kern="1200" dirty="0" smtClean="0"/>
            <a:t>3</a:t>
          </a:r>
          <a:r>
            <a:rPr lang="ru-RU" sz="1600" kern="1200" dirty="0" smtClean="0"/>
            <a:t>,</a:t>
          </a:r>
          <a:r>
            <a:rPr lang="en-US" sz="1600" kern="1200" dirty="0" smtClean="0"/>
            <a:t>5</a:t>
          </a:r>
          <a:r>
            <a:rPr lang="ru-RU" sz="1600" kern="1200" dirty="0" smtClean="0"/>
            <a:t>%</a:t>
          </a:r>
          <a:endParaRPr lang="ru-RU" sz="1600" kern="1200" dirty="0"/>
        </a:p>
      </dsp:txBody>
      <dsp:txXfrm>
        <a:off x="21187" y="1389220"/>
        <a:ext cx="3016525" cy="391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BE0AB-FA87-4C01-AC93-C2BE559B450F}">
      <dsp:nvSpPr>
        <dsp:cNvPr id="0" name=""/>
        <dsp:cNvSpPr/>
      </dsp:nvSpPr>
      <dsp:spPr>
        <a:xfrm>
          <a:off x="0" y="2764415"/>
          <a:ext cx="8094016" cy="9073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Местные бюджеты</a:t>
          </a:r>
          <a:endParaRPr lang="ru-RU" sz="1700" kern="1200" dirty="0"/>
        </a:p>
      </dsp:txBody>
      <dsp:txXfrm>
        <a:off x="0" y="2764415"/>
        <a:ext cx="8094016" cy="489965"/>
      </dsp:txXfrm>
    </dsp:sp>
    <dsp:sp modelId="{5075B31A-F8D8-41AE-9DE5-E2C51DAED234}">
      <dsp:nvSpPr>
        <dsp:cNvPr id="0" name=""/>
        <dsp:cNvSpPr/>
      </dsp:nvSpPr>
      <dsp:spPr>
        <a:xfrm>
          <a:off x="3952" y="3236234"/>
          <a:ext cx="2695370" cy="4173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бюджеты городских округов</a:t>
          </a:r>
          <a:endParaRPr lang="ru-RU" sz="1300" kern="1200" dirty="0"/>
        </a:p>
      </dsp:txBody>
      <dsp:txXfrm>
        <a:off x="3952" y="3236234"/>
        <a:ext cx="2695370" cy="417377"/>
      </dsp:txXfrm>
    </dsp:sp>
    <dsp:sp modelId="{2385CCD9-874E-46D5-87AF-962002EBEBF8}">
      <dsp:nvSpPr>
        <dsp:cNvPr id="0" name=""/>
        <dsp:cNvSpPr/>
      </dsp:nvSpPr>
      <dsp:spPr>
        <a:xfrm>
          <a:off x="2699322" y="3236234"/>
          <a:ext cx="2695370" cy="417377"/>
        </a:xfrm>
        <a:prstGeom prst="rect">
          <a:avLst/>
        </a:prstGeom>
        <a:solidFill>
          <a:schemeClr val="accent5">
            <a:tint val="40000"/>
            <a:alpha val="90000"/>
            <a:hueOff val="-1790080"/>
            <a:satOff val="8042"/>
            <a:lumOff val="55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бюджеты муниципальных районов</a:t>
          </a:r>
          <a:endParaRPr lang="ru-RU" sz="1300" kern="1200" dirty="0"/>
        </a:p>
      </dsp:txBody>
      <dsp:txXfrm>
        <a:off x="2699322" y="3236234"/>
        <a:ext cx="2695370" cy="417377"/>
      </dsp:txXfrm>
    </dsp:sp>
    <dsp:sp modelId="{E8137097-9CE6-425D-B979-A10658C45F4D}">
      <dsp:nvSpPr>
        <dsp:cNvPr id="0" name=""/>
        <dsp:cNvSpPr/>
      </dsp:nvSpPr>
      <dsp:spPr>
        <a:xfrm>
          <a:off x="5394693" y="3236234"/>
          <a:ext cx="2695370" cy="417377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бюджеты сельских и городских поселений</a:t>
          </a:r>
          <a:endParaRPr lang="ru-RU" sz="1300" kern="1200" dirty="0"/>
        </a:p>
      </dsp:txBody>
      <dsp:txXfrm>
        <a:off x="5394693" y="3236234"/>
        <a:ext cx="2695370" cy="417377"/>
      </dsp:txXfrm>
    </dsp:sp>
    <dsp:sp modelId="{5749602B-0956-47AA-8ED1-2A9E80706061}">
      <dsp:nvSpPr>
        <dsp:cNvPr id="0" name=""/>
        <dsp:cNvSpPr/>
      </dsp:nvSpPr>
      <dsp:spPr>
        <a:xfrm rot="10800000">
          <a:off x="0" y="1382532"/>
          <a:ext cx="8094016" cy="1395493"/>
        </a:xfrm>
        <a:prstGeom prst="upArrowCallou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Региональный уровень</a:t>
          </a:r>
          <a:endParaRPr lang="ru-RU" sz="1700" kern="1200" dirty="0"/>
        </a:p>
      </dsp:txBody>
      <dsp:txXfrm rot="-10800000">
        <a:off x="0" y="1382532"/>
        <a:ext cx="8094016" cy="489818"/>
      </dsp:txXfrm>
    </dsp:sp>
    <dsp:sp modelId="{EC96EC1C-A53F-46A3-877F-13765F227457}">
      <dsp:nvSpPr>
        <dsp:cNvPr id="0" name=""/>
        <dsp:cNvSpPr/>
      </dsp:nvSpPr>
      <dsp:spPr>
        <a:xfrm>
          <a:off x="0" y="1872350"/>
          <a:ext cx="4047008" cy="417252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бюджеты субъектов РФ (региональные бюджеты)</a:t>
          </a:r>
          <a:endParaRPr lang="ru-RU" sz="1300" kern="1200" dirty="0"/>
        </a:p>
      </dsp:txBody>
      <dsp:txXfrm>
        <a:off x="0" y="1872350"/>
        <a:ext cx="4047008" cy="417252"/>
      </dsp:txXfrm>
    </dsp:sp>
    <dsp:sp modelId="{8B393776-4509-4E55-8C1E-947985061DBB}">
      <dsp:nvSpPr>
        <dsp:cNvPr id="0" name=""/>
        <dsp:cNvSpPr/>
      </dsp:nvSpPr>
      <dsp:spPr>
        <a:xfrm>
          <a:off x="4047008" y="1872350"/>
          <a:ext cx="4047008" cy="417252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бюджеты территориальных гос. внебюджетных фондов</a:t>
          </a:r>
          <a:endParaRPr lang="ru-RU" sz="1300" kern="1200" dirty="0"/>
        </a:p>
      </dsp:txBody>
      <dsp:txXfrm>
        <a:off x="4047008" y="1872350"/>
        <a:ext cx="4047008" cy="417252"/>
      </dsp:txXfrm>
    </dsp:sp>
    <dsp:sp modelId="{B1B32BAC-6626-4BDD-B6AC-EC8D3A355FE5}">
      <dsp:nvSpPr>
        <dsp:cNvPr id="0" name=""/>
        <dsp:cNvSpPr/>
      </dsp:nvSpPr>
      <dsp:spPr>
        <a:xfrm rot="10800000">
          <a:off x="0" y="649"/>
          <a:ext cx="8094016" cy="1395493"/>
        </a:xfrm>
        <a:prstGeom prst="upArrowCallou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Федеральный уровень</a:t>
          </a:r>
          <a:endParaRPr lang="ru-RU" sz="1700" kern="1200" dirty="0"/>
        </a:p>
      </dsp:txBody>
      <dsp:txXfrm rot="-10800000">
        <a:off x="0" y="649"/>
        <a:ext cx="8094016" cy="489818"/>
      </dsp:txXfrm>
    </dsp:sp>
    <dsp:sp modelId="{67611870-40E6-457B-8FD3-A3BAF46C07E1}">
      <dsp:nvSpPr>
        <dsp:cNvPr id="0" name=""/>
        <dsp:cNvSpPr/>
      </dsp:nvSpPr>
      <dsp:spPr>
        <a:xfrm>
          <a:off x="0" y="490467"/>
          <a:ext cx="4047008" cy="417252"/>
        </a:xfrm>
        <a:prstGeom prst="rect">
          <a:avLst/>
        </a:prstGeom>
        <a:solidFill>
          <a:schemeClr val="accent5">
            <a:tint val="40000"/>
            <a:alpha val="90000"/>
            <a:hueOff val="-8950401"/>
            <a:satOff val="40211"/>
            <a:lumOff val="276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федеральный бюджет</a:t>
          </a:r>
          <a:endParaRPr lang="ru-RU" sz="1300" kern="1200" dirty="0"/>
        </a:p>
      </dsp:txBody>
      <dsp:txXfrm>
        <a:off x="0" y="490467"/>
        <a:ext cx="4047008" cy="417252"/>
      </dsp:txXfrm>
    </dsp:sp>
    <dsp:sp modelId="{0FD33BCE-2607-4B63-A660-256136FF4517}">
      <dsp:nvSpPr>
        <dsp:cNvPr id="0" name=""/>
        <dsp:cNvSpPr/>
      </dsp:nvSpPr>
      <dsp:spPr>
        <a:xfrm>
          <a:off x="4047008" y="490467"/>
          <a:ext cx="4047008" cy="417252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бюджет государственных внебюджетных фондов</a:t>
          </a:r>
          <a:endParaRPr lang="ru-RU" sz="1300" kern="1200" dirty="0"/>
        </a:p>
      </dsp:txBody>
      <dsp:txXfrm>
        <a:off x="4047008" y="490467"/>
        <a:ext cx="4047008" cy="417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F1FBE-7271-48BB-ACA1-88B0524F75E2}">
      <dsp:nvSpPr>
        <dsp:cNvPr id="0" name=""/>
        <dsp:cNvSpPr/>
      </dsp:nvSpPr>
      <dsp:spPr>
        <a:xfrm>
          <a:off x="0" y="274877"/>
          <a:ext cx="8586700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423" tIns="249936" rIns="666423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Дотации</a:t>
          </a:r>
          <a:r>
            <a:rPr lang="ru-RU" sz="1200" kern="1200" dirty="0" smtClean="0"/>
            <a:t> - бюджетные средства, предоставляемые бюджету др. уровня бюджетной системы РФ на безвозмездной и безвозвратной основах для покрытия текущих расходов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Пример</a:t>
          </a:r>
          <a:r>
            <a:rPr lang="ru-RU" sz="1200" kern="1200" dirty="0" smtClean="0"/>
            <a:t>:</a:t>
          </a:r>
          <a:br>
            <a:rPr lang="ru-RU" sz="1200" kern="1200" dirty="0" smtClean="0"/>
          </a:br>
          <a:r>
            <a:rPr lang="ru-RU" sz="1200" kern="1200" baseline="0" dirty="0" smtClean="0"/>
            <a:t>«Карманные деньги» для вашего ребенка</a:t>
          </a:r>
          <a:endParaRPr lang="ru-RU" sz="1200" kern="1200" dirty="0"/>
        </a:p>
      </dsp:txBody>
      <dsp:txXfrm>
        <a:off x="0" y="274877"/>
        <a:ext cx="8586700" cy="1039500"/>
      </dsp:txXfrm>
    </dsp:sp>
    <dsp:sp modelId="{2E51E782-8DE5-4D29-B273-359A022F5C60}">
      <dsp:nvSpPr>
        <dsp:cNvPr id="0" name=""/>
        <dsp:cNvSpPr/>
      </dsp:nvSpPr>
      <dsp:spPr>
        <a:xfrm>
          <a:off x="429335" y="97757"/>
          <a:ext cx="6010690" cy="3542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190" tIns="0" rIns="22719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Дотации</a:t>
          </a:r>
          <a:endParaRPr lang="ru-RU" sz="1200" kern="1200" dirty="0"/>
        </a:p>
      </dsp:txBody>
      <dsp:txXfrm>
        <a:off x="446628" y="115050"/>
        <a:ext cx="5976104" cy="319653"/>
      </dsp:txXfrm>
    </dsp:sp>
    <dsp:sp modelId="{587A1D9E-4F10-479A-A46A-D752D616957B}">
      <dsp:nvSpPr>
        <dsp:cNvPr id="0" name=""/>
        <dsp:cNvSpPr/>
      </dsp:nvSpPr>
      <dsp:spPr>
        <a:xfrm>
          <a:off x="0" y="1556297"/>
          <a:ext cx="8586700" cy="1549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423" tIns="249936" rIns="666423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Субвенция</a:t>
          </a:r>
          <a:r>
            <a:rPr lang="ru-RU" sz="1200" kern="1200" dirty="0" smtClean="0"/>
            <a:t> - денежные средства, выделяемые из государственного и местных бюджетов юридическим лицам или бюджету другого уровня. Главные особенности такой помощи – целевое расходование и срочность. Если нарушено какое-либо из этих условий, то денежные средства подлежат возврату в бюджет, который их выделил. Субвенции могут полностью покрывать расходы на реализацию проекта и использоваться без привлечения собственных средств.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Пример</a:t>
          </a:r>
          <a:r>
            <a:rPr lang="ru-RU" sz="1200" kern="1200" dirty="0" smtClean="0"/>
            <a:t>:</a:t>
          </a:r>
          <a:br>
            <a:rPr lang="ru-RU" sz="1200" kern="1200" dirty="0" smtClean="0"/>
          </a:br>
          <a:r>
            <a:rPr lang="ru-RU" sz="1200" kern="1200" dirty="0" smtClean="0"/>
            <a:t>Деньги, которые вы даете ребенку, чтобы он купил в магазине продукты по</a:t>
          </a:r>
          <a:r>
            <a:rPr lang="ru-RU" sz="1200" kern="1200" baseline="0" dirty="0" smtClean="0"/>
            <a:t> заранее известному списку</a:t>
          </a:r>
          <a:endParaRPr lang="ru-RU" sz="1200" kern="1200" dirty="0"/>
        </a:p>
      </dsp:txBody>
      <dsp:txXfrm>
        <a:off x="0" y="1556297"/>
        <a:ext cx="8586700" cy="1549800"/>
      </dsp:txXfrm>
    </dsp:sp>
    <dsp:sp modelId="{CD0F37DE-1B99-4247-B440-E6F01B5728DA}">
      <dsp:nvSpPr>
        <dsp:cNvPr id="0" name=""/>
        <dsp:cNvSpPr/>
      </dsp:nvSpPr>
      <dsp:spPr>
        <a:xfrm>
          <a:off x="429335" y="1379177"/>
          <a:ext cx="6010690" cy="354239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190" tIns="0" rIns="22719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Субвенции</a:t>
          </a:r>
          <a:endParaRPr lang="ru-RU" sz="1200" kern="1200" dirty="0"/>
        </a:p>
      </dsp:txBody>
      <dsp:txXfrm>
        <a:off x="446628" y="1396470"/>
        <a:ext cx="5976104" cy="319653"/>
      </dsp:txXfrm>
    </dsp:sp>
    <dsp:sp modelId="{DFC07064-0DB2-455C-AEB7-57F804A488F2}">
      <dsp:nvSpPr>
        <dsp:cNvPr id="0" name=""/>
        <dsp:cNvSpPr/>
      </dsp:nvSpPr>
      <dsp:spPr>
        <a:xfrm>
          <a:off x="0" y="3348017"/>
          <a:ext cx="8586700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423" tIns="249936" rIns="666423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Субсидия</a:t>
          </a:r>
          <a:r>
            <a:rPr lang="ru-RU" sz="1200" kern="1200" dirty="0" smtClean="0"/>
            <a:t> - финансовая помощь, которая выделяется из государственного или регионального бюджета и передаётся юридическому или физическому лицу либо в нижестоящий бюджет. Её основные свойства: долевое финансирование, целевое назначение, безвозвратность. К примеру, субсидия может выделяться определённым категориям граждан на строительство и реконструкцию жилья, юридическим лицам – на реализацию инновационных проектов, и так далее. 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Пример</a:t>
          </a:r>
          <a:r>
            <a:rPr lang="ru-RU" sz="1200" kern="1200" dirty="0" smtClean="0"/>
            <a:t>:</a:t>
          </a:r>
          <a:br>
            <a:rPr lang="ru-RU" sz="1200" kern="1200" dirty="0" smtClean="0"/>
          </a:br>
          <a:r>
            <a:rPr lang="ru-RU" sz="1200" kern="1200" dirty="0" smtClean="0"/>
            <a:t>Ваши деньги, которые ребенок добавляет к своей накопленной сумме,</a:t>
          </a:r>
          <a:r>
            <a:rPr lang="ru-RU" sz="1200" kern="1200" baseline="0" dirty="0" smtClean="0"/>
            <a:t> чтобы в результате купить себе телефон.</a:t>
          </a:r>
          <a:endParaRPr lang="ru-RU" sz="1200" kern="1200" dirty="0"/>
        </a:p>
      </dsp:txBody>
      <dsp:txXfrm>
        <a:off x="0" y="3348017"/>
        <a:ext cx="8586700" cy="1738800"/>
      </dsp:txXfrm>
    </dsp:sp>
    <dsp:sp modelId="{11C7A12C-CF40-4558-AA93-907D986B2297}">
      <dsp:nvSpPr>
        <dsp:cNvPr id="0" name=""/>
        <dsp:cNvSpPr/>
      </dsp:nvSpPr>
      <dsp:spPr>
        <a:xfrm>
          <a:off x="429335" y="3170897"/>
          <a:ext cx="6010690" cy="35423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190" tIns="0" rIns="22719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Субсидии</a:t>
          </a:r>
          <a:endParaRPr lang="ru-RU" sz="1200" kern="1200" dirty="0"/>
        </a:p>
      </dsp:txBody>
      <dsp:txXfrm>
        <a:off x="446628" y="3188190"/>
        <a:ext cx="5976104" cy="3196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D54A8-56D0-4CE4-B5AB-D2BD978D9C71}">
      <dsp:nvSpPr>
        <dsp:cNvPr id="0" name=""/>
        <dsp:cNvSpPr/>
      </dsp:nvSpPr>
      <dsp:spPr>
        <a:xfrm>
          <a:off x="3786397" y="119705"/>
          <a:ext cx="1140173" cy="760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Налоговые доходы</a:t>
          </a:r>
          <a:endParaRPr lang="ru-RU" sz="1400" kern="1200" dirty="0"/>
        </a:p>
      </dsp:txBody>
      <dsp:txXfrm>
        <a:off x="3808660" y="141968"/>
        <a:ext cx="1095647" cy="715589"/>
      </dsp:txXfrm>
    </dsp:sp>
    <dsp:sp modelId="{7731256C-9459-4814-826E-BB615F70A8FF}">
      <dsp:nvSpPr>
        <dsp:cNvPr id="0" name=""/>
        <dsp:cNvSpPr/>
      </dsp:nvSpPr>
      <dsp:spPr>
        <a:xfrm>
          <a:off x="573596" y="879820"/>
          <a:ext cx="3782887" cy="304046"/>
        </a:xfrm>
        <a:custGeom>
          <a:avLst/>
          <a:gdLst/>
          <a:ahLst/>
          <a:cxnLst/>
          <a:rect l="0" t="0" r="0" b="0"/>
          <a:pathLst>
            <a:path>
              <a:moveTo>
                <a:pt x="3782887" y="0"/>
              </a:moveTo>
              <a:lnTo>
                <a:pt x="3782887" y="152023"/>
              </a:lnTo>
              <a:lnTo>
                <a:pt x="0" y="152023"/>
              </a:lnTo>
              <a:lnTo>
                <a:pt x="0" y="3040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DD1C2-2888-4079-85E1-A57A5FCCDB5A}">
      <dsp:nvSpPr>
        <dsp:cNvPr id="0" name=""/>
        <dsp:cNvSpPr/>
      </dsp:nvSpPr>
      <dsp:spPr>
        <a:xfrm>
          <a:off x="3509" y="1183867"/>
          <a:ext cx="1140173" cy="760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/>
              <a:ea typeface="+mn-ea"/>
              <a:cs typeface="+mn-cs"/>
            </a:rPr>
            <a:t>Налоги на прибыль</a:t>
          </a:r>
          <a:endParaRPr lang="ru-RU" sz="1400" kern="1200" dirty="0"/>
        </a:p>
      </dsp:txBody>
      <dsp:txXfrm>
        <a:off x="25772" y="1206130"/>
        <a:ext cx="1095647" cy="715589"/>
      </dsp:txXfrm>
    </dsp:sp>
    <dsp:sp modelId="{CE5BDCF1-BBDE-4757-8054-CBD44079E84B}">
      <dsp:nvSpPr>
        <dsp:cNvPr id="0" name=""/>
        <dsp:cNvSpPr/>
      </dsp:nvSpPr>
      <dsp:spPr>
        <a:xfrm>
          <a:off x="527876" y="1943982"/>
          <a:ext cx="91440" cy="319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7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F5D3F-9F61-4AC9-A46C-F67BD49FD3E2}">
      <dsp:nvSpPr>
        <dsp:cNvPr id="0" name=""/>
        <dsp:cNvSpPr/>
      </dsp:nvSpPr>
      <dsp:spPr>
        <a:xfrm>
          <a:off x="3509" y="2263755"/>
          <a:ext cx="1140173" cy="760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libri"/>
              <a:ea typeface="+mn-ea"/>
              <a:cs typeface="+mn-cs"/>
            </a:rPr>
            <a:t>Налог на доходы с физических лиц</a:t>
          </a:r>
          <a:endParaRPr lang="ru-RU" sz="1200" kern="1200" dirty="0"/>
        </a:p>
      </dsp:txBody>
      <dsp:txXfrm>
        <a:off x="25772" y="2286018"/>
        <a:ext cx="1095647" cy="715589"/>
      </dsp:txXfrm>
    </dsp:sp>
    <dsp:sp modelId="{E3A0ABF8-FDD6-4DD3-9A9F-85D7D4E6A9DB}">
      <dsp:nvSpPr>
        <dsp:cNvPr id="0" name=""/>
        <dsp:cNvSpPr/>
      </dsp:nvSpPr>
      <dsp:spPr>
        <a:xfrm>
          <a:off x="2055821" y="879820"/>
          <a:ext cx="2300662" cy="304046"/>
        </a:xfrm>
        <a:custGeom>
          <a:avLst/>
          <a:gdLst/>
          <a:ahLst/>
          <a:cxnLst/>
          <a:rect l="0" t="0" r="0" b="0"/>
          <a:pathLst>
            <a:path>
              <a:moveTo>
                <a:pt x="2300662" y="0"/>
              </a:moveTo>
              <a:lnTo>
                <a:pt x="2300662" y="152023"/>
              </a:lnTo>
              <a:lnTo>
                <a:pt x="0" y="152023"/>
              </a:lnTo>
              <a:lnTo>
                <a:pt x="0" y="3040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067E3-E235-48AC-AEA1-98EA971C0CB8}">
      <dsp:nvSpPr>
        <dsp:cNvPr id="0" name=""/>
        <dsp:cNvSpPr/>
      </dsp:nvSpPr>
      <dsp:spPr>
        <a:xfrm>
          <a:off x="1485735" y="1183867"/>
          <a:ext cx="1140173" cy="760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libri"/>
              <a:ea typeface="+mn-ea"/>
              <a:cs typeface="+mn-cs"/>
            </a:rPr>
            <a:t>Налоги на товары работы и услуги</a:t>
          </a:r>
          <a:endParaRPr lang="ru-RU" sz="1200" kern="1200" dirty="0"/>
        </a:p>
      </dsp:txBody>
      <dsp:txXfrm>
        <a:off x="1507998" y="1206130"/>
        <a:ext cx="1095647" cy="715589"/>
      </dsp:txXfrm>
    </dsp:sp>
    <dsp:sp modelId="{BD632E3C-62C1-4BDB-880D-284FC4664883}">
      <dsp:nvSpPr>
        <dsp:cNvPr id="0" name=""/>
        <dsp:cNvSpPr/>
      </dsp:nvSpPr>
      <dsp:spPr>
        <a:xfrm>
          <a:off x="2010101" y="1943982"/>
          <a:ext cx="91440" cy="319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7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65729-2790-4CFC-BB49-30188ECCDC48}">
      <dsp:nvSpPr>
        <dsp:cNvPr id="0" name=""/>
        <dsp:cNvSpPr/>
      </dsp:nvSpPr>
      <dsp:spPr>
        <a:xfrm>
          <a:off x="1485735" y="2263755"/>
          <a:ext cx="1140173" cy="760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alibri"/>
              <a:ea typeface="+mn-ea"/>
              <a:cs typeface="+mn-cs"/>
            </a:rPr>
            <a:t>Акцизы на нефтепродукты</a:t>
          </a:r>
          <a:endParaRPr lang="ru-RU" sz="1100" kern="1200" dirty="0"/>
        </a:p>
      </dsp:txBody>
      <dsp:txXfrm>
        <a:off x="1507998" y="2286018"/>
        <a:ext cx="1095647" cy="715589"/>
      </dsp:txXfrm>
    </dsp:sp>
    <dsp:sp modelId="{8ACF8EED-3B32-4AD9-88C5-570F6612A587}">
      <dsp:nvSpPr>
        <dsp:cNvPr id="0" name=""/>
        <dsp:cNvSpPr/>
      </dsp:nvSpPr>
      <dsp:spPr>
        <a:xfrm>
          <a:off x="4356484" y="879820"/>
          <a:ext cx="818436" cy="304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023"/>
              </a:lnTo>
              <a:lnTo>
                <a:pt x="818436" y="152023"/>
              </a:lnTo>
              <a:lnTo>
                <a:pt x="818436" y="3040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D0955-F2A4-49A8-B438-45E927EEE625}">
      <dsp:nvSpPr>
        <dsp:cNvPr id="0" name=""/>
        <dsp:cNvSpPr/>
      </dsp:nvSpPr>
      <dsp:spPr>
        <a:xfrm>
          <a:off x="4604833" y="1183867"/>
          <a:ext cx="1140173" cy="760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/>
              <a:ea typeface="+mn-ea"/>
              <a:cs typeface="+mn-cs"/>
            </a:rPr>
            <a:t>Налоги на совокупный доход</a:t>
          </a:r>
          <a:endParaRPr lang="ru-RU" sz="1400" kern="1200" dirty="0"/>
        </a:p>
      </dsp:txBody>
      <dsp:txXfrm>
        <a:off x="4627096" y="1206130"/>
        <a:ext cx="1095647" cy="715589"/>
      </dsp:txXfrm>
    </dsp:sp>
    <dsp:sp modelId="{25C375C7-2598-4965-A844-C36B8744055A}">
      <dsp:nvSpPr>
        <dsp:cNvPr id="0" name=""/>
        <dsp:cNvSpPr/>
      </dsp:nvSpPr>
      <dsp:spPr>
        <a:xfrm>
          <a:off x="3538047" y="1943982"/>
          <a:ext cx="1636873" cy="319773"/>
        </a:xfrm>
        <a:custGeom>
          <a:avLst/>
          <a:gdLst/>
          <a:ahLst/>
          <a:cxnLst/>
          <a:rect l="0" t="0" r="0" b="0"/>
          <a:pathLst>
            <a:path>
              <a:moveTo>
                <a:pt x="1636873" y="0"/>
              </a:moveTo>
              <a:lnTo>
                <a:pt x="1636873" y="159886"/>
              </a:lnTo>
              <a:lnTo>
                <a:pt x="0" y="159886"/>
              </a:lnTo>
              <a:lnTo>
                <a:pt x="0" y="3197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5C6D3-F130-462F-BDEB-6B18A8E04874}">
      <dsp:nvSpPr>
        <dsp:cNvPr id="0" name=""/>
        <dsp:cNvSpPr/>
      </dsp:nvSpPr>
      <dsp:spPr>
        <a:xfrm>
          <a:off x="2967960" y="2263755"/>
          <a:ext cx="1140173" cy="760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libri"/>
              <a:ea typeface="+mn-ea"/>
              <a:cs typeface="+mn-cs"/>
            </a:rPr>
            <a:t>Единый налог на вмененный доход</a:t>
          </a:r>
          <a:endParaRPr lang="ru-RU" sz="1200" kern="1200" dirty="0"/>
        </a:p>
      </dsp:txBody>
      <dsp:txXfrm>
        <a:off x="2990223" y="2286018"/>
        <a:ext cx="1095647" cy="715589"/>
      </dsp:txXfrm>
    </dsp:sp>
    <dsp:sp modelId="{C85D15C7-483F-4DCE-82AC-512EABF395A2}">
      <dsp:nvSpPr>
        <dsp:cNvPr id="0" name=""/>
        <dsp:cNvSpPr/>
      </dsp:nvSpPr>
      <dsp:spPr>
        <a:xfrm>
          <a:off x="5020273" y="1943982"/>
          <a:ext cx="154647" cy="319773"/>
        </a:xfrm>
        <a:custGeom>
          <a:avLst/>
          <a:gdLst/>
          <a:ahLst/>
          <a:cxnLst/>
          <a:rect l="0" t="0" r="0" b="0"/>
          <a:pathLst>
            <a:path>
              <a:moveTo>
                <a:pt x="154647" y="0"/>
              </a:moveTo>
              <a:lnTo>
                <a:pt x="154647" y="159886"/>
              </a:lnTo>
              <a:lnTo>
                <a:pt x="0" y="159886"/>
              </a:lnTo>
              <a:lnTo>
                <a:pt x="0" y="3197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D0554-DB25-4F8D-B55E-3DB14F5752D2}">
      <dsp:nvSpPr>
        <dsp:cNvPr id="0" name=""/>
        <dsp:cNvSpPr/>
      </dsp:nvSpPr>
      <dsp:spPr>
        <a:xfrm>
          <a:off x="4450186" y="2263755"/>
          <a:ext cx="1140173" cy="760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Calibri"/>
              <a:ea typeface="+mn-ea"/>
              <a:cs typeface="+mn-cs"/>
            </a:rPr>
            <a:t>Патентная система налогообложения</a:t>
          </a:r>
          <a:endParaRPr lang="ru-RU" sz="1000" kern="1200" dirty="0"/>
        </a:p>
      </dsp:txBody>
      <dsp:txXfrm>
        <a:off x="4472449" y="2286018"/>
        <a:ext cx="1095647" cy="715589"/>
      </dsp:txXfrm>
    </dsp:sp>
    <dsp:sp modelId="{AF4C780A-7807-4B31-B79F-AFF22DA63CEF}">
      <dsp:nvSpPr>
        <dsp:cNvPr id="0" name=""/>
        <dsp:cNvSpPr/>
      </dsp:nvSpPr>
      <dsp:spPr>
        <a:xfrm>
          <a:off x="5174920" y="1943982"/>
          <a:ext cx="1772924" cy="319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86"/>
              </a:lnTo>
              <a:lnTo>
                <a:pt x="1772924" y="159886"/>
              </a:lnTo>
              <a:lnTo>
                <a:pt x="1772924" y="3197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22D67-E1C2-4CD1-A873-8E1BF6F12E6F}">
      <dsp:nvSpPr>
        <dsp:cNvPr id="0" name=""/>
        <dsp:cNvSpPr/>
      </dsp:nvSpPr>
      <dsp:spPr>
        <a:xfrm>
          <a:off x="6223110" y="2263755"/>
          <a:ext cx="1449468" cy="760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Calibri"/>
              <a:ea typeface="+mn-ea"/>
              <a:cs typeface="+mn-cs"/>
            </a:rPr>
            <a:t>Единый сельскохозяйственный налог</a:t>
          </a:r>
          <a:endParaRPr lang="ru-RU" sz="1050" kern="1200" dirty="0"/>
        </a:p>
      </dsp:txBody>
      <dsp:txXfrm>
        <a:off x="6245373" y="2286018"/>
        <a:ext cx="1404942" cy="715589"/>
      </dsp:txXfrm>
    </dsp:sp>
    <dsp:sp modelId="{88B042D6-BEB2-402F-BF3D-B8A44D3C54B7}">
      <dsp:nvSpPr>
        <dsp:cNvPr id="0" name=""/>
        <dsp:cNvSpPr/>
      </dsp:nvSpPr>
      <dsp:spPr>
        <a:xfrm>
          <a:off x="4356484" y="879820"/>
          <a:ext cx="2300662" cy="304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023"/>
              </a:lnTo>
              <a:lnTo>
                <a:pt x="2300662" y="152023"/>
              </a:lnTo>
              <a:lnTo>
                <a:pt x="2300662" y="3040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9FC22-1577-40C2-9700-1C298A919DA9}">
      <dsp:nvSpPr>
        <dsp:cNvPr id="0" name=""/>
        <dsp:cNvSpPr/>
      </dsp:nvSpPr>
      <dsp:spPr>
        <a:xfrm>
          <a:off x="6087059" y="1183867"/>
          <a:ext cx="1140173" cy="760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libri"/>
              <a:ea typeface="+mn-ea"/>
              <a:cs typeface="+mn-cs"/>
            </a:rPr>
            <a:t>Транспортный налог</a:t>
          </a:r>
          <a:endParaRPr lang="ru-RU" sz="1200" kern="1200" dirty="0"/>
        </a:p>
      </dsp:txBody>
      <dsp:txXfrm>
        <a:off x="6109322" y="1206130"/>
        <a:ext cx="1095647" cy="715589"/>
      </dsp:txXfrm>
    </dsp:sp>
    <dsp:sp modelId="{837AEF4E-0F40-41B7-AAFA-B7D50E78C912}">
      <dsp:nvSpPr>
        <dsp:cNvPr id="0" name=""/>
        <dsp:cNvSpPr/>
      </dsp:nvSpPr>
      <dsp:spPr>
        <a:xfrm>
          <a:off x="4356484" y="879820"/>
          <a:ext cx="3782887" cy="304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023"/>
              </a:lnTo>
              <a:lnTo>
                <a:pt x="3782887" y="152023"/>
              </a:lnTo>
              <a:lnTo>
                <a:pt x="3782887" y="3040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4D37C-6585-461A-8AE2-F1C192C17EF9}">
      <dsp:nvSpPr>
        <dsp:cNvPr id="0" name=""/>
        <dsp:cNvSpPr/>
      </dsp:nvSpPr>
      <dsp:spPr>
        <a:xfrm>
          <a:off x="7569284" y="1183867"/>
          <a:ext cx="1140173" cy="760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Calibri"/>
              <a:ea typeface="+mn-ea"/>
              <a:cs typeface="+mn-cs"/>
            </a:rPr>
            <a:t>Госпошлина</a:t>
          </a:r>
          <a:endParaRPr lang="ru-RU" sz="1400" kern="1200" dirty="0"/>
        </a:p>
      </dsp:txBody>
      <dsp:txXfrm>
        <a:off x="7591547" y="1206130"/>
        <a:ext cx="1095647" cy="7155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816CF-D5DE-4965-811E-0583B70761AC}">
      <dsp:nvSpPr>
        <dsp:cNvPr id="0" name=""/>
        <dsp:cNvSpPr/>
      </dsp:nvSpPr>
      <dsp:spPr>
        <a:xfrm>
          <a:off x="14" y="7"/>
          <a:ext cx="8510794" cy="940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Неналоговые доходы</a:t>
          </a:r>
          <a:endParaRPr lang="ru-RU" sz="2400" kern="1200" dirty="0"/>
        </a:p>
      </dsp:txBody>
      <dsp:txXfrm>
        <a:off x="27572" y="27565"/>
        <a:ext cx="8455678" cy="885775"/>
      </dsp:txXfrm>
    </dsp:sp>
    <dsp:sp modelId="{3C6908E8-635C-447C-98CE-EDD42A7A50E1}">
      <dsp:nvSpPr>
        <dsp:cNvPr id="0" name=""/>
        <dsp:cNvSpPr/>
      </dsp:nvSpPr>
      <dsp:spPr>
        <a:xfrm>
          <a:off x="61204" y="2664295"/>
          <a:ext cx="1594976" cy="1377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Доходы от использования имущества, находящегося в муниципальной собственности</a:t>
          </a:r>
          <a:endParaRPr lang="ru-RU" sz="1200" b="0" kern="1200" dirty="0"/>
        </a:p>
      </dsp:txBody>
      <dsp:txXfrm>
        <a:off x="101557" y="2704648"/>
        <a:ext cx="1514270" cy="1297059"/>
      </dsp:txXfrm>
    </dsp:sp>
    <dsp:sp modelId="{9D06D26B-9576-4BCC-8B8B-697E13A700EE}">
      <dsp:nvSpPr>
        <dsp:cNvPr id="0" name=""/>
        <dsp:cNvSpPr/>
      </dsp:nvSpPr>
      <dsp:spPr>
        <a:xfrm>
          <a:off x="1722787" y="2664295"/>
          <a:ext cx="1594976" cy="1398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Платежи за пользование природными ресурсами</a:t>
          </a:r>
          <a:endParaRPr lang="ru-RU" sz="1400" kern="1200" dirty="0"/>
        </a:p>
      </dsp:txBody>
      <dsp:txXfrm>
        <a:off x="1763761" y="2705269"/>
        <a:ext cx="1513028" cy="1317017"/>
      </dsp:txXfrm>
    </dsp:sp>
    <dsp:sp modelId="{8BB608B2-6F9C-4E75-B51A-19E350A309F8}">
      <dsp:nvSpPr>
        <dsp:cNvPr id="0" name=""/>
        <dsp:cNvSpPr/>
      </dsp:nvSpPr>
      <dsp:spPr>
        <a:xfrm>
          <a:off x="3460976" y="2664295"/>
          <a:ext cx="1594976" cy="1411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Доходы от оказания платных услуг (работ) и компенсации затрат государства</a:t>
          </a:r>
          <a:endParaRPr lang="ru-RU" sz="1400" b="0" kern="1200" dirty="0"/>
        </a:p>
      </dsp:txBody>
      <dsp:txXfrm>
        <a:off x="3502316" y="2705635"/>
        <a:ext cx="1512296" cy="1328773"/>
      </dsp:txXfrm>
    </dsp:sp>
    <dsp:sp modelId="{FF32F447-9713-46B1-AF84-7C2C544D12A2}">
      <dsp:nvSpPr>
        <dsp:cNvPr id="0" name=""/>
        <dsp:cNvSpPr/>
      </dsp:nvSpPr>
      <dsp:spPr>
        <a:xfrm>
          <a:off x="5206678" y="2664295"/>
          <a:ext cx="1594976" cy="1439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Доходы от продажи материальных и нематериальных активов</a:t>
          </a:r>
          <a:endParaRPr lang="ru-RU" sz="1400" b="0" kern="1200" dirty="0"/>
        </a:p>
      </dsp:txBody>
      <dsp:txXfrm>
        <a:off x="5248834" y="2706451"/>
        <a:ext cx="1510664" cy="1355005"/>
      </dsp:txXfrm>
    </dsp:sp>
    <dsp:sp modelId="{BA8B964F-BF4B-462D-B381-C5E1E488332A}">
      <dsp:nvSpPr>
        <dsp:cNvPr id="0" name=""/>
        <dsp:cNvSpPr/>
      </dsp:nvSpPr>
      <dsp:spPr>
        <a:xfrm>
          <a:off x="6912761" y="2664295"/>
          <a:ext cx="1594976" cy="1439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Штрафы, санкции, возмещение ущерба</a:t>
          </a:r>
          <a:endParaRPr lang="ru-RU" sz="1400" b="0" kern="1200" dirty="0"/>
        </a:p>
      </dsp:txBody>
      <dsp:txXfrm>
        <a:off x="6954917" y="2706451"/>
        <a:ext cx="1510664" cy="13550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BCF40-FA35-444D-AED0-6156992DAF45}">
      <dsp:nvSpPr>
        <dsp:cNvPr id="0" name=""/>
        <dsp:cNvSpPr/>
      </dsp:nvSpPr>
      <dsp:spPr>
        <a:xfrm>
          <a:off x="0" y="265725"/>
          <a:ext cx="8918367" cy="269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164" tIns="312420" rIns="69216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Функционирование Правительства Российской Федерации, высших исполни-тельных органов государственной власти субъектов Российской Федерации, местных администраций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</a:rPr>
            <a:t>Судебная система</a:t>
          </a:r>
          <a:endParaRPr lang="ru-RU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Обеспечение деятельности финансовых, налоговых и таможенных органов и органов финансового (финансово-бюджетного) надзора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Резервные фонды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Другие общегосударственные вопросы</a:t>
          </a:r>
          <a:endParaRPr lang="ru-RU" sz="1500" kern="1200" dirty="0"/>
        </a:p>
      </dsp:txBody>
      <dsp:txXfrm>
        <a:off x="0" y="265725"/>
        <a:ext cx="8918367" cy="2693250"/>
      </dsp:txXfrm>
    </dsp:sp>
    <dsp:sp modelId="{88B71F17-2233-4CC4-B1FF-8E049E75B518}">
      <dsp:nvSpPr>
        <dsp:cNvPr id="0" name=""/>
        <dsp:cNvSpPr/>
      </dsp:nvSpPr>
      <dsp:spPr>
        <a:xfrm>
          <a:off x="445918" y="44325"/>
          <a:ext cx="6242857" cy="442800"/>
        </a:xfrm>
        <a:prstGeom prst="roundRect">
          <a:avLst/>
        </a:prstGeom>
        <a:solidFill>
          <a:schemeClr val="accent4"/>
        </a:solidFill>
        <a:ln w="31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965" tIns="0" rIns="23596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Средства по разделу выделяются на: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467534" y="65941"/>
        <a:ext cx="6199625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A9E1A-B291-4847-BD3F-9C19DE9264D5}">
      <dsp:nvSpPr>
        <dsp:cNvPr id="0" name=""/>
        <dsp:cNvSpPr/>
      </dsp:nvSpPr>
      <dsp:spPr>
        <a:xfrm>
          <a:off x="444759" y="562752"/>
          <a:ext cx="2662736" cy="3132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A3519-969F-4A59-9EC5-CF9B62BFD2BF}">
      <dsp:nvSpPr>
        <dsp:cNvPr id="0" name=""/>
        <dsp:cNvSpPr/>
      </dsp:nvSpPr>
      <dsp:spPr>
        <a:xfrm>
          <a:off x="444759" y="680401"/>
          <a:ext cx="195614" cy="1956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CD23D-70AF-4A8D-9CA3-90DABE298E1A}">
      <dsp:nvSpPr>
        <dsp:cNvPr id="0" name=""/>
        <dsp:cNvSpPr/>
      </dsp:nvSpPr>
      <dsp:spPr>
        <a:xfrm>
          <a:off x="444759" y="0"/>
          <a:ext cx="2662736" cy="56275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Сельское хозяйство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44759" y="0"/>
        <a:ext cx="2662736" cy="562752"/>
      </dsp:txXfrm>
    </dsp:sp>
    <dsp:sp modelId="{6966367E-858C-4372-BA69-AB860F5C55B8}">
      <dsp:nvSpPr>
        <dsp:cNvPr id="0" name=""/>
        <dsp:cNvSpPr/>
      </dsp:nvSpPr>
      <dsp:spPr>
        <a:xfrm>
          <a:off x="444759" y="1136371"/>
          <a:ext cx="195609" cy="195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83EB8-9DE9-403B-AFB7-3764EC7A4586}">
      <dsp:nvSpPr>
        <dsp:cNvPr id="0" name=""/>
        <dsp:cNvSpPr/>
      </dsp:nvSpPr>
      <dsp:spPr>
        <a:xfrm>
          <a:off x="631150" y="1006193"/>
          <a:ext cx="2476344" cy="45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201</a:t>
          </a:r>
          <a:r>
            <a:rPr lang="en-US" sz="1500" b="1" kern="1200" dirty="0" smtClean="0">
              <a:solidFill>
                <a:schemeClr val="tx1"/>
              </a:solidFill>
            </a:rPr>
            <a:t>8</a:t>
          </a:r>
          <a:r>
            <a:rPr lang="ru-RU" sz="1500" b="1" kern="1200" dirty="0" smtClean="0">
              <a:solidFill>
                <a:schemeClr val="tx1"/>
              </a:solidFill>
            </a:rPr>
            <a:t> год</a:t>
          </a:r>
          <a:r>
            <a:rPr lang="ru-RU" sz="1500" b="0" kern="1200" dirty="0" smtClean="0">
              <a:solidFill>
                <a:schemeClr val="tx1"/>
              </a:solidFill>
            </a:rPr>
            <a:t>: </a:t>
          </a:r>
          <a:r>
            <a:rPr lang="ru-RU" sz="1500" b="0" kern="1200" dirty="0" smtClean="0"/>
            <a:t>260,6</a:t>
          </a:r>
          <a:r>
            <a:rPr lang="ru-RU" sz="1500" b="0" kern="1200" dirty="0" smtClean="0">
              <a:solidFill>
                <a:schemeClr val="tx1"/>
              </a:solidFill>
            </a:rPr>
            <a:t> тыс. руб.</a:t>
          </a:r>
          <a:endParaRPr lang="ru-RU" sz="1500" b="0" kern="1200" dirty="0">
            <a:solidFill>
              <a:schemeClr val="tx1"/>
            </a:solidFill>
          </a:endParaRPr>
        </a:p>
      </dsp:txBody>
      <dsp:txXfrm>
        <a:off x="631150" y="1006193"/>
        <a:ext cx="2476344" cy="455965"/>
      </dsp:txXfrm>
    </dsp:sp>
    <dsp:sp modelId="{67F4E99D-C0B6-4A93-9C79-C8634F9F051A}">
      <dsp:nvSpPr>
        <dsp:cNvPr id="0" name=""/>
        <dsp:cNvSpPr/>
      </dsp:nvSpPr>
      <dsp:spPr>
        <a:xfrm>
          <a:off x="444759" y="1592337"/>
          <a:ext cx="195609" cy="195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B523D-CD6D-4165-981A-C320EB919BCD}">
      <dsp:nvSpPr>
        <dsp:cNvPr id="0" name=""/>
        <dsp:cNvSpPr/>
      </dsp:nvSpPr>
      <dsp:spPr>
        <a:xfrm>
          <a:off x="631150" y="1462159"/>
          <a:ext cx="2476344" cy="45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201</a:t>
          </a:r>
          <a:r>
            <a:rPr lang="en-US" sz="1500" b="1" kern="1200" dirty="0" smtClean="0">
              <a:solidFill>
                <a:schemeClr val="tx1"/>
              </a:solidFill>
            </a:rPr>
            <a:t>9</a:t>
          </a:r>
          <a:r>
            <a:rPr lang="ru-RU" sz="1500" b="1" kern="1200" dirty="0" smtClean="0">
              <a:solidFill>
                <a:schemeClr val="tx1"/>
              </a:solidFill>
            </a:rPr>
            <a:t> год</a:t>
          </a:r>
          <a:r>
            <a:rPr lang="ru-RU" sz="1500" b="0" kern="1200" dirty="0" smtClean="0">
              <a:solidFill>
                <a:schemeClr val="tx1"/>
              </a:solidFill>
            </a:rPr>
            <a:t>: </a:t>
          </a:r>
          <a:r>
            <a:rPr lang="ru-RU" sz="1500" b="0" kern="1200" dirty="0" smtClean="0"/>
            <a:t>845,7</a:t>
          </a:r>
          <a:r>
            <a:rPr lang="ru-RU" sz="1500" b="0" kern="1200" dirty="0" smtClean="0">
              <a:solidFill>
                <a:schemeClr val="tx1"/>
              </a:solidFill>
            </a:rPr>
            <a:t> тыс. руб.</a:t>
          </a:r>
          <a:endParaRPr lang="ru-RU" sz="1500" b="0" kern="1200" dirty="0">
            <a:solidFill>
              <a:schemeClr val="tx1"/>
            </a:solidFill>
          </a:endParaRPr>
        </a:p>
      </dsp:txBody>
      <dsp:txXfrm>
        <a:off x="631150" y="1462159"/>
        <a:ext cx="2476344" cy="455965"/>
      </dsp:txXfrm>
    </dsp:sp>
    <dsp:sp modelId="{F28A31B6-3B4A-40BE-B039-2471EB9C5FCD}">
      <dsp:nvSpPr>
        <dsp:cNvPr id="0" name=""/>
        <dsp:cNvSpPr/>
      </dsp:nvSpPr>
      <dsp:spPr>
        <a:xfrm>
          <a:off x="444759" y="2048303"/>
          <a:ext cx="195609" cy="195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34D1C-C9AC-47EF-9055-7A9F4FAF815B}">
      <dsp:nvSpPr>
        <dsp:cNvPr id="0" name=""/>
        <dsp:cNvSpPr/>
      </dsp:nvSpPr>
      <dsp:spPr>
        <a:xfrm>
          <a:off x="631150" y="1918125"/>
          <a:ext cx="2476344" cy="45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20</a:t>
          </a:r>
          <a:r>
            <a:rPr lang="en-US" sz="1500" b="1" kern="1200" dirty="0" smtClean="0">
              <a:solidFill>
                <a:schemeClr val="tx1"/>
              </a:solidFill>
            </a:rPr>
            <a:t>20</a:t>
          </a:r>
          <a:r>
            <a:rPr lang="ru-RU" sz="1500" b="1" kern="1200" dirty="0" smtClean="0">
              <a:solidFill>
                <a:schemeClr val="tx1"/>
              </a:solidFill>
            </a:rPr>
            <a:t> год</a:t>
          </a:r>
          <a:r>
            <a:rPr lang="ru-RU" sz="1500" b="0" kern="1200" dirty="0" smtClean="0">
              <a:solidFill>
                <a:schemeClr val="tx1"/>
              </a:solidFill>
            </a:rPr>
            <a:t>: 845,7 тыс. руб.</a:t>
          </a:r>
          <a:endParaRPr lang="ru-RU" sz="1500" b="0" kern="1200" dirty="0">
            <a:solidFill>
              <a:schemeClr val="tx1"/>
            </a:solidFill>
          </a:endParaRPr>
        </a:p>
      </dsp:txBody>
      <dsp:txXfrm>
        <a:off x="631150" y="1918125"/>
        <a:ext cx="2476344" cy="455965"/>
      </dsp:txXfrm>
    </dsp:sp>
    <dsp:sp modelId="{342132BA-5963-4735-AC06-561038109B6B}">
      <dsp:nvSpPr>
        <dsp:cNvPr id="0" name=""/>
        <dsp:cNvSpPr/>
      </dsp:nvSpPr>
      <dsp:spPr>
        <a:xfrm>
          <a:off x="3240631" y="562752"/>
          <a:ext cx="2662736" cy="313263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E32FE-C1AD-4C24-8595-0B14836FCE01}">
      <dsp:nvSpPr>
        <dsp:cNvPr id="0" name=""/>
        <dsp:cNvSpPr/>
      </dsp:nvSpPr>
      <dsp:spPr>
        <a:xfrm>
          <a:off x="3240631" y="680401"/>
          <a:ext cx="195614" cy="1956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1D7E2-B23E-4A57-B781-A00B95ED233D}">
      <dsp:nvSpPr>
        <dsp:cNvPr id="0" name=""/>
        <dsp:cNvSpPr/>
      </dsp:nvSpPr>
      <dsp:spPr>
        <a:xfrm>
          <a:off x="3240631" y="0"/>
          <a:ext cx="2662736" cy="562752"/>
        </a:xfrm>
        <a:prstGeom prst="rect">
          <a:avLst/>
        </a:prstGeom>
        <a:solidFill>
          <a:srgbClr val="66FF6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Дорожное хозяйство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240631" y="0"/>
        <a:ext cx="2662736" cy="562752"/>
      </dsp:txXfrm>
    </dsp:sp>
    <dsp:sp modelId="{A24DADA5-E894-40A8-B2D4-05CD758FCEAA}">
      <dsp:nvSpPr>
        <dsp:cNvPr id="0" name=""/>
        <dsp:cNvSpPr/>
      </dsp:nvSpPr>
      <dsp:spPr>
        <a:xfrm>
          <a:off x="3240631" y="1136371"/>
          <a:ext cx="195609" cy="195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96AD8-EFFD-42DD-9874-F00E9288BAF5}">
      <dsp:nvSpPr>
        <dsp:cNvPr id="0" name=""/>
        <dsp:cNvSpPr/>
      </dsp:nvSpPr>
      <dsp:spPr>
        <a:xfrm>
          <a:off x="3427023" y="1006193"/>
          <a:ext cx="2476344" cy="45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201</a:t>
          </a:r>
          <a:r>
            <a:rPr lang="en-US" sz="1500" b="1" kern="1200" dirty="0" smtClean="0">
              <a:solidFill>
                <a:schemeClr val="tx1"/>
              </a:solidFill>
            </a:rPr>
            <a:t>8</a:t>
          </a:r>
          <a:r>
            <a:rPr lang="ru-RU" sz="1500" b="1" kern="1200" dirty="0" smtClean="0">
              <a:solidFill>
                <a:schemeClr val="tx1"/>
              </a:solidFill>
            </a:rPr>
            <a:t> год</a:t>
          </a:r>
          <a:r>
            <a:rPr lang="ru-RU" sz="1500" b="0" kern="1200" dirty="0" smtClean="0">
              <a:solidFill>
                <a:schemeClr val="tx1"/>
              </a:solidFill>
            </a:rPr>
            <a:t>: 4</a:t>
          </a:r>
          <a:r>
            <a:rPr lang="en-US" sz="1500" b="0" kern="1200" dirty="0" smtClean="0">
              <a:solidFill>
                <a:schemeClr val="tx1"/>
              </a:solidFill>
            </a:rPr>
            <a:t>1 5</a:t>
          </a:r>
          <a:r>
            <a:rPr lang="ru-RU" sz="1500" b="0" kern="1200" dirty="0" smtClean="0">
              <a:solidFill>
                <a:schemeClr val="tx1"/>
              </a:solidFill>
            </a:rPr>
            <a:t>26,6 тыс. руб.</a:t>
          </a:r>
          <a:endParaRPr lang="ru-RU" sz="1500" b="0" kern="1200" dirty="0">
            <a:solidFill>
              <a:schemeClr val="tx1"/>
            </a:solidFill>
          </a:endParaRPr>
        </a:p>
      </dsp:txBody>
      <dsp:txXfrm>
        <a:off x="3427023" y="1006193"/>
        <a:ext cx="2476344" cy="455965"/>
      </dsp:txXfrm>
    </dsp:sp>
    <dsp:sp modelId="{E3DE28FB-6A2C-4AC5-8616-5DA39249E1A1}">
      <dsp:nvSpPr>
        <dsp:cNvPr id="0" name=""/>
        <dsp:cNvSpPr/>
      </dsp:nvSpPr>
      <dsp:spPr>
        <a:xfrm>
          <a:off x="3240631" y="1592337"/>
          <a:ext cx="195609" cy="195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E16E7-DD32-42EC-9692-120A1910264A}">
      <dsp:nvSpPr>
        <dsp:cNvPr id="0" name=""/>
        <dsp:cNvSpPr/>
      </dsp:nvSpPr>
      <dsp:spPr>
        <a:xfrm>
          <a:off x="3427023" y="1462159"/>
          <a:ext cx="2476344" cy="45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201</a:t>
          </a:r>
          <a:r>
            <a:rPr lang="en-US" sz="1500" b="1" kern="1200" dirty="0" smtClean="0">
              <a:solidFill>
                <a:schemeClr val="tx1"/>
              </a:solidFill>
            </a:rPr>
            <a:t>9</a:t>
          </a:r>
          <a:r>
            <a:rPr lang="ru-RU" sz="1500" b="1" kern="1200" dirty="0" smtClean="0">
              <a:solidFill>
                <a:schemeClr val="tx1"/>
              </a:solidFill>
            </a:rPr>
            <a:t> год</a:t>
          </a:r>
          <a:r>
            <a:rPr lang="ru-RU" sz="1500" b="0" kern="1200" dirty="0" smtClean="0">
              <a:solidFill>
                <a:schemeClr val="tx1"/>
              </a:solidFill>
            </a:rPr>
            <a:t>: 39 876,6 тыс. руб.</a:t>
          </a:r>
          <a:endParaRPr lang="ru-RU" sz="1500" b="0" kern="1200" dirty="0">
            <a:solidFill>
              <a:schemeClr val="tx1"/>
            </a:solidFill>
          </a:endParaRPr>
        </a:p>
      </dsp:txBody>
      <dsp:txXfrm>
        <a:off x="3427023" y="1462159"/>
        <a:ext cx="2476344" cy="455965"/>
      </dsp:txXfrm>
    </dsp:sp>
    <dsp:sp modelId="{0AA2DC75-AD54-499E-BD4C-9D4DC31B5A05}">
      <dsp:nvSpPr>
        <dsp:cNvPr id="0" name=""/>
        <dsp:cNvSpPr/>
      </dsp:nvSpPr>
      <dsp:spPr>
        <a:xfrm>
          <a:off x="3240631" y="2048303"/>
          <a:ext cx="195609" cy="195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D1512-2803-4D03-85A8-FB4C9EA79C50}">
      <dsp:nvSpPr>
        <dsp:cNvPr id="0" name=""/>
        <dsp:cNvSpPr/>
      </dsp:nvSpPr>
      <dsp:spPr>
        <a:xfrm>
          <a:off x="3427023" y="1918125"/>
          <a:ext cx="2476344" cy="45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20</a:t>
          </a:r>
          <a:r>
            <a:rPr lang="en-US" sz="1500" b="1" kern="1200" dirty="0" smtClean="0">
              <a:solidFill>
                <a:schemeClr val="tx1"/>
              </a:solidFill>
            </a:rPr>
            <a:t>20</a:t>
          </a:r>
          <a:r>
            <a:rPr lang="ru-RU" sz="1500" b="1" kern="1200" dirty="0" smtClean="0">
              <a:solidFill>
                <a:schemeClr val="tx1"/>
              </a:solidFill>
            </a:rPr>
            <a:t> год</a:t>
          </a:r>
          <a:r>
            <a:rPr lang="ru-RU" sz="1500" b="0" kern="1200" dirty="0" smtClean="0">
              <a:solidFill>
                <a:schemeClr val="tx1"/>
              </a:solidFill>
            </a:rPr>
            <a:t>: 39 876,6 тыс. руб.</a:t>
          </a:r>
          <a:endParaRPr lang="ru-RU" sz="1500" b="0" kern="1200" dirty="0">
            <a:solidFill>
              <a:schemeClr val="tx1"/>
            </a:solidFill>
          </a:endParaRPr>
        </a:p>
      </dsp:txBody>
      <dsp:txXfrm>
        <a:off x="3427023" y="1918125"/>
        <a:ext cx="2476344" cy="455965"/>
      </dsp:txXfrm>
    </dsp:sp>
    <dsp:sp modelId="{A7C57ED7-43F1-43A5-AFAF-B134D37FCBAC}">
      <dsp:nvSpPr>
        <dsp:cNvPr id="0" name=""/>
        <dsp:cNvSpPr/>
      </dsp:nvSpPr>
      <dsp:spPr>
        <a:xfrm>
          <a:off x="6036504" y="562752"/>
          <a:ext cx="2662736" cy="31326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ED680-F21C-4819-8ECB-2C0DDF518E7F}">
      <dsp:nvSpPr>
        <dsp:cNvPr id="0" name=""/>
        <dsp:cNvSpPr/>
      </dsp:nvSpPr>
      <dsp:spPr>
        <a:xfrm>
          <a:off x="6036504" y="680401"/>
          <a:ext cx="195614" cy="1956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342CB-B4A9-4CC1-9F52-934AD6F8A8E1}">
      <dsp:nvSpPr>
        <dsp:cNvPr id="0" name=""/>
        <dsp:cNvSpPr/>
      </dsp:nvSpPr>
      <dsp:spPr>
        <a:xfrm>
          <a:off x="6036504" y="0"/>
          <a:ext cx="2662736" cy="56275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Другие вопросы в области национальной экономики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6036504" y="0"/>
        <a:ext cx="2662736" cy="562752"/>
      </dsp:txXfrm>
    </dsp:sp>
    <dsp:sp modelId="{ACAA3CB1-54DD-49F2-AF79-F25E2277748D}">
      <dsp:nvSpPr>
        <dsp:cNvPr id="0" name=""/>
        <dsp:cNvSpPr/>
      </dsp:nvSpPr>
      <dsp:spPr>
        <a:xfrm>
          <a:off x="6036504" y="1136371"/>
          <a:ext cx="195609" cy="195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0A287-E47F-4C65-B329-90494B3701B1}">
      <dsp:nvSpPr>
        <dsp:cNvPr id="0" name=""/>
        <dsp:cNvSpPr/>
      </dsp:nvSpPr>
      <dsp:spPr>
        <a:xfrm>
          <a:off x="6222896" y="1006193"/>
          <a:ext cx="2476344" cy="45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201</a:t>
          </a:r>
          <a:r>
            <a:rPr lang="en-US" sz="1500" b="1" kern="1200" dirty="0" smtClean="0">
              <a:solidFill>
                <a:schemeClr val="tx1"/>
              </a:solidFill>
            </a:rPr>
            <a:t>8</a:t>
          </a:r>
          <a:r>
            <a:rPr lang="ru-RU" sz="1500" b="1" kern="1200" dirty="0" smtClean="0">
              <a:solidFill>
                <a:schemeClr val="tx1"/>
              </a:solidFill>
            </a:rPr>
            <a:t> год</a:t>
          </a:r>
          <a:r>
            <a:rPr lang="ru-RU" sz="1500" b="0" kern="1200" dirty="0" smtClean="0">
              <a:solidFill>
                <a:schemeClr val="tx1"/>
              </a:solidFill>
            </a:rPr>
            <a:t>: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ru-RU" sz="1500" b="0" kern="1200" dirty="0" smtClean="0">
              <a:solidFill>
                <a:schemeClr val="tx1"/>
              </a:solidFill>
            </a:rPr>
            <a:t>1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ru-RU" sz="1500" b="0" kern="1200" dirty="0" smtClean="0">
              <a:solidFill>
                <a:schemeClr val="tx1"/>
              </a:solidFill>
            </a:rPr>
            <a:t>111,2  тыс. руб.</a:t>
          </a:r>
          <a:endParaRPr lang="ru-RU" sz="1500" b="0" kern="1200" dirty="0">
            <a:solidFill>
              <a:schemeClr val="tx1"/>
            </a:solidFill>
          </a:endParaRPr>
        </a:p>
      </dsp:txBody>
      <dsp:txXfrm>
        <a:off x="6222896" y="1006193"/>
        <a:ext cx="2476344" cy="455965"/>
      </dsp:txXfrm>
    </dsp:sp>
    <dsp:sp modelId="{3303D4AE-A71B-4EB8-B65C-FD27469BDB7F}">
      <dsp:nvSpPr>
        <dsp:cNvPr id="0" name=""/>
        <dsp:cNvSpPr/>
      </dsp:nvSpPr>
      <dsp:spPr>
        <a:xfrm>
          <a:off x="6036504" y="1592337"/>
          <a:ext cx="195609" cy="195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830D1-CB54-4B4A-98D9-0E652EE532A2}">
      <dsp:nvSpPr>
        <dsp:cNvPr id="0" name=""/>
        <dsp:cNvSpPr/>
      </dsp:nvSpPr>
      <dsp:spPr>
        <a:xfrm>
          <a:off x="6222896" y="1462159"/>
          <a:ext cx="2476344" cy="45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201</a:t>
          </a:r>
          <a:r>
            <a:rPr lang="en-US" sz="1500" b="1" kern="1200" dirty="0" smtClean="0">
              <a:solidFill>
                <a:schemeClr val="tx1"/>
              </a:solidFill>
            </a:rPr>
            <a:t>9</a:t>
          </a:r>
          <a:r>
            <a:rPr lang="ru-RU" sz="1500" b="1" kern="1200" dirty="0" smtClean="0">
              <a:solidFill>
                <a:schemeClr val="tx1"/>
              </a:solidFill>
            </a:rPr>
            <a:t> год</a:t>
          </a:r>
          <a:r>
            <a:rPr lang="ru-RU" sz="1500" b="0" kern="1200" dirty="0" smtClean="0">
              <a:solidFill>
                <a:schemeClr val="tx1"/>
              </a:solidFill>
            </a:rPr>
            <a:t>: 940,0  тыс. руб.</a:t>
          </a:r>
          <a:endParaRPr lang="ru-RU" sz="1500" b="0" kern="1200" dirty="0">
            <a:solidFill>
              <a:schemeClr val="tx1"/>
            </a:solidFill>
          </a:endParaRPr>
        </a:p>
      </dsp:txBody>
      <dsp:txXfrm>
        <a:off x="6222896" y="1462159"/>
        <a:ext cx="2476344" cy="455965"/>
      </dsp:txXfrm>
    </dsp:sp>
    <dsp:sp modelId="{8F799667-633E-4BFE-8F01-24791574BDB9}">
      <dsp:nvSpPr>
        <dsp:cNvPr id="0" name=""/>
        <dsp:cNvSpPr/>
      </dsp:nvSpPr>
      <dsp:spPr>
        <a:xfrm>
          <a:off x="6036504" y="2048303"/>
          <a:ext cx="195609" cy="195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25650-D045-4D44-9C3C-8C28A83C7581}">
      <dsp:nvSpPr>
        <dsp:cNvPr id="0" name=""/>
        <dsp:cNvSpPr/>
      </dsp:nvSpPr>
      <dsp:spPr>
        <a:xfrm>
          <a:off x="6222896" y="1918125"/>
          <a:ext cx="2476344" cy="45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20</a:t>
          </a:r>
          <a:r>
            <a:rPr lang="en-US" sz="1500" b="1" kern="1200" dirty="0" smtClean="0">
              <a:solidFill>
                <a:schemeClr val="tx1"/>
              </a:solidFill>
            </a:rPr>
            <a:t>20</a:t>
          </a:r>
          <a:r>
            <a:rPr lang="ru-RU" sz="1500" b="1" kern="1200" dirty="0" smtClean="0">
              <a:solidFill>
                <a:schemeClr val="tx1"/>
              </a:solidFill>
            </a:rPr>
            <a:t> год</a:t>
          </a:r>
          <a:r>
            <a:rPr lang="ru-RU" sz="1500" b="0" kern="1200" dirty="0" smtClean="0">
              <a:solidFill>
                <a:schemeClr val="tx1"/>
              </a:solidFill>
            </a:rPr>
            <a:t>: 940,0 тыс. руб.</a:t>
          </a:r>
          <a:endParaRPr lang="ru-RU" sz="1500" b="0" kern="1200" dirty="0">
            <a:solidFill>
              <a:schemeClr val="tx1"/>
            </a:solidFill>
          </a:endParaRPr>
        </a:p>
      </dsp:txBody>
      <dsp:txXfrm>
        <a:off x="6222896" y="1918125"/>
        <a:ext cx="2476344" cy="4559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7B95-6994-4A25-B5EB-14786954F4C2}">
      <dsp:nvSpPr>
        <dsp:cNvPr id="0" name=""/>
        <dsp:cNvSpPr/>
      </dsp:nvSpPr>
      <dsp:spPr>
        <a:xfrm>
          <a:off x="0" y="189702"/>
          <a:ext cx="4176464" cy="528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140" tIns="229108" rIns="32414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220,0</a:t>
          </a:r>
          <a:r>
            <a:rPr lang="ru-RU" sz="1400" b="0" kern="1200" dirty="0" smtClean="0">
              <a:latin typeface="+mn-lt"/>
            </a:rPr>
            <a:t> тыс. рублей</a:t>
          </a:r>
          <a:endParaRPr lang="ru-RU" sz="1400" kern="1200" dirty="0"/>
        </a:p>
      </dsp:txBody>
      <dsp:txXfrm>
        <a:off x="0" y="189702"/>
        <a:ext cx="4176464" cy="528412"/>
      </dsp:txXfrm>
    </dsp:sp>
    <dsp:sp modelId="{75A9E6EA-3D62-40E8-9B88-7BB9E45F490E}">
      <dsp:nvSpPr>
        <dsp:cNvPr id="0" name=""/>
        <dsp:cNvSpPr/>
      </dsp:nvSpPr>
      <dsp:spPr>
        <a:xfrm>
          <a:off x="208823" y="27342"/>
          <a:ext cx="2923524" cy="324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502" tIns="0" rIns="110502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2018 год</a:t>
          </a:r>
          <a:endParaRPr lang="ru-RU" sz="1400" b="1" kern="1200" dirty="0"/>
        </a:p>
      </dsp:txBody>
      <dsp:txXfrm>
        <a:off x="224675" y="43194"/>
        <a:ext cx="2891820" cy="293016"/>
      </dsp:txXfrm>
    </dsp:sp>
    <dsp:sp modelId="{9CCD58B3-3A54-4BDC-A614-91687DC8E40D}">
      <dsp:nvSpPr>
        <dsp:cNvPr id="0" name=""/>
        <dsp:cNvSpPr/>
      </dsp:nvSpPr>
      <dsp:spPr>
        <a:xfrm>
          <a:off x="0" y="939874"/>
          <a:ext cx="4176464" cy="528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140" tIns="229108" rIns="32414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220,0 тыс. рублей</a:t>
          </a:r>
          <a:endParaRPr lang="ru-RU" sz="1400" kern="1200" dirty="0"/>
        </a:p>
      </dsp:txBody>
      <dsp:txXfrm>
        <a:off x="0" y="939874"/>
        <a:ext cx="4176464" cy="528412"/>
      </dsp:txXfrm>
    </dsp:sp>
    <dsp:sp modelId="{3B79D9A4-2A84-48CB-81CF-696E64508DF7}">
      <dsp:nvSpPr>
        <dsp:cNvPr id="0" name=""/>
        <dsp:cNvSpPr/>
      </dsp:nvSpPr>
      <dsp:spPr>
        <a:xfrm>
          <a:off x="208823" y="777514"/>
          <a:ext cx="2923524" cy="32472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502" tIns="0" rIns="110502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2019 год</a:t>
          </a:r>
          <a:endParaRPr lang="ru-RU" sz="1400" b="1" kern="1200" dirty="0"/>
        </a:p>
      </dsp:txBody>
      <dsp:txXfrm>
        <a:off x="224675" y="793366"/>
        <a:ext cx="2891820" cy="293016"/>
      </dsp:txXfrm>
    </dsp:sp>
    <dsp:sp modelId="{F55CEBD1-3C36-4B69-A666-E3200595F99C}">
      <dsp:nvSpPr>
        <dsp:cNvPr id="0" name=""/>
        <dsp:cNvSpPr/>
      </dsp:nvSpPr>
      <dsp:spPr>
        <a:xfrm>
          <a:off x="0" y="1690047"/>
          <a:ext cx="4176464" cy="528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140" tIns="229108" rIns="32414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220,0 тыс. рублей</a:t>
          </a:r>
          <a:endParaRPr lang="ru-RU" sz="1400" kern="1200" dirty="0"/>
        </a:p>
      </dsp:txBody>
      <dsp:txXfrm>
        <a:off x="0" y="1690047"/>
        <a:ext cx="4176464" cy="528412"/>
      </dsp:txXfrm>
    </dsp:sp>
    <dsp:sp modelId="{FBE0AC8F-91EB-4BA6-854F-C3E7C485B40B}">
      <dsp:nvSpPr>
        <dsp:cNvPr id="0" name=""/>
        <dsp:cNvSpPr/>
      </dsp:nvSpPr>
      <dsp:spPr>
        <a:xfrm>
          <a:off x="208823" y="1527687"/>
          <a:ext cx="2923524" cy="3247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502" tIns="0" rIns="110502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2020 год</a:t>
          </a:r>
          <a:endParaRPr lang="ru-RU" sz="1400" b="1" kern="1200" dirty="0"/>
        </a:p>
      </dsp:txBody>
      <dsp:txXfrm>
        <a:off x="224675" y="1543539"/>
        <a:ext cx="2891820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0.77423</cdr:x>
      <cdr:y>0.01517</cdr:y>
    </cdr:from>
    <cdr:to>
      <cdr:x>0.98278</cdr:x>
      <cdr:y>0.074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4384" y="74278"/>
          <a:ext cx="1046317" cy="288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(тыс. рублей)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0.7539</cdr:x>
      <cdr:y>0.24418</cdr:y>
    </cdr:from>
    <cdr:to>
      <cdr:x>0.93851</cdr:x>
      <cdr:y>0.34763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639" y="509906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(тыс. руб.)</a:t>
          </a:r>
          <a:endParaRPr lang="ru-RU" sz="11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9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0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5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3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1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4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0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9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0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C5D8-71D3-40D8-A5C6-F793365317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4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4C5D8-71D3-40D8-A5C6-F793365317D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9851-4F88-4BFB-9A1B-4C68D324D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12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diagramColors" Target="../diagrams/colors5.xml"/><Relationship Id="rId5" Type="http://schemas.openxmlformats.org/officeDocument/2006/relationships/image" Target="../media/image16.jpe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15.jpg"/><Relationship Id="rId9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6.jp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3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" y="0"/>
            <a:ext cx="9141418" cy="6856064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700608" y="980728"/>
            <a:ext cx="75438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Бюджет для граждан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3933056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К проекту решения Собрания депутатов Аликовского района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«О бюджете Аликовского района Чувашской Республики на 201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8</a:t>
            </a: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год и на плановый период 201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9</a:t>
            </a: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и 20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20</a:t>
            </a: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годов» 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Основные отличия между субсидией и субвенцией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72098" y="1818535"/>
            <a:ext cx="3204357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/>
              <a:t>П</a:t>
            </a:r>
            <a:r>
              <a:rPr lang="ru-RU" sz="1100" dirty="0" smtClean="0"/>
              <a:t>одлежит </a:t>
            </a:r>
            <a:r>
              <a:rPr lang="ru-RU" sz="1100" dirty="0"/>
              <a:t>обязательному возврату в том случае, если она была израсходована не вовремя либо пошла не по целевому </a:t>
            </a:r>
            <a:r>
              <a:rPr lang="ru-RU" sz="1100" dirty="0" smtClean="0"/>
              <a:t>назначению</a:t>
            </a:r>
            <a:r>
              <a:rPr lang="en-US" sz="1100" dirty="0" smtClean="0"/>
              <a:t>.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2175123" y="1890543"/>
            <a:ext cx="3044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Денежные средства передаются безвозмездно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472098" y="2610623"/>
            <a:ext cx="32043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Предоставляется </a:t>
            </a:r>
            <a:r>
              <a:rPr lang="ru-RU" sz="1200" dirty="0"/>
              <a:t>бюджету другого уровня либо юридическому лицу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75123" y="2540356"/>
            <a:ext cx="30449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Может предоставляться </a:t>
            </a:r>
            <a:r>
              <a:rPr lang="ru-RU" sz="1200" dirty="0"/>
              <a:t>бюджету другого </a:t>
            </a:r>
            <a:r>
              <a:rPr lang="ru-RU" sz="1200" dirty="0" smtClean="0"/>
              <a:t>уровня, юридическому лицу или физическому лицу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472098" y="3403872"/>
            <a:ext cx="32043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Имеет </a:t>
            </a:r>
            <a:r>
              <a:rPr lang="ru-RU" sz="1200" dirty="0"/>
              <a:t>строгое целевое назначение, что предполагает контроль использования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75123" y="3403872"/>
            <a:ext cx="3044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Может </a:t>
            </a:r>
            <a:r>
              <a:rPr lang="ru-RU" sz="1200" dirty="0"/>
              <a:t>выделяться без </a:t>
            </a:r>
            <a:r>
              <a:rPr lang="ru-RU" sz="1200" dirty="0" smtClean="0"/>
              <a:t>контроля использования средств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175123" y="4122791"/>
            <a:ext cx="3044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Выделяется </a:t>
            </a:r>
            <a:r>
              <a:rPr lang="ru-RU" sz="1200" dirty="0"/>
              <a:t>на условиях совместного финансирования проекта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72910" y="4122791"/>
            <a:ext cx="32035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Может </a:t>
            </a:r>
            <a:r>
              <a:rPr lang="ru-RU" sz="1200" dirty="0"/>
              <a:t>полностью покрывать стоимость реализации задачи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72910" y="4914879"/>
            <a:ext cx="320354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Предоставляется </a:t>
            </a:r>
            <a:r>
              <a:rPr lang="ru-RU" sz="1200" dirty="0"/>
              <a:t>только в денежной форме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5123" y="4822545"/>
            <a:ext cx="3044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Может предоставляться как в денежной, так и в натуральной форме</a:t>
            </a:r>
            <a:endParaRPr lang="ru-RU" sz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75123" y="1314479"/>
            <a:ext cx="3044948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Субсидии</a:t>
            </a:r>
            <a:endParaRPr lang="ru-RU" sz="12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508103" y="1314479"/>
            <a:ext cx="3168352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Субвенции</a:t>
            </a:r>
            <a:endParaRPr lang="ru-RU" sz="12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67543" y="1314479"/>
            <a:ext cx="1512168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К</a:t>
            </a:r>
            <a:r>
              <a:rPr lang="ru-RU" sz="1200" dirty="0" smtClean="0"/>
              <a:t>ритерий</a:t>
            </a:r>
            <a:endParaRPr lang="ru-RU" sz="12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67543" y="1929491"/>
            <a:ext cx="1512168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Возвратность</a:t>
            </a:r>
            <a:endParaRPr lang="ru-RU" sz="12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67543" y="2683500"/>
            <a:ext cx="1512168" cy="38878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Круг лиц</a:t>
            </a:r>
            <a:endParaRPr lang="ru-RU" sz="12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7543" y="3379211"/>
            <a:ext cx="1512168" cy="47079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Условия предоставления</a:t>
            </a:r>
            <a:endParaRPr lang="ru-RU" sz="12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67543" y="4173603"/>
            <a:ext cx="1512168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Объем инвестиций</a:t>
            </a:r>
            <a:endParaRPr lang="ru-RU" sz="12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7543" y="4842871"/>
            <a:ext cx="1512168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Форма</a:t>
            </a:r>
            <a:endParaRPr lang="ru-RU" sz="1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69246" y="2464866"/>
            <a:ext cx="840550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23528" y="3258695"/>
            <a:ext cx="845122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69246" y="3978775"/>
            <a:ext cx="845122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46386" y="4698855"/>
            <a:ext cx="847408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46387" y="1746527"/>
            <a:ext cx="842836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23527" y="5274918"/>
            <a:ext cx="849694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23528" y="1196752"/>
            <a:ext cx="849694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23527" y="1196753"/>
            <a:ext cx="45719" cy="412388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74752" y="1196752"/>
            <a:ext cx="45720" cy="412388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Структура доходов Аликовского района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5" y="980728"/>
            <a:ext cx="8784975" cy="50405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720755"/>
              </p:ext>
            </p:extLst>
          </p:nvPr>
        </p:nvGraphicFramePr>
        <p:xfrm>
          <a:off x="114401" y="2564904"/>
          <a:ext cx="2832629" cy="316835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832629"/>
              </a:tblGrid>
              <a:tr h="4334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Налоговые доходы</a:t>
                      </a:r>
                    </a:p>
                  </a:txBody>
                  <a:tcPr marL="91450" marR="91450" marT="45710" marB="45710" anchor="ctr"/>
                </a:tc>
              </a:tr>
              <a:tr h="273494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effectLst/>
                        </a:rPr>
                        <a:t>Налоги на прибыль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effectLst/>
                        </a:rPr>
                        <a:t>Налоги на товары работы и услуги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effectLst/>
                        </a:rPr>
                        <a:t>Налоги на совокупный доход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effectLst/>
                        </a:rPr>
                        <a:t>Транспортный налог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effectLst/>
                        </a:rPr>
                        <a:t>Госпошлина</a:t>
                      </a:r>
                      <a:endParaRPr lang="ru-RU" sz="1200" dirty="0"/>
                    </a:p>
                  </a:txBody>
                  <a:tcPr marL="91450" marR="91450" marT="45710" marB="45710"/>
                </a:tc>
              </a:tr>
            </a:tbl>
          </a:graphicData>
        </a:graphic>
      </p:graphicFrame>
      <p:graphicFrame>
        <p:nvGraphicFramePr>
          <p:cNvPr id="1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428419"/>
              </p:ext>
            </p:extLst>
          </p:nvPr>
        </p:nvGraphicFramePr>
        <p:xfrm>
          <a:off x="3059832" y="2564904"/>
          <a:ext cx="2880320" cy="316835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80320"/>
              </a:tblGrid>
              <a:tr h="4333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Неналоговые доходы</a:t>
                      </a:r>
                      <a:endParaRPr lang="ru-RU" sz="1600" dirty="0"/>
                    </a:p>
                  </a:txBody>
                  <a:tcPr marL="91450" marR="91450" marT="45710" marB="45710" anchor="ctr"/>
                </a:tc>
              </a:tr>
              <a:tr h="273495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Доходы от использования имущества, находящегося в муниципальной собственности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 smtClean="0"/>
                        <a:t>Платежи за пользование природными ресурсами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 smtClean="0"/>
                        <a:t>Доходы от оказания платных услуг и компенсации затрат государства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dirty="0" smtClean="0"/>
                        <a:t>Административные платежи и сборы, штрафы, санкции, возмещение ущерба и прочие неналоговые доходы</a:t>
                      </a:r>
                      <a:endParaRPr lang="ru-RU" sz="1200" dirty="0"/>
                    </a:p>
                  </a:txBody>
                  <a:tcPr marL="91450" marR="91450" marT="45710" marB="45710"/>
                </a:tc>
              </a:tr>
            </a:tbl>
          </a:graphicData>
        </a:graphic>
      </p:graphicFrame>
      <p:graphicFrame>
        <p:nvGraphicFramePr>
          <p:cNvPr id="2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024239"/>
              </p:ext>
            </p:extLst>
          </p:nvPr>
        </p:nvGraphicFramePr>
        <p:xfrm>
          <a:off x="6084168" y="1844824"/>
          <a:ext cx="2832629" cy="388843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832629"/>
              </a:tblGrid>
              <a:tr h="4356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Безвозмездные поступления</a:t>
                      </a:r>
                      <a:endParaRPr lang="ru-RU" sz="1600" dirty="0"/>
                    </a:p>
                  </a:txBody>
                  <a:tcPr marL="91450" marR="91450" marT="45710" marB="45710" anchor="ctr"/>
                </a:tc>
              </a:tr>
              <a:tr h="3452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Межбюджетные трансферты: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effectLst/>
                        </a:rPr>
                        <a:t>Дотации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effectLst/>
                        </a:rPr>
                        <a:t>Субсидии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effectLst/>
                        </a:rPr>
                        <a:t>Субвенции</a:t>
                      </a:r>
                    </a:p>
                    <a:p>
                      <a:endParaRPr lang="ru-RU" sz="1600" dirty="0"/>
                    </a:p>
                  </a:txBody>
                  <a:tcPr marL="91450" marR="91450" marT="45710" marB="45710"/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07505" y="1844824"/>
            <a:ext cx="5832647" cy="43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Собственные доходы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915816" y="1556792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380312" y="1556792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439652" y="2384884"/>
            <a:ext cx="108012" cy="108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427984" y="2384884"/>
            <a:ext cx="108012" cy="108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Структура доходов бюджета Аликовского района</a:t>
            </a:r>
            <a:r>
              <a:rPr lang="en-US" sz="2000" dirty="0" smtClean="0">
                <a:solidFill>
                  <a:srgbClr val="FFFFCC"/>
                </a:solidFill>
              </a:rPr>
              <a:t/>
            </a:r>
            <a:br>
              <a:rPr lang="en-US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на 2018 год и на плановый период 2019 и 2020 годы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048947532"/>
              </p:ext>
            </p:extLst>
          </p:nvPr>
        </p:nvGraphicFramePr>
        <p:xfrm>
          <a:off x="3855968" y="998508"/>
          <a:ext cx="50171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202968" y="6093296"/>
            <a:ext cx="8774576" cy="648072"/>
          </a:xfrm>
          <a:prstGeom prst="roundRect">
            <a:avLst/>
          </a:prstGeom>
          <a:ln w="6350"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 2018 году планируется увеличение собственных(налоговых и неналоговых) доходов на 3,7%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759808"/>
              </p:ext>
            </p:extLst>
          </p:nvPr>
        </p:nvGraphicFramePr>
        <p:xfrm>
          <a:off x="202968" y="1412777"/>
          <a:ext cx="3576944" cy="244827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88472"/>
                <a:gridCol w="1788472"/>
              </a:tblGrid>
              <a:tr h="4896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Сумма,</a:t>
                      </a:r>
                    </a:p>
                    <a:p>
                      <a:pPr algn="ctr"/>
                      <a:r>
                        <a:rPr lang="ru-RU" sz="1200" dirty="0" smtClean="0"/>
                        <a:t>тыс. руб.</a:t>
                      </a:r>
                      <a:endParaRPr lang="ru-RU" sz="1200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2017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314 147,9</a:t>
                      </a:r>
                    </a:p>
                  </a:txBody>
                  <a:tcPr anchor="ctr"/>
                </a:tc>
              </a:tr>
              <a:tr h="4896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322 468,90</a:t>
                      </a:r>
                    </a:p>
                  </a:txBody>
                  <a:tcPr anchor="ctr"/>
                </a:tc>
              </a:tr>
              <a:tr h="4896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269 002,90</a:t>
                      </a:r>
                    </a:p>
                  </a:txBody>
                  <a:tcPr anchor="ctr"/>
                </a:tc>
              </a:tr>
              <a:tr h="4896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269 033,10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980728"/>
            <a:ext cx="3604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Доходы Аликовского района за 2017-2020 гг.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422" y="3933056"/>
            <a:ext cx="312169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Структура налоговых доходов Аликовского района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47979443"/>
              </p:ext>
            </p:extLst>
          </p:nvPr>
        </p:nvGraphicFramePr>
        <p:xfrm>
          <a:off x="179512" y="877214"/>
          <a:ext cx="8712968" cy="312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s3.hostingkartinok.com/uploads/images/2013/10/bbbc826324b9e06fe110476e10eeb91a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1"/>
            <a:ext cx="2127176" cy="138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owave.ru/sites/default/files/imagecache/original/covers/cover-1751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" r="3272"/>
          <a:stretch/>
        </p:blipFill>
        <p:spPr bwMode="auto">
          <a:xfrm>
            <a:off x="4355976" y="4077072"/>
            <a:ext cx="2447636" cy="13897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znaydelo.ru/wp-content/uploads/2015/10/eshn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2084631" cy="138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ews.jurkomp.ru/wp-content/uploads/sites/19/2017/02/002009_98746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187220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6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Неналоговые доходы Аликовского района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"/>
          <a:stretch/>
        </p:blipFill>
        <p:spPr bwMode="auto">
          <a:xfrm>
            <a:off x="395536" y="2420888"/>
            <a:ext cx="1584176" cy="11078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3"/>
          <a:stretch/>
        </p:blipFill>
        <p:spPr bwMode="auto">
          <a:xfrm>
            <a:off x="2051720" y="2420888"/>
            <a:ext cx="1584176" cy="11078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3" b="9337"/>
          <a:stretch/>
        </p:blipFill>
        <p:spPr bwMode="auto">
          <a:xfrm>
            <a:off x="5466533" y="2420888"/>
            <a:ext cx="1642617" cy="11078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3"/>
          <a:stretch/>
        </p:blipFill>
        <p:spPr bwMode="auto">
          <a:xfrm>
            <a:off x="7236296" y="2420888"/>
            <a:ext cx="1568420" cy="11078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b="3828"/>
          <a:stretch/>
        </p:blipFill>
        <p:spPr bwMode="auto">
          <a:xfrm>
            <a:off x="3766930" y="2420888"/>
            <a:ext cx="1605542" cy="11133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694757"/>
              </p:ext>
            </p:extLst>
          </p:nvPr>
        </p:nvGraphicFramePr>
        <p:xfrm>
          <a:off x="323528" y="1124745"/>
          <a:ext cx="8517632" cy="465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041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Соотношение налоговых и неналоговых доходов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065717722"/>
              </p:ext>
            </p:extLst>
          </p:nvPr>
        </p:nvGraphicFramePr>
        <p:xfrm>
          <a:off x="413792" y="825766"/>
          <a:ext cx="835292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908720"/>
            <a:ext cx="4770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Налоговые и неналоговые доходы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461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Распределение собственных доходов</a:t>
            </a:r>
            <a:r>
              <a:rPr lang="en-US" sz="2000" dirty="0" smtClean="0">
                <a:solidFill>
                  <a:srgbClr val="FFFFCC"/>
                </a:solidFill>
              </a:rPr>
              <a:t/>
            </a:r>
            <a:br>
              <a:rPr lang="en-US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на 201</a:t>
            </a:r>
            <a:r>
              <a:rPr lang="en-US" sz="2000" dirty="0" smtClean="0">
                <a:solidFill>
                  <a:srgbClr val="FFFFCC"/>
                </a:solidFill>
              </a:rPr>
              <a:t>8</a:t>
            </a:r>
            <a:r>
              <a:rPr lang="ru-RU" sz="2000" dirty="0" smtClean="0">
                <a:solidFill>
                  <a:srgbClr val="FFFFCC"/>
                </a:solidFill>
              </a:rPr>
              <a:t> год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ru-RU" sz="2000" dirty="0" smtClean="0">
                <a:solidFill>
                  <a:srgbClr val="FFFFCC"/>
                </a:solidFill>
              </a:rPr>
              <a:t>и на плановый период 201</a:t>
            </a:r>
            <a:r>
              <a:rPr lang="en-US" sz="2000" dirty="0" smtClean="0">
                <a:solidFill>
                  <a:srgbClr val="FFFFCC"/>
                </a:solidFill>
              </a:rPr>
              <a:t>9</a:t>
            </a:r>
            <a:r>
              <a:rPr lang="ru-RU" sz="2000" dirty="0" smtClean="0">
                <a:solidFill>
                  <a:srgbClr val="FFFFCC"/>
                </a:solidFill>
              </a:rPr>
              <a:t> и 20</a:t>
            </a:r>
            <a:r>
              <a:rPr lang="en-US" sz="2000" dirty="0" smtClean="0">
                <a:solidFill>
                  <a:srgbClr val="FFFFCC"/>
                </a:solidFill>
              </a:rPr>
              <a:t>20</a:t>
            </a:r>
            <a:r>
              <a:rPr lang="ru-RU" sz="2000" dirty="0" smtClean="0">
                <a:solidFill>
                  <a:srgbClr val="FFFFCC"/>
                </a:solidFill>
              </a:rPr>
              <a:t> годы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209565"/>
              </p:ext>
            </p:extLst>
          </p:nvPr>
        </p:nvGraphicFramePr>
        <p:xfrm>
          <a:off x="96882" y="908720"/>
          <a:ext cx="8928990" cy="5654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971062"/>
                <a:gridCol w="1239482"/>
                <a:gridCol w="1239482"/>
                <a:gridCol w="1239482"/>
                <a:gridCol w="12394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2017 год,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2018 год,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2019 год,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тыс.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руб.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2020 год,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тыс.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руб.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Налоговые доходы, всего</a:t>
                      </a:r>
                    </a:p>
                  </a:txBody>
                  <a:tcPr marL="91438" marR="9143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43 011,8</a:t>
                      </a:r>
                    </a:p>
                  </a:txBody>
                  <a:tcPr marL="91438" marR="9143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43 650,3</a:t>
                      </a:r>
                    </a:p>
                  </a:txBody>
                  <a:tcPr marL="91438" marR="9143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44 103,1</a:t>
                      </a:r>
                    </a:p>
                  </a:txBody>
                  <a:tcPr marL="91438" marR="9143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44 576,2</a:t>
                      </a:r>
                    </a:p>
                  </a:txBody>
                  <a:tcPr marL="91438" marR="9143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Налоги на</a:t>
                      </a:r>
                      <a:r>
                        <a:rPr lang="ru-RU" sz="1400" baseline="0" dirty="0" smtClean="0"/>
                        <a:t> доходы физических лиц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29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568</a:t>
                      </a:r>
                      <a:r>
                        <a:rPr lang="en-US" sz="1400" dirty="0" smtClean="0"/>
                        <a:t>,</a:t>
                      </a:r>
                      <a:r>
                        <a:rPr lang="ru-RU" sz="1400" dirty="0" smtClean="0"/>
                        <a:t>8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31 119,0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31 511,7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31 984,8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64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976</a:t>
                      </a:r>
                      <a:r>
                        <a:rPr lang="en-US" sz="1400" dirty="0" smtClean="0"/>
                        <a:t>,</a:t>
                      </a:r>
                      <a:r>
                        <a:rPr lang="ru-RU" sz="1400" dirty="0" smtClean="0"/>
                        <a:t>1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4 583,5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4 583,5</a:t>
                      </a:r>
                      <a:endParaRPr lang="ru-RU" sz="1400" dirty="0"/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4 583,5</a:t>
                      </a:r>
                    </a:p>
                  </a:txBody>
                  <a:tcPr marL="91438" marR="91438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Налоги на совокупный доход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600</a:t>
                      </a:r>
                      <a:r>
                        <a:rPr lang="en-US" sz="1400" dirty="0" smtClean="0"/>
                        <a:t>,</a:t>
                      </a:r>
                      <a:r>
                        <a:rPr lang="ru-RU" sz="1400" dirty="0" smtClean="0"/>
                        <a:t>8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5 605,8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5 607,9</a:t>
                      </a:r>
                      <a:endParaRPr lang="ru-RU" sz="1400" dirty="0"/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5 607,9</a:t>
                      </a:r>
                    </a:p>
                  </a:txBody>
                  <a:tcPr marL="91438" marR="91438" anchor="ctr"/>
                </a:tc>
              </a:tr>
              <a:tr h="1401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Налоги на имущество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566</a:t>
                      </a:r>
                      <a:r>
                        <a:rPr lang="en-US" sz="1400" dirty="0" smtClean="0"/>
                        <a:t>,</a:t>
                      </a:r>
                      <a:r>
                        <a:rPr lang="ru-RU" sz="1400" dirty="0" smtClean="0"/>
                        <a:t>1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830,0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850,0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850,0</a:t>
                      </a:r>
                    </a:p>
                  </a:txBody>
                  <a:tcPr marL="91438" marR="91438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Государственная пошлина</a:t>
                      </a:r>
                      <a:endParaRPr lang="ru-RU" sz="1400" b="0" dirty="0" smtClean="0"/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300</a:t>
                      </a:r>
                      <a:r>
                        <a:rPr lang="en-US" sz="1400" dirty="0" smtClean="0"/>
                        <a:t>,</a:t>
                      </a:r>
                      <a:r>
                        <a:rPr lang="ru-RU" sz="1400" dirty="0" smtClean="0"/>
                        <a:t>0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1 512,0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1 550,0</a:t>
                      </a:r>
                      <a:endParaRPr lang="ru-RU" sz="1400" dirty="0"/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1 550,0</a:t>
                      </a:r>
                    </a:p>
                  </a:txBody>
                  <a:tcPr marL="91438" marR="91438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Неналоговые доходы, всего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6 338,0</a:t>
                      </a:r>
                    </a:p>
                  </a:txBody>
                  <a:tcPr marL="91438" marR="9143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7 531,0</a:t>
                      </a:r>
                    </a:p>
                  </a:txBody>
                  <a:tcPr marL="91438" marR="9143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7 080,0</a:t>
                      </a:r>
                    </a:p>
                  </a:txBody>
                  <a:tcPr marL="91438" marR="9143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6 980,0</a:t>
                      </a:r>
                    </a:p>
                  </a:txBody>
                  <a:tcPr marL="91438" marR="9143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0" dirty="0"/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628</a:t>
                      </a:r>
                      <a:r>
                        <a:rPr lang="en-US" sz="1400" dirty="0" smtClean="0"/>
                        <a:t>,</a:t>
                      </a:r>
                      <a:r>
                        <a:rPr lang="ru-RU" sz="1400" dirty="0" smtClean="0"/>
                        <a:t>0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1 410,0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1 650,0</a:t>
                      </a:r>
                      <a:endParaRPr lang="ru-RU" sz="1400" dirty="0"/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1 650,0</a:t>
                      </a:r>
                    </a:p>
                  </a:txBody>
                  <a:tcPr marL="91438" marR="91438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Платежи при пользовании природными ресурсами</a:t>
                      </a:r>
                      <a:endParaRPr lang="ru-RU" sz="1400" b="0" dirty="0"/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250</a:t>
                      </a:r>
                      <a:r>
                        <a:rPr lang="en-US" sz="1400" dirty="0" smtClean="0"/>
                        <a:t>,</a:t>
                      </a:r>
                      <a:r>
                        <a:rPr lang="ru-RU" sz="1400" dirty="0" smtClean="0"/>
                        <a:t>0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250,0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250,0</a:t>
                      </a:r>
                      <a:endParaRPr lang="ru-RU" sz="1400" dirty="0"/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250,0</a:t>
                      </a:r>
                    </a:p>
                  </a:txBody>
                  <a:tcPr marL="91438" marR="91438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 (работ) и компенсации затрат государства</a:t>
                      </a:r>
                      <a:endParaRPr lang="ru-RU" sz="1400" b="0" dirty="0"/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110</a:t>
                      </a:r>
                      <a:r>
                        <a:rPr lang="en-US" sz="1400" dirty="0" smtClean="0"/>
                        <a:t>,</a:t>
                      </a:r>
                      <a:r>
                        <a:rPr lang="ru-RU" sz="1400" dirty="0" smtClean="0"/>
                        <a:t>0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80,0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80,0</a:t>
                      </a:r>
                      <a:endParaRPr lang="ru-RU" sz="1400" dirty="0"/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80,0</a:t>
                      </a:r>
                    </a:p>
                  </a:txBody>
                  <a:tcPr marL="91438" marR="91438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продажи материальных и нематериальных активов</a:t>
                      </a:r>
                      <a:endParaRPr lang="ru-RU" sz="1400" b="0" dirty="0"/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300</a:t>
                      </a:r>
                      <a:r>
                        <a:rPr lang="en-US" sz="1400" dirty="0" smtClean="0"/>
                        <a:t>,</a:t>
                      </a:r>
                      <a:r>
                        <a:rPr lang="ru-RU" sz="1400" dirty="0" smtClean="0"/>
                        <a:t>0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4 091,0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3 400,0</a:t>
                      </a:r>
                      <a:endParaRPr lang="ru-RU" sz="1400" dirty="0"/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3 300,0</a:t>
                      </a:r>
                    </a:p>
                  </a:txBody>
                  <a:tcPr marL="91438" marR="91438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b="0" dirty="0"/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050</a:t>
                      </a:r>
                      <a:r>
                        <a:rPr lang="en-US" sz="1400" dirty="0" smtClean="0"/>
                        <a:t>,</a:t>
                      </a:r>
                      <a:r>
                        <a:rPr lang="ru-RU" sz="1400" dirty="0" smtClean="0"/>
                        <a:t>0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1 700,0</a:t>
                      </a:r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1 700,0</a:t>
                      </a:r>
                      <a:endParaRPr lang="ru-RU" sz="1400" dirty="0"/>
                    </a:p>
                  </a:txBody>
                  <a:tcPr marL="91438" marR="9143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1 700,0</a:t>
                      </a:r>
                    </a:p>
                  </a:txBody>
                  <a:tcPr marL="91438" marR="9143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0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Безвозмездные поступления</a:t>
            </a:r>
            <a:br>
              <a:rPr lang="ru-RU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на 201</a:t>
            </a:r>
            <a:r>
              <a:rPr lang="en-US" sz="2000" dirty="0" smtClean="0">
                <a:solidFill>
                  <a:srgbClr val="FFFFCC"/>
                </a:solidFill>
              </a:rPr>
              <a:t>8</a:t>
            </a:r>
            <a:r>
              <a:rPr lang="ru-RU" sz="2000" dirty="0" smtClean="0">
                <a:solidFill>
                  <a:srgbClr val="FFFFCC"/>
                </a:solidFill>
              </a:rPr>
              <a:t> год и на плановый период 201</a:t>
            </a:r>
            <a:r>
              <a:rPr lang="en-US" sz="2000" dirty="0" smtClean="0">
                <a:solidFill>
                  <a:srgbClr val="FFFFCC"/>
                </a:solidFill>
              </a:rPr>
              <a:t>9</a:t>
            </a:r>
            <a:r>
              <a:rPr lang="ru-RU" sz="2000" dirty="0" smtClean="0">
                <a:solidFill>
                  <a:srgbClr val="FFFFCC"/>
                </a:solidFill>
              </a:rPr>
              <a:t> и 20</a:t>
            </a:r>
            <a:r>
              <a:rPr lang="en-US" sz="2000" dirty="0" smtClean="0">
                <a:solidFill>
                  <a:srgbClr val="FFFFCC"/>
                </a:solidFill>
              </a:rPr>
              <a:t>20</a:t>
            </a:r>
            <a:r>
              <a:rPr lang="ru-RU" sz="2000" dirty="0" smtClean="0">
                <a:solidFill>
                  <a:srgbClr val="FFFFCC"/>
                </a:solidFill>
              </a:rPr>
              <a:t> годов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150480"/>
              </p:ext>
            </p:extLst>
          </p:nvPr>
        </p:nvGraphicFramePr>
        <p:xfrm>
          <a:off x="107505" y="1988840"/>
          <a:ext cx="8928990" cy="410941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464495"/>
                <a:gridCol w="1512168"/>
                <a:gridCol w="1440160"/>
                <a:gridCol w="1512167"/>
              </a:tblGrid>
              <a:tr h="5962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</a:rPr>
                        <a:t>271</a:t>
                      </a:r>
                      <a:r>
                        <a:rPr lang="en-US" sz="1600" b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</a:rPr>
                        <a:t>287,6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217 819,8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217 476,9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7151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Дотации на выравнивание бюджетной обеспеченности</a:t>
                      </a:r>
                      <a:endParaRPr lang="ru-RU" sz="16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7 291,5</a:t>
                      </a:r>
                      <a:endParaRPr lang="ru-RU" sz="1600" b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5 030,7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2 879,8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9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Дотации на поддержку мер по обеспечению сбалансированности бюджетов муниципальных районов</a:t>
                      </a:r>
                      <a:endParaRPr lang="ru-RU" sz="16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36 633,6</a:t>
                      </a:r>
                      <a:endParaRPr lang="ru-RU" sz="1600" b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33 337,9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35 302,9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66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Субсидии</a:t>
                      </a:r>
                      <a:endParaRPr lang="ru-RU" sz="16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</a:rPr>
                        <a:t>79</a:t>
                      </a:r>
                      <a:r>
                        <a:rPr lang="en-US" sz="1600" b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</a:rPr>
                        <a:t>698,0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37 849,4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37 896,9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66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Субвенции</a:t>
                      </a:r>
                      <a:endParaRPr lang="ru-RU" sz="16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+mn-lt"/>
                        </a:rPr>
                        <a:t>145</a:t>
                      </a:r>
                      <a:r>
                        <a:rPr lang="en-US" sz="1600" b="0" dirty="0" smtClean="0">
                          <a:latin typeface="+mn-lt"/>
                        </a:rPr>
                        <a:t> </a:t>
                      </a:r>
                      <a:r>
                        <a:rPr lang="ru-RU" sz="1600" b="0" dirty="0" smtClean="0">
                          <a:latin typeface="+mn-lt"/>
                        </a:rPr>
                        <a:t>806,3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141 589,2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141 414,7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51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Иные</a:t>
                      </a:r>
                      <a:r>
                        <a:rPr lang="ru-RU" sz="1600" baseline="0" dirty="0" smtClean="0">
                          <a:latin typeface="+mn-lt"/>
                        </a:rPr>
                        <a:t> межбюджетные трансферты</a:t>
                      </a:r>
                      <a:endParaRPr lang="ru-RU" sz="16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708560"/>
              </p:ext>
            </p:extLst>
          </p:nvPr>
        </p:nvGraphicFramePr>
        <p:xfrm>
          <a:off x="107504" y="1268760"/>
          <a:ext cx="8928990" cy="579120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4464495"/>
                <a:gridCol w="1512168"/>
                <a:gridCol w="1440160"/>
                <a:gridCol w="1512167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Наименование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201</a:t>
                      </a:r>
                      <a:r>
                        <a:rPr lang="en-US" sz="1600" dirty="0" smtClean="0">
                          <a:latin typeface="+mn-lt"/>
                        </a:rPr>
                        <a:t>8</a:t>
                      </a:r>
                      <a:r>
                        <a:rPr lang="ru-RU" sz="1600" dirty="0" smtClean="0">
                          <a:latin typeface="+mn-lt"/>
                        </a:rPr>
                        <a:t> год,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тыс. руб.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201</a:t>
                      </a:r>
                      <a:r>
                        <a:rPr lang="en-US" sz="1600" dirty="0" smtClean="0">
                          <a:latin typeface="+mn-lt"/>
                        </a:rPr>
                        <a:t>9</a:t>
                      </a:r>
                      <a:r>
                        <a:rPr lang="ru-RU" sz="1600" dirty="0" smtClean="0">
                          <a:latin typeface="+mn-lt"/>
                        </a:rPr>
                        <a:t> год,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тыс. руб.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20</a:t>
                      </a:r>
                      <a:r>
                        <a:rPr lang="en-US" sz="1600" dirty="0" smtClean="0">
                          <a:latin typeface="+mn-lt"/>
                        </a:rPr>
                        <a:t>20</a:t>
                      </a:r>
                      <a:r>
                        <a:rPr lang="ru-RU" sz="1600" dirty="0" smtClean="0">
                          <a:latin typeface="+mn-lt"/>
                        </a:rPr>
                        <a:t> год,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тыс. руб.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8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Расходы бюджета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7" y="908720"/>
            <a:ext cx="56069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/>
            <a:r>
              <a:rPr lang="ru-RU" sz="1200" b="1" i="1" dirty="0"/>
              <a:t>Расходы бюджета — </a:t>
            </a:r>
            <a:r>
              <a:rPr lang="ru-RU" sz="1200" dirty="0"/>
              <a:t>это денежные средства, направляемые на финансовое обеспечение задач и функций государственного и местного самоуправления</a:t>
            </a:r>
            <a:r>
              <a:rPr lang="ru-RU" sz="1200" dirty="0" smtClean="0"/>
              <a:t>.</a:t>
            </a:r>
            <a:endParaRPr lang="ru-RU" sz="1200" dirty="0"/>
          </a:p>
          <a:p>
            <a:pPr indent="450850"/>
            <a:r>
              <a:rPr lang="ru-RU" sz="1200" dirty="0"/>
              <a:t>Принципы формирования расходов бюджета:</a:t>
            </a:r>
          </a:p>
          <a:p>
            <a:pPr indent="450850"/>
            <a:r>
              <a:rPr lang="ru-RU" sz="1200" dirty="0"/>
              <a:t> </a:t>
            </a:r>
            <a:r>
              <a:rPr lang="ru-RU" sz="1200" dirty="0" smtClean="0"/>
              <a:t>- по </a:t>
            </a:r>
            <a:r>
              <a:rPr lang="ru-RU" sz="1200" dirty="0"/>
              <a:t>разделам;</a:t>
            </a:r>
          </a:p>
          <a:p>
            <a:pPr indent="450850"/>
            <a:r>
              <a:rPr lang="ru-RU" sz="1200" dirty="0"/>
              <a:t> </a:t>
            </a:r>
            <a:r>
              <a:rPr lang="ru-RU" sz="1200" dirty="0" smtClean="0"/>
              <a:t>- по </a:t>
            </a:r>
            <a:r>
              <a:rPr lang="ru-RU" sz="1200" dirty="0"/>
              <a:t>ведомствам;</a:t>
            </a:r>
          </a:p>
          <a:p>
            <a:pPr indent="450850"/>
            <a:r>
              <a:rPr lang="ru-RU" sz="1200" dirty="0"/>
              <a:t> </a:t>
            </a:r>
            <a:r>
              <a:rPr lang="ru-RU" sz="1200" dirty="0" smtClean="0"/>
              <a:t>- по </a:t>
            </a:r>
            <a:r>
              <a:rPr lang="ru-RU" sz="1200" dirty="0"/>
              <a:t>муниципальным программам </a:t>
            </a:r>
            <a:r>
              <a:rPr lang="ru-RU" sz="1200" dirty="0" err="1" smtClean="0"/>
              <a:t>Аликовского</a:t>
            </a:r>
            <a:r>
              <a:rPr lang="ru-RU" sz="1200" dirty="0" smtClean="0"/>
              <a:t> </a:t>
            </a:r>
            <a:r>
              <a:rPr lang="ru-RU" sz="1200" dirty="0"/>
              <a:t>района</a:t>
            </a:r>
            <a:r>
              <a:rPr lang="ru-RU" sz="1200" dirty="0" smtClean="0"/>
              <a:t>.</a:t>
            </a:r>
            <a:endParaRPr lang="en-US" sz="1200" dirty="0" smtClean="0"/>
          </a:p>
          <a:p>
            <a:pPr indent="450850"/>
            <a:r>
              <a:rPr lang="ru-RU" sz="1200" b="1" dirty="0"/>
              <a:t>Национальная безопасность </a:t>
            </a:r>
            <a:r>
              <a:rPr lang="ru-RU" sz="1200" dirty="0"/>
              <a:t>— защищенность жизненно важных интересов личности, общества и государства в различных сферах жизнедеятельности от внешних и внутренних угроз, обеспечивающая устойчивое развитие страны</a:t>
            </a:r>
          </a:p>
          <a:p>
            <a:pPr indent="450850"/>
            <a:r>
              <a:rPr lang="ru-RU" sz="1200" b="1" dirty="0"/>
              <a:t>Социальная политика</a:t>
            </a:r>
            <a:r>
              <a:rPr lang="ru-RU" sz="1200" dirty="0"/>
              <a:t> - совокупность (система) конкретных мер и мероприятий, направленных на жизнеобеспечение населения.</a:t>
            </a:r>
          </a:p>
          <a:p>
            <a:pPr indent="450850"/>
            <a:endParaRPr lang="ru-RU" sz="1200" dirty="0" smtClean="0"/>
          </a:p>
          <a:p>
            <a:pPr indent="450850"/>
            <a:r>
              <a:rPr lang="ru-RU" sz="1400" dirty="0" smtClean="0"/>
              <a:t>Функциональная классификация расходов: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04682447"/>
              </p:ext>
            </p:extLst>
          </p:nvPr>
        </p:nvGraphicFramePr>
        <p:xfrm>
          <a:off x="5868144" y="1934066"/>
          <a:ext cx="30297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38343" y="1535306"/>
            <a:ext cx="2749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Расходы на 1 жителя района</a:t>
            </a:r>
            <a:endParaRPr lang="ru-RU" sz="16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828" y="3840197"/>
            <a:ext cx="5388431" cy="33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0184" y="4213070"/>
            <a:ext cx="475131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1.	Общегосударственные вопросы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2.	Национальная оборона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3.	Национальная безопасность и правоохранительная деятельность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4.	Национальная экономика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5.	Жилищно-коммунальное хозяйство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6.	Охрана окружающей среды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7.	Образование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8.	Культура, кинематография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9.	Здравоохранение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10.	Социальная политика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11.	Физическая культура и спорт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12.	Средства массовой информации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13.	Обслуживание государственного и муниципального долга</a:t>
            </a:r>
          </a:p>
          <a:p>
            <a:pPr marL="109728" indent="0" defTabSz="357188">
              <a:buClr>
                <a:srgbClr val="FFC000"/>
              </a:buClr>
              <a:buNone/>
              <a:tabLst>
                <a:tab pos="447675" algn="l"/>
              </a:tabLst>
              <a:defRPr/>
            </a:pPr>
            <a:r>
              <a:rPr lang="ru-RU" sz="1100" dirty="0">
                <a:latin typeface="Calibri" panose="020F0502020204030204" pitchFamily="34" charset="0"/>
              </a:rPr>
              <a:t>14.	Межбюджетные трансферты общего характера.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437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Расходы бюджета</a:t>
            </a:r>
            <a:br>
              <a:rPr lang="ru-RU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на 201</a:t>
            </a:r>
            <a:r>
              <a:rPr lang="en-US" sz="2000" dirty="0" smtClean="0">
                <a:solidFill>
                  <a:srgbClr val="FFFFCC"/>
                </a:solidFill>
              </a:rPr>
              <a:t>8</a:t>
            </a:r>
            <a:r>
              <a:rPr lang="ru-RU" sz="2000" dirty="0" smtClean="0">
                <a:solidFill>
                  <a:srgbClr val="FFFFCC"/>
                </a:solidFill>
              </a:rPr>
              <a:t> год и на плановый период 201</a:t>
            </a:r>
            <a:r>
              <a:rPr lang="en-US" sz="2000" dirty="0" smtClean="0">
                <a:solidFill>
                  <a:srgbClr val="FFFFCC"/>
                </a:solidFill>
              </a:rPr>
              <a:t>9</a:t>
            </a:r>
            <a:r>
              <a:rPr lang="ru-RU" sz="2000" dirty="0" smtClean="0">
                <a:solidFill>
                  <a:srgbClr val="FFFFCC"/>
                </a:solidFill>
              </a:rPr>
              <a:t> и 20</a:t>
            </a:r>
            <a:r>
              <a:rPr lang="en-US" sz="2000" dirty="0" smtClean="0">
                <a:solidFill>
                  <a:srgbClr val="FFFFCC"/>
                </a:solidFill>
              </a:rPr>
              <a:t>20</a:t>
            </a:r>
            <a:r>
              <a:rPr lang="ru-RU" sz="2000" dirty="0" smtClean="0">
                <a:solidFill>
                  <a:srgbClr val="FFFFCC"/>
                </a:solidFill>
              </a:rPr>
              <a:t> годы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5" y="908720"/>
            <a:ext cx="8846361" cy="817245"/>
          </a:xfrm>
          <a:prstGeom prst="roundRect">
            <a:avLst/>
          </a:prstGeom>
          <a:noFill/>
          <a:ln w="31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Расходы бюджета Аликовского района Чувашской Республики </a:t>
            </a:r>
            <a:r>
              <a:rPr lang="ru-RU" sz="1400" dirty="0" smtClean="0">
                <a:solidFill>
                  <a:schemeClr val="tx1"/>
                </a:solidFill>
              </a:rPr>
              <a:t>на 2018 </a:t>
            </a:r>
            <a:r>
              <a:rPr lang="ru-RU" sz="1400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sz="1400" dirty="0" smtClean="0">
                <a:solidFill>
                  <a:schemeClr val="tx1"/>
                </a:solidFill>
              </a:rPr>
              <a:t>2019 </a:t>
            </a:r>
            <a:r>
              <a:rPr lang="ru-RU" sz="1400" dirty="0">
                <a:solidFill>
                  <a:schemeClr val="tx1"/>
                </a:solidFill>
              </a:rPr>
              <a:t>и </a:t>
            </a:r>
            <a:r>
              <a:rPr lang="ru-RU" sz="1400" dirty="0" smtClean="0">
                <a:solidFill>
                  <a:schemeClr val="tx1"/>
                </a:solidFill>
              </a:rPr>
              <a:t>2020 </a:t>
            </a:r>
            <a:r>
              <a:rPr lang="ru-RU" sz="1400" dirty="0">
                <a:solidFill>
                  <a:schemeClr val="tx1"/>
                </a:solidFill>
              </a:rPr>
              <a:t>годов рассчитаны, исходя из объемов собственных доходов, межбюджетных трансфертов и источников финансирования дефицита бюджета Аликовского района Чувашской Республики.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102359771"/>
              </p:ext>
            </p:extLst>
          </p:nvPr>
        </p:nvGraphicFramePr>
        <p:xfrm>
          <a:off x="107505" y="1844824"/>
          <a:ext cx="8846361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05795481"/>
              </p:ext>
            </p:extLst>
          </p:nvPr>
        </p:nvGraphicFramePr>
        <p:xfrm>
          <a:off x="107505" y="4149080"/>
          <a:ext cx="8846361" cy="255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65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44000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21730" y="-27384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3568" y="-27384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Обращение главы Аликовского района и главы администрации Аликовского района к гражданам 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654" y="1014958"/>
            <a:ext cx="1033297" cy="15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v.cap.ru/UserFiles/People/GrvId_57volkov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11" y="1014958"/>
            <a:ext cx="1033297" cy="15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7445" y="1343670"/>
            <a:ext cx="2592387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  <a:latin typeface="+mj-lt"/>
                <a:cs typeface="Arial" charset="0"/>
              </a:rPr>
              <a:t>Куликов </a:t>
            </a:r>
          </a:p>
          <a:p>
            <a:pPr>
              <a:defRPr/>
            </a:pPr>
            <a:r>
              <a:rPr lang="ru-RU" sz="1200" dirty="0">
                <a:solidFill>
                  <a:prstClr val="black"/>
                </a:solidFill>
                <a:latin typeface="+mj-lt"/>
                <a:cs typeface="Arial" charset="0"/>
              </a:rPr>
              <a:t>Александр Николаевич</a:t>
            </a:r>
            <a:endParaRPr lang="ru-RU" sz="1100" dirty="0">
              <a:solidFill>
                <a:prstClr val="black"/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+mj-lt"/>
                <a:cs typeface="Arial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+mj-lt"/>
                <a:cs typeface="Arial" charset="0"/>
              </a:rPr>
            </a:br>
            <a:r>
              <a:rPr lang="ru-RU" sz="1100" dirty="0">
                <a:solidFill>
                  <a:prstClr val="black"/>
                </a:solidFill>
                <a:latin typeface="+mj-lt"/>
                <a:cs typeface="Arial" charset="0"/>
              </a:rPr>
              <a:t>Глава администрации Аликовского района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9543" y="1338153"/>
            <a:ext cx="207072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prstClr val="black"/>
                </a:solidFill>
                <a:latin typeface="+mj-lt"/>
                <a:cs typeface="Arial" charset="0"/>
              </a:rPr>
              <a:t>Волков</a:t>
            </a:r>
          </a:p>
          <a:p>
            <a:pPr>
              <a:defRPr/>
            </a:pPr>
            <a:r>
              <a:rPr lang="ru-RU" sz="1200" dirty="0" smtClean="0">
                <a:solidFill>
                  <a:prstClr val="black"/>
                </a:solidFill>
                <a:latin typeface="+mj-lt"/>
                <a:cs typeface="Arial" charset="0"/>
              </a:rPr>
              <a:t>Владислав </a:t>
            </a:r>
            <a:r>
              <a:rPr lang="ru-RU" sz="1200" dirty="0">
                <a:solidFill>
                  <a:prstClr val="black"/>
                </a:solidFill>
                <a:latin typeface="+mj-lt"/>
                <a:cs typeface="Arial" charset="0"/>
              </a:rPr>
              <a:t>Константинович</a:t>
            </a:r>
            <a:r>
              <a:rPr lang="ru-RU" sz="2000" dirty="0">
                <a:solidFill>
                  <a:prstClr val="black"/>
                </a:solidFill>
                <a:latin typeface="+mj-lt"/>
                <a:cs typeface="Arial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+mj-lt"/>
                <a:cs typeface="Arial" charset="0"/>
              </a:rPr>
            </a:br>
            <a:endParaRPr lang="ru-RU" sz="2000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ru-RU" sz="1100" dirty="0" smtClean="0">
                <a:solidFill>
                  <a:prstClr val="black"/>
                </a:solidFill>
                <a:latin typeface="+mj-lt"/>
                <a:cs typeface="Arial" charset="0"/>
              </a:rPr>
              <a:t>Глава  </a:t>
            </a:r>
            <a:r>
              <a:rPr lang="ru-RU" sz="1100" dirty="0">
                <a:solidFill>
                  <a:prstClr val="black"/>
                </a:solidFill>
                <a:latin typeface="+mj-lt"/>
                <a:cs typeface="Arial" charset="0"/>
              </a:rPr>
              <a:t>Аликовского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1" y="2817802"/>
            <a:ext cx="8661648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Уважаемые жители Аликовского района</a:t>
            </a:r>
          </a:p>
          <a:p>
            <a:pPr algn="ctr"/>
            <a:endParaRPr lang="ru-RU" dirty="0" smtClean="0"/>
          </a:p>
          <a:p>
            <a:pPr marL="68263" indent="20638" algn="just" defTabSz="536575">
              <a:buNone/>
              <a:tabLst>
                <a:tab pos="447675" algn="l"/>
              </a:tabLst>
            </a:pPr>
            <a:r>
              <a:rPr lang="ru-RU" sz="1400" dirty="0" smtClean="0"/>
              <a:t>	Каждый житель Аликовского района должен иметь возможность в полном объеме получить информацию о том, из чего складывается бюджет нашего района, какие программы являются приоритетными и на что расходуется каждый рубль.</a:t>
            </a:r>
          </a:p>
          <a:p>
            <a:pPr marL="68263" indent="20638" algn="just" defTabSz="536575">
              <a:buNone/>
              <a:tabLst>
                <a:tab pos="447675" algn="l"/>
              </a:tabLst>
            </a:pPr>
            <a:r>
              <a:rPr lang="ru-RU" sz="1400" dirty="0" smtClean="0"/>
              <a:t>	Не первый год мы разрабатываем «Бюджет для граждан» - </a:t>
            </a:r>
            <a:r>
              <a:rPr lang="ru-RU" sz="1400" dirty="0"/>
              <a:t>финансовый документ, </a:t>
            </a:r>
            <a:r>
              <a:rPr lang="ru-RU" sz="1400" dirty="0" smtClean="0"/>
              <a:t>содержащий положения основного финансового документа Аликовского района – районного бюджета и отчета о его исполнении.</a:t>
            </a:r>
          </a:p>
          <a:p>
            <a:pPr marL="0" lvl="1" indent="447675" algn="just">
              <a:spcBef>
                <a:spcPts val="324"/>
              </a:spcBef>
              <a:buClr>
                <a:srgbClr val="FFC000"/>
              </a:buClr>
            </a:pPr>
            <a:r>
              <a:rPr lang="ru-RU" altLang="ru-RU" sz="1400" dirty="0" smtClean="0">
                <a:solidFill>
                  <a:prstClr val="black"/>
                </a:solidFill>
              </a:rPr>
              <a:t>Информация </a:t>
            </a:r>
            <a:r>
              <a:rPr lang="ru-RU" altLang="ru-RU" sz="1400" dirty="0">
                <a:solidFill>
                  <a:prstClr val="black"/>
                </a:solidFill>
              </a:rPr>
              <a:t>в доступной форме знакомит </a:t>
            </a:r>
            <a:r>
              <a:rPr lang="ru-RU" altLang="ru-RU" sz="1400" dirty="0" smtClean="0">
                <a:solidFill>
                  <a:prstClr val="black"/>
                </a:solidFill>
              </a:rPr>
              <a:t>Вас </a:t>
            </a:r>
            <a:r>
              <a:rPr lang="ru-RU" altLang="ru-RU" sz="1400" dirty="0">
                <a:solidFill>
                  <a:prstClr val="black"/>
                </a:solidFill>
              </a:rPr>
              <a:t>с основными целями,</a:t>
            </a:r>
            <a:r>
              <a:rPr lang="en-US" altLang="ru-RU" sz="1400" dirty="0">
                <a:solidFill>
                  <a:prstClr val="black"/>
                </a:solidFill>
              </a:rPr>
              <a:t> </a:t>
            </a:r>
            <a:r>
              <a:rPr lang="ru-RU" altLang="ru-RU" sz="1400" dirty="0">
                <a:solidFill>
                  <a:prstClr val="black"/>
                </a:solidFill>
              </a:rPr>
              <a:t>задачами и приоритетными направлениями бюджетной политики района, с</a:t>
            </a:r>
            <a:r>
              <a:rPr lang="en-US" altLang="ru-RU" sz="1400" dirty="0">
                <a:solidFill>
                  <a:prstClr val="black"/>
                </a:solidFill>
              </a:rPr>
              <a:t> </a:t>
            </a:r>
            <a:r>
              <a:rPr lang="ru-RU" altLang="ru-RU" sz="1400" dirty="0">
                <a:solidFill>
                  <a:prstClr val="black"/>
                </a:solidFill>
              </a:rPr>
              <a:t>основными характеристиками районного бюджета и результатами его исполнения.</a:t>
            </a:r>
          </a:p>
          <a:p>
            <a:pPr marL="0" lvl="1" indent="447675" algn="just">
              <a:spcBef>
                <a:spcPts val="324"/>
              </a:spcBef>
              <a:buClr>
                <a:srgbClr val="FFC000"/>
              </a:buClr>
            </a:pPr>
            <a:r>
              <a:rPr lang="ru-RU" altLang="ru-RU" sz="1400" dirty="0">
                <a:solidFill>
                  <a:prstClr val="black"/>
                </a:solidFill>
              </a:rPr>
              <a:t>Мы постарались в доступной и понятной </a:t>
            </a:r>
            <a:r>
              <a:rPr lang="ru-RU" altLang="ru-RU" sz="1400" dirty="0" smtClean="0">
                <a:solidFill>
                  <a:prstClr val="black"/>
                </a:solidFill>
              </a:rPr>
              <a:t>для граждан форме </a:t>
            </a:r>
            <a:r>
              <a:rPr lang="ru-RU" altLang="ru-RU" sz="1400" dirty="0">
                <a:solidFill>
                  <a:prstClr val="black"/>
                </a:solidFill>
              </a:rPr>
              <a:t>показать основные</a:t>
            </a:r>
            <a:r>
              <a:rPr lang="en-US" altLang="ru-RU" sz="1400" dirty="0">
                <a:solidFill>
                  <a:prstClr val="black"/>
                </a:solidFill>
              </a:rPr>
              <a:t> </a:t>
            </a:r>
            <a:r>
              <a:rPr lang="ru-RU" altLang="ru-RU" sz="1400" dirty="0">
                <a:solidFill>
                  <a:prstClr val="black"/>
                </a:solidFill>
              </a:rPr>
              <a:t>показатели бюджета района. Мы надеемся на получение обратной связи от граждан, которым интересны</a:t>
            </a:r>
            <a:r>
              <a:rPr lang="en-US" altLang="ru-RU" sz="1400" dirty="0">
                <a:solidFill>
                  <a:prstClr val="black"/>
                </a:solidFill>
              </a:rPr>
              <a:t> </a:t>
            </a:r>
            <a:r>
              <a:rPr lang="ru-RU" altLang="ru-RU" sz="1400" dirty="0">
                <a:solidFill>
                  <a:prstClr val="black"/>
                </a:solidFill>
              </a:rPr>
              <a:t>современные проблемы государственных финансов в Аликовском районе и </a:t>
            </a:r>
            <a:r>
              <a:rPr lang="ru-RU" altLang="ru-RU" sz="1400" dirty="0" smtClean="0">
                <a:solidFill>
                  <a:prstClr val="black"/>
                </a:solidFill>
              </a:rPr>
              <a:t>Чувашской Республике.</a:t>
            </a:r>
            <a:endParaRPr lang="en-US" altLang="ru-RU" sz="1400" dirty="0">
              <a:solidFill>
                <a:prstClr val="black"/>
              </a:solidFill>
            </a:endParaRPr>
          </a:p>
          <a:p>
            <a:pPr marL="68263" indent="20638" algn="just" defTabSz="536575">
              <a:buNone/>
              <a:tabLst>
                <a:tab pos="447675" algn="l"/>
              </a:tabLs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9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Муниципальные программы, утвержденные к исполнению</a:t>
            </a:r>
            <a:r>
              <a:rPr lang="en-US" sz="2000" dirty="0" smtClean="0">
                <a:solidFill>
                  <a:srgbClr val="FFFFCC"/>
                </a:solidFill>
              </a:rPr>
              <a:t/>
            </a:r>
            <a:br>
              <a:rPr lang="en-US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в 2018 году и в плановом периоде 2019 и 2020 годов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403046"/>
              </p:ext>
            </p:extLst>
          </p:nvPr>
        </p:nvGraphicFramePr>
        <p:xfrm>
          <a:off x="225541" y="2132856"/>
          <a:ext cx="8640959" cy="401908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83958"/>
                <a:gridCol w="4626597"/>
                <a:gridCol w="1143468"/>
                <a:gridCol w="1143468"/>
                <a:gridCol w="1143468"/>
              </a:tblGrid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п/п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(тыс. руб.)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(тыс. руб.)</a:t>
                      </a:r>
                    </a:p>
                  </a:txBody>
                  <a:tcPr anchor="ctr"/>
                </a:tc>
              </a:tr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Развитие жилищного строительства и сферы жилищно-коммунального хозяйства» на 2014-2020 годы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10 912,7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7 279,9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8 568,7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Социальная поддержка граждан» на 2014-2020 годы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4 370,5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4 362,8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4 362,8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Развитие культуры и туризма» на 2014-2020 годы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25 223,2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20 551,3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20 058,8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Развитие физической культуры и спорта» на  2014 -2020 годы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8 029,1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8 102,4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8 104,9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Содействие занятости населения» на 2014-2020 годы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84,8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84,8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84,8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6.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«Развитие образования» на 2014-2020 годы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160 839,5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141 087,5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</a:rPr>
                        <a:t>139 848,3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Повышение безопасности жизнедеятельности населения и территорий Аликовского района Чувашской Республики» на 2015-2020 годы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1 824,2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1 383,9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1 383,9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052736"/>
            <a:ext cx="8568952" cy="81724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ru-RU" sz="1400" dirty="0">
                <a:solidFill>
                  <a:schemeClr val="tx1"/>
                </a:solidFill>
              </a:rPr>
              <a:t>С 2014 года бюджеты всех уровней формируются в новом «программном» формате на основе государственных или муниципальных программ. Программный бюджет призван повысить качество формирования и исполнения главного финансового документа</a:t>
            </a:r>
            <a:r>
              <a:rPr lang="ru-RU" alt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Муниципальные программы, утвержденные к исполнению</a:t>
            </a:r>
            <a:r>
              <a:rPr lang="en-US" sz="2000" dirty="0" smtClean="0">
                <a:solidFill>
                  <a:srgbClr val="FFFFCC"/>
                </a:solidFill>
              </a:rPr>
              <a:t/>
            </a:r>
            <a:br>
              <a:rPr lang="en-US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в 2018 году и в плановом периоде 2019 и 2020 годов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32770"/>
              </p:ext>
            </p:extLst>
          </p:nvPr>
        </p:nvGraphicFramePr>
        <p:xfrm>
          <a:off x="251520" y="1052736"/>
          <a:ext cx="8568953" cy="5169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79092"/>
                <a:gridCol w="4461468"/>
                <a:gridCol w="1176131"/>
                <a:gridCol w="1176131"/>
                <a:gridCol w="1176131"/>
              </a:tblGrid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п/п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(тыс. руб.)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(тыс. руб.)</a:t>
                      </a:r>
                    </a:p>
                  </a:txBody>
                  <a:tcPr anchor="ctr"/>
                </a:tc>
              </a:tr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Развитие сельского хозяйства и регулирование рынка сельскохозяйственной продукции, сырья и продовольствия Аликовского района Чувашской Республики» на 2014-2020 годы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16 803,7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2 862,4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2 311,1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Экономическое развитие и инновационная экономика Аликовского района Чувашской Республики на 2014-2020 годы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2 303,8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2 432,6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2 432,6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10.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Развитие транспортной системы Аликовского района Чувашской Республики» на 2014-2020 годы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40 026,6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39 876,6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39 876,6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11.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Управление общественными финансами и муниципальным долгом Аликовского района Чувашской Республики» на 2014-2020 годы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20 758,1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16 606,9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15 453,6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12.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Развитие потенциала муниципального управления» на 2014-2020 годы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26 290,6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22 939,7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22 776,8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13.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Информационное общество Аликовского района Чувашской республики» на 2014-2020 годы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245,9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246,0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246,0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  <a:tr h="552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14.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Формирование современной сельской среды на территории Аликовского района» на 2018-2022 годы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effectLst/>
                          <a:latin typeface="+mn-lt"/>
                          <a:ea typeface="Cambria Math" panose="02040503050406030204" pitchFamily="18" charset="0"/>
                        </a:rPr>
                        <a:t>6 088,3</a:t>
                      </a:r>
                      <a:endParaRPr lang="ru-RU" sz="1400" dirty="0"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263,9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ea typeface="Cambria Math" panose="02040503050406030204" pitchFamily="18" charset="0"/>
                        </a:rPr>
                        <a:t>264,1</a:t>
                      </a:r>
                      <a:endParaRPr lang="ru-RU" sz="14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8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Расходы бюджета Аликовского района</a:t>
            </a:r>
            <a:br>
              <a:rPr lang="ru-RU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на 2018 год и на плановый период 2019 и 2020 годов 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922920"/>
              </p:ext>
            </p:extLst>
          </p:nvPr>
        </p:nvGraphicFramePr>
        <p:xfrm>
          <a:off x="251520" y="908721"/>
          <a:ext cx="8640961" cy="5762557"/>
        </p:xfrm>
        <a:graphic>
          <a:graphicData uri="http://schemas.openxmlformats.org/drawingml/2006/table">
            <a:tbl>
              <a:tblPr firstRow="1" lastRow="1" bandRow="1">
                <a:tableStyleId>{00A15C55-8517-42AA-B614-E9B94910E393}</a:tableStyleId>
              </a:tblPr>
              <a:tblGrid>
                <a:gridCol w="3531523"/>
                <a:gridCol w="1577915"/>
                <a:gridCol w="1202221"/>
                <a:gridCol w="1127082"/>
                <a:gridCol w="1202220"/>
              </a:tblGrid>
              <a:tr h="2160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Наименование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201</a:t>
                      </a:r>
                      <a:r>
                        <a:rPr lang="en-US" sz="1600" dirty="0" smtClean="0">
                          <a:latin typeface="+mn-lt"/>
                        </a:rPr>
                        <a:t>7</a:t>
                      </a:r>
                      <a:r>
                        <a:rPr lang="ru-RU" sz="1600" dirty="0" smtClean="0">
                          <a:latin typeface="+mn-lt"/>
                        </a:rPr>
                        <a:t> год,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тыс. руб.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Проект</a:t>
                      </a:r>
                      <a:r>
                        <a:rPr lang="ru-RU" sz="1600" baseline="0" dirty="0" smtClean="0">
                          <a:latin typeface="+mn-lt"/>
                        </a:rPr>
                        <a:t> бюджета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201</a:t>
                      </a:r>
                      <a:r>
                        <a:rPr lang="en-US" sz="1400" dirty="0" smtClean="0">
                          <a:latin typeface="+mn-lt"/>
                        </a:rPr>
                        <a:t>8</a:t>
                      </a:r>
                      <a:r>
                        <a:rPr lang="ru-RU" sz="1400" dirty="0" smtClean="0">
                          <a:latin typeface="+mn-lt"/>
                        </a:rPr>
                        <a:t>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тыс. руб.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201</a:t>
                      </a:r>
                      <a:r>
                        <a:rPr lang="en-US" sz="1400" dirty="0" smtClean="0">
                          <a:latin typeface="+mn-lt"/>
                        </a:rPr>
                        <a:t>9</a:t>
                      </a:r>
                      <a:r>
                        <a:rPr lang="ru-RU" sz="1400" baseline="0" dirty="0" smtClean="0">
                          <a:latin typeface="+mn-lt"/>
                        </a:rPr>
                        <a:t> год,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+mn-lt"/>
                        </a:rPr>
                        <a:t>тыс. руб.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</a:rPr>
                        <a:t>20</a:t>
                      </a:r>
                      <a:r>
                        <a:rPr lang="ru-RU" sz="1400" dirty="0" smtClean="0">
                          <a:latin typeface="+mn-lt"/>
                        </a:rPr>
                        <a:t>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тыс. руб.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261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Общегосударственные вопросы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28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865</a:t>
                      </a:r>
                      <a:r>
                        <a:rPr lang="en-US" sz="1400" dirty="0" smtClean="0">
                          <a:latin typeface="+mn-lt"/>
                        </a:rPr>
                        <a:t>,</a:t>
                      </a:r>
                      <a:r>
                        <a:rPr lang="ru-RU" sz="1400" dirty="0" smtClean="0">
                          <a:latin typeface="+mn-lt"/>
                        </a:rPr>
                        <a:t>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32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148,7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28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726,3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28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877,0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261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Национальная оборона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1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258</a:t>
                      </a:r>
                      <a:r>
                        <a:rPr lang="en-US" sz="1400" dirty="0" smtClean="0">
                          <a:latin typeface="+mn-lt"/>
                        </a:rPr>
                        <a:t>,</a:t>
                      </a:r>
                      <a:r>
                        <a:rPr lang="ru-RU" sz="1400" dirty="0" smtClean="0">
                          <a:latin typeface="+mn-lt"/>
                        </a:rPr>
                        <a:t>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272,5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286,0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332,0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0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4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449</a:t>
                      </a:r>
                      <a:r>
                        <a:rPr lang="en-US" sz="1400" dirty="0" smtClean="0">
                          <a:latin typeface="+mn-lt"/>
                        </a:rPr>
                        <a:t>,</a:t>
                      </a:r>
                      <a:r>
                        <a:rPr lang="ru-RU" sz="1400" dirty="0" smtClean="0">
                          <a:latin typeface="+mn-lt"/>
                        </a:rPr>
                        <a:t>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357,9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587,6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233,2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Национальная экономика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65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586</a:t>
                      </a:r>
                      <a:r>
                        <a:rPr lang="en-US" sz="1400" dirty="0" smtClean="0">
                          <a:latin typeface="+mn-lt"/>
                        </a:rPr>
                        <a:t>,6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Times New Roman"/>
                        </a:rPr>
                        <a:t>2 </a:t>
                      </a: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983,5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41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662,3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41</a:t>
                      </a:r>
                      <a:r>
                        <a:rPr lang="en-US" sz="1400" b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662,3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873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n-lt"/>
                        </a:rPr>
                        <a:t>Жилищно-коммунальное хозяйство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5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482</a:t>
                      </a:r>
                      <a:r>
                        <a:rPr lang="en-US" sz="1400" dirty="0" smtClean="0">
                          <a:latin typeface="+mn-lt"/>
                        </a:rPr>
                        <a:t>,9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</a:t>
                      </a:r>
                      <a:r>
                        <a:rPr lang="en-US" sz="1400" b="0" dirty="0" smtClean="0">
                          <a:latin typeface="+mn-lt"/>
                        </a:rPr>
                        <a:t>0 </a:t>
                      </a:r>
                      <a:r>
                        <a:rPr lang="ru-RU" sz="1400" b="0" dirty="0" smtClean="0">
                          <a:latin typeface="+mn-lt"/>
                        </a:rPr>
                        <a:t>135,4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3</a:t>
                      </a:r>
                      <a:r>
                        <a:rPr lang="en-US" sz="1400" b="0" dirty="0" smtClean="0">
                          <a:latin typeface="+mn-lt"/>
                        </a:rPr>
                        <a:t> </a:t>
                      </a:r>
                      <a:r>
                        <a:rPr lang="ru-RU" sz="1400" b="0" dirty="0" smtClean="0">
                          <a:latin typeface="+mn-lt"/>
                        </a:rPr>
                        <a:t>206,6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3</a:t>
                      </a:r>
                      <a:r>
                        <a:rPr lang="en-US" sz="1400" b="0" dirty="0" smtClean="0">
                          <a:latin typeface="+mn-lt"/>
                        </a:rPr>
                        <a:t> </a:t>
                      </a:r>
                      <a:r>
                        <a:rPr lang="ru-RU" sz="1400" b="0" dirty="0" smtClean="0">
                          <a:latin typeface="+mn-lt"/>
                        </a:rPr>
                        <a:t>895,6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143434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+mn-lt"/>
                        </a:rPr>
                        <a:t>Охрана окружающей среды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1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127</a:t>
                      </a:r>
                      <a:r>
                        <a:rPr lang="en-US" sz="1400" dirty="0" smtClean="0">
                          <a:latin typeface="+mn-lt"/>
                        </a:rPr>
                        <a:t>,</a:t>
                      </a:r>
                      <a:r>
                        <a:rPr lang="ru-RU" sz="1400" dirty="0" smtClean="0">
                          <a:latin typeface="+mn-lt"/>
                        </a:rPr>
                        <a:t>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n-lt"/>
                        </a:rPr>
                        <a:t>Образование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153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267</a:t>
                      </a:r>
                      <a:r>
                        <a:rPr lang="en-US" sz="1400" dirty="0" smtClean="0">
                          <a:latin typeface="+mn-lt"/>
                        </a:rPr>
                        <a:t>,</a:t>
                      </a:r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170</a:t>
                      </a:r>
                      <a:r>
                        <a:rPr lang="en-US" sz="1400" b="0" dirty="0" smtClean="0">
                          <a:latin typeface="+mn-lt"/>
                        </a:rPr>
                        <a:t> </a:t>
                      </a:r>
                      <a:r>
                        <a:rPr lang="ru-RU" sz="1400" b="0" dirty="0" smtClean="0">
                          <a:latin typeface="+mn-lt"/>
                        </a:rPr>
                        <a:t>089,7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150</a:t>
                      </a:r>
                      <a:r>
                        <a:rPr lang="en-US" sz="1400" b="0" dirty="0" smtClean="0">
                          <a:latin typeface="+mn-lt"/>
                        </a:rPr>
                        <a:t> </a:t>
                      </a:r>
                      <a:r>
                        <a:rPr lang="ru-RU" sz="1400" b="0" dirty="0" smtClean="0">
                          <a:latin typeface="+mn-lt"/>
                        </a:rPr>
                        <a:t>657,6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149</a:t>
                      </a:r>
                      <a:r>
                        <a:rPr lang="en-US" sz="1400" b="0" dirty="0" smtClean="0">
                          <a:latin typeface="+mn-lt"/>
                        </a:rPr>
                        <a:t> </a:t>
                      </a:r>
                      <a:r>
                        <a:rPr lang="ru-RU" sz="1400" b="0" dirty="0" smtClean="0">
                          <a:latin typeface="+mn-lt"/>
                        </a:rPr>
                        <a:t>417,4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34873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n-lt"/>
                        </a:rPr>
                        <a:t>Культура, кинематография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23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127</a:t>
                      </a:r>
                      <a:r>
                        <a:rPr lang="en-US" sz="1400" dirty="0" smtClean="0">
                          <a:latin typeface="+mn-lt"/>
                        </a:rPr>
                        <a:t>,</a:t>
                      </a:r>
                      <a:r>
                        <a:rPr lang="ru-RU" sz="1400" dirty="0" smtClean="0">
                          <a:latin typeface="+mn-lt"/>
                        </a:rPr>
                        <a:t>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35</a:t>
                      </a:r>
                      <a:r>
                        <a:rPr lang="en-US" sz="1400" b="0" dirty="0" smtClean="0">
                          <a:latin typeface="+mn-lt"/>
                        </a:rPr>
                        <a:t> </a:t>
                      </a:r>
                      <a:r>
                        <a:rPr lang="ru-RU" sz="1400" b="0" dirty="0" smtClean="0">
                          <a:latin typeface="+mn-lt"/>
                        </a:rPr>
                        <a:t>951,0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16</a:t>
                      </a:r>
                      <a:r>
                        <a:rPr lang="en-US" sz="1400" b="0" dirty="0" smtClean="0">
                          <a:latin typeface="+mn-lt"/>
                        </a:rPr>
                        <a:t> </a:t>
                      </a:r>
                      <a:r>
                        <a:rPr lang="ru-RU" sz="1400" b="0" dirty="0" smtClean="0">
                          <a:latin typeface="+mn-lt"/>
                        </a:rPr>
                        <a:t>748,1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16</a:t>
                      </a:r>
                      <a:r>
                        <a:rPr lang="en-US" sz="1400" b="0" dirty="0" smtClean="0">
                          <a:latin typeface="+mn-lt"/>
                        </a:rPr>
                        <a:t> </a:t>
                      </a:r>
                      <a:r>
                        <a:rPr lang="ru-RU" sz="1400" b="0" dirty="0" smtClean="0">
                          <a:latin typeface="+mn-lt"/>
                        </a:rPr>
                        <a:t>255,6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34873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Социальная политика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17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763</a:t>
                      </a:r>
                      <a:r>
                        <a:rPr lang="en-US" sz="1400" dirty="0" smtClean="0">
                          <a:latin typeface="+mn-lt"/>
                        </a:rPr>
                        <a:t>,1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13</a:t>
                      </a:r>
                      <a:r>
                        <a:rPr lang="en-US" sz="1400" b="0" dirty="0" smtClean="0">
                          <a:latin typeface="+mn-lt"/>
                        </a:rPr>
                        <a:t> </a:t>
                      </a:r>
                      <a:r>
                        <a:rPr lang="ru-RU" sz="1400" b="0" dirty="0" smtClean="0">
                          <a:latin typeface="+mn-lt"/>
                        </a:rPr>
                        <a:t>694,1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11</a:t>
                      </a:r>
                      <a:r>
                        <a:rPr lang="en-US" sz="1400" b="0" dirty="0" smtClean="0">
                          <a:latin typeface="+mn-lt"/>
                        </a:rPr>
                        <a:t> </a:t>
                      </a:r>
                      <a:r>
                        <a:rPr lang="ru-RU" sz="1400" b="0" dirty="0" smtClean="0">
                          <a:latin typeface="+mn-lt"/>
                        </a:rPr>
                        <a:t>651,1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11</a:t>
                      </a:r>
                      <a:r>
                        <a:rPr lang="en-US" sz="1400" b="0" dirty="0" smtClean="0">
                          <a:latin typeface="+mn-lt"/>
                        </a:rPr>
                        <a:t> </a:t>
                      </a:r>
                      <a:r>
                        <a:rPr lang="ru-RU" sz="1400" b="0" dirty="0" smtClean="0">
                          <a:latin typeface="+mn-lt"/>
                        </a:rPr>
                        <a:t>703,3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1325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Физическая культура и спорт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170</a:t>
                      </a:r>
                      <a:r>
                        <a:rPr lang="en-US" sz="1400" dirty="0" smtClean="0">
                          <a:latin typeface="+mn-lt"/>
                        </a:rPr>
                        <a:t>,</a:t>
                      </a:r>
                      <a:r>
                        <a:rPr lang="ru-RU" sz="1400" dirty="0" smtClean="0">
                          <a:latin typeface="+mn-lt"/>
                        </a:rPr>
                        <a:t>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220,0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220,0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220,0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5610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Обслуживание государственного и муниципального долга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5</a:t>
                      </a:r>
                      <a:r>
                        <a:rPr lang="en-US" sz="1400" dirty="0" smtClean="0">
                          <a:latin typeface="+mn-lt"/>
                        </a:rPr>
                        <a:t>,</a:t>
                      </a:r>
                      <a:r>
                        <a:rPr lang="ru-RU" sz="1400" dirty="0" smtClean="0">
                          <a:latin typeface="+mn-lt"/>
                        </a:rPr>
                        <a:t>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5,0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5,0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5,0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79206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  <a:latin typeface="+mn-lt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</a:rPr>
                        <a:t>13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045</a:t>
                      </a:r>
                      <a:r>
                        <a:rPr lang="en-US" sz="1400" dirty="0" smtClean="0">
                          <a:latin typeface="+mn-lt"/>
                        </a:rPr>
                        <a:t>,</a:t>
                      </a:r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13</a:t>
                      </a:r>
                      <a:r>
                        <a:rPr lang="en-US" sz="1400" b="0" dirty="0" smtClean="0">
                          <a:latin typeface="+mn-lt"/>
                        </a:rPr>
                        <a:t> </a:t>
                      </a:r>
                      <a:r>
                        <a:rPr lang="ru-RU" sz="1400" b="0" dirty="0" smtClean="0">
                          <a:latin typeface="+mn-lt"/>
                        </a:rPr>
                        <a:t>943,1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11</a:t>
                      </a:r>
                      <a:r>
                        <a:rPr lang="en-US" sz="1400" b="0" dirty="0" smtClean="0">
                          <a:latin typeface="+mn-lt"/>
                        </a:rPr>
                        <a:t> </a:t>
                      </a:r>
                      <a:r>
                        <a:rPr lang="ru-RU" sz="1400" b="0" dirty="0" smtClean="0">
                          <a:latin typeface="+mn-lt"/>
                        </a:rPr>
                        <a:t>330,1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+mn-lt"/>
                        </a:rPr>
                        <a:t>10</a:t>
                      </a:r>
                      <a:r>
                        <a:rPr lang="en-US" sz="1400" b="0" dirty="0" smtClean="0">
                          <a:latin typeface="+mn-lt"/>
                        </a:rPr>
                        <a:t> </a:t>
                      </a:r>
                      <a:r>
                        <a:rPr lang="ru-RU" sz="1400" b="0" dirty="0" smtClean="0">
                          <a:latin typeface="+mn-lt"/>
                        </a:rPr>
                        <a:t>171,6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348731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+mn-lt"/>
                        </a:rPr>
                        <a:t>Итого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+mn-lt"/>
                        </a:rPr>
                        <a:t>314 147,90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+mn-lt"/>
                        </a:rPr>
                        <a:t>323</a:t>
                      </a:r>
                      <a:r>
                        <a:rPr lang="en-US" sz="1600" b="1" smtClean="0">
                          <a:latin typeface="+mn-lt"/>
                        </a:rPr>
                        <a:t> </a:t>
                      </a:r>
                      <a:r>
                        <a:rPr lang="ru-RU" sz="1600" b="1" smtClean="0">
                          <a:latin typeface="+mn-lt"/>
                        </a:rPr>
                        <a:t>800,9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+mn-lt"/>
                        </a:rPr>
                        <a:t>268</a:t>
                      </a:r>
                      <a:r>
                        <a:rPr lang="en-US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smtClean="0">
                          <a:latin typeface="+mn-lt"/>
                        </a:rPr>
                        <a:t>080,7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+mn-lt"/>
                        </a:rPr>
                        <a:t>265</a:t>
                      </a:r>
                      <a:r>
                        <a:rPr lang="en-US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smtClean="0">
                          <a:latin typeface="+mn-lt"/>
                        </a:rPr>
                        <a:t>773,0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Расходы бюджета Аликовского района</a:t>
            </a:r>
            <a:br>
              <a:rPr lang="ru-RU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на 201</a:t>
            </a:r>
            <a:r>
              <a:rPr lang="en-US" sz="2000" dirty="0" smtClean="0">
                <a:solidFill>
                  <a:srgbClr val="FFFFCC"/>
                </a:solidFill>
              </a:rPr>
              <a:t>8</a:t>
            </a:r>
            <a:r>
              <a:rPr lang="ru-RU" sz="2000" dirty="0" smtClean="0">
                <a:solidFill>
                  <a:srgbClr val="FFFFCC"/>
                </a:solidFill>
              </a:rPr>
              <a:t> год и на плановый период 201</a:t>
            </a:r>
            <a:r>
              <a:rPr lang="en-US" sz="2000" dirty="0" smtClean="0">
                <a:solidFill>
                  <a:srgbClr val="FFFFCC"/>
                </a:solidFill>
              </a:rPr>
              <a:t>9</a:t>
            </a:r>
            <a:r>
              <a:rPr lang="ru-RU" sz="2000" dirty="0" smtClean="0">
                <a:solidFill>
                  <a:srgbClr val="FFFFCC"/>
                </a:solidFill>
              </a:rPr>
              <a:t> и 20</a:t>
            </a:r>
            <a:r>
              <a:rPr lang="en-US" sz="2000" dirty="0" smtClean="0">
                <a:solidFill>
                  <a:srgbClr val="FFFFCC"/>
                </a:solidFill>
              </a:rPr>
              <a:t>20 </a:t>
            </a:r>
            <a:r>
              <a:rPr lang="ru-RU" sz="2000" dirty="0" smtClean="0">
                <a:solidFill>
                  <a:srgbClr val="FFFFCC"/>
                </a:solidFill>
              </a:rPr>
              <a:t>годов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045" y="908720"/>
            <a:ext cx="4241947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Общегосударственные расходы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8045" y="1757134"/>
            <a:ext cx="45299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/>
            <a:r>
              <a:rPr lang="ru-RU" sz="1600" dirty="0" smtClean="0"/>
              <a:t>Расходы по разделу «Общегосударственные вопросы предусмотрены в размере:</a:t>
            </a:r>
          </a:p>
          <a:p>
            <a:endParaRPr lang="ru-RU" sz="1600" dirty="0" smtClean="0"/>
          </a:p>
          <a:p>
            <a:pPr marL="266700" lvl="1"/>
            <a:r>
              <a:rPr lang="ru-RU" sz="1600" dirty="0" smtClean="0"/>
              <a:t>в </a:t>
            </a:r>
            <a:r>
              <a:rPr lang="ru-RU" sz="1600" dirty="0"/>
              <a:t>2018 году – </a:t>
            </a:r>
            <a:r>
              <a:rPr lang="ru-RU" sz="1600" b="1" dirty="0"/>
              <a:t>32 148,7</a:t>
            </a:r>
            <a:r>
              <a:rPr lang="en-US" sz="1600" b="1" dirty="0"/>
              <a:t> </a:t>
            </a:r>
            <a:r>
              <a:rPr lang="ru-RU" sz="1600" b="1" dirty="0">
                <a:ea typeface="Times New Roman"/>
              </a:rPr>
              <a:t>тыс. рублей</a:t>
            </a:r>
            <a:r>
              <a:rPr lang="ru-RU" sz="1600" dirty="0" smtClean="0">
                <a:ea typeface="Times New Roman"/>
              </a:rPr>
              <a:t>,</a:t>
            </a:r>
            <a:endParaRPr lang="ru-RU" sz="1600" dirty="0">
              <a:ea typeface="Times New Roman"/>
            </a:endParaRPr>
          </a:p>
          <a:p>
            <a:pPr marL="266700" lvl="1">
              <a:lnSpc>
                <a:spcPct val="150000"/>
              </a:lnSpc>
            </a:pPr>
            <a:r>
              <a:rPr lang="ru-RU" sz="1600" dirty="0"/>
              <a:t>в 2019 году – </a:t>
            </a:r>
            <a:r>
              <a:rPr lang="ru-RU" sz="1600" b="1" dirty="0"/>
              <a:t>28 726,3</a:t>
            </a:r>
            <a:r>
              <a:rPr lang="en-US" sz="1600" b="1" dirty="0"/>
              <a:t> </a:t>
            </a:r>
            <a:r>
              <a:rPr lang="ru-RU" sz="1600" b="1" dirty="0"/>
              <a:t>тыс. рублей</a:t>
            </a:r>
            <a:r>
              <a:rPr lang="ru-RU" sz="1600" dirty="0" smtClean="0"/>
              <a:t>,</a:t>
            </a:r>
          </a:p>
          <a:p>
            <a:pPr marL="266700" lvl="1">
              <a:lnSpc>
                <a:spcPct val="150000"/>
              </a:lnSpc>
            </a:pPr>
            <a:r>
              <a:rPr lang="ru-RU" sz="1600" dirty="0" smtClean="0"/>
              <a:t>в </a:t>
            </a:r>
            <a:r>
              <a:rPr lang="ru-RU" sz="1600" dirty="0"/>
              <a:t>2020 году – </a:t>
            </a:r>
            <a:r>
              <a:rPr lang="ru-RU" sz="1600" b="1" dirty="0"/>
              <a:t>28</a:t>
            </a:r>
            <a:r>
              <a:rPr lang="en-US" sz="1600" b="1" dirty="0"/>
              <a:t> </a:t>
            </a:r>
            <a:r>
              <a:rPr lang="ru-RU" sz="1600" b="1" dirty="0"/>
              <a:t>877,0</a:t>
            </a:r>
            <a:r>
              <a:rPr lang="en-US" sz="1600" b="1" dirty="0"/>
              <a:t> </a:t>
            </a:r>
            <a:r>
              <a:rPr lang="ru-RU" sz="1600" b="1" dirty="0"/>
              <a:t>тыс. рублей</a:t>
            </a:r>
            <a:r>
              <a:rPr lang="ru-RU" sz="1600" dirty="0"/>
              <a:t>.</a:t>
            </a:r>
            <a:endParaRPr lang="en-US" sz="16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076049305"/>
              </p:ext>
            </p:extLst>
          </p:nvPr>
        </p:nvGraphicFramePr>
        <p:xfrm>
          <a:off x="107505" y="3843900"/>
          <a:ext cx="8918368" cy="3003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342255"/>
            <a:ext cx="3277264" cy="18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Расходы по разделу «Национальная оборона»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151" y="962144"/>
            <a:ext cx="86446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sz="1400" dirty="0" smtClean="0"/>
              <a:t>Расходы по разделу «Национальная оборона» выделяются на осуществление </a:t>
            </a:r>
            <a:r>
              <a:rPr lang="ru-RU" sz="1400" dirty="0"/>
              <a:t>первичного воинского учета на территориях, где отсутствуют военные комиссариаты, за счет субвенций, предоставляемой из федерального </a:t>
            </a:r>
            <a:r>
              <a:rPr lang="ru-RU" sz="1400" dirty="0" smtClean="0"/>
              <a:t>бюджета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06403"/>
              </p:ext>
            </p:extLst>
          </p:nvPr>
        </p:nvGraphicFramePr>
        <p:xfrm>
          <a:off x="107505" y="2698761"/>
          <a:ext cx="5136752" cy="14630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568376"/>
                <a:gridCol w="2568376"/>
              </a:tblGrid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Сумма, тыс. рублей</a:t>
                      </a:r>
                      <a:endParaRPr lang="ru-RU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1 272,5</a:t>
                      </a:r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1 286,0</a:t>
                      </a:r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1 332,0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7504" y="1931294"/>
            <a:ext cx="511256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Расходы по разделу на 2018 год и на плановый период 2019 и 2020 годы:</a:t>
            </a:r>
            <a:endParaRPr lang="ru-RU" sz="16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516600"/>
            <a:ext cx="4104455" cy="21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7578" y="4518227"/>
            <a:ext cx="4240885" cy="21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5339" y="1916832"/>
            <a:ext cx="3151474" cy="224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4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Национальная безопасность</a:t>
            </a:r>
            <a:br>
              <a:rPr lang="ru-RU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и правоохранительная деятельность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811127"/>
              </p:ext>
            </p:extLst>
          </p:nvPr>
        </p:nvGraphicFramePr>
        <p:xfrm>
          <a:off x="246544" y="2132856"/>
          <a:ext cx="8784978" cy="180332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040563"/>
                <a:gridCol w="1224136"/>
                <a:gridCol w="1224136"/>
                <a:gridCol w="1296143"/>
              </a:tblGrid>
              <a:tr h="534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Расходы по подразделам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год,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год,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год,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руб.</a:t>
                      </a:r>
                      <a:endParaRPr lang="ru-RU" sz="1600" dirty="0"/>
                    </a:p>
                  </a:txBody>
                  <a:tcPr/>
                </a:tc>
              </a:tr>
              <a:tr h="30518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Органы юстиции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1 533,7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1 203,7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849,3</a:t>
                      </a:r>
                    </a:p>
                  </a:txBody>
                  <a:tcPr anchor="ctr"/>
                </a:tc>
              </a:tr>
              <a:tr h="88892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1824,2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1383,9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1383,9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7633" y="949110"/>
            <a:ext cx="892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/>
            <a:r>
              <a:rPr lang="ru-RU" sz="1600" dirty="0" smtClean="0"/>
              <a:t>Расходы направлены </a:t>
            </a:r>
            <a:r>
              <a:rPr lang="ru-RU" sz="1600" dirty="0"/>
              <a:t>на осуществление органами местного самоуправления государственных полномочий Российской Федерации по государственной регистрации актов гражданского </a:t>
            </a:r>
            <a:r>
              <a:rPr lang="ru-RU" sz="1600" dirty="0" smtClean="0"/>
              <a:t>состояния и на </a:t>
            </a:r>
            <a:r>
              <a:rPr lang="ru-RU" sz="1600" dirty="0"/>
              <a:t>содержание Единой диспетчерской службы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462" y="4292920"/>
            <a:ext cx="3749504" cy="20884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320" y="4292920"/>
            <a:ext cx="3111547" cy="20884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Национальная экономика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801" y="4581128"/>
            <a:ext cx="3629405" cy="212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14752" y="836712"/>
            <a:ext cx="8461703" cy="792088"/>
          </a:xfrm>
          <a:prstGeom prst="roundRect">
            <a:avLst/>
          </a:pr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Национальная экономика</a:t>
            </a:r>
          </a:p>
          <a:p>
            <a:pPr algn="ctr"/>
            <a:endParaRPr lang="ru-RU" sz="400" dirty="0" smtClean="0"/>
          </a:p>
          <a:p>
            <a:pPr algn="ctr"/>
            <a:r>
              <a:rPr lang="ru-RU" sz="1400" b="1" dirty="0" smtClean="0"/>
              <a:t>201</a:t>
            </a:r>
            <a:r>
              <a:rPr lang="en-US" sz="1400" b="1" dirty="0" smtClean="0"/>
              <a:t>8</a:t>
            </a:r>
            <a:r>
              <a:rPr lang="ru-RU" sz="1400" b="1" dirty="0" smtClean="0"/>
              <a:t> год</a:t>
            </a:r>
            <a:r>
              <a:rPr lang="ru-RU" sz="1400" dirty="0" smtClean="0"/>
              <a:t>: 4</a:t>
            </a:r>
            <a:r>
              <a:rPr lang="en-US" sz="1400" dirty="0" smtClean="0"/>
              <a:t>2 </a:t>
            </a:r>
            <a:r>
              <a:rPr lang="ru-RU" sz="1400" dirty="0" smtClean="0"/>
              <a:t>983,5</a:t>
            </a:r>
            <a:r>
              <a:rPr lang="en-US" sz="1400" dirty="0" smtClean="0"/>
              <a:t> </a:t>
            </a:r>
            <a:r>
              <a:rPr lang="ru-RU" sz="1400" dirty="0" smtClean="0"/>
              <a:t>тыс. руб., </a:t>
            </a:r>
            <a:r>
              <a:rPr lang="ru-RU" sz="1400" b="1" dirty="0" smtClean="0"/>
              <a:t>201</a:t>
            </a:r>
            <a:r>
              <a:rPr lang="en-US" sz="1400" b="1" dirty="0" smtClean="0"/>
              <a:t>9</a:t>
            </a:r>
            <a:r>
              <a:rPr lang="ru-RU" sz="1400" b="1" dirty="0" smtClean="0"/>
              <a:t> год</a:t>
            </a:r>
            <a:r>
              <a:rPr lang="ru-RU" sz="1400" dirty="0" smtClean="0"/>
              <a:t>: 41 662,3 тыс. руб., </a:t>
            </a:r>
            <a:r>
              <a:rPr lang="ru-RU" sz="1400" b="1" dirty="0" smtClean="0"/>
              <a:t>20</a:t>
            </a:r>
            <a:r>
              <a:rPr lang="en-US" sz="1400" b="1" dirty="0" smtClean="0"/>
              <a:t>20</a:t>
            </a:r>
            <a:r>
              <a:rPr lang="ru-RU" sz="1400" b="1" dirty="0" smtClean="0"/>
              <a:t> год</a:t>
            </a:r>
            <a:r>
              <a:rPr lang="ru-RU" sz="1400" dirty="0" smtClean="0"/>
              <a:t>: 41 662,3  тыс. руб. 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619672" y="1700808"/>
            <a:ext cx="216024" cy="144016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1700808"/>
            <a:ext cx="216024" cy="144016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236296" y="1700808"/>
            <a:ext cx="216024" cy="144016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985663086"/>
              </p:ext>
            </p:extLst>
          </p:nvPr>
        </p:nvGraphicFramePr>
        <p:xfrm>
          <a:off x="0" y="1916832"/>
          <a:ext cx="91440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217630846"/>
              </p:ext>
            </p:extLst>
          </p:nvPr>
        </p:nvGraphicFramePr>
        <p:xfrm>
          <a:off x="4211960" y="4581128"/>
          <a:ext cx="468051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1524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Жилищно-коммунальное хозяйство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37261829"/>
              </p:ext>
            </p:extLst>
          </p:nvPr>
        </p:nvGraphicFramePr>
        <p:xfrm>
          <a:off x="251520" y="911755"/>
          <a:ext cx="4801006" cy="2805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8064" y="2060848"/>
            <a:ext cx="3713844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ru-RU" sz="1400" dirty="0" smtClean="0"/>
              <a:t>По разделу «ЖКХ» расходы предусмотрены в размере (тыс. руб.):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911755"/>
            <a:ext cx="3713844" cy="9330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Муниципальная программа «Развитие </a:t>
            </a:r>
            <a:r>
              <a:rPr lang="ru-RU" sz="1400" dirty="0">
                <a:solidFill>
                  <a:schemeClr val="tx1"/>
                </a:solidFill>
              </a:rPr>
              <a:t>жилищного строительства и сферы жилищно-коммунального хозяйства</a:t>
            </a:r>
            <a:r>
              <a:rPr lang="ru-RU" sz="1400" dirty="0" smtClean="0">
                <a:solidFill>
                  <a:schemeClr val="tx1"/>
                </a:solidFill>
              </a:rPr>
              <a:t>» 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66297"/>
              </p:ext>
            </p:extLst>
          </p:nvPr>
        </p:nvGraphicFramePr>
        <p:xfrm>
          <a:off x="5158686" y="2780928"/>
          <a:ext cx="3661786" cy="936105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1830893"/>
                <a:gridCol w="1830893"/>
              </a:tblGrid>
              <a:tr h="312035"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ru-RU" sz="1400" dirty="0" smtClean="0"/>
                        <a:t>2017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10 135,4</a:t>
                      </a:r>
                    </a:p>
                  </a:txBody>
                  <a:tcPr anchor="ctr"/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3 206,6</a:t>
                      </a:r>
                    </a:p>
                  </a:txBody>
                  <a:tcPr anchor="ctr"/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3 895,6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6040" y="4078023"/>
            <a:ext cx="3720415" cy="222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529" y="4077072"/>
            <a:ext cx="3954961" cy="223224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4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Образование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951544"/>
              </p:ext>
            </p:extLst>
          </p:nvPr>
        </p:nvGraphicFramePr>
        <p:xfrm>
          <a:off x="107505" y="3573016"/>
          <a:ext cx="5173953" cy="312424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66188"/>
                <a:gridCol w="1140024"/>
                <a:gridCol w="1227717"/>
                <a:gridCol w="1140024"/>
              </a:tblGrid>
              <a:tr h="47661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подраздела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 год,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 год,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 год,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6617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Дошкольное образование</a:t>
                      </a:r>
                      <a:endParaRPr lang="ru-RU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</a:t>
                      </a:r>
                      <a:r>
                        <a:rPr lang="en-US" sz="13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602,7</a:t>
                      </a:r>
                      <a:endParaRPr lang="ru-RU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20 602,7</a:t>
                      </a:r>
                      <a:endParaRPr lang="ru-RU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20602,7</a:t>
                      </a:r>
                      <a:endParaRPr lang="ru-RU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87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Общее образование</a:t>
                      </a:r>
                      <a:endParaRPr lang="ru-RU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129</a:t>
                      </a:r>
                      <a:r>
                        <a:rPr lang="en-US" sz="1300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300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357,9</a:t>
                      </a:r>
                      <a:endParaRPr lang="ru-RU" sz="1300" b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110 255,1</a:t>
                      </a:r>
                      <a:endParaRPr lang="ru-RU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109 143,3</a:t>
                      </a:r>
                      <a:endParaRPr lang="ru-RU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512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Дополнительное</a:t>
                      </a:r>
                      <a:r>
                        <a:rPr lang="ru-RU" sz="13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образование детей</a:t>
                      </a:r>
                      <a:endParaRPr lang="ru-RU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  <a:r>
                        <a:rPr lang="en-US" sz="13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422,3</a:t>
                      </a:r>
                      <a:endParaRPr lang="ru-RU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12 020,0</a:t>
                      </a:r>
                      <a:endParaRPr lang="ru-RU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11 983,1</a:t>
                      </a:r>
                      <a:endParaRPr lang="ru-RU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289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Молодежная политика и оздоровление детей</a:t>
                      </a:r>
                      <a:endParaRPr lang="ru-RU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1 962,0</a:t>
                      </a:r>
                      <a:endParaRPr lang="ru-RU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1 962,0</a:t>
                      </a:r>
                      <a:endParaRPr lang="ru-RU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1 962,0</a:t>
                      </a:r>
                      <a:endParaRPr lang="ru-RU" sz="13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4150795"/>
            <a:ext cx="2792035" cy="18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35" y="1129476"/>
            <a:ext cx="3510967" cy="20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15676579"/>
              </p:ext>
            </p:extLst>
          </p:nvPr>
        </p:nvGraphicFramePr>
        <p:xfrm>
          <a:off x="4594143" y="911086"/>
          <a:ext cx="43924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436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Культура и кинематография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783077"/>
              </p:ext>
            </p:extLst>
          </p:nvPr>
        </p:nvGraphicFramePr>
        <p:xfrm>
          <a:off x="4543908" y="1268760"/>
          <a:ext cx="4476938" cy="12961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8469"/>
                <a:gridCol w="2238469"/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Сумма, тыс. рублей</a:t>
                      </a:r>
                      <a:endParaRPr lang="ru-RU" sz="1200" dirty="0"/>
                    </a:p>
                  </a:txBody>
                  <a:tcPr anchor="ctr"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35 951,0</a:t>
                      </a: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16 748,1</a:t>
                      </a:r>
                      <a:endParaRPr lang="ru-RU" sz="14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16 255,6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43908" y="836712"/>
            <a:ext cx="4492588" cy="3121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за 2018-2020 годы</a:t>
            </a:r>
            <a:endParaRPr lang="ru-RU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734821325"/>
              </p:ext>
            </p:extLst>
          </p:nvPr>
        </p:nvGraphicFramePr>
        <p:xfrm>
          <a:off x="4846192" y="2636912"/>
          <a:ext cx="439492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96528" y="3155285"/>
            <a:ext cx="4608876" cy="4177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Обеспечение деятельности учреждений в сфере культурно-досугового обслуживания населения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6528" y="3645024"/>
            <a:ext cx="4608876" cy="348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</a:rPr>
              <a:t>Обеспечение деятельности музеев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6528" y="4077072"/>
            <a:ext cx="4608876" cy="348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</a:rPr>
              <a:t>Обеспечение деятельности библиотек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6528" y="4509120"/>
            <a:ext cx="4608512" cy="348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</a:rPr>
              <a:t>Обеспечение деятельности народных театров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96528" y="4953098"/>
            <a:ext cx="4608876" cy="39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Комплектование книжных фондов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6528" y="5441323"/>
            <a:ext cx="4608876" cy="3520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Организация </a:t>
            </a:r>
            <a:r>
              <a:rPr lang="ru-RU" sz="1100" dirty="0">
                <a:solidFill>
                  <a:schemeClr val="tx1"/>
                </a:solidFill>
              </a:rPr>
              <a:t>и проведение </a:t>
            </a:r>
            <a:r>
              <a:rPr lang="ru-RU" sz="1100" dirty="0" smtClean="0">
                <a:solidFill>
                  <a:schemeClr val="tx1"/>
                </a:solidFill>
              </a:rPr>
              <a:t>мероприятий (празднование юбилейных дат муниципального образования и др.)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320" y="2852936"/>
            <a:ext cx="8985176" cy="38884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96528" y="5877272"/>
            <a:ext cx="4608876" cy="348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Строительство </a:t>
            </a:r>
            <a:r>
              <a:rPr lang="ru-RU" sz="1100" dirty="0">
                <a:solidFill>
                  <a:schemeClr val="tx1"/>
                </a:solidFill>
              </a:rPr>
              <a:t>сельского дома культуры в д. Большие </a:t>
            </a:r>
            <a:r>
              <a:rPr lang="ru-RU" sz="1100" dirty="0" err="1">
                <a:solidFill>
                  <a:schemeClr val="tx1"/>
                </a:solidFill>
              </a:rPr>
              <a:t>Шиуши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9814" y="6309319"/>
            <a:ext cx="4608876" cy="3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</a:rPr>
              <a:t>Прочие расходы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66" y="990980"/>
            <a:ext cx="2098564" cy="157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980728"/>
            <a:ext cx="2098564" cy="157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19672" y="2708920"/>
            <a:ext cx="6264696" cy="288032"/>
          </a:xfrm>
          <a:prstGeom prst="roundRect">
            <a:avLst/>
          </a:prstGeom>
          <a:solidFill>
            <a:schemeClr val="accent5"/>
          </a:solidFill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Расходы за 2018 год, тыс. руб.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2069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Введение</a:t>
            </a:r>
            <a:endParaRPr lang="ru-RU" sz="2400" dirty="0">
              <a:solidFill>
                <a:srgbClr val="FF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119" y="4573577"/>
            <a:ext cx="7504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Информационный ресурс «Бюджет для граждан» познакомит вас с положениями бюджета Аликовского муниципального района на 201</a:t>
            </a:r>
            <a:r>
              <a:rPr lang="en-US" sz="2000" dirty="0" smtClean="0">
                <a:latin typeface="+mj-lt"/>
              </a:rPr>
              <a:t>8</a:t>
            </a:r>
            <a:r>
              <a:rPr lang="ru-RU" sz="2000" dirty="0" smtClean="0">
                <a:latin typeface="+mj-lt"/>
              </a:rPr>
              <a:t> год и плановый период 2019-2020 годы</a:t>
            </a:r>
            <a:endParaRPr lang="ru-RU" sz="2000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7657" y="1407724"/>
            <a:ext cx="4145197" cy="251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Социальная политика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43451" y="908720"/>
            <a:ext cx="8843749" cy="2880320"/>
            <a:chOff x="143451" y="2244754"/>
            <a:chExt cx="8843749" cy="2094572"/>
          </a:xfrm>
        </p:grpSpPr>
        <p:sp>
          <p:nvSpPr>
            <p:cNvPr id="29" name="Полилиния 28"/>
            <p:cNvSpPr/>
            <p:nvPr/>
          </p:nvSpPr>
          <p:spPr>
            <a:xfrm>
              <a:off x="143451" y="2244754"/>
              <a:ext cx="2052285" cy="825134"/>
            </a:xfrm>
            <a:custGeom>
              <a:avLst/>
              <a:gdLst>
                <a:gd name="connsiteX0" fmla="*/ 0 w 1861841"/>
                <a:gd name="connsiteY0" fmla="*/ 93092 h 930920"/>
                <a:gd name="connsiteX1" fmla="*/ 93092 w 1861841"/>
                <a:gd name="connsiteY1" fmla="*/ 0 h 930920"/>
                <a:gd name="connsiteX2" fmla="*/ 1768749 w 1861841"/>
                <a:gd name="connsiteY2" fmla="*/ 0 h 930920"/>
                <a:gd name="connsiteX3" fmla="*/ 1861841 w 1861841"/>
                <a:gd name="connsiteY3" fmla="*/ 93092 h 930920"/>
                <a:gd name="connsiteX4" fmla="*/ 1861841 w 1861841"/>
                <a:gd name="connsiteY4" fmla="*/ 837828 h 930920"/>
                <a:gd name="connsiteX5" fmla="*/ 1768749 w 1861841"/>
                <a:gd name="connsiteY5" fmla="*/ 930920 h 930920"/>
                <a:gd name="connsiteX6" fmla="*/ 93092 w 1861841"/>
                <a:gd name="connsiteY6" fmla="*/ 930920 h 930920"/>
                <a:gd name="connsiteX7" fmla="*/ 0 w 1861841"/>
                <a:gd name="connsiteY7" fmla="*/ 837828 h 930920"/>
                <a:gd name="connsiteX8" fmla="*/ 0 w 1861841"/>
                <a:gd name="connsiteY8" fmla="*/ 93092 h 93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1841" h="930920">
                  <a:moveTo>
                    <a:pt x="0" y="93092"/>
                  </a:moveTo>
                  <a:cubicBezTo>
                    <a:pt x="0" y="41679"/>
                    <a:pt x="41679" y="0"/>
                    <a:pt x="93092" y="0"/>
                  </a:cubicBezTo>
                  <a:lnTo>
                    <a:pt x="1768749" y="0"/>
                  </a:lnTo>
                  <a:cubicBezTo>
                    <a:pt x="1820162" y="0"/>
                    <a:pt x="1861841" y="41679"/>
                    <a:pt x="1861841" y="93092"/>
                  </a:cubicBezTo>
                  <a:lnTo>
                    <a:pt x="1861841" y="837828"/>
                  </a:lnTo>
                  <a:cubicBezTo>
                    <a:pt x="1861841" y="889241"/>
                    <a:pt x="1820162" y="930920"/>
                    <a:pt x="1768749" y="930920"/>
                  </a:cubicBezTo>
                  <a:lnTo>
                    <a:pt x="93092" y="930920"/>
                  </a:lnTo>
                  <a:cubicBezTo>
                    <a:pt x="41679" y="930920"/>
                    <a:pt x="0" y="889241"/>
                    <a:pt x="0" y="837828"/>
                  </a:cubicBezTo>
                  <a:lnTo>
                    <a:pt x="0" y="93092"/>
                  </a:lnTo>
                  <a:close/>
                </a:path>
              </a:pathLst>
            </a:custGeom>
            <a:ln w="63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41" tIns="46316" rIns="55841" bIns="4631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Пенсионное обеспечение</a:t>
              </a:r>
              <a:endParaRPr lang="ru-RU" sz="1500" kern="1200" dirty="0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76882" y="3408406"/>
              <a:ext cx="2018854" cy="930920"/>
            </a:xfrm>
            <a:custGeom>
              <a:avLst/>
              <a:gdLst>
                <a:gd name="connsiteX0" fmla="*/ 0 w 1489473"/>
                <a:gd name="connsiteY0" fmla="*/ 93092 h 930920"/>
                <a:gd name="connsiteX1" fmla="*/ 93092 w 1489473"/>
                <a:gd name="connsiteY1" fmla="*/ 0 h 930920"/>
                <a:gd name="connsiteX2" fmla="*/ 1396381 w 1489473"/>
                <a:gd name="connsiteY2" fmla="*/ 0 h 930920"/>
                <a:gd name="connsiteX3" fmla="*/ 1489473 w 1489473"/>
                <a:gd name="connsiteY3" fmla="*/ 93092 h 930920"/>
                <a:gd name="connsiteX4" fmla="*/ 1489473 w 1489473"/>
                <a:gd name="connsiteY4" fmla="*/ 837828 h 930920"/>
                <a:gd name="connsiteX5" fmla="*/ 1396381 w 1489473"/>
                <a:gd name="connsiteY5" fmla="*/ 930920 h 930920"/>
                <a:gd name="connsiteX6" fmla="*/ 93092 w 1489473"/>
                <a:gd name="connsiteY6" fmla="*/ 930920 h 930920"/>
                <a:gd name="connsiteX7" fmla="*/ 0 w 1489473"/>
                <a:gd name="connsiteY7" fmla="*/ 837828 h 930920"/>
                <a:gd name="connsiteX8" fmla="*/ 0 w 1489473"/>
                <a:gd name="connsiteY8" fmla="*/ 93092 h 93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473" h="930920">
                  <a:moveTo>
                    <a:pt x="0" y="93092"/>
                  </a:moveTo>
                  <a:cubicBezTo>
                    <a:pt x="0" y="41679"/>
                    <a:pt x="41679" y="0"/>
                    <a:pt x="93092" y="0"/>
                  </a:cubicBezTo>
                  <a:lnTo>
                    <a:pt x="1396381" y="0"/>
                  </a:lnTo>
                  <a:cubicBezTo>
                    <a:pt x="1447794" y="0"/>
                    <a:pt x="1489473" y="41679"/>
                    <a:pt x="1489473" y="93092"/>
                  </a:cubicBezTo>
                  <a:lnTo>
                    <a:pt x="1489473" y="837828"/>
                  </a:lnTo>
                  <a:cubicBezTo>
                    <a:pt x="1489473" y="889241"/>
                    <a:pt x="1447794" y="930920"/>
                    <a:pt x="1396381" y="930920"/>
                  </a:cubicBezTo>
                  <a:lnTo>
                    <a:pt x="93092" y="930920"/>
                  </a:lnTo>
                  <a:cubicBezTo>
                    <a:pt x="41679" y="930920"/>
                    <a:pt x="0" y="889241"/>
                    <a:pt x="0" y="837828"/>
                  </a:cubicBezTo>
                  <a:lnTo>
                    <a:pt x="0" y="93092"/>
                  </a:lnTo>
                  <a:close/>
                </a:path>
              </a:pathLst>
            </a:custGeom>
            <a:ln w="6350"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11" tIns="38696" rIns="44411" bIns="38696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20</a:t>
              </a:r>
              <a:r>
                <a:rPr lang="ru-RU" sz="1200" b="1" kern="1200" dirty="0" smtClean="0"/>
                <a:t>18</a:t>
              </a:r>
              <a:r>
                <a:rPr lang="en-US" sz="1200" b="1" kern="1200" dirty="0" smtClean="0"/>
                <a:t> </a:t>
              </a:r>
              <a:r>
                <a:rPr lang="ru-RU" sz="1200" b="1" kern="1200" dirty="0" smtClean="0"/>
                <a:t>год</a:t>
              </a:r>
              <a:br>
                <a:rPr lang="ru-RU" sz="1200" b="1" kern="1200" dirty="0" smtClean="0"/>
              </a:br>
              <a:r>
                <a:rPr lang="ru-RU" sz="1200" dirty="0"/>
                <a:t>149,1</a:t>
              </a:r>
              <a:r>
                <a:rPr lang="ru-RU" sz="1200" kern="1200" dirty="0" smtClean="0"/>
                <a:t> тыс. руб.</a:t>
              </a:r>
              <a:endParaRPr lang="en-US" sz="1200" kern="12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2019 год</a:t>
              </a:r>
              <a:br>
                <a:rPr lang="ru-RU" sz="1200" b="1" kern="1200" dirty="0" smtClean="0"/>
              </a:br>
              <a:r>
                <a:rPr lang="ru-RU" sz="1200" dirty="0"/>
                <a:t>149,1</a:t>
              </a:r>
              <a:r>
                <a:rPr lang="ru-RU" sz="1200" b="1" dirty="0"/>
                <a:t> </a:t>
              </a:r>
              <a:r>
                <a:rPr lang="ru-RU" sz="1200" kern="1200" dirty="0" smtClean="0"/>
                <a:t>тыс. руб.</a:t>
              </a:r>
              <a:endParaRPr lang="en-US" sz="1200" kern="1200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2020 год</a:t>
              </a:r>
              <a:br>
                <a:rPr lang="ru-RU" sz="1200" b="1" kern="1200" dirty="0" smtClean="0"/>
              </a:br>
              <a:r>
                <a:rPr lang="ru-RU" sz="1200" dirty="0"/>
                <a:t>149,1</a:t>
              </a:r>
              <a:r>
                <a:rPr lang="ru-RU" sz="1200" kern="1200" dirty="0" smtClean="0"/>
                <a:t> тыс. руб.</a:t>
              </a:r>
              <a:endParaRPr lang="ru-RU" sz="1200" kern="1200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470754" y="2244754"/>
              <a:ext cx="1861841" cy="825134"/>
            </a:xfrm>
            <a:custGeom>
              <a:avLst/>
              <a:gdLst>
                <a:gd name="connsiteX0" fmla="*/ 0 w 1861841"/>
                <a:gd name="connsiteY0" fmla="*/ 93092 h 930920"/>
                <a:gd name="connsiteX1" fmla="*/ 93092 w 1861841"/>
                <a:gd name="connsiteY1" fmla="*/ 0 h 930920"/>
                <a:gd name="connsiteX2" fmla="*/ 1768749 w 1861841"/>
                <a:gd name="connsiteY2" fmla="*/ 0 h 930920"/>
                <a:gd name="connsiteX3" fmla="*/ 1861841 w 1861841"/>
                <a:gd name="connsiteY3" fmla="*/ 93092 h 930920"/>
                <a:gd name="connsiteX4" fmla="*/ 1861841 w 1861841"/>
                <a:gd name="connsiteY4" fmla="*/ 837828 h 930920"/>
                <a:gd name="connsiteX5" fmla="*/ 1768749 w 1861841"/>
                <a:gd name="connsiteY5" fmla="*/ 930920 h 930920"/>
                <a:gd name="connsiteX6" fmla="*/ 93092 w 1861841"/>
                <a:gd name="connsiteY6" fmla="*/ 930920 h 930920"/>
                <a:gd name="connsiteX7" fmla="*/ 0 w 1861841"/>
                <a:gd name="connsiteY7" fmla="*/ 837828 h 930920"/>
                <a:gd name="connsiteX8" fmla="*/ 0 w 1861841"/>
                <a:gd name="connsiteY8" fmla="*/ 93092 h 93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1841" h="930920">
                  <a:moveTo>
                    <a:pt x="0" y="93092"/>
                  </a:moveTo>
                  <a:cubicBezTo>
                    <a:pt x="0" y="41679"/>
                    <a:pt x="41679" y="0"/>
                    <a:pt x="93092" y="0"/>
                  </a:cubicBezTo>
                  <a:lnTo>
                    <a:pt x="1768749" y="0"/>
                  </a:lnTo>
                  <a:cubicBezTo>
                    <a:pt x="1820162" y="0"/>
                    <a:pt x="1861841" y="41679"/>
                    <a:pt x="1861841" y="93092"/>
                  </a:cubicBezTo>
                  <a:lnTo>
                    <a:pt x="1861841" y="837828"/>
                  </a:lnTo>
                  <a:cubicBezTo>
                    <a:pt x="1861841" y="889241"/>
                    <a:pt x="1820162" y="930920"/>
                    <a:pt x="1768749" y="930920"/>
                  </a:cubicBezTo>
                  <a:lnTo>
                    <a:pt x="93092" y="930920"/>
                  </a:lnTo>
                  <a:cubicBezTo>
                    <a:pt x="41679" y="930920"/>
                    <a:pt x="0" y="889241"/>
                    <a:pt x="0" y="837828"/>
                  </a:cubicBezTo>
                  <a:lnTo>
                    <a:pt x="0" y="93092"/>
                  </a:lnTo>
                  <a:close/>
                </a:path>
              </a:pathLst>
            </a:custGeom>
            <a:ln w="63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396460"/>
                <a:satOff val="-25000"/>
                <a:lumOff val="5621"/>
                <a:alphaOff val="0"/>
              </a:schemeClr>
            </a:fillRef>
            <a:effectRef idx="0">
              <a:schemeClr val="accent3">
                <a:hueOff val="2396460"/>
                <a:satOff val="-25000"/>
                <a:lumOff val="562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41" tIns="46316" rIns="55841" bIns="4631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Социальное обеспечение населения</a:t>
              </a:r>
              <a:endParaRPr lang="ru-RU" sz="1500" kern="1200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2551686" y="3408406"/>
              <a:ext cx="1780909" cy="930920"/>
            </a:xfrm>
            <a:custGeom>
              <a:avLst/>
              <a:gdLst>
                <a:gd name="connsiteX0" fmla="*/ 0 w 1489473"/>
                <a:gd name="connsiteY0" fmla="*/ 93092 h 930920"/>
                <a:gd name="connsiteX1" fmla="*/ 93092 w 1489473"/>
                <a:gd name="connsiteY1" fmla="*/ 0 h 930920"/>
                <a:gd name="connsiteX2" fmla="*/ 1396381 w 1489473"/>
                <a:gd name="connsiteY2" fmla="*/ 0 h 930920"/>
                <a:gd name="connsiteX3" fmla="*/ 1489473 w 1489473"/>
                <a:gd name="connsiteY3" fmla="*/ 93092 h 930920"/>
                <a:gd name="connsiteX4" fmla="*/ 1489473 w 1489473"/>
                <a:gd name="connsiteY4" fmla="*/ 837828 h 930920"/>
                <a:gd name="connsiteX5" fmla="*/ 1396381 w 1489473"/>
                <a:gd name="connsiteY5" fmla="*/ 930920 h 930920"/>
                <a:gd name="connsiteX6" fmla="*/ 93092 w 1489473"/>
                <a:gd name="connsiteY6" fmla="*/ 930920 h 930920"/>
                <a:gd name="connsiteX7" fmla="*/ 0 w 1489473"/>
                <a:gd name="connsiteY7" fmla="*/ 837828 h 930920"/>
                <a:gd name="connsiteX8" fmla="*/ 0 w 1489473"/>
                <a:gd name="connsiteY8" fmla="*/ 93092 h 93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473" h="930920">
                  <a:moveTo>
                    <a:pt x="0" y="93092"/>
                  </a:moveTo>
                  <a:cubicBezTo>
                    <a:pt x="0" y="41679"/>
                    <a:pt x="41679" y="0"/>
                    <a:pt x="93092" y="0"/>
                  </a:cubicBezTo>
                  <a:lnTo>
                    <a:pt x="1396381" y="0"/>
                  </a:lnTo>
                  <a:cubicBezTo>
                    <a:pt x="1447794" y="0"/>
                    <a:pt x="1489473" y="41679"/>
                    <a:pt x="1489473" y="93092"/>
                  </a:cubicBezTo>
                  <a:lnTo>
                    <a:pt x="1489473" y="837828"/>
                  </a:lnTo>
                  <a:cubicBezTo>
                    <a:pt x="1489473" y="889241"/>
                    <a:pt x="1447794" y="930920"/>
                    <a:pt x="1396381" y="930920"/>
                  </a:cubicBezTo>
                  <a:lnTo>
                    <a:pt x="93092" y="930920"/>
                  </a:lnTo>
                  <a:cubicBezTo>
                    <a:pt x="41679" y="930920"/>
                    <a:pt x="0" y="889241"/>
                    <a:pt x="0" y="837828"/>
                  </a:cubicBezTo>
                  <a:lnTo>
                    <a:pt x="0" y="93092"/>
                  </a:lnTo>
                  <a:close/>
                </a:path>
              </a:pathLst>
            </a:custGeom>
            <a:ln w="6350"/>
          </p:spPr>
          <p:style>
            <a:lnRef idx="2">
              <a:schemeClr val="accent3">
                <a:hueOff val="2396460"/>
                <a:satOff val="-25000"/>
                <a:lumOff val="562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11" tIns="38696" rIns="44411" bIns="38696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/>
                <a:t>20</a:t>
              </a:r>
              <a:r>
                <a:rPr lang="ru-RU" sz="1200" b="1" dirty="0"/>
                <a:t>18</a:t>
              </a:r>
              <a:r>
                <a:rPr lang="en-US" sz="1200" b="1" dirty="0"/>
                <a:t> </a:t>
              </a:r>
              <a:r>
                <a:rPr lang="ru-RU" sz="1200" b="1" dirty="0"/>
                <a:t>год</a:t>
              </a:r>
              <a:br>
                <a:rPr lang="ru-RU" sz="1200" b="1" dirty="0"/>
              </a:br>
              <a:r>
                <a:rPr lang="ru-RU" sz="1200" dirty="0" smtClean="0"/>
                <a:t>10 140,7 </a:t>
              </a:r>
              <a:r>
                <a:rPr lang="ru-RU" sz="1200" dirty="0"/>
                <a:t>тыс. руб.</a:t>
              </a:r>
              <a:endParaRPr lang="en-US" sz="1200" dirty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/>
                <a:t>2019 год</a:t>
              </a:r>
              <a:br>
                <a:rPr lang="ru-RU" sz="1200" b="1" dirty="0"/>
              </a:br>
              <a:r>
                <a:rPr lang="ru-RU" sz="1200" dirty="0" smtClean="0"/>
                <a:t>8 094,3 </a:t>
              </a:r>
              <a:r>
                <a:rPr lang="ru-RU" sz="1200" dirty="0"/>
                <a:t>тыс. руб.</a:t>
              </a:r>
              <a:endParaRPr lang="en-US" sz="1200" dirty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/>
                <a:t>2020 год</a:t>
              </a:r>
              <a:br>
                <a:rPr lang="ru-RU" sz="1200" b="1" dirty="0"/>
              </a:br>
              <a:r>
                <a:rPr lang="ru-RU" sz="1200" dirty="0" smtClean="0"/>
                <a:t>8 143,0 </a:t>
              </a:r>
              <a:r>
                <a:rPr lang="ru-RU" sz="1200" dirty="0"/>
                <a:t>тыс. руб.</a:t>
              </a: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4798056" y="2244754"/>
              <a:ext cx="1861841" cy="825134"/>
            </a:xfrm>
            <a:custGeom>
              <a:avLst/>
              <a:gdLst>
                <a:gd name="connsiteX0" fmla="*/ 0 w 1861841"/>
                <a:gd name="connsiteY0" fmla="*/ 93092 h 930920"/>
                <a:gd name="connsiteX1" fmla="*/ 93092 w 1861841"/>
                <a:gd name="connsiteY1" fmla="*/ 0 h 930920"/>
                <a:gd name="connsiteX2" fmla="*/ 1768749 w 1861841"/>
                <a:gd name="connsiteY2" fmla="*/ 0 h 930920"/>
                <a:gd name="connsiteX3" fmla="*/ 1861841 w 1861841"/>
                <a:gd name="connsiteY3" fmla="*/ 93092 h 930920"/>
                <a:gd name="connsiteX4" fmla="*/ 1861841 w 1861841"/>
                <a:gd name="connsiteY4" fmla="*/ 837828 h 930920"/>
                <a:gd name="connsiteX5" fmla="*/ 1768749 w 1861841"/>
                <a:gd name="connsiteY5" fmla="*/ 930920 h 930920"/>
                <a:gd name="connsiteX6" fmla="*/ 93092 w 1861841"/>
                <a:gd name="connsiteY6" fmla="*/ 930920 h 930920"/>
                <a:gd name="connsiteX7" fmla="*/ 0 w 1861841"/>
                <a:gd name="connsiteY7" fmla="*/ 837828 h 930920"/>
                <a:gd name="connsiteX8" fmla="*/ 0 w 1861841"/>
                <a:gd name="connsiteY8" fmla="*/ 93092 h 93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1841" h="930920">
                  <a:moveTo>
                    <a:pt x="0" y="93092"/>
                  </a:moveTo>
                  <a:cubicBezTo>
                    <a:pt x="0" y="41679"/>
                    <a:pt x="41679" y="0"/>
                    <a:pt x="93092" y="0"/>
                  </a:cubicBezTo>
                  <a:lnTo>
                    <a:pt x="1768749" y="0"/>
                  </a:lnTo>
                  <a:cubicBezTo>
                    <a:pt x="1820162" y="0"/>
                    <a:pt x="1861841" y="41679"/>
                    <a:pt x="1861841" y="93092"/>
                  </a:cubicBezTo>
                  <a:lnTo>
                    <a:pt x="1861841" y="837828"/>
                  </a:lnTo>
                  <a:cubicBezTo>
                    <a:pt x="1861841" y="889241"/>
                    <a:pt x="1820162" y="930920"/>
                    <a:pt x="1768749" y="930920"/>
                  </a:cubicBezTo>
                  <a:lnTo>
                    <a:pt x="93092" y="930920"/>
                  </a:lnTo>
                  <a:cubicBezTo>
                    <a:pt x="41679" y="930920"/>
                    <a:pt x="0" y="889241"/>
                    <a:pt x="0" y="837828"/>
                  </a:cubicBezTo>
                  <a:lnTo>
                    <a:pt x="0" y="93092"/>
                  </a:lnTo>
                  <a:close/>
                </a:path>
              </a:pathLst>
            </a:custGeom>
            <a:ln w="63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792921"/>
                <a:satOff val="-50000"/>
                <a:lumOff val="11242"/>
                <a:alphaOff val="0"/>
              </a:schemeClr>
            </a:fillRef>
            <a:effectRef idx="0">
              <a:schemeClr val="accent3">
                <a:hueOff val="4792921"/>
                <a:satOff val="-50000"/>
                <a:lumOff val="112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41" tIns="46316" rIns="55841" bIns="4631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Охрана семьи и детства</a:t>
              </a:r>
              <a:endParaRPr lang="ru-RU" sz="1500" kern="1200" dirty="0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4798057" y="3408406"/>
              <a:ext cx="1861842" cy="930920"/>
            </a:xfrm>
            <a:custGeom>
              <a:avLst/>
              <a:gdLst>
                <a:gd name="connsiteX0" fmla="*/ 0 w 1489473"/>
                <a:gd name="connsiteY0" fmla="*/ 93092 h 930920"/>
                <a:gd name="connsiteX1" fmla="*/ 93092 w 1489473"/>
                <a:gd name="connsiteY1" fmla="*/ 0 h 930920"/>
                <a:gd name="connsiteX2" fmla="*/ 1396381 w 1489473"/>
                <a:gd name="connsiteY2" fmla="*/ 0 h 930920"/>
                <a:gd name="connsiteX3" fmla="*/ 1489473 w 1489473"/>
                <a:gd name="connsiteY3" fmla="*/ 93092 h 930920"/>
                <a:gd name="connsiteX4" fmla="*/ 1489473 w 1489473"/>
                <a:gd name="connsiteY4" fmla="*/ 837828 h 930920"/>
                <a:gd name="connsiteX5" fmla="*/ 1396381 w 1489473"/>
                <a:gd name="connsiteY5" fmla="*/ 930920 h 930920"/>
                <a:gd name="connsiteX6" fmla="*/ 93092 w 1489473"/>
                <a:gd name="connsiteY6" fmla="*/ 930920 h 930920"/>
                <a:gd name="connsiteX7" fmla="*/ 0 w 1489473"/>
                <a:gd name="connsiteY7" fmla="*/ 837828 h 930920"/>
                <a:gd name="connsiteX8" fmla="*/ 0 w 1489473"/>
                <a:gd name="connsiteY8" fmla="*/ 93092 h 93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473" h="930920">
                  <a:moveTo>
                    <a:pt x="0" y="93092"/>
                  </a:moveTo>
                  <a:cubicBezTo>
                    <a:pt x="0" y="41679"/>
                    <a:pt x="41679" y="0"/>
                    <a:pt x="93092" y="0"/>
                  </a:cubicBezTo>
                  <a:lnTo>
                    <a:pt x="1396381" y="0"/>
                  </a:lnTo>
                  <a:cubicBezTo>
                    <a:pt x="1447794" y="0"/>
                    <a:pt x="1489473" y="41679"/>
                    <a:pt x="1489473" y="93092"/>
                  </a:cubicBezTo>
                  <a:lnTo>
                    <a:pt x="1489473" y="837828"/>
                  </a:lnTo>
                  <a:cubicBezTo>
                    <a:pt x="1489473" y="889241"/>
                    <a:pt x="1447794" y="930920"/>
                    <a:pt x="1396381" y="930920"/>
                  </a:cubicBezTo>
                  <a:lnTo>
                    <a:pt x="93092" y="930920"/>
                  </a:lnTo>
                  <a:cubicBezTo>
                    <a:pt x="41679" y="930920"/>
                    <a:pt x="0" y="889241"/>
                    <a:pt x="0" y="837828"/>
                  </a:cubicBezTo>
                  <a:lnTo>
                    <a:pt x="0" y="93092"/>
                  </a:lnTo>
                  <a:close/>
                </a:path>
              </a:pathLst>
            </a:custGeom>
            <a:ln w="6350"/>
          </p:spPr>
          <p:style>
            <a:lnRef idx="2">
              <a:schemeClr val="accent3">
                <a:hueOff val="4792921"/>
                <a:satOff val="-50000"/>
                <a:lumOff val="1124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11" tIns="38696" rIns="44411" bIns="38696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/>
                <a:t>20</a:t>
              </a:r>
              <a:r>
                <a:rPr lang="ru-RU" sz="1200" b="1" dirty="0"/>
                <a:t>18</a:t>
              </a:r>
              <a:r>
                <a:rPr lang="en-US" sz="1200" b="1" dirty="0"/>
                <a:t> </a:t>
              </a:r>
              <a:r>
                <a:rPr lang="ru-RU" sz="1200" b="1" dirty="0"/>
                <a:t>год</a:t>
              </a:r>
              <a:br>
                <a:rPr lang="ru-RU" sz="1200" b="1" dirty="0"/>
              </a:br>
              <a:r>
                <a:rPr lang="ru-RU" sz="1200" dirty="0" smtClean="0"/>
                <a:t>3 349,5 </a:t>
              </a:r>
              <a:r>
                <a:rPr lang="ru-RU" sz="1200" dirty="0"/>
                <a:t>тыс. руб.</a:t>
              </a:r>
              <a:endParaRPr lang="en-US" sz="1200" dirty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/>
                <a:t>2019 год</a:t>
              </a:r>
              <a:br>
                <a:rPr lang="ru-RU" sz="1200" b="1" dirty="0"/>
              </a:br>
              <a:r>
                <a:rPr lang="ru-RU" sz="1200" dirty="0" smtClean="0"/>
                <a:t>3 352,9 </a:t>
              </a:r>
              <a:r>
                <a:rPr lang="ru-RU" sz="1200" dirty="0"/>
                <a:t>тыс. руб.</a:t>
              </a:r>
              <a:endParaRPr lang="en-US" sz="1200" dirty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/>
                <a:t>2020 год</a:t>
              </a:r>
              <a:br>
                <a:rPr lang="ru-RU" sz="1200" b="1" dirty="0"/>
              </a:br>
              <a:r>
                <a:rPr lang="ru-RU" sz="1200" dirty="0" smtClean="0"/>
                <a:t>3 356,4 </a:t>
              </a:r>
              <a:r>
                <a:rPr lang="ru-RU" sz="1200" dirty="0"/>
                <a:t>тыс. руб.</a:t>
              </a: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7125359" y="2244754"/>
              <a:ext cx="1861841" cy="825134"/>
            </a:xfrm>
            <a:custGeom>
              <a:avLst/>
              <a:gdLst>
                <a:gd name="connsiteX0" fmla="*/ 0 w 1861841"/>
                <a:gd name="connsiteY0" fmla="*/ 93092 h 930920"/>
                <a:gd name="connsiteX1" fmla="*/ 93092 w 1861841"/>
                <a:gd name="connsiteY1" fmla="*/ 0 h 930920"/>
                <a:gd name="connsiteX2" fmla="*/ 1768749 w 1861841"/>
                <a:gd name="connsiteY2" fmla="*/ 0 h 930920"/>
                <a:gd name="connsiteX3" fmla="*/ 1861841 w 1861841"/>
                <a:gd name="connsiteY3" fmla="*/ 93092 h 930920"/>
                <a:gd name="connsiteX4" fmla="*/ 1861841 w 1861841"/>
                <a:gd name="connsiteY4" fmla="*/ 837828 h 930920"/>
                <a:gd name="connsiteX5" fmla="*/ 1768749 w 1861841"/>
                <a:gd name="connsiteY5" fmla="*/ 930920 h 930920"/>
                <a:gd name="connsiteX6" fmla="*/ 93092 w 1861841"/>
                <a:gd name="connsiteY6" fmla="*/ 930920 h 930920"/>
                <a:gd name="connsiteX7" fmla="*/ 0 w 1861841"/>
                <a:gd name="connsiteY7" fmla="*/ 837828 h 930920"/>
                <a:gd name="connsiteX8" fmla="*/ 0 w 1861841"/>
                <a:gd name="connsiteY8" fmla="*/ 93092 h 93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1841" h="930920">
                  <a:moveTo>
                    <a:pt x="0" y="93092"/>
                  </a:moveTo>
                  <a:cubicBezTo>
                    <a:pt x="0" y="41679"/>
                    <a:pt x="41679" y="0"/>
                    <a:pt x="93092" y="0"/>
                  </a:cubicBezTo>
                  <a:lnTo>
                    <a:pt x="1768749" y="0"/>
                  </a:lnTo>
                  <a:cubicBezTo>
                    <a:pt x="1820162" y="0"/>
                    <a:pt x="1861841" y="41679"/>
                    <a:pt x="1861841" y="93092"/>
                  </a:cubicBezTo>
                  <a:lnTo>
                    <a:pt x="1861841" y="837828"/>
                  </a:lnTo>
                  <a:cubicBezTo>
                    <a:pt x="1861841" y="889241"/>
                    <a:pt x="1820162" y="930920"/>
                    <a:pt x="1768749" y="930920"/>
                  </a:cubicBezTo>
                  <a:lnTo>
                    <a:pt x="93092" y="930920"/>
                  </a:lnTo>
                  <a:cubicBezTo>
                    <a:pt x="41679" y="930920"/>
                    <a:pt x="0" y="889241"/>
                    <a:pt x="0" y="837828"/>
                  </a:cubicBezTo>
                  <a:lnTo>
                    <a:pt x="0" y="93092"/>
                  </a:lnTo>
                  <a:close/>
                </a:path>
              </a:pathLst>
            </a:custGeom>
            <a:ln w="63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189381"/>
                <a:satOff val="-75000"/>
                <a:lumOff val="16863"/>
                <a:alphaOff val="0"/>
              </a:schemeClr>
            </a:fillRef>
            <a:effectRef idx="0">
              <a:schemeClr val="accent3">
                <a:hueOff val="7189381"/>
                <a:satOff val="-75000"/>
                <a:lumOff val="1686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41" tIns="46316" rIns="55841" bIns="4631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Другие вопросы в области социальной политики</a:t>
              </a:r>
              <a:endParaRPr lang="ru-RU" sz="1500" kern="1200" dirty="0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7125359" y="3408406"/>
              <a:ext cx="1861841" cy="930920"/>
            </a:xfrm>
            <a:custGeom>
              <a:avLst/>
              <a:gdLst>
                <a:gd name="connsiteX0" fmla="*/ 0 w 1489473"/>
                <a:gd name="connsiteY0" fmla="*/ 93092 h 930920"/>
                <a:gd name="connsiteX1" fmla="*/ 93092 w 1489473"/>
                <a:gd name="connsiteY1" fmla="*/ 0 h 930920"/>
                <a:gd name="connsiteX2" fmla="*/ 1396381 w 1489473"/>
                <a:gd name="connsiteY2" fmla="*/ 0 h 930920"/>
                <a:gd name="connsiteX3" fmla="*/ 1489473 w 1489473"/>
                <a:gd name="connsiteY3" fmla="*/ 93092 h 930920"/>
                <a:gd name="connsiteX4" fmla="*/ 1489473 w 1489473"/>
                <a:gd name="connsiteY4" fmla="*/ 837828 h 930920"/>
                <a:gd name="connsiteX5" fmla="*/ 1396381 w 1489473"/>
                <a:gd name="connsiteY5" fmla="*/ 930920 h 930920"/>
                <a:gd name="connsiteX6" fmla="*/ 93092 w 1489473"/>
                <a:gd name="connsiteY6" fmla="*/ 930920 h 930920"/>
                <a:gd name="connsiteX7" fmla="*/ 0 w 1489473"/>
                <a:gd name="connsiteY7" fmla="*/ 837828 h 930920"/>
                <a:gd name="connsiteX8" fmla="*/ 0 w 1489473"/>
                <a:gd name="connsiteY8" fmla="*/ 93092 h 93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473" h="930920">
                  <a:moveTo>
                    <a:pt x="0" y="93092"/>
                  </a:moveTo>
                  <a:cubicBezTo>
                    <a:pt x="0" y="41679"/>
                    <a:pt x="41679" y="0"/>
                    <a:pt x="93092" y="0"/>
                  </a:cubicBezTo>
                  <a:lnTo>
                    <a:pt x="1396381" y="0"/>
                  </a:lnTo>
                  <a:cubicBezTo>
                    <a:pt x="1447794" y="0"/>
                    <a:pt x="1489473" y="41679"/>
                    <a:pt x="1489473" y="93092"/>
                  </a:cubicBezTo>
                  <a:lnTo>
                    <a:pt x="1489473" y="837828"/>
                  </a:lnTo>
                  <a:cubicBezTo>
                    <a:pt x="1489473" y="889241"/>
                    <a:pt x="1447794" y="930920"/>
                    <a:pt x="1396381" y="930920"/>
                  </a:cubicBezTo>
                  <a:lnTo>
                    <a:pt x="93092" y="930920"/>
                  </a:lnTo>
                  <a:cubicBezTo>
                    <a:pt x="41679" y="930920"/>
                    <a:pt x="0" y="889241"/>
                    <a:pt x="0" y="837828"/>
                  </a:cubicBezTo>
                  <a:lnTo>
                    <a:pt x="0" y="93092"/>
                  </a:lnTo>
                  <a:close/>
                </a:path>
              </a:pathLst>
            </a:custGeom>
            <a:ln w="6350"/>
          </p:spPr>
          <p:style>
            <a:lnRef idx="2">
              <a:schemeClr val="accent3">
                <a:hueOff val="7189381"/>
                <a:satOff val="-75000"/>
                <a:lumOff val="1686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11" tIns="38696" rIns="44411" bIns="38696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/>
                <a:t>20</a:t>
              </a:r>
              <a:r>
                <a:rPr lang="ru-RU" sz="1200" b="1" dirty="0"/>
                <a:t>18</a:t>
              </a:r>
              <a:r>
                <a:rPr lang="en-US" sz="1200" b="1" dirty="0"/>
                <a:t> </a:t>
              </a:r>
              <a:r>
                <a:rPr lang="ru-RU" sz="1200" b="1" dirty="0"/>
                <a:t>год</a:t>
              </a:r>
              <a:br>
                <a:rPr lang="ru-RU" sz="1200" b="1" dirty="0"/>
              </a:br>
              <a:r>
                <a:rPr lang="ru-RU" sz="1200" dirty="0"/>
                <a:t>54,8</a:t>
              </a:r>
              <a:r>
                <a:rPr lang="ru-RU" sz="1200" dirty="0" smtClean="0"/>
                <a:t> </a:t>
              </a:r>
              <a:r>
                <a:rPr lang="ru-RU" sz="1200" dirty="0"/>
                <a:t>тыс. руб.</a:t>
              </a:r>
              <a:endParaRPr lang="en-US" sz="1200" dirty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/>
                <a:t>2019 год</a:t>
              </a:r>
              <a:br>
                <a:rPr lang="ru-RU" sz="1200" b="1" dirty="0"/>
              </a:br>
              <a:r>
                <a:rPr lang="ru-RU" sz="1200" dirty="0"/>
                <a:t>54,8</a:t>
              </a:r>
              <a:r>
                <a:rPr lang="ru-RU" sz="1200" dirty="0" smtClean="0"/>
                <a:t> </a:t>
              </a:r>
              <a:r>
                <a:rPr lang="ru-RU" sz="1200" dirty="0"/>
                <a:t>тыс. руб.</a:t>
              </a:r>
              <a:endParaRPr lang="en-US" sz="1200" dirty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/>
                <a:t>2020 год</a:t>
              </a:r>
              <a:br>
                <a:rPr lang="ru-RU" sz="1200" b="1" dirty="0"/>
              </a:br>
              <a:r>
                <a:rPr lang="ru-RU" sz="1200" dirty="0"/>
                <a:t>54,8</a:t>
              </a:r>
              <a:r>
                <a:rPr lang="ru-RU" sz="1200" dirty="0" smtClean="0"/>
                <a:t> </a:t>
              </a:r>
              <a:r>
                <a:rPr lang="ru-RU" sz="1200" dirty="0"/>
                <a:t>тыс. руб.</a:t>
              </a:r>
            </a:p>
          </p:txBody>
        </p:sp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4086092"/>
            <a:ext cx="2160239" cy="161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528" y="4084454"/>
            <a:ext cx="2346279" cy="162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трелка вниз 39"/>
          <p:cNvSpPr/>
          <p:nvPr/>
        </p:nvSpPr>
        <p:spPr>
          <a:xfrm>
            <a:off x="7928481" y="2199680"/>
            <a:ext cx="315927" cy="149200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5571012" y="2181716"/>
            <a:ext cx="315927" cy="14920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3284176" y="2181716"/>
            <a:ext cx="315927" cy="14920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1028345" y="2199680"/>
            <a:ext cx="315927" cy="1492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4085768"/>
            <a:ext cx="2167196" cy="16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79512" y="5950366"/>
            <a:ext cx="8790237" cy="64698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По разделу «Социальная политика предусмотрены расходы: в 2018 году – </a:t>
            </a:r>
            <a:r>
              <a:rPr lang="ru-RU" sz="1600" b="1" dirty="0" smtClean="0"/>
              <a:t>13 694,1 тыс. руб., </a:t>
            </a:r>
            <a:r>
              <a:rPr lang="ru-RU" sz="1600" dirty="0" smtClean="0"/>
              <a:t>в</a:t>
            </a:r>
            <a:r>
              <a:rPr lang="ru-RU" sz="1600" b="1" dirty="0" smtClean="0"/>
              <a:t> </a:t>
            </a:r>
            <a:r>
              <a:rPr lang="ru-RU" sz="1600" dirty="0" smtClean="0"/>
              <a:t> 2019 году – </a:t>
            </a:r>
            <a:r>
              <a:rPr lang="ru-RU" sz="1600" b="1" dirty="0" smtClean="0"/>
              <a:t>11 651,1 тыс. руб., </a:t>
            </a:r>
            <a:r>
              <a:rPr lang="ru-RU" sz="1600" dirty="0" smtClean="0"/>
              <a:t>в 2020 году – </a:t>
            </a:r>
            <a:r>
              <a:rPr lang="ru-RU" sz="1600" b="1" dirty="0" smtClean="0"/>
              <a:t>11 703,3 тыс. руб.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255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Физическая культура и спорт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1618" y="1196752"/>
            <a:ext cx="42115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Средства по разделу «Физическая культура и спорт» выделяются на проведение районных и республиканских мероприятий.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Расходы производятся в рамках муниципальной программы </a:t>
            </a:r>
            <a:r>
              <a:rPr lang="ru-RU" sz="1600" dirty="0"/>
              <a:t> </a:t>
            </a:r>
            <a:r>
              <a:rPr lang="ru-RU" sz="1600" dirty="0" err="1"/>
              <a:t>Аликовского</a:t>
            </a:r>
            <a:r>
              <a:rPr lang="ru-RU" sz="1600" dirty="0"/>
              <a:t> района «Развитие физической культуры и спорта» на 2014-2020 </a:t>
            </a:r>
            <a:r>
              <a:rPr lang="ru-RU" sz="1600" dirty="0" smtClean="0"/>
              <a:t>годы»</a:t>
            </a:r>
            <a:endParaRPr lang="ru-RU" sz="16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91756873"/>
              </p:ext>
            </p:extLst>
          </p:nvPr>
        </p:nvGraphicFramePr>
        <p:xfrm>
          <a:off x="179513" y="4149080"/>
          <a:ext cx="4176464" cy="2245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1296" y="3767596"/>
            <a:ext cx="4433191" cy="29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909454"/>
            <a:ext cx="4176463" cy="28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5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Прочие </a:t>
            </a:r>
            <a:r>
              <a:rPr lang="ru-RU" sz="2400" dirty="0">
                <a:solidFill>
                  <a:srgbClr val="FFFFCC"/>
                </a:solidFill>
              </a:rPr>
              <a:t>расходы бюджета Аликовского </a:t>
            </a:r>
            <a:r>
              <a:rPr lang="ru-RU" sz="2400" dirty="0" smtClean="0">
                <a:solidFill>
                  <a:srgbClr val="FFFFCC"/>
                </a:solidFill>
              </a:rPr>
              <a:t>района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425" y="1052735"/>
            <a:ext cx="400818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Обслуживание государственного и муниципального долга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20468" y="1052735"/>
            <a:ext cx="427201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425" y="1798945"/>
            <a:ext cx="4001163" cy="2062103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На выполнение мероприятий по данному разделу выделено по 5 тыс. рублей на каждый год.</a:t>
            </a:r>
          </a:p>
          <a:p>
            <a:pPr algn="ctr"/>
            <a:endParaRPr lang="ru-RU" sz="1600" dirty="0"/>
          </a:p>
          <a:p>
            <a:r>
              <a:rPr lang="ru-RU" sz="1600" dirty="0" smtClean="0"/>
              <a:t>Основное мероприятие:</a:t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Реализация мер по оптимизации муниципального долга и своевременному исполнению долговых </a:t>
            </a:r>
            <a:r>
              <a:rPr lang="ru-RU" sz="1600" dirty="0" smtClean="0"/>
              <a:t>обязательств»</a:t>
            </a:r>
            <a:endParaRPr lang="ru-RU" sz="16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736072"/>
              </p:ext>
            </p:extLst>
          </p:nvPr>
        </p:nvGraphicFramePr>
        <p:xfrm>
          <a:off x="4630518" y="2829996"/>
          <a:ext cx="4261961" cy="1031052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450881"/>
                <a:gridCol w="1360200"/>
                <a:gridCol w="1450880"/>
              </a:tblGrid>
              <a:tr h="4341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5969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13 943,1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11 330,1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10 171,6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30518" y="1798945"/>
            <a:ext cx="4261962" cy="83099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Межбюджетные трансферты на 2018 год и плановый период 2019 и 2020 годы выделены в сумме:</a:t>
            </a:r>
            <a:endParaRPr lang="ru-RU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188" y="4184072"/>
            <a:ext cx="2900316" cy="190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1905" y="4184072"/>
            <a:ext cx="3319859" cy="190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8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Информационные ресурсы</a:t>
            </a:r>
            <a:endParaRPr lang="ru-RU" sz="2400" dirty="0">
              <a:solidFill>
                <a:srgbClr val="FF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424" y="908720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 работе администрации Аликовского района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u="sng" dirty="0">
                <a:solidFill>
                  <a:schemeClr val="accent3"/>
                </a:solidFill>
              </a:rPr>
              <a:t>http://</a:t>
            </a:r>
            <a:r>
              <a:rPr lang="ru-RU" b="1" u="sng" dirty="0" smtClean="0">
                <a:solidFill>
                  <a:schemeClr val="accent3"/>
                </a:solidFill>
              </a:rPr>
              <a:t>www.cap.ru/Default.aspx?gov_id=57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 оказываемых муниципальных услугах муниципальными бюджетными (автономными) учреждениями на сайте: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accent3"/>
                </a:solidFill>
              </a:rPr>
              <a:t>http</a:t>
            </a:r>
            <a:r>
              <a:rPr lang="ru-RU" b="1" u="sng" dirty="0">
                <a:solidFill>
                  <a:schemeClr val="accent3"/>
                </a:solidFill>
              </a:rPr>
              <a:t>://www.bus.gov.ru</a:t>
            </a:r>
            <a:r>
              <a:rPr lang="ru-RU" b="1" u="sng" dirty="0" smtClean="0">
                <a:solidFill>
                  <a:schemeClr val="accent3"/>
                </a:solidFill>
              </a:rPr>
              <a:t>/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 государственных (муниципальных) закупках размещена на сайте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accent3"/>
                </a:solidFill>
              </a:rPr>
              <a:t>http</a:t>
            </a:r>
            <a:r>
              <a:rPr lang="ru-RU" b="1" u="sng" dirty="0">
                <a:solidFill>
                  <a:schemeClr val="accent3"/>
                </a:solidFill>
              </a:rPr>
              <a:t>://www.zakupki.gov.ru</a:t>
            </a:r>
            <a:r>
              <a:rPr lang="ru-RU" b="1" u="sng" dirty="0" smtClean="0">
                <a:solidFill>
                  <a:schemeClr val="accent3"/>
                </a:solidFill>
              </a:rPr>
              <a:t>/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Goht\Documents\Презентации\материалы\gerb_i_flag_alikovskogo_rajon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3" b="41544"/>
          <a:stretch/>
        </p:blipFill>
        <p:spPr bwMode="auto">
          <a:xfrm>
            <a:off x="6991152" y="5094466"/>
            <a:ext cx="1363420" cy="107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0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5304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3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Бюджет: основные определения</a:t>
            </a:r>
            <a:endParaRPr lang="ru-RU" sz="2400" dirty="0">
              <a:solidFill>
                <a:srgbClr val="FF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496943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ru-RU" b="1" dirty="0" smtClean="0">
                <a:latin typeface="+mj-lt"/>
              </a:rPr>
              <a:t>Бюджет — </a:t>
            </a:r>
            <a:r>
              <a:rPr lang="ru-RU" altLang="ru-RU" dirty="0" smtClean="0">
                <a:latin typeface="+mj-lt"/>
              </a:rPr>
              <a:t>это план доходов и расходов муниципального образования на определенный период (финансовый год). </a:t>
            </a:r>
            <a:endParaRPr lang="ru-R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844824"/>
            <a:ext cx="7939135" cy="71508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ru-RU" b="1" dirty="0"/>
              <a:t>Доходы —</a:t>
            </a:r>
            <a:r>
              <a:rPr lang="ru-RU" altLang="ru-RU" dirty="0" smtClean="0"/>
              <a:t> </a:t>
            </a:r>
            <a:r>
              <a:rPr lang="ru-RU" altLang="ru-RU" dirty="0"/>
              <a:t>безвозмездные и безвозвратные поступления денежных средств в бюджет.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2708920"/>
            <a:ext cx="7939135" cy="71508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ru-RU" b="1" dirty="0"/>
              <a:t>Расходы</a:t>
            </a:r>
            <a:r>
              <a:rPr lang="ru-RU" altLang="ru-RU" dirty="0"/>
              <a:t> </a:t>
            </a:r>
            <a:r>
              <a:rPr lang="ru-RU" altLang="ru-RU" b="1" dirty="0"/>
              <a:t>—</a:t>
            </a:r>
            <a:r>
              <a:rPr lang="ru-RU" altLang="ru-RU" dirty="0" smtClean="0"/>
              <a:t> </a:t>
            </a:r>
            <a:r>
              <a:rPr lang="ru-RU" altLang="ru-RU" dirty="0"/>
              <a:t>выплачиваемые из бюджета денежные средства в соответствии с установленными полномочиями по расходным обязательствам.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3573016"/>
            <a:ext cx="3551827" cy="646986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ru-RU" sz="1600" b="1" dirty="0"/>
              <a:t>Профицит бюджета </a:t>
            </a:r>
            <a:r>
              <a:rPr lang="ru-RU" altLang="ru-RU" sz="1600" dirty="0"/>
              <a:t>– превышение доходов над расходами. </a:t>
            </a:r>
            <a:endParaRPr lang="ru-RU" altLang="ru-RU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932039" y="3573016"/>
            <a:ext cx="3672409" cy="646986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ru-RU" sz="1600" b="1" dirty="0"/>
              <a:t>Дефицит бюджета </a:t>
            </a:r>
            <a:r>
              <a:rPr lang="ru-RU" altLang="ru-RU" sz="1600" dirty="0"/>
              <a:t>– превышение расходов над доходами.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7" b="-1"/>
          <a:stretch/>
        </p:blipFill>
        <p:spPr bwMode="auto">
          <a:xfrm>
            <a:off x="5868144" y="4509120"/>
            <a:ext cx="2162175" cy="161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" b="1"/>
          <a:stretch/>
        </p:blipFill>
        <p:spPr bwMode="auto">
          <a:xfrm>
            <a:off x="1430781" y="4516862"/>
            <a:ext cx="2057400" cy="164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7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920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Показатели социально-экономического развития</a:t>
            </a:r>
            <a:br>
              <a:rPr lang="ru-RU" sz="2000" dirty="0" smtClean="0">
                <a:solidFill>
                  <a:srgbClr val="FFFFCC"/>
                </a:solidFill>
              </a:rPr>
            </a:br>
            <a:r>
              <a:rPr lang="ru-RU" sz="2000" dirty="0" smtClean="0">
                <a:solidFill>
                  <a:srgbClr val="FFFFCC"/>
                </a:solidFill>
              </a:rPr>
              <a:t>Аликовского района на 201</a:t>
            </a:r>
            <a:r>
              <a:rPr lang="en-US" sz="2000" dirty="0" smtClean="0">
                <a:solidFill>
                  <a:srgbClr val="FFFFCC"/>
                </a:solidFill>
              </a:rPr>
              <a:t>7</a:t>
            </a:r>
            <a:r>
              <a:rPr lang="ru-RU" sz="2000" dirty="0" smtClean="0">
                <a:solidFill>
                  <a:srgbClr val="FFFFCC"/>
                </a:solidFill>
              </a:rPr>
              <a:t> год</a:t>
            </a:r>
            <a:endParaRPr lang="ru-RU" sz="2000" dirty="0">
              <a:solidFill>
                <a:srgbClr val="FFFFCC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83592053"/>
              </p:ext>
            </p:extLst>
          </p:nvPr>
        </p:nvGraphicFramePr>
        <p:xfrm>
          <a:off x="323528" y="977982"/>
          <a:ext cx="8496944" cy="1802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2981850"/>
            <a:ext cx="4536504" cy="3543494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Индекс потребительских цен </a:t>
            </a:r>
            <a:r>
              <a:rPr lang="ru-RU" sz="1400" dirty="0"/>
              <a:t>– это индекс, который выражает процентное соотношение цен товаров, которые покупаются среднестатистическими гражданами, между годом индексации и базовым </a:t>
            </a:r>
            <a:r>
              <a:rPr lang="ru-RU" sz="1400" dirty="0" smtClean="0"/>
              <a:t>годом. </a:t>
            </a:r>
            <a:r>
              <a:rPr lang="ru-RU" sz="1400" dirty="0"/>
              <a:t>Данный индекс — один из главных показателей темпов инфляции, так как он показывает прирост цен в сравнении с базовым годом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b="1" dirty="0"/>
              <a:t>Прожиточный минимум </a:t>
            </a:r>
            <a:r>
              <a:rPr lang="ru-RU" sz="1400" dirty="0"/>
              <a:t>— стоимостная величина достаточного для обеспечения нормального функционирования организма человека и сохранения его здоровья набора пищевых продуктов, а также минимального набора непродовольственных товаров и минимального набора услуг, необходимых для удовлетворения основных социальных и культурных потребностей личности.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979" y="2996952"/>
            <a:ext cx="3642563" cy="23888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5661248"/>
            <a:ext cx="3168352" cy="584775"/>
          </a:xfrm>
          <a:prstGeom prst="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Общая площадь: 554,12 км</a:t>
            </a:r>
            <a:r>
              <a:rPr lang="ru-RU" sz="1600" baseline="30000" dirty="0" smtClean="0"/>
              <a:t>2</a:t>
            </a:r>
          </a:p>
          <a:p>
            <a:r>
              <a:rPr lang="ru-RU" sz="1600" dirty="0" smtClean="0"/>
              <a:t>Население: 15,9 тыс. чел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571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Бюджетная система Российской Федерации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918338"/>
              </p:ext>
            </p:extLst>
          </p:nvPr>
        </p:nvGraphicFramePr>
        <p:xfrm>
          <a:off x="438424" y="1988840"/>
          <a:ext cx="809401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908720"/>
            <a:ext cx="8784975" cy="720080"/>
          </a:xfrm>
          <a:prstGeom prst="rect">
            <a:avLst/>
          </a:prstGeom>
          <a:ln w="3175"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/>
              <a:t>Бюджетная система </a:t>
            </a:r>
            <a:r>
              <a:rPr lang="ru-RU" sz="1200" dirty="0"/>
              <a:t>— это совокупность бюджетов государства, административно-территориальных образований, самостоятельных в бюджетном отношении государственных учреждений и фондов, основанная на экономических отношениях, государственном устройстве и правовых нормах.</a:t>
            </a:r>
          </a:p>
        </p:txBody>
      </p:sp>
    </p:spTree>
    <p:extLst>
      <p:ext uri="{BB962C8B-B14F-4D97-AF65-F5344CB8AC3E}">
        <p14:creationId xmlns:p14="http://schemas.microsoft.com/office/powerpoint/2010/main" val="1944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Консолидированный бюджет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08720"/>
            <a:ext cx="8784975" cy="1728192"/>
          </a:xfrm>
          <a:prstGeom prst="rect">
            <a:avLst/>
          </a:prstGeom>
          <a:ln w="3175"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 smtClean="0"/>
              <a:t>Консолидированный бюджет  </a:t>
            </a:r>
            <a:r>
              <a:rPr lang="ru-RU" sz="1100" dirty="0"/>
              <a:t>–  это свод бюджетов всех уровней на соответствующей территории, используемый при прогнозировании, расчетах, анализе. </a:t>
            </a:r>
            <a:endParaRPr lang="ru-RU" sz="1100" dirty="0" smtClean="0"/>
          </a:p>
          <a:p>
            <a:endParaRPr lang="ru-RU" sz="400" dirty="0" smtClean="0"/>
          </a:p>
          <a:p>
            <a:r>
              <a:rPr lang="ru-RU" sz="1100" b="1" dirty="0" smtClean="0"/>
              <a:t>Консолидированный </a:t>
            </a:r>
            <a:r>
              <a:rPr lang="ru-RU" sz="1100" b="1" dirty="0"/>
              <a:t>бюджет РФ </a:t>
            </a:r>
            <a:r>
              <a:rPr lang="ru-RU" sz="1100" dirty="0"/>
              <a:t>— это свод федерального бюджета и консолидированных бюджетов субъектов РФ без учёта бюджетов государственных внебюджетных фондов ГВБФ и межбюджетных трансфертов. </a:t>
            </a:r>
            <a:endParaRPr lang="ru-RU" sz="1100" dirty="0" smtClean="0"/>
          </a:p>
          <a:p>
            <a:endParaRPr lang="ru-RU" sz="400" dirty="0" smtClean="0"/>
          </a:p>
          <a:p>
            <a:r>
              <a:rPr lang="ru-RU" sz="1100" b="1" dirty="0" smtClean="0"/>
              <a:t>Консолидированный </a:t>
            </a:r>
            <a:r>
              <a:rPr lang="ru-RU" sz="1100" b="1" dirty="0"/>
              <a:t>бюджет субъекта РФ </a:t>
            </a:r>
            <a:r>
              <a:rPr lang="ru-RU" sz="1100" dirty="0"/>
              <a:t>— </a:t>
            </a:r>
            <a:r>
              <a:rPr lang="ru-RU" sz="1100" dirty="0" smtClean="0"/>
              <a:t>свод </a:t>
            </a:r>
            <a:r>
              <a:rPr lang="ru-RU" sz="1100" dirty="0"/>
              <a:t>регионального бюджета, местных бюджетов территорий, административно входящих в субъект Федерации без бюджета государственного территориального фонда обязательного медицинского страхования </a:t>
            </a:r>
            <a:r>
              <a:rPr lang="ru-RU" sz="1100" dirty="0" smtClean="0"/>
              <a:t>ТФОМС</a:t>
            </a:r>
          </a:p>
          <a:p>
            <a:endParaRPr lang="ru-RU" sz="400" dirty="0" smtClean="0"/>
          </a:p>
          <a:p>
            <a:r>
              <a:rPr lang="ru-RU" sz="1100" b="1" dirty="0" smtClean="0"/>
              <a:t>Консолидированный бюджет муниципального </a:t>
            </a:r>
            <a:r>
              <a:rPr lang="ru-RU" sz="1100" b="1" dirty="0"/>
              <a:t>района </a:t>
            </a:r>
            <a:r>
              <a:rPr lang="ru-RU" sz="1100" dirty="0"/>
              <a:t>— </a:t>
            </a:r>
            <a:r>
              <a:rPr lang="ru-RU" sz="1100" dirty="0" smtClean="0"/>
              <a:t>бюджет </a:t>
            </a:r>
            <a:r>
              <a:rPr lang="ru-RU" sz="1100" dirty="0"/>
              <a:t>муниципального района (районный бюджет) и свод бюджетов городских и сельских поселений, входящих в состав муниципального района (без учета межбюджетных трансфертов между этими </a:t>
            </a:r>
            <a:r>
              <a:rPr lang="ru-RU" sz="1100" dirty="0" smtClean="0"/>
              <a:t>бюджетами)</a:t>
            </a:r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37010" y="2780928"/>
            <a:ext cx="661936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Консолидированный бюджет Аликовского района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37010" y="4293096"/>
            <a:ext cx="2016224" cy="1584176"/>
          </a:xfrm>
          <a:prstGeom prst="rect">
            <a:avLst/>
          </a:prstGeom>
          <a:solidFill>
            <a:srgbClr val="99FF99"/>
          </a:solidFill>
          <a:ln w="9525"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Бюджет Аликовского муниципального района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4293096"/>
            <a:ext cx="4464496" cy="1584176"/>
          </a:xfrm>
          <a:prstGeom prst="rect">
            <a:avLst/>
          </a:prstGeom>
          <a:solidFill>
            <a:srgbClr val="99FF99"/>
          </a:solidFill>
          <a:ln w="9525"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Бюджеты Аликовского, Большевыльского, </a:t>
            </a:r>
            <a:r>
              <a:rPr lang="ru-RU" sz="1400" dirty="0" err="1" smtClean="0">
                <a:solidFill>
                  <a:schemeClr val="tx1"/>
                </a:solidFill>
              </a:rPr>
              <a:t>Ефремкасинского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Илгышевского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Крымзарайкинского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Питишевского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Раскильдинского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Таутовского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Тенеевского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Чувашско-Сорминского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Шумшевашского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Яндобинского</a:t>
            </a:r>
            <a:r>
              <a:rPr lang="ru-RU" sz="1400" dirty="0" smtClean="0">
                <a:solidFill>
                  <a:schemeClr val="tx1"/>
                </a:solidFill>
              </a:rPr>
              <a:t> сельских поселений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37010" y="3573015"/>
            <a:ext cx="2016224" cy="6136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Бюджет муниципального района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91879" y="3573016"/>
            <a:ext cx="4464497" cy="6136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Бюджеты сельских поселений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2294558" y="3284984"/>
            <a:ext cx="101128" cy="216024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5674780" y="3284984"/>
            <a:ext cx="101128" cy="216024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Основные </a:t>
            </a:r>
            <a:r>
              <a:rPr lang="ru-RU" sz="2000" dirty="0">
                <a:solidFill>
                  <a:srgbClr val="FFFFCC"/>
                </a:solidFill>
              </a:rPr>
              <a:t>показатели </a:t>
            </a:r>
            <a:r>
              <a:rPr lang="ru-RU" sz="2000" dirty="0" smtClean="0">
                <a:solidFill>
                  <a:srgbClr val="FFFFCC"/>
                </a:solidFill>
              </a:rPr>
              <a:t>консолидированного бюджета Аликовского района на 2018 и плановый период 201</a:t>
            </a:r>
            <a:r>
              <a:rPr lang="en-US" sz="2000" dirty="0" smtClean="0">
                <a:solidFill>
                  <a:srgbClr val="FFFFCC"/>
                </a:solidFill>
              </a:rPr>
              <a:t>9</a:t>
            </a:r>
            <a:r>
              <a:rPr lang="ru-RU" sz="2000" dirty="0" smtClean="0">
                <a:solidFill>
                  <a:srgbClr val="FFFFCC"/>
                </a:solidFill>
              </a:rPr>
              <a:t> и 20</a:t>
            </a:r>
            <a:r>
              <a:rPr lang="en-US" sz="2000" dirty="0" smtClean="0">
                <a:solidFill>
                  <a:srgbClr val="FFFFCC"/>
                </a:solidFill>
              </a:rPr>
              <a:t>20</a:t>
            </a:r>
            <a:r>
              <a:rPr lang="ru-RU" sz="2000" dirty="0" smtClean="0">
                <a:solidFill>
                  <a:srgbClr val="FFFFCC"/>
                </a:solidFill>
              </a:rPr>
              <a:t> годов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506201"/>
              </p:ext>
            </p:extLst>
          </p:nvPr>
        </p:nvGraphicFramePr>
        <p:xfrm>
          <a:off x="323528" y="4221087"/>
          <a:ext cx="8496301" cy="2260477"/>
        </p:xfrm>
        <a:graphic>
          <a:graphicData uri="http://schemas.openxmlformats.org/drawingml/2006/table">
            <a:tbl>
              <a:tblPr firstCol="1" bandRow="1">
                <a:tableStyleId>{8799B23B-EC83-4686-B30A-512413B5E67A}</a:tableStyleId>
              </a:tblPr>
              <a:tblGrid>
                <a:gridCol w="2808312"/>
                <a:gridCol w="1512168"/>
                <a:gridCol w="1512168"/>
                <a:gridCol w="1224136"/>
                <a:gridCol w="1439517"/>
              </a:tblGrid>
              <a:tr h="603452"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kern="1200" baseline="0" dirty="0" smtClean="0"/>
                        <a:t>Наименование показателя </a:t>
                      </a:r>
                      <a:endParaRPr lang="ru-RU" sz="160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1433" marR="9143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 год,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тыс. руб.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1433" marR="9143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kern="1200" baseline="0" dirty="0" smtClean="0"/>
                        <a:t>2018 год,</a:t>
                      </a:r>
                    </a:p>
                    <a:p>
                      <a:pPr algn="ctr" defTabSz="1255713"/>
                      <a:r>
                        <a:rPr lang="ru-RU" sz="1600" u="none" strike="noStrike" kern="1200" baseline="0" dirty="0" smtClean="0"/>
                        <a:t>тыс. руб.</a:t>
                      </a:r>
                      <a:endParaRPr lang="ru-RU" sz="16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91433" marR="9143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год,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руб.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1433" marR="9143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год,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руб.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1433" marR="91433" marT="45717" marB="45717"/>
                </a:tc>
              </a:tr>
              <a:tr h="536409">
                <a:tc>
                  <a:txBody>
                    <a:bodyPr/>
                    <a:lstStyle/>
                    <a:p>
                      <a:pPr lvl="0" algn="l"/>
                      <a:r>
                        <a:rPr lang="ru-RU" sz="1600" dirty="0" smtClean="0"/>
                        <a:t>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1433" marR="9143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</a:rPr>
                        <a:t>314 147,9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1433" marR="91433" marT="45717" marB="45717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31925" algn="l"/>
                        </a:tabLs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322 468,90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269 002,90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269 033,10</a:t>
                      </a:r>
                    </a:p>
                  </a:txBody>
                  <a:tcPr marL="9525" marR="9525" marT="9525" marB="0" anchor="ctr"/>
                </a:tc>
              </a:tr>
              <a:tr h="536409">
                <a:tc>
                  <a:txBody>
                    <a:bodyPr/>
                    <a:lstStyle/>
                    <a:p>
                      <a:pPr lvl="0" algn="l"/>
                      <a:r>
                        <a:rPr lang="ru-RU" sz="1600" dirty="0" smtClean="0"/>
                        <a:t>Расходы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1433" marR="9143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</a:rPr>
                        <a:t>317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</a:rPr>
                        <a:t>553,8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1433" marR="91433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323 800,90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270 319,50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270 349,80</a:t>
                      </a:r>
                    </a:p>
                  </a:txBody>
                  <a:tcPr marL="9525" marR="9525" marT="9525" marB="0" anchor="ctr"/>
                </a:tc>
              </a:tr>
              <a:tr h="584207">
                <a:tc>
                  <a:txBody>
                    <a:bodyPr/>
                    <a:lstStyle/>
                    <a:p>
                      <a:pPr lvl="0" algn="l"/>
                      <a:r>
                        <a:rPr lang="ru-RU" sz="1600" dirty="0" smtClean="0"/>
                        <a:t>Дефицит(-) /профицит(+)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1433" marR="9143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</a:rPr>
                        <a:t>-3 405,9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1433" marR="91433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-1316,6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-1316,7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452299"/>
              </p:ext>
            </p:extLst>
          </p:nvPr>
        </p:nvGraphicFramePr>
        <p:xfrm>
          <a:off x="179512" y="990836"/>
          <a:ext cx="3960440" cy="293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257285"/>
              </p:ext>
            </p:extLst>
          </p:nvPr>
        </p:nvGraphicFramePr>
        <p:xfrm>
          <a:off x="3131840" y="980728"/>
          <a:ext cx="3960440" cy="293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194619"/>
              </p:ext>
            </p:extLst>
          </p:nvPr>
        </p:nvGraphicFramePr>
        <p:xfrm>
          <a:off x="6228184" y="980728"/>
          <a:ext cx="3960440" cy="293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131840" y="836712"/>
            <a:ext cx="0" cy="3240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176" y="836712"/>
            <a:ext cx="0" cy="3240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7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306688" y="6168050"/>
            <a:ext cx="6837312" cy="69269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50"/>
              </a:gs>
              <a:gs pos="0">
                <a:srgbClr val="00B050"/>
              </a:gs>
              <a:gs pos="49000">
                <a:srgbClr val="FFFF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80512" cy="792088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Goht\Documents\презентации\gerb_i_flag_alikovskogo_rajon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9945" r="16665" b="41764"/>
          <a:stretch/>
        </p:blipFill>
        <p:spPr bwMode="auto">
          <a:xfrm>
            <a:off x="107505" y="-32437"/>
            <a:ext cx="661838" cy="79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73" y="-27384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CC"/>
                </a:solidFill>
              </a:rPr>
              <a:t>Основные </a:t>
            </a:r>
            <a:r>
              <a:rPr lang="ru-RU" sz="2400" dirty="0">
                <a:solidFill>
                  <a:srgbClr val="FFFFCC"/>
                </a:solidFill>
              </a:rPr>
              <a:t>определения по теме </a:t>
            </a:r>
            <a:r>
              <a:rPr lang="ru-RU" sz="2400" dirty="0" smtClean="0">
                <a:solidFill>
                  <a:srgbClr val="FFFFCC"/>
                </a:solidFill>
              </a:rPr>
              <a:t>«Доходы»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772" y="908720"/>
            <a:ext cx="8712968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</a:rPr>
              <a:t>Межбюджетные трансферты </a:t>
            </a:r>
            <a:r>
              <a:rPr lang="ru-RU" sz="1600" dirty="0">
                <a:solidFill>
                  <a:prstClr val="black"/>
                </a:solidFill>
              </a:rPr>
              <a:t>-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39452691"/>
              </p:ext>
            </p:extLst>
          </p:nvPr>
        </p:nvGraphicFramePr>
        <p:xfrm>
          <a:off x="233772" y="1484784"/>
          <a:ext cx="85867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47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езентации с гербом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6611</TotalTime>
  <Words>2830</Words>
  <Application>Microsoft Office PowerPoint</Application>
  <PresentationFormat>Экран (4:3)</PresentationFormat>
  <Paragraphs>699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Введение</vt:lpstr>
      <vt:lpstr>Бюджет: основные определения</vt:lpstr>
      <vt:lpstr>Показатели социально-экономического развития Аликовского района на 2017 год</vt:lpstr>
      <vt:lpstr>Бюджетная система Российской Федерации</vt:lpstr>
      <vt:lpstr>Консолидированный бюджет</vt:lpstr>
      <vt:lpstr>Основные показатели консолидированного бюджета Аликовского района на 2018 и плановый период 2019 и 2020 годов</vt:lpstr>
      <vt:lpstr>Основные определения по теме «Доходы»</vt:lpstr>
      <vt:lpstr>Основные отличия между субсидией и субвенцией</vt:lpstr>
      <vt:lpstr>Структура доходов Аликовского района</vt:lpstr>
      <vt:lpstr>Структура доходов бюджета Аликовского района на 2018 год и на плановый период 2019 и 2020 годы</vt:lpstr>
      <vt:lpstr>Структура налоговых доходов Аликовского района</vt:lpstr>
      <vt:lpstr>Неналоговые доходы Аликовского района</vt:lpstr>
      <vt:lpstr>Соотношение налоговых и неналоговых доходов</vt:lpstr>
      <vt:lpstr>Распределение собственных доходов на 2018 год и на плановый период 2019 и 2020 годы</vt:lpstr>
      <vt:lpstr>Безвозмездные поступления на 2018 год и на плановый период 2019 и 2020 годов</vt:lpstr>
      <vt:lpstr>Расходы бюджета</vt:lpstr>
      <vt:lpstr>Расходы бюджета на 2018 год и на плановый период 2019 и 2020 годы</vt:lpstr>
      <vt:lpstr>Муниципальные программы, утвержденные к исполнению в 2018 году и в плановом периоде 2019 и 2020 годов</vt:lpstr>
      <vt:lpstr>Муниципальные программы, утвержденные к исполнению в 2018 году и в плановом периоде 2019 и 2020 годов</vt:lpstr>
      <vt:lpstr>Расходы бюджета Аликовского района на 2018 год и на плановый период 2019 и 2020 годов </vt:lpstr>
      <vt:lpstr>Расходы бюджета Аликовского района на 2018 год и на плановый период 2019 и 2020 годов </vt:lpstr>
      <vt:lpstr>Расходы по разделу «Национальная оборона»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Образование</vt:lpstr>
      <vt:lpstr>Культура и кинематография</vt:lpstr>
      <vt:lpstr>Социальная политика</vt:lpstr>
      <vt:lpstr>Физическая культура и спорт</vt:lpstr>
      <vt:lpstr>Прочие расходы бюджета Аликовского района</vt:lpstr>
      <vt:lpstr>Информационные ресурсы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Goht</dc:creator>
  <cp:lastModifiedBy>Alikov_finance</cp:lastModifiedBy>
  <cp:revision>492</cp:revision>
  <dcterms:created xsi:type="dcterms:W3CDTF">2016-08-01T06:06:07Z</dcterms:created>
  <dcterms:modified xsi:type="dcterms:W3CDTF">2021-02-26T05:58:20Z</dcterms:modified>
</cp:coreProperties>
</file>