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34" r:id="rId1"/>
  </p:sldMasterIdLst>
  <p:sldIdLst>
    <p:sldId id="295" r:id="rId2"/>
    <p:sldId id="262" r:id="rId3"/>
    <p:sldId id="265" r:id="rId4"/>
    <p:sldId id="291" r:id="rId5"/>
    <p:sldId id="288" r:id="rId6"/>
    <p:sldId id="298" r:id="rId7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4F77"/>
    <a:srgbClr val="336699"/>
    <a:srgbClr val="0F1214"/>
    <a:srgbClr val="5C97DB"/>
    <a:srgbClr val="040FEA"/>
    <a:srgbClr val="DCA4D9"/>
    <a:srgbClr val="FF00FF"/>
    <a:srgbClr val="DDE9A1"/>
    <a:srgbClr val="FF9933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572" autoAdjust="0"/>
  </p:normalViewPr>
  <p:slideViewPr>
    <p:cSldViewPr>
      <p:cViewPr varScale="1">
        <p:scale>
          <a:sx n="65" d="100"/>
          <a:sy n="65" d="100"/>
        </p:scale>
        <p:origin x="-1324" y="-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2.xlsx"/><Relationship Id="rId1" Type="http://schemas.openxmlformats.org/officeDocument/2006/relationships/image" Target="../media/image6.jpe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600624024960999"/>
          <c:y val="0.44510978043912175"/>
          <c:w val="0.43057722308892354"/>
          <c:h val="0.2175648702594810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chemeClr val="accent1"/>
            </a:solidFill>
            <a:ln w="11354">
              <a:solidFill>
                <a:schemeClr val="tx1"/>
              </a:solidFill>
              <a:prstDash val="solid"/>
            </a:ln>
          </c:spPr>
          <c:explosion val="30"/>
          <c:dPt>
            <c:idx val="0"/>
            <c:bubble3D val="0"/>
          </c:dPt>
          <c:dPt>
            <c:idx val="1"/>
            <c:bubble3D val="0"/>
            <c:spPr>
              <a:solidFill>
                <a:schemeClr val="accent2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993366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00FFFF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1135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3099865866379496E-2"/>
                  <c:y val="-0.2208720778329771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2249024427502115E-2"/>
                  <c:y val="-0.2283278383305535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394178424619486"/>
                  <c:y val="-7.713364630671817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2398171210166076E-2"/>
                  <c:y val="4.480100035525581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7722145218437755E-2"/>
                  <c:y val="0.1831017121826428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9229540751850402E-2"/>
                  <c:y val="0.2466422947131608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27560499382021697"/>
                  <c:y val="0.1658704084403241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7.8461644556467522E-2"/>
                  <c:y val="5.0652148169868672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7.9800619909803056E-2"/>
                  <c:y val="-0.1515057959327908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271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Sheet1!$A$2:$A$10</c:f>
              <c:strCache>
                <c:ptCount val="9"/>
                <c:pt idx="0">
                  <c:v>Налог на доходы физических лиц</c:v>
                </c:pt>
                <c:pt idx="1">
                  <c:v>Единый налог на вмененный доход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  <c:pt idx="4">
                  <c:v>Арендная плата за землю</c:v>
                </c:pt>
                <c:pt idx="5">
                  <c:v>Доходы от сдачи в аренду имущества </c:v>
                </c:pt>
                <c:pt idx="6">
                  <c:v>Доходы от продажи материальных и нематериальных активов</c:v>
                </c:pt>
                <c:pt idx="7">
                  <c:v>Безвозмездные перечисления </c:v>
                </c:pt>
                <c:pt idx="8">
                  <c:v>Прочие доходы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>
                  <c:v>23.6</c:v>
                </c:pt>
                <c:pt idx="1">
                  <c:v>5.8</c:v>
                </c:pt>
                <c:pt idx="2">
                  <c:v>1.5</c:v>
                </c:pt>
                <c:pt idx="3">
                  <c:v>3.8</c:v>
                </c:pt>
                <c:pt idx="4">
                  <c:v>7.6</c:v>
                </c:pt>
                <c:pt idx="5">
                  <c:v>1.7</c:v>
                </c:pt>
                <c:pt idx="6">
                  <c:v>4.4000000000000004</c:v>
                </c:pt>
                <c:pt idx="7">
                  <c:v>45</c:v>
                </c:pt>
                <c:pt idx="8">
                  <c:v>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632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935922984246258"/>
          <c:y val="5.9259287217503828E-2"/>
          <c:w val="0.85876812647827283"/>
          <c:h val="0.5638170753132659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бюджет на 2017 год</c:v>
                </c:pt>
              </c:strCache>
            </c:strRef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1" b="1" baseline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396</c:v>
                </c:pt>
                <c:pt idx="1">
                  <c:v>70.7</c:v>
                </c:pt>
                <c:pt idx="2">
                  <c:v>732.1</c:v>
                </c:pt>
                <c:pt idx="3">
                  <c:v>690.1</c:v>
                </c:pt>
                <c:pt idx="4">
                  <c:v>18.600000000000001</c:v>
                </c:pt>
                <c:pt idx="5">
                  <c:v>4169.2</c:v>
                </c:pt>
                <c:pt idx="6">
                  <c:v>195.8</c:v>
                </c:pt>
                <c:pt idx="7">
                  <c:v>87.5</c:v>
                </c:pt>
                <c:pt idx="8">
                  <c:v>227.4</c:v>
                </c:pt>
                <c:pt idx="9">
                  <c:v>11.1</c:v>
                </c:pt>
                <c:pt idx="10">
                  <c:v>255.8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410,8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5.045727401200088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1749,3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971,3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14,4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4519,0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217,3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244,5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87,4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11,3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154,6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dirty="0" smtClean="0"/>
                      <a:t>488,8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1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</c:strCache>
            </c:strRef>
          </c:cat>
          <c:val>
            <c:numRef>
              <c:f>Лист1!$D$2:$D$12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3"/>
        <c:gapDepth val="203"/>
        <c:shape val="box"/>
        <c:axId val="88989696"/>
        <c:axId val="34835264"/>
        <c:axId val="76518656"/>
      </c:bar3DChart>
      <c:catAx>
        <c:axId val="88989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 baseline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4835264"/>
        <c:crosses val="autoZero"/>
        <c:auto val="1"/>
        <c:lblAlgn val="ctr"/>
        <c:lblOffset val="100"/>
        <c:noMultiLvlLbl val="0"/>
      </c:catAx>
      <c:valAx>
        <c:axId val="34835264"/>
        <c:scaling>
          <c:orientation val="minMax"/>
          <c:max val="3500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one"/>
        <c:txPr>
          <a:bodyPr/>
          <a:lstStyle/>
          <a:p>
            <a:pPr>
              <a:defRPr sz="1091" baseline="0">
                <a:solidFill>
                  <a:schemeClr val="bg1"/>
                </a:solidFill>
              </a:defRPr>
            </a:pPr>
            <a:endParaRPr lang="ru-RU"/>
          </a:p>
        </c:txPr>
        <c:crossAx val="88989696"/>
        <c:crosses val="autoZero"/>
        <c:crossBetween val="between"/>
        <c:majorUnit val="500"/>
      </c:valAx>
      <c:serAx>
        <c:axId val="76518656"/>
        <c:scaling>
          <c:orientation val="minMax"/>
        </c:scaling>
        <c:delete val="1"/>
        <c:axPos val="b"/>
        <c:majorTickMark val="out"/>
        <c:minorTickMark val="none"/>
        <c:tickLblPos val="nextTo"/>
        <c:crossAx val="34835264"/>
        <c:crosses val="autoZero"/>
      </c:ser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91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761904761904761"/>
          <c:y val="0.58257918552036203"/>
          <c:w val="0.42857142857142855"/>
          <c:h val="0.20248868778280543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  <a:ln w="9452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chemeClr val="accent2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993366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00FFFF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Pt>
            <c:idx val="10"/>
            <c:bubble3D val="0"/>
            <c:spPr>
              <a:solidFill>
                <a:srgbClr val="00FF00"/>
              </a:solidFill>
              <a:ln w="945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2.904551357765707E-2"/>
                  <c:y val="-5.6539871225880112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3075936787616153"/>
                  <c:y val="-0.11538999765084478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789489364878192"/>
                  <c:y val="-2.4667910903443113E-3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3480824782366376E-2"/>
                  <c:y val="0.12543648875303937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0213493954362118"/>
                  <c:y val="0.13339126232148735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7.9024541977184129E-2"/>
                  <c:y val="3.047772049431614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2861169229488088E-2"/>
                  <c:y val="3.9066871775700306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13061921023095702"/>
                  <c:y val="-7.0933877596384823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11665561448014004"/>
                  <c:y val="-0.18176466180164208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8.0835263639041088E-2"/>
                  <c:y val="-0.32597045790002366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0.17265499237368515"/>
                  <c:y val="-0.22490626534002545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Обслуживание государственного и </a:t>
                    </a:r>
                    <a:r>
                      <a:rPr lang="ru-RU" sz="1400" dirty="0" smtClean="0"/>
                      <a:t>муниципального </a:t>
                    </a:r>
                    <a:r>
                      <a:rPr lang="ru-RU" sz="1400" dirty="0"/>
                      <a:t>долга
3,7</a:t>
                    </a:r>
                    <a:endParaRPr lang="ru-RU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1438921208625481"/>
                      <c:h val="0.17836402811913502"/>
                    </c:manualLayout>
                  </c15:layout>
                </c:ext>
              </c:extLst>
            </c:dLbl>
            <c:dLbl>
              <c:idx val="11"/>
              <c:layout>
                <c:manualLayout>
                  <c:xMode val="edge"/>
                  <c:yMode val="edge"/>
                  <c:x val="0.25238095238095237"/>
                  <c:y val="0.10633484162895927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18905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Sheet1!$B$2:$B$12</c:f>
              <c:numCache>
                <c:formatCode>0.0</c:formatCode>
                <c:ptCount val="11"/>
                <c:pt idx="0">
                  <c:v>5.8</c:v>
                </c:pt>
                <c:pt idx="1">
                  <c:v>1</c:v>
                </c:pt>
                <c:pt idx="2">
                  <c:v>10.7</c:v>
                </c:pt>
                <c:pt idx="3">
                  <c:v>10.1</c:v>
                </c:pt>
                <c:pt idx="4">
                  <c:v>0.3</c:v>
                </c:pt>
                <c:pt idx="5">
                  <c:v>60.8</c:v>
                </c:pt>
                <c:pt idx="6">
                  <c:v>2.8</c:v>
                </c:pt>
                <c:pt idx="7">
                  <c:v>1.3</c:v>
                </c:pt>
                <c:pt idx="8">
                  <c:v>3.3</c:v>
                </c:pt>
                <c:pt idx="9">
                  <c:v>0.2</c:v>
                </c:pt>
                <c:pt idx="10">
                  <c:v>3.7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eparator>
</c:separator>
          <c:showLeaderLines val="1"/>
        </c:dLbls>
      </c:pie3DChart>
      <c:spPr>
        <a:noFill/>
        <a:ln w="1890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89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0.38992</cdr:x>
      <cdr:y>0.63693</cdr:y>
    </cdr:from>
    <cdr:to>
      <cdr:x>0.46992</cdr:x>
      <cdr:y>0.76262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2807791" y="3284140"/>
          <a:ext cx="576064" cy="64807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0.51645</cdr:x>
      <cdr:y>0</cdr:y>
    </cdr:from>
    <cdr:to>
      <cdr:x>1</cdr:x>
      <cdr:y>0.12166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22341" y="0"/>
          <a:ext cx="4234309" cy="612432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>
            <a:lnSpc>
              <a:spcPts val="1500"/>
            </a:lnSpc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Всего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расходов  –6854,3млн.руб.</a:t>
          </a:r>
        </a:p>
        <a:p xmlns:a="http://schemas.openxmlformats.org/drawingml/2006/main">
          <a:pPr>
            <a:lnSpc>
              <a:spcPts val="1400"/>
            </a:lnSpc>
          </a:pP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A480CB-D697-4EA6-A94B-DDDFF921DBAC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86F3EA-EF0A-4B81-BA14-40FD2E27E8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393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D5A1-710D-462D-AC2A-4381B9BBF2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584DE-6461-42FE-BB33-9618F2A35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86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D5A1-710D-462D-AC2A-4381B9BBF2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584DE-6461-42FE-BB33-9618F2A35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276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D5A1-710D-462D-AC2A-4381B9BBF2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584DE-6461-42FE-BB33-9618F2A35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8647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D5A1-710D-462D-AC2A-4381B9BBF2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584DE-6461-42FE-BB33-9618F2A35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7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D5A1-710D-462D-AC2A-4381B9BBF2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584DE-6461-42FE-BB33-9618F2A35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388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D5A1-710D-462D-AC2A-4381B9BBF2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584DE-6461-42FE-BB33-9618F2A35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033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5403FE-97B3-43A7-8EB4-2E079CBDB1C4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505F67-A792-4646-806F-530C6A5157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043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E06E6F-9CE0-4A9A-9C6D-E419CDEBD9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FC65E-07CE-4B19-B99A-CE1D309BF7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96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31D242-899A-4D5B-9EF2-351F06583783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DE448-6DE8-4A02-AEAF-D4FB2FB213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652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EBCC15-237B-4F4B-AB2E-DABA6B39DB99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2E93F4-DE4E-4AB4-A07C-ED6F668406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452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DFAE92-4AB9-41F2-97DF-D1C00CE4681F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48EBAA-EAB4-4D9E-AB43-57F1768972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84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F5C7B8-0533-4E0F-BF74-6F28A34630D8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20B3FE-0FA3-4E2D-9694-DA056199B8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989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D7DBA4-336B-46F6-A65A-F969B3C1B858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41C83D-76E7-4F9D-98F4-F791D2E2F4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169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AAA0C2-5B7F-435D-BC8B-3E9DE94CD1BE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4B474-5945-4A1E-B85C-5D80A137FD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894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933111-E9B0-48D5-95B7-C64C64F8F61D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508202-927B-4B4A-8C18-0D0EF88476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249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EC34D1-34C5-4C70-BFBF-EFD519623B3A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77D1F6-A250-43D0-84AB-EF98C5282F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328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9805D5A1-710D-462D-AC2A-4381B9BBF205}" type="datetimeFigureOut">
              <a:rPr lang="ru-RU" smtClean="0"/>
              <a:pPr>
                <a:defRPr/>
              </a:pPr>
              <a:t>09.02.2017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DC0584DE-6461-42FE-BB33-9618F2A350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5660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35" r:id="rId1"/>
    <p:sldLayoutId id="2147484636" r:id="rId2"/>
    <p:sldLayoutId id="2147484637" r:id="rId3"/>
    <p:sldLayoutId id="2147484638" r:id="rId4"/>
    <p:sldLayoutId id="2147484639" r:id="rId5"/>
    <p:sldLayoutId id="2147484640" r:id="rId6"/>
    <p:sldLayoutId id="2147484641" r:id="rId7"/>
    <p:sldLayoutId id="2147484642" r:id="rId8"/>
    <p:sldLayoutId id="2147484643" r:id="rId9"/>
    <p:sldLayoutId id="2147484644" r:id="rId10"/>
    <p:sldLayoutId id="2147484645" r:id="rId11"/>
    <p:sldLayoutId id="2147484646" r:id="rId12"/>
    <p:sldLayoutId id="2147484647" r:id="rId13"/>
    <p:sldLayoutId id="2147484648" r:id="rId14"/>
    <p:sldLayoutId id="2147484649" r:id="rId15"/>
    <p:sldLayoutId id="2147484650" r:id="rId16"/>
    <p:sldLayoutId id="2147484651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gor_fin6\Рабочий стол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2" descr="005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C:\Documents and Settings\gor_fin6\Рабочий стол\герб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571612"/>
            <a:ext cx="931862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-1" y="0"/>
            <a:ext cx="9144001" cy="58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324F77"/>
                </a:solidFill>
                <a:latin typeface="Times New Roman" pitchFamily="18" charset="0"/>
                <a:cs typeface="Times New Roman" pitchFamily="18" charset="0"/>
              </a:rPr>
              <a:t>Открытый бюджет </a:t>
            </a:r>
            <a:endParaRPr lang="ru-RU" sz="3200" b="1" dirty="0">
              <a:solidFill>
                <a:srgbClr val="324F7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2983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gor_fin6\Рабочий стол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937" y="0"/>
            <a:ext cx="9215437" cy="691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C:\Documents and Settings\gor_fin6\Рабочий стол\гер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14313"/>
            <a:ext cx="93186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20898" y="86706"/>
            <a:ext cx="6929486" cy="707886"/>
          </a:xfrm>
          <a:prstGeom prst="rect">
            <a:avLst/>
          </a:prstGeom>
          <a:solidFill>
            <a:schemeClr val="tx1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города Чебоксары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2017 год</a:t>
            </a:r>
          </a:p>
        </p:txBody>
      </p:sp>
      <p:sp>
        <p:nvSpPr>
          <p:cNvPr id="6150" name="TextBox 15"/>
          <p:cNvSpPr txBox="1">
            <a:spLocks noChangeArrowheads="1"/>
          </p:cNvSpPr>
          <p:nvPr/>
        </p:nvSpPr>
        <p:spPr bwMode="auto">
          <a:xfrm>
            <a:off x="957263" y="1503539"/>
            <a:ext cx="2428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бюджета (млн. руб.)</a:t>
            </a:r>
          </a:p>
        </p:txBody>
      </p:sp>
      <p:sp>
        <p:nvSpPr>
          <p:cNvPr id="18" name="Блок-схема: магнитный диск 17"/>
          <p:cNvSpPr/>
          <p:nvPr/>
        </p:nvSpPr>
        <p:spPr>
          <a:xfrm>
            <a:off x="5436096" y="2941789"/>
            <a:ext cx="1143000" cy="1714500"/>
          </a:xfrm>
          <a:prstGeom prst="flowChartMagneticDisk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53" name="TextBox 19"/>
          <p:cNvSpPr txBox="1">
            <a:spLocks noChangeArrowheads="1"/>
          </p:cNvSpPr>
          <p:nvPr/>
        </p:nvSpPr>
        <p:spPr bwMode="auto">
          <a:xfrm>
            <a:off x="4604374" y="1588572"/>
            <a:ext cx="36568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endParaRPr lang="ru-RU" alt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(млн. руб.)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4889320" y="4737100"/>
            <a:ext cx="285750" cy="285750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58" name="TextBox 26"/>
          <p:cNvSpPr txBox="1">
            <a:spLocks noChangeArrowheads="1"/>
          </p:cNvSpPr>
          <p:nvPr/>
        </p:nvSpPr>
        <p:spPr bwMode="auto">
          <a:xfrm>
            <a:off x="642938" y="5429250"/>
            <a:ext cx="2643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159" name="TextBox 27"/>
          <p:cNvSpPr txBox="1">
            <a:spLocks noChangeArrowheads="1"/>
          </p:cNvSpPr>
          <p:nvPr/>
        </p:nvSpPr>
        <p:spPr bwMode="auto">
          <a:xfrm>
            <a:off x="5286375" y="4714875"/>
            <a:ext cx="37147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Первоначальный план на 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</a:p>
        </p:txBody>
      </p:sp>
      <p:sp>
        <p:nvSpPr>
          <p:cNvPr id="6161" name="TextBox 29"/>
          <p:cNvSpPr txBox="1">
            <a:spLocks noChangeArrowheads="1"/>
          </p:cNvSpPr>
          <p:nvPr/>
        </p:nvSpPr>
        <p:spPr bwMode="auto">
          <a:xfrm>
            <a:off x="285750" y="5805488"/>
            <a:ext cx="8715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bg1"/>
                </a:solidFill>
                <a:latin typeface="Arial" charset="0"/>
              </a:rPr>
              <a:t>            </a:t>
            </a:r>
            <a:r>
              <a:rPr lang="ru-RU" altLang="ru-RU" sz="1800" dirty="0">
                <a:solidFill>
                  <a:schemeClr val="bg1"/>
                </a:solidFill>
                <a:latin typeface="Arial" charset="0"/>
              </a:rPr>
              <a:t>Утвержденный </a:t>
            </a:r>
            <a:r>
              <a:rPr lang="ru-RU" altLang="ru-RU" sz="1800" dirty="0" smtClean="0">
                <a:solidFill>
                  <a:schemeClr val="bg1"/>
                </a:solidFill>
                <a:latin typeface="Arial" charset="0"/>
              </a:rPr>
              <a:t>дефицит(профицит) </a:t>
            </a:r>
            <a:r>
              <a:rPr lang="ru-RU" altLang="ru-RU" sz="1800" dirty="0">
                <a:solidFill>
                  <a:schemeClr val="bg1"/>
                </a:solidFill>
                <a:latin typeface="Arial" charset="0"/>
              </a:rPr>
              <a:t>бюджета  на </a:t>
            </a:r>
            <a:r>
              <a:rPr lang="ru-RU" altLang="ru-RU" sz="1800" dirty="0" smtClean="0">
                <a:solidFill>
                  <a:schemeClr val="bg1"/>
                </a:solidFill>
                <a:latin typeface="Arial" charset="0"/>
              </a:rPr>
              <a:t>2017  </a:t>
            </a:r>
            <a:r>
              <a:rPr lang="ru-RU" altLang="ru-RU" sz="1800" dirty="0">
                <a:solidFill>
                  <a:schemeClr val="bg1"/>
                </a:solidFill>
                <a:latin typeface="Arial" charset="0"/>
              </a:rPr>
              <a:t>год </a:t>
            </a:r>
            <a:r>
              <a:rPr lang="ru-RU" altLang="ru-RU" sz="18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altLang="ru-RU" sz="1800" dirty="0">
                <a:solidFill>
                  <a:schemeClr val="bg1"/>
                </a:solidFill>
                <a:latin typeface="Arial" charset="0"/>
              </a:rPr>
              <a:t>– </a:t>
            </a:r>
            <a:r>
              <a:rPr lang="ru-RU" altLang="ru-RU" sz="1800" dirty="0" smtClean="0">
                <a:solidFill>
                  <a:schemeClr val="bg1"/>
                </a:solidFill>
                <a:latin typeface="Arial" charset="0"/>
              </a:rPr>
              <a:t>0</a:t>
            </a:r>
            <a:endParaRPr lang="ru-RU" altLang="ru-RU" sz="1800" dirty="0">
              <a:solidFill>
                <a:schemeClr val="bg1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1" name="Блок-схема: магнитный диск 30"/>
          <p:cNvSpPr/>
          <p:nvPr/>
        </p:nvSpPr>
        <p:spPr>
          <a:xfrm>
            <a:off x="1644650" y="2941789"/>
            <a:ext cx="1162980" cy="17145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671513" y="4760203"/>
            <a:ext cx="285750" cy="2857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4" name="TextBox 32"/>
          <p:cNvSpPr txBox="1">
            <a:spLocks noChangeArrowheads="1"/>
          </p:cNvSpPr>
          <p:nvPr/>
        </p:nvSpPr>
        <p:spPr bwMode="auto">
          <a:xfrm>
            <a:off x="1122279" y="4749189"/>
            <a:ext cx="35278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Первоначальный</a:t>
            </a: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 на 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6165" name="TextBox 35"/>
          <p:cNvSpPr txBox="1">
            <a:spLocks noChangeArrowheads="1"/>
          </p:cNvSpPr>
          <p:nvPr/>
        </p:nvSpPr>
        <p:spPr bwMode="auto">
          <a:xfrm>
            <a:off x="1885950" y="2609484"/>
            <a:ext cx="830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854,3</a:t>
            </a:r>
            <a:endParaRPr lang="ru-RU" alt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6" name="TextBox 25"/>
          <p:cNvSpPr txBox="1">
            <a:spLocks noChangeArrowheads="1"/>
          </p:cNvSpPr>
          <p:nvPr/>
        </p:nvSpPr>
        <p:spPr bwMode="auto">
          <a:xfrm>
            <a:off x="2411413" y="1927126"/>
            <a:ext cx="7924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7" name="TextBox 28"/>
          <p:cNvSpPr txBox="1">
            <a:spLocks noChangeArrowheads="1"/>
          </p:cNvSpPr>
          <p:nvPr/>
        </p:nvSpPr>
        <p:spPr bwMode="auto">
          <a:xfrm>
            <a:off x="5436096" y="2555541"/>
            <a:ext cx="12927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6854,3</a:t>
            </a:r>
            <a:endParaRPr lang="ru-RU" alt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gor_fin6\Рабочий стол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C:\Documents and Settings\gor_fin6\Рабочий стол\гер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138" y="0"/>
            <a:ext cx="93186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50" y="42862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ru-RU" sz="2000" b="1" dirty="0">
              <a:solidFill>
                <a:schemeClr val="tx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254794" y="2826544"/>
            <a:ext cx="107156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 3"/>
          <p:cNvSpPr/>
          <p:nvPr/>
        </p:nvSpPr>
        <p:spPr>
          <a:xfrm>
            <a:off x="2000250" y="1428750"/>
            <a:ext cx="5259388" cy="3873500"/>
          </a:xfrm>
          <a:prstGeom prst="funnel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rgbClr r="0" g="0" b="0"/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19088" y="90488"/>
            <a:ext cx="7896225" cy="646331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324F77"/>
                </a:solidFill>
                <a:latin typeface="Times New Roman" pitchFamily="18" charset="0"/>
              </a:rPr>
              <a:t>ДОХОДЫ БЮДЖЕТА ГОРОДА ЧЕБОКСАРЫ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324F77"/>
                </a:solidFill>
                <a:latin typeface="Times New Roman" pitchFamily="18" charset="0"/>
              </a:rPr>
              <a:t>НА </a:t>
            </a:r>
            <a:r>
              <a:rPr lang="ru-RU" altLang="ru-RU" sz="1800" b="1" dirty="0" smtClean="0">
                <a:solidFill>
                  <a:srgbClr val="324F77"/>
                </a:solidFill>
                <a:latin typeface="Times New Roman" pitchFamily="18" charset="0"/>
              </a:rPr>
              <a:t>2017 </a:t>
            </a:r>
            <a:r>
              <a:rPr lang="ru-RU" altLang="ru-RU" sz="1800" b="1" dirty="0">
                <a:solidFill>
                  <a:srgbClr val="324F77"/>
                </a:solidFill>
                <a:latin typeface="Times New Roman" pitchFamily="18" charset="0"/>
              </a:rPr>
              <a:t>ГОД </a:t>
            </a: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2500313" y="1643063"/>
            <a:ext cx="2292350" cy="1804987"/>
            <a:chOff x="1596523" y="857037"/>
            <a:chExt cx="2292477" cy="1804981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grpSpPr>
        <p:sp>
          <p:nvSpPr>
            <p:cNvPr id="11" name="Овал 10"/>
            <p:cNvSpPr/>
            <p:nvPr/>
          </p:nvSpPr>
          <p:spPr>
            <a:xfrm>
              <a:off x="1596523" y="882437"/>
              <a:ext cx="2292477" cy="17795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2002946" y="857037"/>
              <a:ext cx="1622515" cy="125888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доходы  </a:t>
              </a:r>
            </a:p>
          </p:txBody>
        </p:sp>
      </p:grpSp>
      <p:grpSp>
        <p:nvGrpSpPr>
          <p:cNvPr id="3" name="Группа 15"/>
          <p:cNvGrpSpPr>
            <a:grpSpLocks/>
          </p:cNvGrpSpPr>
          <p:nvPr/>
        </p:nvGrpSpPr>
        <p:grpSpPr bwMode="auto">
          <a:xfrm>
            <a:off x="5000628" y="1714488"/>
            <a:ext cx="1857388" cy="1643074"/>
            <a:chOff x="3312367" y="720084"/>
            <a:chExt cx="1523365" cy="1399146"/>
          </a:xfr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grpSpPr>
        <p:sp>
          <p:nvSpPr>
            <p:cNvPr id="17" name="Овал 16"/>
            <p:cNvSpPr/>
            <p:nvPr/>
          </p:nvSpPr>
          <p:spPr>
            <a:xfrm>
              <a:off x="3312367" y="720084"/>
              <a:ext cx="1523365" cy="13991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546731" y="841748"/>
              <a:ext cx="1075877" cy="66915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доходы</a:t>
              </a:r>
            </a:p>
          </p:txBody>
        </p:sp>
      </p:grpSp>
      <p:sp>
        <p:nvSpPr>
          <p:cNvPr id="20" name=" 3"/>
          <p:cNvSpPr/>
          <p:nvPr/>
        </p:nvSpPr>
        <p:spPr>
          <a:xfrm>
            <a:off x="1943100" y="1492250"/>
            <a:ext cx="5257800" cy="3873500"/>
          </a:xfrm>
          <a:prstGeom prst="funnel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rgbClr r="0" g="0" b="0"/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Стрелка вниз 20"/>
          <p:cNvSpPr/>
          <p:nvPr/>
        </p:nvSpPr>
        <p:spPr>
          <a:xfrm>
            <a:off x="4214813" y="5429250"/>
            <a:ext cx="765175" cy="488950"/>
          </a:xfrm>
          <a:prstGeom prst="downArrow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180" name="Группа 21"/>
          <p:cNvGrpSpPr>
            <a:grpSpLocks/>
          </p:cNvGrpSpPr>
          <p:nvPr/>
        </p:nvGrpSpPr>
        <p:grpSpPr bwMode="auto">
          <a:xfrm>
            <a:off x="2357438" y="5786438"/>
            <a:ext cx="4857750" cy="917575"/>
            <a:chOff x="1233150" y="4945184"/>
            <a:chExt cx="4857807" cy="918118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804657" y="4945184"/>
              <a:ext cx="3671930" cy="91811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1233150" y="4945184"/>
              <a:ext cx="4857807" cy="9181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0" tIns="177800" rIns="177800" bIns="177800" spcCol="1270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25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доходов</a:t>
              </a:r>
              <a:r>
                <a:rPr lang="ru-RU" sz="2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</a:t>
              </a:r>
              <a:r>
                <a:rPr lang="ru-RU" sz="25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6854,3 </a:t>
              </a:r>
              <a:r>
                <a:rPr lang="ru-RU" sz="2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млн.руб</a:t>
              </a:r>
              <a:r>
                <a:rPr lang="ru-RU" sz="25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25" name="Овал 24"/>
          <p:cNvSpPr/>
          <p:nvPr/>
        </p:nvSpPr>
        <p:spPr>
          <a:xfrm>
            <a:off x="3571875" y="3500438"/>
            <a:ext cx="2143125" cy="1714500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82" name="TextBox 25"/>
          <p:cNvSpPr txBox="1">
            <a:spLocks noChangeArrowheads="1"/>
          </p:cNvSpPr>
          <p:nvPr/>
        </p:nvSpPr>
        <p:spPr bwMode="auto">
          <a:xfrm>
            <a:off x="3357563" y="3857625"/>
            <a:ext cx="2571750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1"/>
                </a:solidFill>
                <a:latin typeface="Arial" charset="0"/>
              </a:rPr>
              <a:t>Безвозмездные </a:t>
            </a:r>
            <a:br>
              <a:rPr lang="ru-RU" altLang="ru-RU" sz="1400" dirty="0">
                <a:solidFill>
                  <a:schemeClr val="bg1"/>
                </a:solidFill>
                <a:latin typeface="Arial" charset="0"/>
              </a:rPr>
            </a:br>
            <a:r>
              <a:rPr lang="ru-RU" alt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Arial" charset="0"/>
              </a:rPr>
              <a:t>3083,1 </a:t>
            </a:r>
            <a:r>
              <a:rPr lang="ru-RU" altLang="ru-RU" sz="1400" b="1" dirty="0" err="1">
                <a:solidFill>
                  <a:schemeClr val="bg1"/>
                </a:solidFill>
                <a:latin typeface="Arial" charset="0"/>
              </a:rPr>
              <a:t>млн.руб</a:t>
            </a:r>
            <a:r>
              <a:rPr lang="ru-RU" altLang="ru-RU" sz="1400" b="1" dirty="0" smtClean="0">
                <a:solidFill>
                  <a:schemeClr val="bg1"/>
                </a:solidFill>
                <a:latin typeface="Arial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Arial" charset="0"/>
              </a:rPr>
              <a:t>45,0 %</a:t>
            </a:r>
            <a:endParaRPr lang="ru-RU" altLang="ru-RU" sz="14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183" name="TextBox 21"/>
          <p:cNvSpPr txBox="1">
            <a:spLocks noChangeArrowheads="1"/>
          </p:cNvSpPr>
          <p:nvPr/>
        </p:nvSpPr>
        <p:spPr bwMode="auto">
          <a:xfrm>
            <a:off x="2857500" y="2643188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Arial" charset="0"/>
              </a:rPr>
              <a:t>2563,3 </a:t>
            </a:r>
            <a:r>
              <a:rPr lang="ru-RU" altLang="ru-RU" sz="1400" b="1" dirty="0" err="1">
                <a:solidFill>
                  <a:schemeClr val="bg1"/>
                </a:solidFill>
                <a:latin typeface="Arial" charset="0"/>
              </a:rPr>
              <a:t>млн.руб</a:t>
            </a:r>
            <a:r>
              <a:rPr lang="ru-RU" altLang="ru-RU" sz="1400" b="1" dirty="0">
                <a:solidFill>
                  <a:schemeClr val="bg1"/>
                </a:solidFill>
                <a:latin typeface="Arial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Arial" charset="0"/>
              </a:rPr>
              <a:t>37,4 </a:t>
            </a:r>
            <a:r>
              <a:rPr lang="ru-RU" altLang="ru-RU" sz="1400" b="1" dirty="0">
                <a:solidFill>
                  <a:schemeClr val="bg1"/>
                </a:solidFill>
                <a:latin typeface="Arial" charset="0"/>
              </a:rPr>
              <a:t>%</a:t>
            </a:r>
          </a:p>
        </p:txBody>
      </p:sp>
      <p:sp>
        <p:nvSpPr>
          <p:cNvPr id="7184" name="TextBox 25"/>
          <p:cNvSpPr txBox="1">
            <a:spLocks noChangeArrowheads="1"/>
          </p:cNvSpPr>
          <p:nvPr/>
        </p:nvSpPr>
        <p:spPr bwMode="auto">
          <a:xfrm>
            <a:off x="5214938" y="2571750"/>
            <a:ext cx="164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Arial" charset="0"/>
              </a:rPr>
              <a:t>1207,9 </a:t>
            </a:r>
            <a:r>
              <a:rPr lang="ru-RU" altLang="ru-RU" sz="1400" b="1" dirty="0" err="1">
                <a:solidFill>
                  <a:schemeClr val="bg1"/>
                </a:solidFill>
                <a:latin typeface="Arial" charset="0"/>
              </a:rPr>
              <a:t>млн.руб</a:t>
            </a:r>
            <a:r>
              <a:rPr lang="ru-RU" altLang="ru-RU" sz="1400" b="1" dirty="0">
                <a:solidFill>
                  <a:schemeClr val="bg1"/>
                </a:solidFill>
                <a:latin typeface="Arial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bg1"/>
                </a:solidFill>
                <a:latin typeface="Arial" charset="0"/>
              </a:rPr>
              <a:t>17,6 </a:t>
            </a:r>
            <a:r>
              <a:rPr lang="ru-RU" altLang="ru-RU" sz="1400" b="1" dirty="0">
                <a:solidFill>
                  <a:schemeClr val="bg1"/>
                </a:solidFill>
                <a:latin typeface="Arial" charset="0"/>
              </a:rPr>
              <a:t>%</a:t>
            </a:r>
          </a:p>
        </p:txBody>
      </p:sp>
      <p:sp>
        <p:nvSpPr>
          <p:cNvPr id="27" name="Круглая лента лицом вверх 26"/>
          <p:cNvSpPr/>
          <p:nvPr/>
        </p:nvSpPr>
        <p:spPr>
          <a:xfrm>
            <a:off x="2786063" y="785813"/>
            <a:ext cx="3500437" cy="1214437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86" name="TextBox 27"/>
          <p:cNvSpPr txBox="1">
            <a:spLocks noChangeArrowheads="1"/>
          </p:cNvSpPr>
          <p:nvPr/>
        </p:nvSpPr>
        <p:spPr bwMode="auto">
          <a:xfrm>
            <a:off x="3143250" y="1000125"/>
            <a:ext cx="3071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>
                <a:latin typeface="Arial" charset="0"/>
              </a:rPr>
              <a:t>Собственные доходы бюджета города Чебоксары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gor_fin6\Рабочий стол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C:\Documents and Settings\gor_fin6\Рабочий стол\гер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138" y="0"/>
            <a:ext cx="93186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/>
          </p:cNvSpPr>
          <p:nvPr>
            <p:ph type="ctrTitle"/>
          </p:nvPr>
        </p:nvSpPr>
        <p:spPr>
          <a:xfrm>
            <a:off x="571472" y="333375"/>
            <a:ext cx="7215238" cy="576263"/>
          </a:xfrm>
          <a:blipFill>
            <a:blip r:embed="rId4"/>
            <a:tile tx="0" ty="0" sx="100000" sy="100000" flip="none" algn="tl"/>
          </a:blipFill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СТРУКТУРА ДОХОДОВ  БЮДЖЕТА ГОРОДА ЧЕБОКСАРЫ</a:t>
            </a:r>
            <a:b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altLang="ru-RU" sz="1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НА 2016  ГОД, %</a:t>
            </a:r>
          </a:p>
        </p:txBody>
      </p:sp>
      <p:graphicFrame>
        <p:nvGraphicFramePr>
          <p:cNvPr id="2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12940"/>
              </p:ext>
            </p:extLst>
          </p:nvPr>
        </p:nvGraphicFramePr>
        <p:xfrm>
          <a:off x="900113" y="1296988"/>
          <a:ext cx="72009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Rectangle 2"/>
          <p:cNvSpPr txBox="1">
            <a:spLocks/>
          </p:cNvSpPr>
          <p:nvPr/>
        </p:nvSpPr>
        <p:spPr bwMode="auto">
          <a:xfrm>
            <a:off x="539552" y="314325"/>
            <a:ext cx="7215238" cy="576263"/>
          </a:xfrm>
          <a:prstGeom prst="rect">
            <a:avLst/>
          </a:prstGeom>
          <a:solidFill>
            <a:schemeClr val="tx1"/>
          </a:solidFill>
          <a:ln>
            <a:noFill/>
            <a:miter lim="800000"/>
            <a:headEnd/>
            <a:tailEnd/>
          </a:ln>
          <a:extLst/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800" dirty="0" smtClean="0">
                <a:solidFill>
                  <a:srgbClr val="324F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СТРУКТУРА ДОХОДОВ  БЮДЖЕТА ГОРОДА ЧЕБОКСАРЫ</a:t>
            </a:r>
            <a:br>
              <a:rPr lang="ru-RU" altLang="ru-RU" sz="1800" dirty="0" smtClean="0">
                <a:solidFill>
                  <a:srgbClr val="324F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altLang="ru-RU" sz="1800" dirty="0" smtClean="0">
                <a:solidFill>
                  <a:srgbClr val="324F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НА 2017  ГОД, %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gor_fin6\Рабочий стол\ф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Documents and Settings\gor_fin6\Рабочий стол\гер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138" y="0"/>
            <a:ext cx="93186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50" y="428625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25" y="6215063"/>
            <a:ext cx="35718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71472" y="142852"/>
            <a:ext cx="7429552" cy="646331"/>
          </a:xfrm>
          <a:prstGeom prst="rect">
            <a:avLst/>
          </a:prstGeom>
          <a:solidFill>
            <a:schemeClr val="tx1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24F77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alt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24F77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бюджета </a:t>
            </a:r>
            <a:r>
              <a:rPr lang="ru-RU" alt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24F77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Чебоксары </a:t>
            </a:r>
            <a:endParaRPr lang="ru-RU" altLang="ru-RU" sz="1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24F77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24F77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24F77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  </a:t>
            </a:r>
            <a:r>
              <a:rPr lang="ru-RU" altLang="ru-RU" sz="1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24F77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ГОД, </a:t>
            </a:r>
            <a:r>
              <a:rPr lang="ru-RU" altLang="ru-RU" sz="1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24F77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9223" name="Прямоугольник 10"/>
          <p:cNvSpPr>
            <a:spLocks noChangeArrowheads="1"/>
          </p:cNvSpPr>
          <p:nvPr/>
        </p:nvSpPr>
        <p:spPr bwMode="auto">
          <a:xfrm>
            <a:off x="5357813" y="857250"/>
            <a:ext cx="2928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5007041"/>
              </p:ext>
            </p:extLst>
          </p:nvPr>
        </p:nvGraphicFramePr>
        <p:xfrm>
          <a:off x="193675" y="1824038"/>
          <a:ext cx="8756650" cy="5033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3346"/>
            <a:ext cx="9144793" cy="6864691"/>
          </a:xfrm>
          <a:prstGeom prst="rect">
            <a:avLst/>
          </a:prstGeom>
        </p:spPr>
      </p:pic>
      <p:graphicFrame>
        <p:nvGraphicFramePr>
          <p:cNvPr id="2" name="Object 25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43236054"/>
              </p:ext>
            </p:extLst>
          </p:nvPr>
        </p:nvGraphicFramePr>
        <p:xfrm>
          <a:off x="755576" y="946160"/>
          <a:ext cx="8165805" cy="5938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71472" y="142852"/>
            <a:ext cx="7429552" cy="646331"/>
          </a:xfrm>
          <a:prstGeom prst="rect">
            <a:avLst/>
          </a:prstGeom>
          <a:solidFill>
            <a:schemeClr val="tx1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alt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alt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alt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Чебоксары</a:t>
            </a:r>
          </a:p>
          <a:p>
            <a:pPr algn="ctr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2017  ГОД , %</a:t>
            </a:r>
          </a:p>
        </p:txBody>
      </p:sp>
      <p:pic>
        <p:nvPicPr>
          <p:cNvPr id="5" name="Picture 3" descr="C:\Documents and Settings\gor_fin6\Рабочий стол\герб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138" y="0"/>
            <a:ext cx="931862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312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TM04033923[[fn=Глубина]]</Template>
  <TotalTime>5549</TotalTime>
  <Words>201</Words>
  <Application>Microsoft Office PowerPoint</Application>
  <PresentationFormat>Экран (4:3)</PresentationFormat>
  <Paragraphs>64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Глубина</vt:lpstr>
      <vt:lpstr>Презентация PowerPoint</vt:lpstr>
      <vt:lpstr>Презентация PowerPoint</vt:lpstr>
      <vt:lpstr>Презентация PowerPoint</vt:lpstr>
      <vt:lpstr>СТРУКТУРА ДОХОДОВ  БЮДЖЕТА ГОРОДА ЧЕБОКСАРЫ  НА 2016  ГОД, %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gor_fin6</dc:creator>
  <cp:lastModifiedBy>Сидукова</cp:lastModifiedBy>
  <cp:revision>723</cp:revision>
  <cp:lastPrinted>2015-10-12T09:52:13Z</cp:lastPrinted>
  <dcterms:created xsi:type="dcterms:W3CDTF">2011-04-11T06:46:08Z</dcterms:created>
  <dcterms:modified xsi:type="dcterms:W3CDTF">2017-02-09T10:29:36Z</dcterms:modified>
</cp:coreProperties>
</file>