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7.xml" ContentType="application/vnd.openxmlformats-officedocument.presentationml.notesSlide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10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  <Override PartName="/ppt/charts/style12.xml" ContentType="application/vnd.ms-office.chartstyle+xml"/>
  <Override PartName="/ppt/charts/colors1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2"/>
  </p:sldMasterIdLst>
  <p:notesMasterIdLst>
    <p:notesMasterId r:id="rId18"/>
  </p:notesMasterIdLst>
  <p:handoutMasterIdLst>
    <p:handoutMasterId r:id="rId19"/>
  </p:handoutMasterIdLst>
  <p:sldIdLst>
    <p:sldId id="257" r:id="rId3"/>
    <p:sldId id="273" r:id="rId4"/>
    <p:sldId id="274" r:id="rId5"/>
    <p:sldId id="276" r:id="rId6"/>
    <p:sldId id="277" r:id="rId7"/>
    <p:sldId id="278" r:id="rId8"/>
    <p:sldId id="281" r:id="rId9"/>
    <p:sldId id="293" r:id="rId10"/>
    <p:sldId id="279" r:id="rId11"/>
    <p:sldId id="294" r:id="rId12"/>
    <p:sldId id="283" r:id="rId13"/>
    <p:sldId id="284" r:id="rId14"/>
    <p:sldId id="285" r:id="rId15"/>
    <p:sldId id="286" r:id="rId16"/>
    <p:sldId id="291" r:id="rId17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A49"/>
    <a:srgbClr val="4063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2424" autoAdjust="0"/>
  </p:normalViewPr>
  <p:slideViewPr>
    <p:cSldViewPr snapToGrid="0">
      <p:cViewPr varScale="1">
        <p:scale>
          <a:sx n="69" d="100"/>
          <a:sy n="69" d="100"/>
        </p:scale>
        <p:origin x="-528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48"/>
    </p:cViewPr>
  </p:sorterViewPr>
  <p:notesViewPr>
    <p:cSldViewPr snapToGrid="0">
      <p:cViewPr varScale="1">
        <p:scale>
          <a:sx n="75" d="100"/>
          <a:sy n="75" d="100"/>
        </p:scale>
        <p:origin x="121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650009271113029E-2"/>
          <c:y val="5.5850701271464159E-2"/>
          <c:w val="0.92858781720134032"/>
          <c:h val="0.9237914536636521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8.2704922871311856E-2"/>
                  <c:y val="-2.42407927657547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720842906452568E-2"/>
                  <c:y val="-4.52302608028275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5627433280864557E-2"/>
                  <c:y val="-3.09954533001518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год(первоначальный бюджет)</c:v>
                </c:pt>
                <c:pt idx="1">
                  <c:v>2015 год (уточненный бюджет)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-244.3</c:v>
                </c:pt>
                <c:pt idx="1">
                  <c:v>-425.1</c:v>
                </c:pt>
                <c:pt idx="2">
                  <c:v>-296.10000000000002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3525013491822243E-2"/>
                  <c:y val="3.255143078334397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5083378306073167E-3"/>
                  <c:y val="-7.239590940201780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год(первоначальный бюджет)</c:v>
                </c:pt>
                <c:pt idx="1">
                  <c:v>2015 год (уточненный бюджет)</c:v>
                </c:pt>
                <c:pt idx="2">
                  <c:v>2016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7070.9</c:v>
                </c:pt>
                <c:pt idx="1">
                  <c:v>8939.7999999999993</c:v>
                </c:pt>
                <c:pt idx="2">
                  <c:v>7010.1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</c:dPt>
          <c:dLbls>
            <c:dLbl>
              <c:idx val="1"/>
              <c:layout>
                <c:manualLayout>
                  <c:x val="-3.0222942252901065E-3"/>
                  <c:y val="-3.1486111230435427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1892052397637034E-3"/>
                  <c:y val="1.350741189396824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6714,0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год(первоначальный бюджет)</c:v>
                </c:pt>
                <c:pt idx="1">
                  <c:v>2015 год (уточненный бюджет)</c:v>
                </c:pt>
                <c:pt idx="2">
                  <c:v>2016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6826.6</c:v>
                </c:pt>
                <c:pt idx="1">
                  <c:v>8514.7000000000007</c:v>
                </c:pt>
                <c:pt idx="2">
                  <c:v>6714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3460224"/>
        <c:axId val="96321536"/>
      </c:barChart>
      <c:catAx>
        <c:axId val="33460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6321536"/>
        <c:crosses val="autoZero"/>
        <c:auto val="1"/>
        <c:lblAlgn val="ctr"/>
        <c:lblOffset val="100"/>
        <c:noMultiLvlLbl val="0"/>
      </c:catAx>
      <c:valAx>
        <c:axId val="9632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46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1.6007424756175621E-2"/>
          <c:y val="9.7080776232300756E-2"/>
          <c:w val="0.10093216990305845"/>
          <c:h val="0.14633309564106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874982799406147E-2"/>
                  <c:y val="-5.3906246683916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750023304030247E-2"/>
                  <c:y val="-2.8124998269869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7187543556342399E-2"/>
                  <c:y val="-7.0312495674674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год(первоначальный)</c:v>
                </c:pt>
                <c:pt idx="1">
                  <c:v>2015 год (уточненный)</c:v>
                </c:pt>
                <c:pt idx="2">
                  <c:v>2016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7070.9</c:v>
                </c:pt>
                <c:pt idx="1">
                  <c:v>8939.7999999999993</c:v>
                </c:pt>
                <c:pt idx="2">
                  <c:v>7010.1</c:v>
                </c:pt>
              </c:numCache>
            </c:numRef>
          </c:val>
        </c:ser>
        <c:ser>
          <c:idx val="0"/>
          <c:order val="1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9.2408248259570375E-4"/>
                  <c:y val="6.09382344403153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0455148574956328E-3"/>
                  <c:y val="7.0312680221906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1729860390659E-2"/>
                  <c:y val="6.7968930366084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 год(первоначальный)</c:v>
                </c:pt>
                <c:pt idx="1">
                  <c:v>2015 год (уточненный)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-244.3</c:v>
                </c:pt>
                <c:pt idx="1">
                  <c:v>-425.1</c:v>
                </c:pt>
                <c:pt idx="2">
                  <c:v>-296.10000000000002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834496"/>
        <c:axId val="96298112"/>
        <c:axId val="0"/>
      </c:bar3DChart>
      <c:catAx>
        <c:axId val="33834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6298112"/>
        <c:crosses val="autoZero"/>
        <c:auto val="1"/>
        <c:lblAlgn val="ctr"/>
        <c:lblOffset val="100"/>
        <c:noMultiLvlLbl val="0"/>
      </c:catAx>
      <c:valAx>
        <c:axId val="96298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834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Национальная  экономика-</a:t>
            </a:r>
          </a:p>
          <a:p>
            <a:pPr>
              <a:defRPr sz="1862" b="1" i="0" u="none" strike="noStrike" kern="1200" spc="0" baseline="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753,2</a:t>
            </a:r>
          </a:p>
          <a:p>
            <a:pPr>
              <a:defRPr sz="1862" b="1" i="0" u="none" strike="noStrike" kern="1200" spc="0" baseline="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pPr>
            <a:endParaRPr lang="en-US" b="1" dirty="0"/>
          </a:p>
        </c:rich>
      </c:tx>
      <c:layout>
        <c:manualLayout>
          <c:xMode val="edge"/>
          <c:yMode val="edge"/>
          <c:x val="0.11396320066790645"/>
          <c:y val="1.3492406802793599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0996901769336E-2"/>
          <c:y val="0.20195465047030944"/>
          <c:w val="0.71174689486793652"/>
          <c:h val="0.360287871537409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Национальная экономика-753,2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4.020565024979237E-2"/>
                  <c:y val="-6.71691026593809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1165094483844056"/>
                  <c:y val="3.73780393549779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4626319116263655E-3"/>
                  <c:y val="3.762203589794712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2985160338520753E-2"/>
                  <c:y val="3.321770352507720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655707873296615E-2"/>
                  <c:y val="-2.422896295626069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11149661418939283"/>
                  <c:y val="-5.831216365262471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9.7497361465737856E-2"/>
                  <c:y val="-7.921339325705012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5.3487089801540981E-2"/>
                  <c:y val="-6.781944710756353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ремонт и содержание дорог</c:v>
                </c:pt>
                <c:pt idx="1">
                  <c:v>ремонт дорог частного сектора</c:v>
                </c:pt>
                <c:pt idx="2">
                  <c:v>ремонт тротуаров</c:v>
                </c:pt>
                <c:pt idx="3">
                  <c:v>капитальный ремонт и ремонт дворовых территорий</c:v>
                </c:pt>
                <c:pt idx="4">
                  <c:v>повышение безопасности дорожного движения </c:v>
                </c:pt>
                <c:pt idx="5">
                  <c:v>прочие расходы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450</c:v>
                </c:pt>
                <c:pt idx="1">
                  <c:v>8</c:v>
                </c:pt>
                <c:pt idx="2" formatCode="General">
                  <c:v>20</c:v>
                </c:pt>
                <c:pt idx="3" formatCode="#,##0.0">
                  <c:v>29.9</c:v>
                </c:pt>
                <c:pt idx="4">
                  <c:v>15</c:v>
                </c:pt>
                <c:pt idx="5">
                  <c:v>230.3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8063896861109094E-2"/>
          <c:y val="0.61225186932505737"/>
          <c:w val="0.87566604866168574"/>
          <c:h val="0.373685631540007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Жилищно-коммунальное хозяйство-631,9</a:t>
            </a:r>
            <a:endParaRPr lang="en-US" b="1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749177042258904E-2"/>
          <c:y val="0.21601714960524429"/>
          <c:w val="0.71174689486793652"/>
          <c:h val="0.360287871537409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1.3935630414667123E-2"/>
                  <c:y val="-3.320175667108361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814326255309135E-2"/>
                  <c:y val="-7.667402333452118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201922192289743"/>
                  <c:y val="-3.393639062891298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030936269685037E-2"/>
                  <c:y val="-1.850325919640384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3458391894990193"/>
                  <c:y val="8.875245517024763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7.160811961327504E-2"/>
                  <c:y val="-2.656502051150218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6.7803706819883514E-2"/>
                  <c:y val="-7.401192950221892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4.0202248351086489E-2"/>
                  <c:y val="-3.392203550117029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уличное освещение</c:v>
                </c:pt>
                <c:pt idx="1">
                  <c:v>озеленение</c:v>
                </c:pt>
                <c:pt idx="2">
                  <c:v>уборка,парковки,содержание мест захоронения</c:v>
                </c:pt>
                <c:pt idx="3">
                  <c:v>детские площадки</c:v>
                </c:pt>
                <c:pt idx="4">
                  <c:v>содержание внутриквартальных территорий</c:v>
                </c:pt>
                <c:pt idx="5">
                  <c:v>капитальный ремонт МКД</c:v>
                </c:pt>
                <c:pt idx="6">
                  <c:v>прочие расходы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104</c:v>
                </c:pt>
                <c:pt idx="1">
                  <c:v>97</c:v>
                </c:pt>
                <c:pt idx="2">
                  <c:v>130</c:v>
                </c:pt>
                <c:pt idx="3" formatCode="#,##0.0">
                  <c:v>10</c:v>
                </c:pt>
                <c:pt idx="4">
                  <c:v>10</c:v>
                </c:pt>
                <c:pt idx="5">
                  <c:v>52</c:v>
                </c:pt>
                <c:pt idx="6">
                  <c:v>228.9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5336369307266082E-2"/>
          <c:y val="0.64181140726154962"/>
          <c:w val="0.87540386015132021"/>
          <c:h val="0.344126057210155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2015</a:t>
            </a:r>
            <a:r>
              <a:rPr lang="ru-RU" b="1" dirty="0" smtClean="0"/>
              <a:t> год</a:t>
            </a:r>
            <a:endParaRPr lang="en-US" b="1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0996901769336E-2"/>
          <c:y val="0.20195465047030944"/>
          <c:w val="0.71174689486793652"/>
          <c:h val="0.36028787153740965"/>
        </c:manualLayout>
      </c:layout>
      <c:pie3D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8063896861109094E-2"/>
          <c:y val="0.61225186932505737"/>
          <c:w val="0.87566604866168574"/>
          <c:h val="0.373685631540007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749177042258904E-2"/>
          <c:y val="0.21601714960524429"/>
          <c:w val="0.9027567094251262"/>
          <c:h val="0.4570388483469721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1.3742000055680445E-2"/>
                  <c:y val="-0.162157490589847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0107938114385963E-2"/>
                  <c:y val="-6.592388788874334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511840381597312E-2"/>
                  <c:y val="-6.144422522879105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1808716223272142E-2"/>
                  <c:y val="-3.140351702867725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3458391894990193"/>
                  <c:y val="8.875245517024763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7.160811961327504E-2"/>
                  <c:y val="-2.656502051150218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6.7803706819883514E-2"/>
                  <c:y val="-7.401192950221892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3.7590168609588935E-2"/>
                  <c:y val="-7.485069667503098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Культура и 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 formatCode="#,##0.0">
                  <c:v>4409</c:v>
                </c:pt>
                <c:pt idx="1">
                  <c:v>199.1</c:v>
                </c:pt>
                <c:pt idx="2">
                  <c:v>197.5</c:v>
                </c:pt>
                <c:pt idx="3">
                  <c:v>103.5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628079163221754"/>
          <c:y val="0.71661533137924049"/>
          <c:w val="0.45071573494740047"/>
          <c:h val="0.2360841982231681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453248031496071E-2"/>
          <c:y val="0.10136109120564153"/>
          <c:w val="0.92954675196850389"/>
          <c:h val="0.842564785767421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 01.01.2015</c:v>
                </c:pt>
                <c:pt idx="1">
                  <c:v>На 01.12.2015</c:v>
                </c:pt>
                <c:pt idx="2">
                  <c:v>Ожидаемый долг на 01.01.2016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1640</c:v>
                </c:pt>
                <c:pt idx="1">
                  <c:v>1440</c:v>
                </c:pt>
                <c:pt idx="2">
                  <c:v>1842.1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0253824"/>
        <c:axId val="34354240"/>
      </c:barChart>
      <c:catAx>
        <c:axId val="13025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354240"/>
        <c:crosses val="autoZero"/>
        <c:auto val="1"/>
        <c:lblAlgn val="ctr"/>
        <c:lblOffset val="100"/>
        <c:noMultiLvlLbl val="0"/>
      </c:catAx>
      <c:valAx>
        <c:axId val="34354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253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>
                <a:solidFill>
                  <a:schemeClr val="accent3"/>
                </a:solidFill>
              </a:rPr>
              <a:t>2015</a:t>
            </a:r>
            <a:r>
              <a:rPr lang="ru-RU" b="1" dirty="0" smtClean="0">
                <a:solidFill>
                  <a:schemeClr val="accent3"/>
                </a:solidFill>
              </a:rPr>
              <a:t> год</a:t>
            </a:r>
            <a:endParaRPr lang="en-US" b="1" dirty="0">
              <a:solidFill>
                <a:schemeClr val="accent3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explosion val="4"/>
          <c:dPt>
            <c:idx val="0"/>
            <c:bubble3D val="0"/>
            <c:explosion val="17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4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explosion val="15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explosion val="14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explosion val="14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explosion val="11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3.1273148148148158E-3"/>
                  <c:y val="-3.993134920634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1550925925925933E-4"/>
                  <c:y val="-5.561944444444445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0042859651077873E-7"/>
                  <c:y val="-6.745759395683614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0788888888888997E-2"/>
                  <c:y val="-4.2498015873015894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7835648148148149E-2"/>
                  <c:y val="3.231805555555556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4.1261574074074065E-3"/>
                  <c:y val="4.118353174603176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5294675925925929E-2"/>
                  <c:y val="-0.2364869047619047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Единый налог на вмененный доход</c:v>
                </c:pt>
                <c:pt idx="2">
                  <c:v>Земельный налог</c:v>
                </c:pt>
                <c:pt idx="3">
                  <c:v>Доходы от продажи активов</c:v>
                </c:pt>
                <c:pt idx="4">
                  <c:v>Доходы от использования имущества</c:v>
                </c:pt>
                <c:pt idx="5">
                  <c:v>Прочие доходы</c:v>
                </c:pt>
                <c:pt idx="6">
                  <c:v>Безвозмездные перечисления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 formatCode="#,##0.0">
                  <c:v>1443.6</c:v>
                </c:pt>
                <c:pt idx="1">
                  <c:v>376.8</c:v>
                </c:pt>
                <c:pt idx="2">
                  <c:v>322.10000000000002</c:v>
                </c:pt>
                <c:pt idx="3">
                  <c:v>395.3</c:v>
                </c:pt>
                <c:pt idx="4">
                  <c:v>728.9</c:v>
                </c:pt>
                <c:pt idx="5">
                  <c:v>356.9</c:v>
                </c:pt>
                <c:pt idx="6" formatCode="#,##0.0">
                  <c:v>4891.1000000000004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>
                <a:solidFill>
                  <a:schemeClr val="accent3"/>
                </a:solidFill>
              </a:rPr>
              <a:t>2016</a:t>
            </a:r>
            <a:r>
              <a:rPr lang="ru-RU" b="1" dirty="0" smtClean="0">
                <a:solidFill>
                  <a:schemeClr val="accent3"/>
                </a:solidFill>
              </a:rPr>
              <a:t> год</a:t>
            </a:r>
            <a:endParaRPr lang="en-US" b="1" dirty="0">
              <a:solidFill>
                <a:schemeClr val="accent3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explosion val="4"/>
          <c:dPt>
            <c:idx val="0"/>
            <c:bubble3D val="0"/>
            <c:explosion val="17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4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explosion val="15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explosion val="14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explosion val="14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explosion val="11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2.7523148148148151E-3"/>
                  <c:y val="-6.009007936507935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3148148148148154E-7"/>
                  <c:y val="-0.136825595238095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6256716398194219E-3"/>
                  <c:y val="-6.232935148072395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136759259259259E-2"/>
                  <c:y val="2.598829365079365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6655092592592595E-2"/>
                  <c:y val="4.239742063492066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0584490740740738E-2"/>
                  <c:y val="3.362400793650793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2354892223894286E-2"/>
                  <c:y val="-0.1860900476076496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Единый налог на вмененный доход</c:v>
                </c:pt>
                <c:pt idx="2">
                  <c:v>Земельный налог</c:v>
                </c:pt>
                <c:pt idx="3">
                  <c:v>Доходы от продажи активов</c:v>
                </c:pt>
                <c:pt idx="4">
                  <c:v>Доходы от использования имущества</c:v>
                </c:pt>
                <c:pt idx="5">
                  <c:v>Прочие доходы</c:v>
                </c:pt>
                <c:pt idx="6">
                  <c:v>Безвозмездные перечисления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 formatCode="#,##0.0">
                  <c:v>1550.3</c:v>
                </c:pt>
                <c:pt idx="1">
                  <c:v>394.4</c:v>
                </c:pt>
                <c:pt idx="2">
                  <c:v>285.89999999999998</c:v>
                </c:pt>
                <c:pt idx="3" formatCode="0.0">
                  <c:v>265</c:v>
                </c:pt>
                <c:pt idx="4">
                  <c:v>512.5</c:v>
                </c:pt>
                <c:pt idx="5">
                  <c:v>445.7</c:v>
                </c:pt>
                <c:pt idx="6" formatCode="#,##0.0">
                  <c:v>3236.2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ln>
                  <a:noFill/>
                </a:ln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 smtClean="0">
                <a:ln>
                  <a:noFill/>
                </a:ln>
                <a:solidFill>
                  <a:schemeClr val="accent3"/>
                </a:solidFill>
              </a:rPr>
              <a:t>Доходы</a:t>
            </a:r>
            <a:endParaRPr lang="ru-RU" sz="1600" b="1" dirty="0">
              <a:ln>
                <a:noFill/>
              </a:ln>
              <a:solidFill>
                <a:schemeClr val="accent3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4891.1000000000004</c:v>
                </c:pt>
                <c:pt idx="1">
                  <c:v>3236.2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3623.6</c:v>
                </c:pt>
                <c:pt idx="1">
                  <c:v>3477.8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3376768"/>
        <c:axId val="96327872"/>
      </c:barChart>
      <c:catAx>
        <c:axId val="33376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6327872"/>
        <c:crosses val="autoZero"/>
        <c:auto val="1"/>
        <c:lblAlgn val="ctr"/>
        <c:lblOffset val="100"/>
        <c:noMultiLvlLbl val="0"/>
      </c:catAx>
      <c:valAx>
        <c:axId val="9632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376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chemeClr val="accent3"/>
                </a:solidFill>
                <a:effectLst/>
              </a:rPr>
              <a:t>Структура налоговых и неналоговых доходов на 2016 год</a:t>
            </a:r>
            <a:endParaRPr lang="ru-RU" sz="1400" dirty="0" smtClean="0">
              <a:solidFill>
                <a:schemeClr val="accent3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explosion val="4"/>
          <c:dPt>
            <c:idx val="0"/>
            <c:bubble3D val="0"/>
            <c:explosion val="17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4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explosion val="15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explosion val="14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explosion val="14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explosion val="11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7.3495601851851874E-2"/>
                  <c:y val="2.318836769228634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9398148148148148E-3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759259259259261E-2"/>
                  <c:y val="2.318836769228548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1053118096595588E-19"/>
                  <c:y val="-4.405789861534409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-7.884045015377362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ЕНВД</c:v>
                </c:pt>
                <c:pt idx="2">
                  <c:v>Земельный налог</c:v>
                </c:pt>
                <c:pt idx="3">
                  <c:v>Доходы от продажи активов</c:v>
                </c:pt>
                <c:pt idx="4">
                  <c:v>Доходы от использования имущества</c:v>
                </c:pt>
                <c:pt idx="5">
                  <c:v>Налог на имущество физических лиц</c:v>
                </c:pt>
                <c:pt idx="6">
                  <c:v>Прочие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1550.3</c:v>
                </c:pt>
                <c:pt idx="1">
                  <c:v>394.4</c:v>
                </c:pt>
                <c:pt idx="2">
                  <c:v>285.89999999999998</c:v>
                </c:pt>
                <c:pt idx="3">
                  <c:v>265</c:v>
                </c:pt>
                <c:pt idx="4">
                  <c:v>512.5</c:v>
                </c:pt>
                <c:pt idx="5">
                  <c:v>87</c:v>
                </c:pt>
                <c:pt idx="6">
                  <c:v>382.7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7365740740740789E-3"/>
          <c:y val="0.672999398501688"/>
          <c:w val="0.98158680555555522"/>
          <c:h val="0.312473130374520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>
                <a:solidFill>
                  <a:schemeClr val="accent3"/>
                </a:solidFill>
              </a:rPr>
              <a:t>2015</a:t>
            </a:r>
            <a:r>
              <a:rPr lang="ru-RU" b="1" dirty="0" smtClean="0">
                <a:solidFill>
                  <a:schemeClr val="accent3"/>
                </a:solidFill>
              </a:rPr>
              <a:t> год</a:t>
            </a:r>
            <a:endParaRPr lang="en-US" b="1" dirty="0">
              <a:solidFill>
                <a:schemeClr val="accent3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8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explosion val="15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443,6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61,</a:t>
                    </a:r>
                    <a:r>
                      <a:rPr lang="ru-RU" dirty="0" smtClean="0"/>
                      <a:t>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759259259259259E-2"/>
                  <c:y val="3.023809523809523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76,</a:t>
                    </a:r>
                    <a:r>
                      <a:rPr lang="en-US" dirty="0" smtClean="0"/>
                      <a:t>8</a:t>
                    </a:r>
                    <a:endParaRPr lang="ru-RU" dirty="0" smtClean="0"/>
                  </a:p>
                  <a:p>
                    <a:r>
                      <a:rPr lang="ru-RU" dirty="0" smtClean="0"/>
                      <a:t>16,1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322,1</a:t>
                    </a:r>
                    <a:r>
                      <a:rPr lang="en-US" dirty="0"/>
                      <a:t>
</a:t>
                    </a:r>
                    <a:r>
                      <a:rPr lang="ru-RU" dirty="0" smtClean="0"/>
                      <a:t>13,7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201,3</a:t>
                    </a:r>
                    <a:r>
                      <a:rPr lang="en-US" dirty="0"/>
                      <a:t>
</a:t>
                    </a:r>
                    <a:r>
                      <a:rPr lang="ru-RU" dirty="0" smtClean="0"/>
                      <a:t>8,6%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Налог на доход физических лиц</c:v>
                </c:pt>
                <c:pt idx="1">
                  <c:v>Единый налог на вмененный доход</c:v>
                </c:pt>
                <c:pt idx="2">
                  <c:v>Земельный налог</c:v>
                </c:pt>
                <c:pt idx="3">
                  <c:v>Прочие 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1443.6</c:v>
                </c:pt>
                <c:pt idx="1">
                  <c:v>376.8</c:v>
                </c:pt>
                <c:pt idx="2">
                  <c:v>322.10000000000002</c:v>
                </c:pt>
                <c:pt idx="3">
                  <c:v>201.3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Налог на доход физических лиц</c:v>
                </c:pt>
                <c:pt idx="1">
                  <c:v>Единый налог на вмененный доход</c:v>
                </c:pt>
                <c:pt idx="2">
                  <c:v>Земельный налог</c:v>
                </c:pt>
                <c:pt idx="3">
                  <c:v>Прочие налоговые доходы</c:v>
                </c:pt>
              </c:strCache>
            </c:strRef>
          </c:cat>
          <c:val>
            <c:numRef>
              <c:f>Лист1!$C$2:$C$5</c:f>
              <c:numCache>
                <c:formatCode>0.00%</c:formatCode>
                <c:ptCount val="4"/>
                <c:pt idx="0">
                  <c:v>0.61599999999999999</c:v>
                </c:pt>
                <c:pt idx="1">
                  <c:v>0.161</c:v>
                </c:pt>
                <c:pt idx="2">
                  <c:v>0.13700000000000001</c:v>
                </c:pt>
                <c:pt idx="3">
                  <c:v>8.5999999999999993E-2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5506018518518515E-2"/>
          <c:y val="0.7858900793650796"/>
          <c:w val="0.85313148148148144"/>
          <c:h val="0.198990873015873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chemeClr val="accent3"/>
                </a:solidFill>
              </a:rPr>
              <a:t>2016 год</a:t>
            </a:r>
            <a:endParaRPr lang="ru-RU" b="1" dirty="0">
              <a:solidFill>
                <a:schemeClr val="accent3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4837962962962957E-2"/>
          <c:y val="0.14548095238095238"/>
          <c:w val="0.81032407407407403"/>
          <c:h val="0.540906944444444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8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explosion val="15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1550,3</a:t>
                    </a:r>
                    <a:r>
                      <a:rPr lang="en-US"/>
                      <a:t>
</a:t>
                    </a:r>
                    <a:r>
                      <a:rPr lang="en-US" smtClean="0"/>
                      <a:t>62,6%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394,4</a:t>
                    </a:r>
                  </a:p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r>
                      <a:rPr lang="ru-RU" baseline="0" dirty="0" smtClean="0"/>
                      <a:t>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285,9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1,5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246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</a:t>
                    </a:r>
                    <a:r>
                      <a:rPr lang="en-US" dirty="0"/>
                      <a:t>
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Налог на доход физических лиц</c:v>
                </c:pt>
                <c:pt idx="1">
                  <c:v>Единый налог на вмененный доход</c:v>
                </c:pt>
                <c:pt idx="2">
                  <c:v>Земельный налог</c:v>
                </c:pt>
                <c:pt idx="3">
                  <c:v>Прочие 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1550.3</c:v>
                </c:pt>
                <c:pt idx="1">
                  <c:v>394.4</c:v>
                </c:pt>
                <c:pt idx="2">
                  <c:v>285.89999999999998</c:v>
                </c:pt>
                <c:pt idx="3">
                  <c:v>246.1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Налог на доход физических лиц</c:v>
                </c:pt>
                <c:pt idx="1">
                  <c:v>Единый налог на вмененный доход</c:v>
                </c:pt>
                <c:pt idx="2">
                  <c:v>Земельный налог</c:v>
                </c:pt>
                <c:pt idx="3">
                  <c:v>Прочие налоговые доходы</c:v>
                </c:pt>
              </c:strCache>
            </c:strRef>
          </c:cat>
          <c:val>
            <c:numRef>
              <c:f>Лист1!$C$2:$C$5</c:f>
              <c:numCache>
                <c:formatCode>0.00%</c:formatCode>
                <c:ptCount val="4"/>
                <c:pt idx="0">
                  <c:v>0.626</c:v>
                </c:pt>
                <c:pt idx="1">
                  <c:v>0.159</c:v>
                </c:pt>
                <c:pt idx="2">
                  <c:v>0.115</c:v>
                </c:pt>
                <c:pt idx="3">
                  <c:v>9.9000000000000005E-2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9024537037037037E-2"/>
          <c:y val="0.7858900793650796"/>
          <c:w val="0.83255277777777759"/>
          <c:h val="0.198990873015873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3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8958333333333361E-2"/>
          <c:y val="3.448690476190476E-2"/>
          <c:w val="0.78195046296296278"/>
          <c:h val="0.67024325396825402"/>
        </c:manualLayout>
      </c:layout>
      <c:pieChart>
        <c:varyColors val="1"/>
        <c:ser>
          <c:idx val="0"/>
          <c:order val="0"/>
          <c:tx>
            <c:strRef>
              <c:f>Лист1!$B$1:$E$1</c:f>
              <c:strCache>
                <c:ptCount val="1"/>
                <c:pt idx="0">
                  <c:v>2015 год</c:v>
                </c:pt>
              </c:strCache>
            </c:strRef>
          </c:tx>
          <c:explosion val="30"/>
          <c:dPt>
            <c:idx val="0"/>
            <c:bubble3D val="0"/>
            <c:explosion val="5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1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8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</c:v>
                </c:pt>
                <c:pt idx="1">
                  <c:v>Доходы от продажи материальных и нематериальных активов</c:v>
                </c:pt>
                <c:pt idx="2">
                  <c:v>Плата за негативное воздействие </c:v>
                </c:pt>
                <c:pt idx="3">
                  <c:v>Прочие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 formatCode="General">
                  <c:v>728.9</c:v>
                </c:pt>
                <c:pt idx="1">
                  <c:v>395.3</c:v>
                </c:pt>
                <c:pt idx="2" formatCode="General">
                  <c:v>35.799999999999997</c:v>
                </c:pt>
                <c:pt idx="3" formatCode="General">
                  <c:v>119.8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</c:v>
                </c:pt>
                <c:pt idx="1">
                  <c:v>Доходы от продажи материальных и нематериальных активов</c:v>
                </c:pt>
                <c:pt idx="2">
                  <c:v>Плата за негативное воздействие </c:v>
                </c:pt>
                <c:pt idx="3">
                  <c:v>Прочие неналоговые доходы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Плата за негативное воздействие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</c:v>
                </c:pt>
                <c:pt idx="1">
                  <c:v>Доходы от продажи материальных и нематериальных активов</c:v>
                </c:pt>
                <c:pt idx="2">
                  <c:v>Плата за негативное воздействие </c:v>
                </c:pt>
                <c:pt idx="3">
                  <c:v>Прочие неналоговые доходы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</c:v>
                </c:pt>
                <c:pt idx="1">
                  <c:v>Доходы от продажи материальных и нематериальных активов</c:v>
                </c:pt>
                <c:pt idx="2">
                  <c:v>Плата за негативное воздействие </c:v>
                </c:pt>
                <c:pt idx="3">
                  <c:v>Прочие неналоговые доходы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4998148148148137E-2"/>
          <c:y val="0.67916924603174611"/>
          <c:w val="0.97000370370370381"/>
          <c:h val="0.30571170634920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3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967337962962962"/>
          <c:y val="9.2755357142857195E-2"/>
          <c:w val="0.64359305555555579"/>
          <c:h val="0.5516511904761907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</c:v>
                </c:pt>
                <c:pt idx="1">
                  <c:v>Доходы от продажи материальных и нематериальных активов</c:v>
                </c:pt>
                <c:pt idx="2">
                  <c:v>Плата за негативное воздействие </c:v>
                </c:pt>
                <c:pt idx="3">
                  <c:v>Прочие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 formatCode="General">
                  <c:v>512.5</c:v>
                </c:pt>
                <c:pt idx="1">
                  <c:v>265</c:v>
                </c:pt>
                <c:pt idx="2" formatCode="General">
                  <c:v>14.5</c:v>
                </c:pt>
                <c:pt idx="3" formatCode="General">
                  <c:v>209.1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4998148148148137E-2"/>
          <c:y val="0.67916924603174611"/>
          <c:w val="0.97588333333333344"/>
          <c:h val="0.30571170634920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542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2BCAFC7A-71DD-4C2C-B63D-60FDC7DD5449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25"/>
            <a:ext cx="2945659" cy="495427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378825"/>
            <a:ext cx="2945659" cy="495427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DA6FC261-E491-4C42-A663-B95247CC46D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0316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5428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85ECAFD-F005-4163-B10D-85806DC43F93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2"/>
            <a:ext cx="5438140" cy="388798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5"/>
            <a:ext cx="2945659" cy="495427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5427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3E963C-1534-4F8D-B2A7-66D81AA2595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85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1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92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10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1780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11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25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12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9716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13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1522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14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423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15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8811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2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7033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3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484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4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6528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5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408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6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6512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7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173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8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8681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457200">
              <a:buNone/>
            </a:pPr>
            <a:fld id="{5257B995-136A-4A15-87A5-26420C3C1021}" type="slidenum">
              <a:rPr lang="en-US" sz="1200" b="0" i="0">
                <a:latin typeface="Calibri"/>
                <a:ea typeface="+mn-ea"/>
                <a:cs typeface="+mn-cs"/>
              </a:rPr>
              <a:pPr algn="r" defTabSz="457200">
                <a:buNone/>
              </a:pPr>
              <a:t>9</a:t>
            </a:fld>
            <a:endParaRPr lang="en-US" sz="1200" b="0" i="0" dirty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1780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Панорамное 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ние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едло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400" cap="small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Надпись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algn="l" defTabSz="457200">
              <a:buNone/>
            </a:pPr>
            <a:r>
              <a:rPr lang="ru-RU" sz="12200" b="0" i="0" dirty="0" smtClean="0">
                <a:latin typeface="Century Gothic"/>
                <a:ea typeface="+mn-ea"/>
                <a:cs typeface="+mn-cs"/>
              </a:rPr>
              <a:t>"</a:t>
            </a:r>
            <a:endParaRPr lang="ru-RU" sz="12200" b="0" i="0" dirty="0">
              <a:latin typeface="Century Gothic"/>
              <a:ea typeface="+mn-ea"/>
              <a:cs typeface="+mn-cs"/>
            </a:endParaRPr>
          </a:p>
        </p:txBody>
      </p:sp>
      <p:sp>
        <p:nvSpPr>
          <p:cNvPr id="15" name="Надпись 14"/>
          <p:cNvSpPr txBox="1"/>
          <p:nvPr/>
        </p:nvSpPr>
        <p:spPr>
          <a:xfrm>
            <a:off x="9322667" y="26094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algn="l" defTabSz="457200">
              <a:buNone/>
            </a:pPr>
            <a:r>
              <a:rPr lang="ru-RU" sz="12200" b="0" i="0" dirty="0" smtClean="0">
                <a:latin typeface="Century Gothic"/>
                <a:ea typeface="+mn-ea"/>
                <a:cs typeface="+mn-cs"/>
              </a:rPr>
              <a:t>"</a:t>
            </a:r>
            <a:endParaRPr lang="ru-RU" sz="12200" b="0" i="0" dirty="0">
              <a:latin typeface="Century Gothic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Именная карточ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менная карточка с предло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32766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74801" y="4953000"/>
            <a:ext cx="7999315" cy="1074057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0" i="0" kern="1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адпись 8"/>
          <p:cNvSpPr txBox="1"/>
          <p:nvPr/>
        </p:nvSpPr>
        <p:spPr>
          <a:xfrm>
            <a:off x="805368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algn="l" defTabSz="457200">
              <a:buNone/>
            </a:pPr>
            <a:r>
              <a:rPr lang="ru-RU" sz="12200" b="0" i="0" dirty="0" smtClean="0">
                <a:latin typeface="Century Gothic"/>
                <a:ea typeface="+mn-ea"/>
                <a:cs typeface="+mn-cs"/>
              </a:rPr>
              <a:t>"</a:t>
            </a:r>
            <a:endParaRPr lang="ru-RU" sz="12200" b="0" i="0" dirty="0">
              <a:latin typeface="Century Gothic"/>
              <a:ea typeface="+mn-ea"/>
              <a:cs typeface="+mn-cs"/>
            </a:endParaRPr>
          </a:p>
        </p:txBody>
      </p:sp>
      <p:sp>
        <p:nvSpPr>
          <p:cNvPr id="15" name="Надпись 14"/>
          <p:cNvSpPr txBox="1"/>
          <p:nvPr/>
        </p:nvSpPr>
        <p:spPr>
          <a:xfrm>
            <a:off x="9334033" y="331651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algn="l" defTabSz="457200">
              <a:buNone/>
            </a:pPr>
            <a:r>
              <a:rPr lang="ru-RU" sz="12200" b="0" i="0" dirty="0" smtClean="0">
                <a:latin typeface="Century Gothic"/>
                <a:ea typeface="+mn-ea"/>
                <a:cs typeface="+mn-cs"/>
              </a:rPr>
              <a:t>"</a:t>
            </a:r>
            <a:endParaRPr lang="ru-RU" sz="12200" b="0" i="0" dirty="0">
              <a:latin typeface="Century Gothic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3"/>
          <p:cNvSpPr>
            <a:spLocks noGrp="1"/>
          </p:cNvSpPr>
          <p:nvPr>
            <p:ph type="body" sz="half" idx="13"/>
          </p:nvPr>
        </p:nvSpPr>
        <p:spPr>
          <a:xfrm>
            <a:off x="1154953" y="3848610"/>
            <a:ext cx="8825659" cy="588517"/>
          </a:xfr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buNone/>
              <a:defRPr lang="en-US" sz="3600" b="0" i="0" kern="1200" cap="none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Текст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Текст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Текст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толбца с изображ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Текст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Рисунок 2"/>
          <p:cNvSpPr>
            <a:spLocks noGrp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30" name="Рисунок 2"/>
          <p:cNvSpPr>
            <a:spLocks noGrp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31" name="Рисунок 2"/>
          <p:cNvSpPr>
            <a:spLocks noGrp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2463" y="430213"/>
            <a:ext cx="7423149" cy="5826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Овал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ru-RU" smtClean="0"/>
              <a:pPr/>
              <a:t>17.04.2017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3" r:id="rId14"/>
    <p:sldLayoutId id="2147483665" r:id="rId15"/>
    <p:sldLayoutId id="2147483669" r:id="rId16"/>
    <p:sldLayoutId id="2147483670" r:id="rId17"/>
    <p:sldLayoutId id="2147483658" r:id="rId18"/>
    <p:sldLayoutId id="2147483659" r:id="rId19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Основные характеристики проекта бюджета</a:t>
            </a:r>
            <a:br>
              <a:rPr lang="ru-RU" sz="2000" dirty="0">
                <a:solidFill>
                  <a:srgbClr val="EBEBEB"/>
                </a:solidFill>
              </a:rPr>
            </a:br>
            <a:r>
              <a:rPr lang="ru-RU" sz="2000" dirty="0">
                <a:solidFill>
                  <a:srgbClr val="EBEBEB"/>
                </a:solidFill>
              </a:rPr>
              <a:t>города </a:t>
            </a:r>
            <a:r>
              <a:rPr lang="ru-RU" sz="2000" dirty="0" smtClean="0">
                <a:solidFill>
                  <a:srgbClr val="EBEBEB"/>
                </a:solidFill>
              </a:rPr>
              <a:t>Чебоксары  </a:t>
            </a:r>
            <a:r>
              <a:rPr lang="ru-RU" sz="2000" dirty="0">
                <a:solidFill>
                  <a:srgbClr val="EBEBEB"/>
                </a:solidFill>
              </a:rPr>
              <a:t>на 2016 год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623777"/>
              </p:ext>
            </p:extLst>
          </p:nvPr>
        </p:nvGraphicFramePr>
        <p:xfrm>
          <a:off x="3258599" y="2560320"/>
          <a:ext cx="5674802" cy="1737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37401"/>
                <a:gridCol w="2837401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ДОХОДЫ</a:t>
                      </a:r>
                      <a:endParaRPr lang="ru-RU" sz="3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aseline="0" dirty="0" smtClean="0"/>
                        <a:t>6714,0</a:t>
                      </a:r>
                      <a:endParaRPr lang="ru-RU" sz="3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РАСХОДЫ</a:t>
                      </a:r>
                      <a:endParaRPr lang="ru-RU" sz="3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7010,1</a:t>
                      </a:r>
                      <a:endParaRPr lang="ru-RU" sz="3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ДЕФИЦИТ</a:t>
                      </a:r>
                      <a:endParaRPr lang="ru-RU" sz="3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rgbClr val="FFC000"/>
                          </a:solidFill>
                        </a:rPr>
                        <a:t>-296,1</a:t>
                      </a:r>
                      <a:endParaRPr lang="ru-RU" sz="3200" b="1" dirty="0" smtClean="0">
                        <a:solidFill>
                          <a:srgbClr val="FFC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2"/>
          <p:cNvSpPr txBox="1">
            <a:spLocks/>
          </p:cNvSpPr>
          <p:nvPr/>
        </p:nvSpPr>
        <p:spPr>
          <a:xfrm>
            <a:off x="3258599" y="2052919"/>
            <a:ext cx="5674802" cy="5074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r"/>
            <a:r>
              <a:rPr lang="ru-RU" cap="none" dirty="0" smtClean="0">
                <a:solidFill>
                  <a:schemeClr val="tx1"/>
                </a:solidFill>
                <a:latin typeface="Century Gothic"/>
              </a:rPr>
              <a:t>млн. рублей</a:t>
            </a:r>
            <a:endParaRPr lang="ru-RU" cap="none" dirty="0">
              <a:solidFill>
                <a:schemeClr val="tx1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 smtClean="0">
                <a:solidFill>
                  <a:srgbClr val="EBEBEB"/>
                </a:solidFill>
              </a:rPr>
              <a:t>Расходы </a:t>
            </a:r>
            <a:r>
              <a:rPr lang="ru-RU" sz="2000" dirty="0">
                <a:solidFill>
                  <a:srgbClr val="EBEBEB"/>
                </a:solidFill>
              </a:rPr>
              <a:t>бюджета </a:t>
            </a:r>
            <a:r>
              <a:rPr lang="ru-RU" sz="2000" dirty="0" smtClean="0">
                <a:solidFill>
                  <a:srgbClr val="EBEBEB"/>
                </a:solidFill>
              </a:rPr>
              <a:t>города </a:t>
            </a:r>
            <a:r>
              <a:rPr lang="ru-RU" sz="2000" dirty="0">
                <a:solidFill>
                  <a:srgbClr val="EBEBEB"/>
                </a:solidFill>
              </a:rPr>
              <a:t>Чебоксары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по отраслям социально-культурной сферы , млн.рублей</a:t>
            </a:r>
            <a:endParaRPr lang="ru-RU" sz="2000" dirty="0">
              <a:solidFill>
                <a:srgbClr val="EBEBE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570889949"/>
              </p:ext>
            </p:extLst>
          </p:nvPr>
        </p:nvGraphicFramePr>
        <p:xfrm>
          <a:off x="530759" y="1272663"/>
          <a:ext cx="479338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873352955"/>
              </p:ext>
            </p:extLst>
          </p:nvPr>
        </p:nvGraphicFramePr>
        <p:xfrm>
          <a:off x="1615367" y="1438794"/>
          <a:ext cx="8072664" cy="5086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Прямоугольник 3"/>
          <p:cNvSpPr txBox="1">
            <a:spLocks/>
          </p:cNvSpPr>
          <p:nvPr/>
        </p:nvSpPr>
        <p:spPr>
          <a:xfrm>
            <a:off x="4619504" y="792587"/>
            <a:ext cx="2064390" cy="7119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1"/>
              </a:spcBef>
            </a:pPr>
            <a:r>
              <a:rPr lang="ru-RU" sz="2000" dirty="0" smtClean="0">
                <a:solidFill>
                  <a:srgbClr val="EBEBEB"/>
                </a:solidFill>
              </a:rPr>
              <a:t>70%</a:t>
            </a:r>
            <a:endParaRPr lang="ru-RU" sz="2000" dirty="0">
              <a:solidFill>
                <a:srgbClr val="EBEBE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7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Основные направления адресной инвестиционной программы </a:t>
            </a:r>
            <a:br>
              <a:rPr lang="ru-RU" sz="2000" dirty="0">
                <a:solidFill>
                  <a:srgbClr val="EBEBEB"/>
                </a:solidFill>
              </a:rPr>
            </a:br>
            <a:r>
              <a:rPr lang="ru-RU" sz="2000" dirty="0">
                <a:solidFill>
                  <a:srgbClr val="EBEBEB"/>
                </a:solidFill>
              </a:rPr>
              <a:t>города Чебоксары на 2016 </a:t>
            </a:r>
            <a:r>
              <a:rPr lang="ru-RU" sz="2000" dirty="0" smtClean="0">
                <a:solidFill>
                  <a:srgbClr val="EBEBEB"/>
                </a:solidFill>
              </a:rPr>
              <a:t>год, </a:t>
            </a:r>
            <a:r>
              <a:rPr lang="ru-RU" sz="2000" dirty="0">
                <a:solidFill>
                  <a:srgbClr val="EBEBEB"/>
                </a:solidFill>
              </a:rPr>
              <a:t>млн.рублей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389519"/>
              </p:ext>
            </p:extLst>
          </p:nvPr>
        </p:nvGraphicFramePr>
        <p:xfrm>
          <a:off x="268224" y="1270078"/>
          <a:ext cx="10152085" cy="524184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766048"/>
                <a:gridCol w="1386037"/>
              </a:tblGrid>
              <a:tr h="4700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400" b="1" dirty="0" smtClean="0"/>
                    </a:p>
                  </a:txBody>
                  <a:tcPr marL="0" marR="0" marT="0" marB="0" anchor="ctr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2016 год</a:t>
                      </a: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Реконструкции дорог города Чебоксары </a:t>
                      </a:r>
                    </a:p>
                  </a:txBody>
                  <a:tcPr marL="54005" marR="0" marT="0" marB="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86,0</a:t>
                      </a:r>
                    </a:p>
                  </a:txBody>
                  <a:tcPr marL="0" marR="0" marT="0" marB="0" anchor="ctr" anchorCtr="1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5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Разработка проектов планировки территорий и строительство инженерной  инфраструктуры индустриального парка города Чебоксары </a:t>
                      </a:r>
                    </a:p>
                  </a:txBody>
                  <a:tcPr marL="54005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30,6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Национальный проект «Доступное и комфортное жилье» </a:t>
                      </a:r>
                    </a:p>
                  </a:txBody>
                  <a:tcPr marL="54005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65,0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79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 объектов коммунального хозяйства и благоустройства</a:t>
                      </a:r>
                    </a:p>
                  </a:txBody>
                  <a:tcPr marL="0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51,5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и реконструкция детских дошкольных учреждений</a:t>
                      </a:r>
                    </a:p>
                  </a:txBody>
                  <a:tcPr marL="54005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54,0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57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и реконструкция объектов общего образования</a:t>
                      </a:r>
                    </a:p>
                  </a:txBody>
                  <a:tcPr marL="54005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12,2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48494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 физкультурно - оздоровительных комплексов </a:t>
                      </a:r>
                    </a:p>
                  </a:txBody>
                  <a:tcPr marL="54005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77,8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Реконструкция объектов культуры</a:t>
                      </a:r>
                    </a:p>
                  </a:txBody>
                  <a:tcPr marL="54005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11,0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Другие инвестиционные расходы</a:t>
                      </a:r>
                    </a:p>
                  </a:txBody>
                  <a:tcPr marL="54005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-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ИТОГО</a:t>
                      </a:r>
                    </a:p>
                  </a:txBody>
                  <a:tcPr marL="54005" marR="0" marT="0" marB="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388,1</a:t>
                      </a:r>
                    </a:p>
                  </a:txBody>
                  <a:tcPr marL="0" marR="0" marT="0" marB="0" anchor="ctr" anchorCtr="1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80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Основные направления АИП города Чебоксары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по подразделу  «Дорожное </a:t>
            </a:r>
            <a:r>
              <a:rPr lang="ru-RU" sz="2000" dirty="0">
                <a:solidFill>
                  <a:srgbClr val="EBEBEB"/>
                </a:solidFill>
              </a:rPr>
              <a:t>хозяйство» на 2016 год, млн.рублей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229687"/>
              </p:ext>
            </p:extLst>
          </p:nvPr>
        </p:nvGraphicFramePr>
        <p:xfrm>
          <a:off x="227412" y="1270078"/>
          <a:ext cx="10514380" cy="532047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9294540"/>
                <a:gridCol w="1219840"/>
              </a:tblGrid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400" b="1" dirty="0" smtClean="0"/>
                    </a:p>
                  </a:txBody>
                  <a:tcPr marL="0" marR="0" marT="0" marB="0" anchor="ctr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2016 год</a:t>
                      </a: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Реконструкция Московского моста в г.Чебоксары </a:t>
                      </a:r>
                    </a:p>
                  </a:txBody>
                  <a:tcPr marL="54004" marR="0" marT="0" marB="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37,0</a:t>
                      </a:r>
                    </a:p>
                  </a:txBody>
                  <a:tcPr marL="0" marR="0" marT="0" marB="0" anchor="ctr" anchorCtr="1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пр. Айги и двухуровневой транспортной развязки пр. Айги – ул. Фучика (в районе Сугутского моста) г. Чебоксары 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21,4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6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Реконструкция автомобильной дороги по Марпосадскому шоссе на участке от Хозяйственного проезда до кольцевой развязки на пересечении с Машиностроительным проездом г. Чебоксары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1,0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автодороги по ул.Н.Рождественского от ул.Энгельса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4,4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автодороги по ул.Н.Рождественского от ул.Гагарина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5,0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автодороги по ул.Ярмарочная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8,4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перекрестка ул.Гагарина — ул. Цивильская, г. Чебоксары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3,8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автодороги ул. Цивильская - ул. Николаева, г. Чебоксары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2,2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dirty="0" smtClean="0"/>
                        <a:t>Строительство транспортной инфраструктуры этноэкологического комплекса "Амазония" г. Чебоксары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1,3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Строительство автодорог 1-го пускового комплекса 1-й очереди строительства жилого района "Новый город" г.Чебоксары Чувашской Республики 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1,5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Другие инвестиционные расходы в «Дорожном хозяйстве»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-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ИТОГО</a:t>
                      </a: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dirty="0" smtClean="0"/>
                        <a:t>86,0</a:t>
                      </a: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578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Основные направления АИП города Чебоксары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по подразделу  «</a:t>
            </a:r>
            <a:r>
              <a:rPr lang="ru-RU" sz="2000" dirty="0">
                <a:solidFill>
                  <a:srgbClr val="EBEBEB"/>
                </a:solidFill>
              </a:rPr>
              <a:t>Жилищное хозяйство» на 2016 год, млн.рублей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247566"/>
              </p:ext>
            </p:extLst>
          </p:nvPr>
        </p:nvGraphicFramePr>
        <p:xfrm>
          <a:off x="207522" y="1940638"/>
          <a:ext cx="10848405" cy="354055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487674"/>
                <a:gridCol w="2360731"/>
              </a:tblGrid>
              <a:tr h="64776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2016 год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92289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Приобретение  жилья  для граждан по решению судов 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4" marR="0" marT="0" marB="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25,0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7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Переселение граждан из ветхого и аварийного жилого фонда 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35,0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  <a:tr h="576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Снос аварийного и ветхого жилого фонда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5,0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32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ИТОГО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4" marR="0" marT="0" marB="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65,0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36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346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Основные направления АИП города Чебоксары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по подразделу  «</a:t>
            </a:r>
            <a:r>
              <a:rPr lang="ru-RU" sz="2000" dirty="0">
                <a:solidFill>
                  <a:srgbClr val="EBEBEB"/>
                </a:solidFill>
              </a:rPr>
              <a:t>Образование» на 2016 год, млн.рублей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726242"/>
              </p:ext>
            </p:extLst>
          </p:nvPr>
        </p:nvGraphicFramePr>
        <p:xfrm>
          <a:off x="424731" y="1670625"/>
          <a:ext cx="10671636" cy="468504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9317632"/>
                <a:gridCol w="1354004"/>
              </a:tblGrid>
              <a:tr h="4682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2016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год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49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Строительство детского сада на 220 мест в мкр. </a:t>
                      </a:r>
                      <a:r>
                        <a:rPr kumimoji="0" lang="en-US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VI</a:t>
                      </a: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«А» по ул. Чернышевского в г.Чебоксары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7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28,0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713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Приобретение здания дошкольного образовательного учреждения на 240 мест поз. 5 в микрорайоне №1 жилого района "Новый город" г. Чебоксары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7" marR="0" marT="0" marB="0" anchor="ctr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49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Строительство здания дошкольного образовательного учреждения на 240 мест по ул. Р. Люксембург г. Чебоксары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7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10,0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491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Приобретение дошкольного образовательного учреждения в микрорайоне «Университетский-2»  г. Чебоксары 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7" marR="0" marT="0" marB="0" anchor="ctr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15,0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4755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Строительство средней общеобразовательной школы на 1100 мест в мкр. "Гладкова"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7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5,7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568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Строительство средней общеобразовательной школы на 825 мест в мкр.»Волжский-3»   г.Чебоксары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7" marR="0" marT="0" marB="0" anchor="ctr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5,0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4915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Строительство и реконструкция других образовательных учреждений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7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1,5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4915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ИТОГО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7" marR="0" marT="0" marB="0" anchor="ctr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66,2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66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0"/>
            <a:ext cx="10229088" cy="91440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 smtClean="0">
                <a:solidFill>
                  <a:srgbClr val="EBEBEB"/>
                </a:solidFill>
              </a:rPr>
              <a:t>Объем кредитов кредитных организаций, </a:t>
            </a:r>
            <a:r>
              <a:rPr lang="ru-RU" sz="2000" dirty="0" err="1" smtClean="0">
                <a:solidFill>
                  <a:srgbClr val="EBEBEB"/>
                </a:solidFill>
              </a:rPr>
              <a:t>млн.рублей</a:t>
            </a:r>
            <a:endParaRPr lang="ru-RU" sz="2000" dirty="0">
              <a:solidFill>
                <a:srgbClr val="EBEBE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250878649"/>
              </p:ext>
            </p:extLst>
          </p:nvPr>
        </p:nvGraphicFramePr>
        <p:xfrm>
          <a:off x="1608489" y="1114167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0750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Основные характеристики проекта бюджета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города </a:t>
            </a:r>
            <a:r>
              <a:rPr lang="ru-RU" sz="2000" dirty="0">
                <a:solidFill>
                  <a:srgbClr val="EBEBEB"/>
                </a:solidFill>
              </a:rPr>
              <a:t>Чебоксары </a:t>
            </a:r>
            <a:r>
              <a:rPr lang="ru-RU" sz="2000" dirty="0" smtClean="0">
                <a:solidFill>
                  <a:srgbClr val="EBEBEB"/>
                </a:solidFill>
              </a:rPr>
              <a:t> на </a:t>
            </a:r>
            <a:r>
              <a:rPr lang="ru-RU" sz="2000" dirty="0">
                <a:solidFill>
                  <a:srgbClr val="EBEBEB"/>
                </a:solidFill>
              </a:rPr>
              <a:t>2016 год  в сравнении с 2015 </a:t>
            </a:r>
            <a:r>
              <a:rPr lang="ru-RU" sz="2000" dirty="0" smtClean="0">
                <a:solidFill>
                  <a:srgbClr val="EBEBEB"/>
                </a:solidFill>
              </a:rPr>
              <a:t>годом, млн.рублей </a:t>
            </a:r>
            <a:endParaRPr lang="ru-RU" sz="2000" dirty="0">
              <a:solidFill>
                <a:srgbClr val="EBEBE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2165846"/>
              </p:ext>
            </p:extLst>
          </p:nvPr>
        </p:nvGraphicFramePr>
        <p:xfrm>
          <a:off x="1010739" y="1200793"/>
          <a:ext cx="9520582" cy="5237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5337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170688" y="158497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Прогноз и динамика поступлений доходов в бюджет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города </a:t>
            </a:r>
            <a:r>
              <a:rPr lang="ru-RU" sz="2000" dirty="0">
                <a:solidFill>
                  <a:srgbClr val="EBEBEB"/>
                </a:solidFill>
              </a:rPr>
              <a:t>Чебоксары </a:t>
            </a:r>
            <a:r>
              <a:rPr lang="ru-RU" sz="2000" dirty="0" smtClean="0">
                <a:solidFill>
                  <a:srgbClr val="EBEBEB"/>
                </a:solidFill>
              </a:rPr>
              <a:t>на </a:t>
            </a:r>
            <a:r>
              <a:rPr lang="ru-RU" sz="2000" dirty="0">
                <a:solidFill>
                  <a:srgbClr val="EBEBEB"/>
                </a:solidFill>
              </a:rPr>
              <a:t>2016 год </a:t>
            </a:r>
            <a:r>
              <a:rPr lang="ru-RU" sz="2000" dirty="0" smtClean="0">
                <a:solidFill>
                  <a:srgbClr val="EBEBEB"/>
                </a:solidFill>
              </a:rPr>
              <a:t>, млн.рублей</a:t>
            </a:r>
            <a:endParaRPr lang="ru-RU" sz="2000" dirty="0">
              <a:solidFill>
                <a:srgbClr val="EBEBE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3679926050"/>
              </p:ext>
            </p:extLst>
          </p:nvPr>
        </p:nvGraphicFramePr>
        <p:xfrm>
          <a:off x="887236" y="1311422"/>
          <a:ext cx="4989308" cy="5223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022213166"/>
              </p:ext>
            </p:extLst>
          </p:nvPr>
        </p:nvGraphicFramePr>
        <p:xfrm>
          <a:off x="6133208" y="1347998"/>
          <a:ext cx="4668904" cy="5247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2150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Структура  доходов бюджета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города </a:t>
            </a:r>
            <a:r>
              <a:rPr lang="ru-RU" sz="2000" dirty="0">
                <a:solidFill>
                  <a:srgbClr val="EBEBEB"/>
                </a:solidFill>
              </a:rPr>
              <a:t>Чебоксары </a:t>
            </a:r>
            <a:r>
              <a:rPr lang="ru-RU" sz="2000" dirty="0" smtClean="0">
                <a:solidFill>
                  <a:srgbClr val="EBEBEB"/>
                </a:solidFill>
              </a:rPr>
              <a:t>на </a:t>
            </a:r>
            <a:r>
              <a:rPr lang="ru-RU" sz="2000" dirty="0">
                <a:solidFill>
                  <a:srgbClr val="EBEBEB"/>
                </a:solidFill>
              </a:rPr>
              <a:t>2016 </a:t>
            </a:r>
            <a:r>
              <a:rPr lang="ru-RU" sz="2000" dirty="0" smtClean="0">
                <a:solidFill>
                  <a:srgbClr val="EBEBEB"/>
                </a:solidFill>
              </a:rPr>
              <a:t>год, млн.рублей</a:t>
            </a:r>
            <a:endParaRPr lang="ru-RU" sz="2000" dirty="0">
              <a:solidFill>
                <a:srgbClr val="EBEBE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91070564"/>
              </p:ext>
            </p:extLst>
          </p:nvPr>
        </p:nvGraphicFramePr>
        <p:xfrm>
          <a:off x="921457" y="1179949"/>
          <a:ext cx="4552749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770120748"/>
              </p:ext>
            </p:extLst>
          </p:nvPr>
        </p:nvGraphicFramePr>
        <p:xfrm>
          <a:off x="6442595" y="1179948"/>
          <a:ext cx="4320000" cy="5476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2242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Структура налоговых доходов бюджета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города </a:t>
            </a:r>
            <a:r>
              <a:rPr lang="ru-RU" sz="2000" dirty="0">
                <a:solidFill>
                  <a:srgbClr val="EBEBEB"/>
                </a:solidFill>
              </a:rPr>
              <a:t>Чебоксары на 2016 год </a:t>
            </a:r>
            <a:r>
              <a:rPr lang="ru-RU" sz="2000" dirty="0" smtClean="0">
                <a:solidFill>
                  <a:srgbClr val="EBEBEB"/>
                </a:solidFill>
              </a:rPr>
              <a:t>, млн.рублей</a:t>
            </a:r>
            <a:endParaRPr lang="ru-RU" sz="2000" dirty="0">
              <a:solidFill>
                <a:srgbClr val="EBEBE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694788286"/>
              </p:ext>
            </p:extLst>
          </p:nvPr>
        </p:nvGraphicFramePr>
        <p:xfrm>
          <a:off x="943180" y="1101975"/>
          <a:ext cx="432000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76498986"/>
              </p:ext>
            </p:extLst>
          </p:nvPr>
        </p:nvGraphicFramePr>
        <p:xfrm>
          <a:off x="6472386" y="1065399"/>
          <a:ext cx="432000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8474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/>
            </a:r>
            <a:br>
              <a:rPr lang="ru-RU" sz="2000" dirty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Структура </a:t>
            </a:r>
            <a:r>
              <a:rPr lang="ru-RU" sz="2000" dirty="0">
                <a:solidFill>
                  <a:srgbClr val="EBEBEB"/>
                </a:solidFill>
              </a:rPr>
              <a:t>неналоговых доходов бюджета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города </a:t>
            </a:r>
            <a:r>
              <a:rPr lang="ru-RU" sz="2000" dirty="0">
                <a:solidFill>
                  <a:srgbClr val="EBEBEB"/>
                </a:solidFill>
              </a:rPr>
              <a:t>Чебоксары на 2016 год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628100789"/>
              </p:ext>
            </p:extLst>
          </p:nvPr>
        </p:nvGraphicFramePr>
        <p:xfrm>
          <a:off x="906604" y="1270078"/>
          <a:ext cx="432000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432029343"/>
              </p:ext>
            </p:extLst>
          </p:nvPr>
        </p:nvGraphicFramePr>
        <p:xfrm>
          <a:off x="6352789" y="1270078"/>
          <a:ext cx="432000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7831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Общий объём расходов бюджета города Чебоксары на 2016 год </a:t>
            </a:r>
            <a:r>
              <a:rPr lang="ru-RU" sz="2000" dirty="0" smtClean="0">
                <a:solidFill>
                  <a:srgbClr val="EBEBEB"/>
                </a:solidFill>
              </a:rPr>
              <a:t>,млн. рублей</a:t>
            </a:r>
            <a:endParaRPr lang="ru-RU" sz="2000" dirty="0">
              <a:solidFill>
                <a:srgbClr val="EBEBE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352866600"/>
              </p:ext>
            </p:extLst>
          </p:nvPr>
        </p:nvGraphicFramePr>
        <p:xfrm>
          <a:off x="478675" y="1143217"/>
          <a:ext cx="1126414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1485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0"/>
            <a:ext cx="10229088" cy="91440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>
                <a:solidFill>
                  <a:srgbClr val="EBEBEB"/>
                </a:solidFill>
              </a:rPr>
              <a:t>Муниципальные программы, финансируемые из бюджета </a:t>
            </a:r>
            <a:r>
              <a:rPr lang="ru-RU" sz="2000" dirty="0" smtClean="0">
                <a:solidFill>
                  <a:srgbClr val="EBEBEB"/>
                </a:solidFill>
              </a:rPr>
              <a:t/>
            </a:r>
            <a:br>
              <a:rPr lang="ru-RU" sz="2000" dirty="0" smtClean="0">
                <a:solidFill>
                  <a:srgbClr val="EBEBEB"/>
                </a:solidFill>
              </a:rPr>
            </a:br>
            <a:r>
              <a:rPr lang="ru-RU" sz="2000" dirty="0" smtClean="0">
                <a:solidFill>
                  <a:srgbClr val="EBEBEB"/>
                </a:solidFill>
              </a:rPr>
              <a:t>города </a:t>
            </a:r>
            <a:r>
              <a:rPr lang="ru-RU" sz="2000" dirty="0">
                <a:solidFill>
                  <a:srgbClr val="EBEBEB"/>
                </a:solidFill>
              </a:rPr>
              <a:t>Чебоксары</a:t>
            </a:r>
            <a:r>
              <a:rPr lang="ru-RU" sz="2000" dirty="0" smtClean="0">
                <a:solidFill>
                  <a:srgbClr val="EBEBEB"/>
                </a:solidFill>
              </a:rPr>
              <a:t>, на </a:t>
            </a:r>
            <a:r>
              <a:rPr lang="ru-RU" sz="2000" dirty="0">
                <a:solidFill>
                  <a:srgbClr val="EBEBEB"/>
                </a:solidFill>
              </a:rPr>
              <a:t>2016 год, млн.рублей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64569"/>
              </p:ext>
            </p:extLst>
          </p:nvPr>
        </p:nvGraphicFramePr>
        <p:xfrm>
          <a:off x="502948" y="1196188"/>
          <a:ext cx="9613456" cy="545895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296720"/>
                <a:gridCol w="1316736"/>
              </a:tblGrid>
              <a:tr h="414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2016 год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2967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Муниципальная программа города Чебоксары "Развитие образования" на 2014-2020 годы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4193,6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479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Муниципальная программа города Чебоксары "Развитие жилищного строительства и сферы жилищно-коммунального хозяйства города Чебоксары" на 2014–2020 годы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715,6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520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Муниципальная программа города Чебоксары "Развитие транспортной системы города Чебоксары" на 2014–2020 годы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613,5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5040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Муниципальная программа  города Чебоксары "Развитие культуры и туризма" в городе Чебоксары" на 2014-2020 годы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362,9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499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Муниципальная программа города Чебоксары "Управление муниципальными финансами и муниципальным долгом города Чебоксары на 2014-2020 годы"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415,2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517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Муниципальная программа города Чебоксары "Развитие физической культуры и спорта в городе Чебоксары на 2014-2020 годы"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265,7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5122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Муниципальная программа города Чебоксары "Информационное общество города Чебоксары" на 2014-2020 годы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55,9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459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Муниципальная программа города Чебоксары "Повышение безопасности жизнедеятельности населения и территории города Чебоксары" на 2014-2020 годы"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29,7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5371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Муниципальная программа города Чебоксары "Развитие потенциала природно-сырьевых ресурсов и повышение экологической безопасности в городе Чебоксары на 2014-2020 годы"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13,6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304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Другие муниципальные программы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3995" marR="0" marT="0" marB="0" horzOverflow="overflow">
                    <a:solidFill>
                      <a:srgbClr val="4063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344,4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>
                    <a:solidFill>
                      <a:srgbClr val="406361"/>
                    </a:solidFill>
                  </a:tcPr>
                </a:tc>
              </a:tr>
              <a:tr h="414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ИТОГО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7010,1</a:t>
                      </a:r>
                      <a:endParaRPr kumimoji="0" lang="ru-RU" alt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anchorCtr="1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3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Grp="1"/>
          </p:cNvSpPr>
          <p:nvPr>
            <p:ph type="ctrTitle"/>
          </p:nvPr>
        </p:nvSpPr>
        <p:spPr>
          <a:xfrm>
            <a:off x="0" y="1"/>
            <a:ext cx="10453208" cy="79907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sz="2000" dirty="0" smtClean="0">
                <a:solidFill>
                  <a:srgbClr val="EBEBEB"/>
                </a:solidFill>
              </a:rPr>
              <a:t>Расходы </a:t>
            </a:r>
            <a:r>
              <a:rPr lang="ru-RU" sz="2000" dirty="0">
                <a:solidFill>
                  <a:srgbClr val="EBEBEB"/>
                </a:solidFill>
              </a:rPr>
              <a:t>бюджета </a:t>
            </a:r>
            <a:r>
              <a:rPr lang="ru-RU" sz="2000" dirty="0" smtClean="0">
                <a:solidFill>
                  <a:srgbClr val="EBEBEB"/>
                </a:solidFill>
              </a:rPr>
              <a:t>по отраслям «Национальная экономика» и «Жилищно-коммунальное хозяйство»  на </a:t>
            </a:r>
            <a:r>
              <a:rPr lang="ru-RU" sz="2000" dirty="0">
                <a:solidFill>
                  <a:srgbClr val="EBEBEB"/>
                </a:solidFill>
              </a:rPr>
              <a:t>2016 год </a:t>
            </a:r>
            <a:r>
              <a:rPr lang="ru-RU" sz="2000" dirty="0" smtClean="0">
                <a:solidFill>
                  <a:srgbClr val="EBEBEB"/>
                </a:solidFill>
              </a:rPr>
              <a:t>, млн.рублей</a:t>
            </a:r>
            <a:endParaRPr lang="ru-RU" sz="2000" dirty="0">
              <a:solidFill>
                <a:srgbClr val="EBEBE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208" y="471008"/>
            <a:ext cx="643159" cy="643159"/>
          </a:xfrm>
          <a:prstGeom prst="rect">
            <a:avLst/>
          </a:prstGeom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238233610"/>
              </p:ext>
            </p:extLst>
          </p:nvPr>
        </p:nvGraphicFramePr>
        <p:xfrm>
          <a:off x="438396" y="1034473"/>
          <a:ext cx="4807859" cy="5647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19026683"/>
              </p:ext>
            </p:extLst>
          </p:nvPr>
        </p:nvGraphicFramePr>
        <p:xfrm>
          <a:off x="6465454" y="994094"/>
          <a:ext cx="4862141" cy="5585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Прямоугольник 3"/>
          <p:cNvSpPr txBox="1">
            <a:spLocks/>
          </p:cNvSpPr>
          <p:nvPr/>
        </p:nvSpPr>
        <p:spPr>
          <a:xfrm>
            <a:off x="4644893" y="881450"/>
            <a:ext cx="2064390" cy="7119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1"/>
              </a:spcBef>
            </a:pPr>
            <a:r>
              <a:rPr lang="ru-RU" sz="2000" dirty="0" smtClean="0">
                <a:solidFill>
                  <a:srgbClr val="EBEBEB"/>
                </a:solidFill>
              </a:rPr>
              <a:t>1 385,1</a:t>
            </a:r>
            <a:endParaRPr lang="ru-RU" sz="2000" dirty="0">
              <a:solidFill>
                <a:srgbClr val="EBEBE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96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usiness_Plan_IonGreen_16X9_TP103417220.potx" id="{4B1FCF6B-AC37-473E-AFE9-684358FD50D7}" vid="{D849E02E-A37B-4F65-A00F-6E9D5C4BFA7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478CBB3-73F7-4AE4-8F66-D704F33A81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бизнес-плана (светло-зеленое оформление, широкоэкранный формат)</Template>
  <TotalTime>707</TotalTime>
  <Words>740</Words>
  <Application>Microsoft Office PowerPoint</Application>
  <PresentationFormat>Произвольный</PresentationFormat>
  <Paragraphs>206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Ион</vt:lpstr>
      <vt:lpstr>Основные характеристики проекта бюджета города Чебоксары  на 2016 год</vt:lpstr>
      <vt:lpstr>Основные характеристики проекта бюджета  города Чебоксары  на 2016 год  в сравнении с 2015 годом, млн.рублей </vt:lpstr>
      <vt:lpstr>Прогноз и динамика поступлений доходов в бюджет  города Чебоксары на 2016 год , млн.рублей</vt:lpstr>
      <vt:lpstr>Структура  доходов бюджета  города Чебоксары на 2016 год, млн.рублей</vt:lpstr>
      <vt:lpstr>Структура налоговых доходов бюджета  города Чебоксары на 2016 год , млн.рублей</vt:lpstr>
      <vt:lpstr> Структура неналоговых доходов бюджета  города Чебоксары на 2016 год </vt:lpstr>
      <vt:lpstr>Общий объём расходов бюджета города Чебоксары на 2016 год ,млн. рублей</vt:lpstr>
      <vt:lpstr>Муниципальные программы, финансируемые из бюджета  города Чебоксары, на 2016 год, млн.рублей</vt:lpstr>
      <vt:lpstr>Расходы бюджета по отраслям «Национальная экономика» и «Жилищно-коммунальное хозяйство»  на 2016 год , млн.рублей</vt:lpstr>
      <vt:lpstr>Расходы бюджета города Чебоксары  по отраслям социально-культурной сферы , млн.рублей</vt:lpstr>
      <vt:lpstr>Основные направления адресной инвестиционной программы  города Чебоксары на 2016 год, млн.рублей</vt:lpstr>
      <vt:lpstr>Основные направления АИП города Чебоксары  по подразделу  «Дорожное хозяйство» на 2016 год, млн.рублей</vt:lpstr>
      <vt:lpstr>Основные направления АИП города Чебоксары  по подразделу  «Жилищное хозяйство» на 2016 год, млн.рублей</vt:lpstr>
      <vt:lpstr>Основные направления АИП города Чебоксары  по подразделу  «Образование» на 2016 год, млн.рублей</vt:lpstr>
      <vt:lpstr>Объем кредитов кредитных организаций, млн.рублей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Публичные слушания по проекту бюджета города Чебоксары на 2016 год</dc:title>
  <dc:creator>Игорь Семёнов</dc:creator>
  <cp:lastModifiedBy>Сидукова</cp:lastModifiedBy>
  <cp:revision>130</cp:revision>
  <cp:lastPrinted>2015-12-23T12:23:23Z</cp:lastPrinted>
  <dcterms:created xsi:type="dcterms:W3CDTF">2015-12-21T09:17:21Z</dcterms:created>
  <dcterms:modified xsi:type="dcterms:W3CDTF">2017-04-17T08:11:55Z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TC034172229991</vt:lpwstr>
  </property>
</Properties>
</file>