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68" r:id="rId5"/>
    <p:sldId id="257" r:id="rId6"/>
    <p:sldId id="273" r:id="rId7"/>
    <p:sldId id="261" r:id="rId8"/>
    <p:sldId id="262" r:id="rId9"/>
    <p:sldId id="259" r:id="rId10"/>
    <p:sldId id="265" r:id="rId11"/>
    <p:sldId id="269" r:id="rId12"/>
    <p:sldId id="270" r:id="rId13"/>
    <p:sldId id="274" r:id="rId14"/>
    <p:sldId id="272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2020\&#1048;&#1090;&#1086;&#1075;&#1080;%202020\0611\&#1076;&#1083;&#1103;%20&#1089;&#1083;&#1072;&#1081;&#1076;&#1086;&#107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&#1048;&#1090;&#1086;&#1075;&#1080;%20&#1075;&#1086;&#1076;&#1072;\&#1050;%20&#1055;&#1056;&#1045;&#1047;&#1045;&#1053;&#1058;&#1040;&#1062;&#1048;&#104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11184550922913329"/>
          <c:w val="0.98100795818008513"/>
          <c:h val="0.62725143334242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Лист1!$B$8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2.4928774928774967E-2"/>
                  <c:y val="-2.3289026356134423E-17"/>
                </c:manualLayout>
              </c:layout>
              <c:showVal val="1"/>
            </c:dLbl>
            <c:dLbl>
              <c:idx val="1"/>
              <c:layout>
                <c:manualLayout>
                  <c:x val="-2.6850886463707254E-2"/>
                  <c:y val="-1.1757952820057031E-2"/>
                </c:manualLayout>
              </c:layout>
              <c:showVal val="1"/>
            </c:dLbl>
            <c:dLbl>
              <c:idx val="2"/>
              <c:layout>
                <c:manualLayout>
                  <c:x val="-2.1367521367521371E-2"/>
                  <c:y val="-3.2334370255156862E-2"/>
                </c:manualLayout>
              </c:layout>
              <c:showVal val="1"/>
            </c:dLbl>
            <c:dLbl>
              <c:idx val="3"/>
              <c:layout>
                <c:manualLayout>
                  <c:x val="-1.3698620381211214E-2"/>
                  <c:y val="-1.415097396585565E-2"/>
                </c:manualLayout>
              </c:layout>
              <c:showVal val="1"/>
            </c:dLbl>
            <c:dLbl>
              <c:idx val="4"/>
              <c:layout>
                <c:manualLayout>
                  <c:x val="-1.533780197262033E-2"/>
                  <c:y val="-4.11530663259637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</c:dLbls>
          <c:cat>
            <c:strRef>
              <c:f>Лист1!$C$7:$G$7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(оценка)</c:v>
                </c:pt>
              </c:strCache>
            </c:strRef>
          </c:cat>
          <c:val>
            <c:numRef>
              <c:f>Лист1!$C$8:$G$8</c:f>
              <c:numCache>
                <c:formatCode>General</c:formatCode>
                <c:ptCount val="5"/>
                <c:pt idx="0">
                  <c:v>333</c:v>
                </c:pt>
                <c:pt idx="1">
                  <c:v>275</c:v>
                </c:pt>
                <c:pt idx="2">
                  <c:v>217</c:v>
                </c:pt>
                <c:pt idx="3">
                  <c:v>290</c:v>
                </c:pt>
                <c:pt idx="4">
                  <c:v>190</c:v>
                </c:pt>
              </c:numCache>
            </c:numRef>
          </c:val>
        </c:ser>
        <c:ser>
          <c:idx val="1"/>
          <c:order val="1"/>
          <c:tx>
            <c:strRef>
              <c:f>Лист1!$B$9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dLbl>
              <c:idx val="0"/>
              <c:layout>
                <c:manualLayout>
                  <c:x val="9.0445790923515627E-3"/>
                  <c:y val="-3.8213346665185381E-2"/>
                </c:manualLayout>
              </c:layout>
              <c:showVal val="1"/>
            </c:dLbl>
            <c:dLbl>
              <c:idx val="1"/>
              <c:layout>
                <c:manualLayout>
                  <c:x val="1.6581728335977892E-2"/>
                  <c:y val="-4.9971299485242399E-2"/>
                </c:manualLayout>
              </c:layout>
              <c:showVal val="1"/>
            </c:dLbl>
            <c:dLbl>
              <c:idx val="2"/>
              <c:layout>
                <c:manualLayout>
                  <c:x val="1.5074298487252601E-2"/>
                  <c:y val="-4.4092323075213942E-2"/>
                </c:manualLayout>
              </c:layout>
              <c:showVal val="1"/>
            </c:dLbl>
            <c:dLbl>
              <c:idx val="3"/>
              <c:layout>
                <c:manualLayout>
                  <c:x val="4.5222895461757787E-3"/>
                  <c:y val="-4.4092323075213935E-2"/>
                </c:manualLayout>
              </c:layout>
              <c:showVal val="1"/>
            </c:dLbl>
            <c:dLbl>
              <c:idx val="4"/>
              <c:layout>
                <c:manualLayout>
                  <c:x val="3.0148596974505218E-3"/>
                  <c:y val="-3.52738584601711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</c:dLbls>
          <c:cat>
            <c:strRef>
              <c:f>Лист1!$C$7:$G$7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(оценка)</c:v>
                </c:pt>
              </c:strCache>
            </c:strRef>
          </c:cat>
          <c:val>
            <c:numRef>
              <c:f>Лист1!$C$9:$G$9</c:f>
              <c:numCache>
                <c:formatCode>General</c:formatCode>
                <c:ptCount val="5"/>
                <c:pt idx="0">
                  <c:v>536</c:v>
                </c:pt>
                <c:pt idx="1">
                  <c:v>506</c:v>
                </c:pt>
                <c:pt idx="2">
                  <c:v>457</c:v>
                </c:pt>
                <c:pt idx="3">
                  <c:v>495</c:v>
                </c:pt>
                <c:pt idx="4">
                  <c:v>521</c:v>
                </c:pt>
              </c:numCache>
            </c:numRef>
          </c:val>
        </c:ser>
        <c:shape val="box"/>
        <c:axId val="63765504"/>
        <c:axId val="52089600"/>
        <c:axId val="0"/>
      </c:bar3DChart>
      <c:catAx>
        <c:axId val="63765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52089600"/>
        <c:crosses val="autoZero"/>
        <c:auto val="1"/>
        <c:lblAlgn val="ctr"/>
        <c:lblOffset val="100"/>
      </c:catAx>
      <c:valAx>
        <c:axId val="52089600"/>
        <c:scaling>
          <c:orientation val="minMax"/>
        </c:scaling>
        <c:delete val="1"/>
        <c:axPos val="l"/>
        <c:numFmt formatCode="General" sourceLinked="1"/>
        <c:tickLblPos val="none"/>
        <c:crossAx val="6376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79445948500874"/>
          <c:y val="0.90538985251638826"/>
          <c:w val="0.87746658753315909"/>
          <c:h val="9.4610147483613169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5"/>
  <c:chart>
    <c:title>
      <c:tx>
        <c:rich>
          <a:bodyPr/>
          <a:lstStyle/>
          <a:p>
            <a:pPr>
              <a:defRPr/>
            </a:pPr>
            <a:r>
              <a:rPr lang="ru-RU" b="0" dirty="0"/>
              <a:t>КОЛИЧЕСТВО СУБЪЕКТОВ МАЛОГО И СРЕДНЕГО ПРЕДПРИНИМАТЕЛЬСТВА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7715174504420161E-2"/>
          <c:y val="0.4095398713868395"/>
          <c:w val="0.94456965099115953"/>
          <c:h val="0.4219931445525660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Лист1!$A$74</c:f>
              <c:strCache>
                <c:ptCount val="1"/>
                <c:pt idx="0">
                  <c:v>КОЛИЧЕСТВО СУБЪЕКТОВ МАЛОГО И СРЕДНЕГО ПРЕДПРИНИМАТЕЛЬСТВА</c:v>
                </c:pt>
              </c:strCache>
            </c:strRef>
          </c:tx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Лист1!$B$73:$D$73</c:f>
              <c:strCache>
                <c:ptCount val="3"/>
                <c:pt idx="0">
                  <c:v>Юр. Лица</c:v>
                </c:pt>
                <c:pt idx="1">
                  <c:v>ИП</c:v>
                </c:pt>
                <c:pt idx="2">
                  <c:v>Самозанятые</c:v>
                </c:pt>
              </c:strCache>
            </c:strRef>
          </c:cat>
          <c:val>
            <c:numRef>
              <c:f>Лист1!$B$74:$D$74</c:f>
              <c:numCache>
                <c:formatCode>General</c:formatCode>
                <c:ptCount val="3"/>
                <c:pt idx="0">
                  <c:v>101</c:v>
                </c:pt>
                <c:pt idx="1">
                  <c:v>877</c:v>
                </c:pt>
                <c:pt idx="2">
                  <c:v>288</c:v>
                </c:pt>
              </c:numCache>
            </c:numRef>
          </c:val>
        </c:ser>
        <c:dLbls>
          <c:showVal val="1"/>
        </c:dLbls>
        <c:overlap val="-25"/>
        <c:axId val="65470848"/>
        <c:axId val="65472384"/>
      </c:barChart>
      <c:catAx>
        <c:axId val="654708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472384"/>
        <c:crosses val="autoZero"/>
        <c:auto val="1"/>
        <c:lblAlgn val="ctr"/>
        <c:lblOffset val="100"/>
      </c:catAx>
      <c:valAx>
        <c:axId val="654723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5470848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i="1"/>
              <a:t>среднесписочная численность, чел.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Лист1!$A$77</c:f>
              <c:strCache>
                <c:ptCount val="1"/>
                <c:pt idx="0">
                  <c:v>среднесписочная численность, чел.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Лист1!$B$76:$C$76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Лист1!$B$77:$C$77</c:f>
              <c:numCache>
                <c:formatCode>General</c:formatCode>
                <c:ptCount val="2"/>
                <c:pt idx="0">
                  <c:v>3196</c:v>
                </c:pt>
                <c:pt idx="1">
                  <c:v>2809</c:v>
                </c:pt>
              </c:numCache>
            </c:numRef>
          </c:val>
        </c:ser>
        <c:dLbls>
          <c:showVal val="1"/>
        </c:dLbls>
        <c:overlap val="-25"/>
        <c:axId val="65484672"/>
        <c:axId val="65486208"/>
      </c:barChart>
      <c:catAx>
        <c:axId val="654846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486208"/>
        <c:crosses val="autoZero"/>
        <c:auto val="1"/>
        <c:lblAlgn val="ctr"/>
        <c:lblOffset val="100"/>
      </c:catAx>
      <c:valAx>
        <c:axId val="654862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5484672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i="1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Лист1!$A$82</c:f>
              <c:strCache>
                <c:ptCount val="1"/>
                <c:pt idx="0">
                  <c:v>оборот продукции, млрд. рублей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Лист1!$B$81:$C$81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Лист1!$B$82:$C$82</c:f>
              <c:numCache>
                <c:formatCode>General</c:formatCode>
                <c:ptCount val="2"/>
                <c:pt idx="0">
                  <c:v>1.9000000000000001</c:v>
                </c:pt>
                <c:pt idx="1">
                  <c:v>1.6</c:v>
                </c:pt>
              </c:numCache>
            </c:numRef>
          </c:val>
        </c:ser>
        <c:dLbls>
          <c:showVal val="1"/>
        </c:dLbls>
        <c:overlap val="-25"/>
        <c:axId val="65518592"/>
        <c:axId val="65524480"/>
      </c:barChart>
      <c:catAx>
        <c:axId val="655185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524480"/>
        <c:crosses val="autoZero"/>
        <c:auto val="1"/>
        <c:lblAlgn val="ctr"/>
        <c:lblOffset val="100"/>
      </c:catAx>
      <c:valAx>
        <c:axId val="65524480"/>
        <c:scaling>
          <c:orientation val="minMax"/>
        </c:scaling>
        <c:delete val="1"/>
        <c:axPos val="l"/>
        <c:numFmt formatCode="General" sourceLinked="1"/>
        <c:tickLblPos val="none"/>
        <c:crossAx val="65518592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i="1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Лист1!$A$85</c:f>
              <c:strCache>
                <c:ptCount val="1"/>
                <c:pt idx="0">
                  <c:v>объем налоговых поступлений в бюджет г. Шумерля, млн. рублей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Лист1!$B$84:$C$84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Лист1!$B$85:$C$85</c:f>
              <c:numCache>
                <c:formatCode>0.0</c:formatCode>
                <c:ptCount val="2"/>
                <c:pt idx="0" formatCode="General">
                  <c:v>25.1</c:v>
                </c:pt>
                <c:pt idx="1">
                  <c:v>22</c:v>
                </c:pt>
              </c:numCache>
            </c:numRef>
          </c:val>
        </c:ser>
        <c:dLbls>
          <c:showVal val="1"/>
        </c:dLbls>
        <c:overlap val="-25"/>
        <c:axId val="65364352"/>
        <c:axId val="65365888"/>
      </c:barChart>
      <c:catAx>
        <c:axId val="653643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365888"/>
        <c:crosses val="autoZero"/>
        <c:auto val="1"/>
        <c:lblAlgn val="ctr"/>
        <c:lblOffset val="100"/>
      </c:catAx>
      <c:valAx>
        <c:axId val="65365888"/>
        <c:scaling>
          <c:orientation val="minMax"/>
        </c:scaling>
        <c:delete val="1"/>
        <c:axPos val="l"/>
        <c:numFmt formatCode="General" sourceLinked="1"/>
        <c:tickLblPos val="none"/>
        <c:crossAx val="65364352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>
        <c:manualLayout>
          <c:layoutTarget val="inner"/>
          <c:xMode val="edge"/>
          <c:yMode val="edge"/>
          <c:x val="0.35426859142607181"/>
          <c:y val="5.6197973791153405E-2"/>
          <c:w val="0.63045363079615069"/>
          <c:h val="0.9216601789099295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Расходы бюджета</c:v>
                </c:pt>
                <c:pt idx="1">
                  <c:v>Неналоговые доходы</c:v>
                </c:pt>
                <c:pt idx="2">
                  <c:v>Налоги на имущество</c:v>
                </c:pt>
                <c:pt idx="3">
                  <c:v>Налог на доходы физических лиц</c:v>
                </c:pt>
                <c:pt idx="4">
                  <c:v>Налоговые доходы</c:v>
                </c:pt>
                <c:pt idx="5">
                  <c:v>Собственные доходы</c:v>
                </c:pt>
                <c:pt idx="6">
                  <c:v>Доходы бюджета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">
                  <c:v>638</c:v>
                </c:pt>
                <c:pt idx="1">
                  <c:v>33.300000000000004</c:v>
                </c:pt>
                <c:pt idx="2">
                  <c:v>24.3</c:v>
                </c:pt>
                <c:pt idx="3">
                  <c:v>99.3</c:v>
                </c:pt>
                <c:pt idx="4">
                  <c:v>147.4</c:v>
                </c:pt>
                <c:pt idx="5">
                  <c:v>180.7</c:v>
                </c:pt>
                <c:pt idx="6">
                  <c:v>718.3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Расходы бюджета</c:v>
                </c:pt>
                <c:pt idx="1">
                  <c:v>Неналоговые доходы</c:v>
                </c:pt>
                <c:pt idx="2">
                  <c:v>Налоги на имущество</c:v>
                </c:pt>
                <c:pt idx="3">
                  <c:v>Налог на доходы физических лиц</c:v>
                </c:pt>
                <c:pt idx="4">
                  <c:v>Налоговые доходы</c:v>
                </c:pt>
                <c:pt idx="5">
                  <c:v>Собственные доходы</c:v>
                </c:pt>
                <c:pt idx="6">
                  <c:v>Доходы бюджета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649.9</c:v>
                </c:pt>
                <c:pt idx="1">
                  <c:v>26.6</c:v>
                </c:pt>
                <c:pt idx="2">
                  <c:v>23.1</c:v>
                </c:pt>
                <c:pt idx="3">
                  <c:v>106.4</c:v>
                </c:pt>
                <c:pt idx="4">
                  <c:v>150.30000000000001</c:v>
                </c:pt>
                <c:pt idx="5">
                  <c:v>176.9</c:v>
                </c:pt>
                <c:pt idx="6">
                  <c:v>651.20000000000005</c:v>
                </c:pt>
              </c:numCache>
            </c:numRef>
          </c:val>
        </c:ser>
        <c:dLbls>
          <c:showVal val="1"/>
        </c:dLbls>
        <c:overlap val="-25"/>
        <c:axId val="65539072"/>
        <c:axId val="65544960"/>
      </c:barChart>
      <c:catAx>
        <c:axId val="6553907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5544960"/>
        <c:crosses val="autoZero"/>
        <c:auto val="1"/>
        <c:lblAlgn val="ctr"/>
        <c:lblOffset val="100"/>
      </c:catAx>
      <c:valAx>
        <c:axId val="65544960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65539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7384076990376251E-4"/>
          <c:y val="0.95096026813620438"/>
          <c:w val="0.31889654418197738"/>
          <c:h val="4.9039731863795719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500656167979002E-3"/>
          <c:y val="2.1322532580460001E-3"/>
          <c:w val="0.99588670166229198"/>
          <c:h val="0.5790215560844118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0504D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Лист1!$A$88:$A$95</c:f>
              <c:strCache>
                <c:ptCount val="8"/>
                <c:pt idx="0">
                  <c:v>КАПИТАЛЬНЫЙ РЕМОНТ Д/С № 18</c:v>
                </c:pt>
                <c:pt idx="1">
                  <c:v>ПРОЕКТЫ ИНИЦИАТИВНОГО БЮДЖЕТИРОВАНИЯ </c:v>
                </c:pt>
                <c:pt idx="2">
                  <c:v>ДОСТУПНАЯ СРЕДА Д/С № 1</c:v>
                </c:pt>
                <c:pt idx="3">
                  <c:v>КАПИТАЛЬНЫЙ РЕМОНТ СОШ</c:v>
                </c:pt>
                <c:pt idx="4">
                  <c:v>ПИЩЕБЛОКИ ОБРАЗОВАТЕЛЬНЫХ УЧРЕЖДЕНИЙ</c:v>
                </c:pt>
                <c:pt idx="5">
                  <c:v>РЕМОНТ ОБЪЕКТОВ ФИЗКУЛЬТУРЫ И СПОРТА</c:v>
                </c:pt>
                <c:pt idx="6">
                  <c:v>РЕМОНТ УЧРЕЖДЕНИЙ КУЛЬТУРЫ</c:v>
                </c:pt>
                <c:pt idx="7">
                  <c:v>ЛЕТНЯЯ ЭСТРАДА ДОЛ </c:v>
                </c:pt>
              </c:strCache>
            </c:strRef>
          </c:cat>
          <c:val>
            <c:numRef>
              <c:f>Лист1!$B$88:$B$95</c:f>
              <c:numCache>
                <c:formatCode>General</c:formatCode>
                <c:ptCount val="8"/>
                <c:pt idx="0" formatCode="0.0">
                  <c:v>10</c:v>
                </c:pt>
                <c:pt idx="1">
                  <c:v>6.9</c:v>
                </c:pt>
                <c:pt idx="2" formatCode="0.0">
                  <c:v>1</c:v>
                </c:pt>
                <c:pt idx="3">
                  <c:v>31.6</c:v>
                </c:pt>
                <c:pt idx="4" formatCode="0.0">
                  <c:v>14.3</c:v>
                </c:pt>
                <c:pt idx="5">
                  <c:v>14.9</c:v>
                </c:pt>
                <c:pt idx="6" formatCode="0.0">
                  <c:v>4.7</c:v>
                </c:pt>
                <c:pt idx="7">
                  <c:v>1.9000000000000001</c:v>
                </c:pt>
              </c:numCache>
            </c:numRef>
          </c:val>
        </c:ser>
        <c:dLbls>
          <c:showVal val="1"/>
        </c:dLbls>
        <c:overlap val="-25"/>
        <c:axId val="65562880"/>
        <c:axId val="65829120"/>
      </c:barChart>
      <c:catAx>
        <c:axId val="655628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65829120"/>
        <c:crosses val="autoZero"/>
        <c:auto val="1"/>
        <c:lblAlgn val="ctr"/>
        <c:lblOffset val="100"/>
      </c:catAx>
      <c:valAx>
        <c:axId val="65829120"/>
        <c:scaling>
          <c:orientation val="minMax"/>
        </c:scaling>
        <c:delete val="1"/>
        <c:axPos val="l"/>
        <c:numFmt formatCode="0.0" sourceLinked="1"/>
        <c:tickLblPos val="none"/>
        <c:crossAx val="65562880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5481496062992166"/>
          <c:y val="4.1666666666666664E-2"/>
          <c:w val="0.47296281714785698"/>
          <c:h val="0.89814814814814814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Лист1!$A$1:$A$4</c:f>
              <c:strCache>
                <c:ptCount val="4"/>
                <c:pt idx="0">
                  <c:v>капитальный ремонт и ремонт автодорог</c:v>
                </c:pt>
                <c:pt idx="1">
                  <c:v>строительство  и реконструкция дорог</c:v>
                </c:pt>
                <c:pt idx="2">
                  <c:v>капитальный ремонт и ремонт дворовых территорий</c:v>
                </c:pt>
                <c:pt idx="3">
                  <c:v>ямочный ремонт и содержание дорог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24.9</c:v>
                </c:pt>
                <c:pt idx="1">
                  <c:v>15.9</c:v>
                </c:pt>
                <c:pt idx="2">
                  <c:v>4.8</c:v>
                </c:pt>
                <c:pt idx="3">
                  <c:v>15.4</c:v>
                </c:pt>
              </c:numCache>
            </c:numRef>
          </c:val>
        </c:ser>
        <c:dLbls>
          <c:showVal val="1"/>
        </c:dLbls>
        <c:overlap val="-25"/>
        <c:axId val="65783680"/>
        <c:axId val="65785216"/>
      </c:barChart>
      <c:catAx>
        <c:axId val="6578368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5785216"/>
        <c:crosses val="autoZero"/>
        <c:auto val="1"/>
        <c:lblAlgn val="ctr"/>
        <c:lblOffset val="100"/>
      </c:catAx>
      <c:valAx>
        <c:axId val="65785216"/>
        <c:scaling>
          <c:orientation val="minMax"/>
        </c:scaling>
        <c:delete val="1"/>
        <c:axPos val="b"/>
        <c:numFmt formatCode="General" sourceLinked="1"/>
        <c:tickLblPos val="none"/>
        <c:crossAx val="6578368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title>
      <c:tx>
        <c:rich>
          <a:bodyPr/>
          <a:lstStyle/>
          <a:p>
            <a:pPr>
              <a:defRPr b="0"/>
            </a:pPr>
            <a:r>
              <a:rPr lang="ru-RU" b="0"/>
              <a:t>СТРУКТУРА</a:t>
            </a:r>
            <a:r>
              <a:rPr lang="ru-RU" b="0" baseline="0"/>
              <a:t> ПРИЧИН СМЕРТНОСТИ</a:t>
            </a:r>
            <a:endParaRPr lang="ru-RU" b="0"/>
          </a:p>
        </c:rich>
      </c:tx>
      <c:layout/>
    </c:title>
    <c:plotArea>
      <c:layout>
        <c:manualLayout>
          <c:layoutTarget val="inner"/>
          <c:xMode val="edge"/>
          <c:yMode val="edge"/>
          <c:x val="1.8549902749058718E-2"/>
          <c:y val="0.25953032996333725"/>
          <c:w val="0.57552609690384349"/>
          <c:h val="0.60422119764470661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Лист1!$A$26:$A$29</c:f>
              <c:strCache>
                <c:ptCount val="4"/>
                <c:pt idx="0">
                  <c:v>болезни системы кровообращения</c:v>
                </c:pt>
                <c:pt idx="1">
                  <c:v>болезни нервной системы</c:v>
                </c:pt>
                <c:pt idx="2">
                  <c:v>болезни органов дыхания</c:v>
                </c:pt>
                <c:pt idx="3">
                  <c:v>прочие</c:v>
                </c:pt>
              </c:strCache>
            </c:strRef>
          </c:cat>
          <c:val>
            <c:numRef>
              <c:f>Лист1!$B$26:$B$29</c:f>
              <c:numCache>
                <c:formatCode>0.00%</c:formatCode>
                <c:ptCount val="4"/>
                <c:pt idx="0">
                  <c:v>0.42500000000000016</c:v>
                </c:pt>
                <c:pt idx="1">
                  <c:v>0.19700000000000001</c:v>
                </c:pt>
                <c:pt idx="2">
                  <c:v>0.15600000000000006</c:v>
                </c:pt>
                <c:pt idx="3">
                  <c:v>0.222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Лист1!$A$32</c:f>
              <c:strCache>
                <c:ptCount val="1"/>
                <c:pt idx="0">
                  <c:v>ОБОРОТ ОРГАНИЗАЦИЙ (НЕ ОТНОСЯЩИХСЯ К МСП)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2"/>
              <c:layout>
                <c:manualLayout>
                  <c:x val="5.7060653391453255E-2"/>
                  <c:y val="2.9893100389975519E-3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Лист1!$B$31:$D$31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Лист1!$B$32:$D$32</c:f>
              <c:numCache>
                <c:formatCode>General</c:formatCode>
                <c:ptCount val="3"/>
                <c:pt idx="0">
                  <c:v>11.7</c:v>
                </c:pt>
                <c:pt idx="1">
                  <c:v>18.5</c:v>
                </c:pt>
                <c:pt idx="2">
                  <c:v>14.9</c:v>
                </c:pt>
              </c:numCache>
            </c:numRef>
          </c:val>
        </c:ser>
        <c:ser>
          <c:idx val="1"/>
          <c:order val="1"/>
          <c:tx>
            <c:strRef>
              <c:f>Лист1!$A$33</c:f>
              <c:strCache>
                <c:ptCount val="1"/>
                <c:pt idx="0">
                  <c:v>ОБЪЕМ ОТГРУЖЕННЫХ ТОВАРОВ ПО ОБРАБАТЫВАЮЩИМ ПРОИЗВОДСТВАМ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layout>
                <c:manualLayout>
                  <c:x val="4.9279655201709606E-2"/>
                  <c:y val="-2.0925170272982848E-2"/>
                </c:manualLayout>
              </c:layout>
              <c:showVal val="1"/>
            </c:dLbl>
            <c:dLbl>
              <c:idx val="1"/>
              <c:layout>
                <c:manualLayout>
                  <c:x val="5.187332126495747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7.7809981897436292E-2"/>
                  <c:y val="-1.7935860233985308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Лист1!$B$31:$D$31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Лист1!$B$33:$D$33</c:f>
              <c:numCache>
                <c:formatCode>General</c:formatCode>
                <c:ptCount val="3"/>
                <c:pt idx="0">
                  <c:v>9.1</c:v>
                </c:pt>
                <c:pt idx="1">
                  <c:v>15.8</c:v>
                </c:pt>
                <c:pt idx="2">
                  <c:v>11.7</c:v>
                </c:pt>
              </c:numCache>
            </c:numRef>
          </c:val>
        </c:ser>
        <c:dLbls>
          <c:showVal val="1"/>
        </c:dLbls>
        <c:gapWidth val="75"/>
        <c:shape val="box"/>
        <c:axId val="64811776"/>
        <c:axId val="64813312"/>
        <c:axId val="0"/>
      </c:bar3DChart>
      <c:catAx>
        <c:axId val="648117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64813312"/>
        <c:crosses val="autoZero"/>
        <c:auto val="1"/>
        <c:lblAlgn val="ctr"/>
        <c:lblOffset val="100"/>
      </c:catAx>
      <c:valAx>
        <c:axId val="64813312"/>
        <c:scaling>
          <c:orientation val="minMax"/>
        </c:scaling>
        <c:axPos val="l"/>
        <c:numFmt formatCode="General" sourceLinked="1"/>
        <c:majorTickMark val="none"/>
        <c:tickLblPos val="nextTo"/>
        <c:crossAx val="64811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170701621388454E-2"/>
          <c:y val="0.81465535947394752"/>
          <c:w val="0.88812558408542841"/>
          <c:h val="0.1688100193728474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 algn="l">
              <a:defRPr/>
            </a:pPr>
            <a:r>
              <a:rPr lang="ru-RU" b="0" dirty="0" smtClean="0"/>
              <a:t>ОБЪЕМ ВЫПОЛНЕННЫХ РАБОТ ПО ВИДУ ДЕЯТЕЛЬНОСТИ «СТРОИТЕЛЬСТВО»</a:t>
            </a:r>
            <a:endParaRPr lang="ru-RU" b="0" dirty="0"/>
          </a:p>
        </c:rich>
      </c:tx>
      <c:layout>
        <c:manualLayout>
          <c:xMode val="edge"/>
          <c:yMode val="edge"/>
          <c:x val="1.8027777777777792E-2"/>
          <c:y val="3.0794638338244598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Лист1!$A$42</c:f>
              <c:strCache>
                <c:ptCount val="1"/>
                <c:pt idx="0">
                  <c:v>Объем ваыполненных работ по виду деятельности "Строительство"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2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Лист1!$B$41:$D$41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Лист1!$B$42:$D$42</c:f>
              <c:numCache>
                <c:formatCode>General</c:formatCode>
                <c:ptCount val="3"/>
                <c:pt idx="0">
                  <c:v>19.3</c:v>
                </c:pt>
                <c:pt idx="1">
                  <c:v>24.8</c:v>
                </c:pt>
                <c:pt idx="2">
                  <c:v>20.7</c:v>
                </c:pt>
              </c:numCache>
            </c:numRef>
          </c:val>
        </c:ser>
        <c:dLbls>
          <c:showVal val="1"/>
        </c:dLbls>
        <c:shape val="box"/>
        <c:axId val="65030784"/>
        <c:axId val="65053056"/>
        <c:axId val="0"/>
      </c:bar3DChart>
      <c:catAx>
        <c:axId val="650307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053056"/>
        <c:crosses val="autoZero"/>
        <c:auto val="1"/>
        <c:lblAlgn val="ctr"/>
        <c:lblOffset val="100"/>
      </c:catAx>
      <c:valAx>
        <c:axId val="650530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503078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>
        <c:rich>
          <a:bodyPr/>
          <a:lstStyle/>
          <a:p>
            <a:pPr>
              <a:defRPr/>
            </a:pPr>
            <a:r>
              <a:rPr lang="ru-RU" b="0" dirty="0">
                <a:solidFill>
                  <a:srgbClr val="C00000"/>
                </a:solidFill>
              </a:rPr>
              <a:t>ВВОД ЖИЛЬЯ, КВ. М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Лист1!$A$45</c:f>
              <c:strCache>
                <c:ptCount val="1"/>
                <c:pt idx="0">
                  <c:v>ВВОД ЖИЛЬЯ, КВ. М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Лист1!$B$44:$D$44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Лист1!$B$45:$D$45</c:f>
              <c:numCache>
                <c:formatCode>General</c:formatCode>
                <c:ptCount val="3"/>
                <c:pt idx="0">
                  <c:v>4425</c:v>
                </c:pt>
                <c:pt idx="1">
                  <c:v>4946</c:v>
                </c:pt>
                <c:pt idx="2">
                  <c:v>2460</c:v>
                </c:pt>
              </c:numCache>
            </c:numRef>
          </c:val>
        </c:ser>
        <c:dLbls>
          <c:showVal val="1"/>
        </c:dLbls>
        <c:overlap val="-25"/>
        <c:axId val="65159168"/>
        <c:axId val="65160704"/>
      </c:barChart>
      <c:catAx>
        <c:axId val="651591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160704"/>
        <c:crosses val="autoZero"/>
        <c:auto val="1"/>
        <c:lblAlgn val="ctr"/>
        <c:lblOffset val="100"/>
      </c:catAx>
      <c:valAx>
        <c:axId val="651607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515916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Лист1!$A$48</c:f>
              <c:strCache>
                <c:ptCount val="1"/>
                <c:pt idx="0">
                  <c:v>ОБЪЕМ ИНВЕСТИЦИЙ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Лист1!$B$47:$D$47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Лист1!$B$48:$D$48</c:f>
              <c:numCache>
                <c:formatCode>General</c:formatCode>
                <c:ptCount val="3"/>
                <c:pt idx="0">
                  <c:v>247.5</c:v>
                </c:pt>
                <c:pt idx="1">
                  <c:v>411</c:v>
                </c:pt>
                <c:pt idx="2">
                  <c:v>292.89999999999986</c:v>
                </c:pt>
              </c:numCache>
            </c:numRef>
          </c:val>
        </c:ser>
        <c:dLbls>
          <c:showVal val="1"/>
        </c:dLbls>
        <c:overlap val="-25"/>
        <c:axId val="65193856"/>
        <c:axId val="65195392"/>
      </c:barChart>
      <c:catAx>
        <c:axId val="651938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195392"/>
        <c:crosses val="autoZero"/>
        <c:auto val="1"/>
        <c:lblAlgn val="ctr"/>
        <c:lblOffset val="100"/>
      </c:catAx>
      <c:valAx>
        <c:axId val="651953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519385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0102318460192441"/>
          <c:y val="5.2298749022908132E-2"/>
          <c:w val="0.42953237095363089"/>
          <c:h val="0.89540250195418358"/>
        </c:manualLayout>
      </c:layout>
      <c:barChart>
        <c:barDir val="bar"/>
        <c:grouping val="clustered"/>
        <c:ser>
          <c:idx val="0"/>
          <c:order val="0"/>
          <c:spPr>
            <a:solidFill>
              <a:prstClr val="white">
                <a:lumMod val="65000"/>
              </a:prstClr>
            </a:solidFill>
          </c:spPr>
          <c:dPt>
            <c:idx val="3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Лист1!$A$54:$A$59</c:f>
              <c:strCache>
                <c:ptCount val="6"/>
                <c:pt idx="0">
                  <c:v>Чувашская Республика</c:v>
                </c:pt>
                <c:pt idx="1">
                  <c:v>г. Чебоксары</c:v>
                </c:pt>
                <c:pt idx="2">
                  <c:v>г. Новочебоксарск</c:v>
                </c:pt>
                <c:pt idx="3">
                  <c:v>г. Шумерля</c:v>
                </c:pt>
                <c:pt idx="4">
                  <c:v>г. Канаш</c:v>
                </c:pt>
                <c:pt idx="5">
                  <c:v>г. Алатырь</c:v>
                </c:pt>
              </c:strCache>
            </c:strRef>
          </c:cat>
          <c:val>
            <c:numRef>
              <c:f>Лист1!$B$54:$B$59</c:f>
              <c:numCache>
                <c:formatCode>General</c:formatCode>
                <c:ptCount val="6"/>
                <c:pt idx="0">
                  <c:v>33.800000000000004</c:v>
                </c:pt>
                <c:pt idx="1">
                  <c:v>37.700000000000003</c:v>
                </c:pt>
                <c:pt idx="2">
                  <c:v>33.300000000000004</c:v>
                </c:pt>
                <c:pt idx="3">
                  <c:v>33.200000000000003</c:v>
                </c:pt>
                <c:pt idx="4" formatCode="0.0">
                  <c:v>30</c:v>
                </c:pt>
                <c:pt idx="5">
                  <c:v>27.1</c:v>
                </c:pt>
              </c:numCache>
            </c:numRef>
          </c:val>
        </c:ser>
        <c:dLbls>
          <c:showVal val="1"/>
        </c:dLbls>
        <c:overlap val="-25"/>
        <c:axId val="64024576"/>
        <c:axId val="64026112"/>
      </c:barChart>
      <c:catAx>
        <c:axId val="640245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4026112"/>
        <c:crosses val="autoZero"/>
        <c:auto val="1"/>
        <c:lblAlgn val="ctr"/>
        <c:lblOffset val="100"/>
      </c:catAx>
      <c:valAx>
        <c:axId val="64026112"/>
        <c:scaling>
          <c:orientation val="minMax"/>
        </c:scaling>
        <c:delete val="1"/>
        <c:axPos val="b"/>
        <c:numFmt formatCode="General" sourceLinked="1"/>
        <c:tickLblPos val="none"/>
        <c:crossAx val="64024576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3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Лист1!$A$62:$A$67</c:f>
              <c:strCache>
                <c:ptCount val="6"/>
                <c:pt idx="0">
                  <c:v>Чувашская Республика</c:v>
                </c:pt>
                <c:pt idx="1">
                  <c:v>г. Чебоксары</c:v>
                </c:pt>
                <c:pt idx="2">
                  <c:v>г. Новочебоксарск</c:v>
                </c:pt>
                <c:pt idx="3">
                  <c:v>г. Шумерля</c:v>
                </c:pt>
                <c:pt idx="4">
                  <c:v>г. Канаш</c:v>
                </c:pt>
                <c:pt idx="5">
                  <c:v>г. Алатырь</c:v>
                </c:pt>
              </c:strCache>
            </c:strRef>
          </c:cat>
          <c:val>
            <c:numRef>
              <c:f>Лист1!$B$62:$B$67</c:f>
              <c:numCache>
                <c:formatCode>0.00%</c:formatCode>
                <c:ptCount val="6"/>
                <c:pt idx="0">
                  <c:v>2.2800000000000008E-2</c:v>
                </c:pt>
                <c:pt idx="1">
                  <c:v>3.0100000000000002E-2</c:v>
                </c:pt>
                <c:pt idx="2">
                  <c:v>2.2300000000000007E-2</c:v>
                </c:pt>
                <c:pt idx="3">
                  <c:v>2.2500000000000006E-2</c:v>
                </c:pt>
                <c:pt idx="4">
                  <c:v>2.5000000000000001E-2</c:v>
                </c:pt>
                <c:pt idx="5">
                  <c:v>1.4100000000000001E-2</c:v>
                </c:pt>
              </c:numCache>
            </c:numRef>
          </c:val>
        </c:ser>
        <c:dLbls>
          <c:showVal val="1"/>
        </c:dLbls>
        <c:overlap val="-25"/>
        <c:axId val="65307776"/>
        <c:axId val="65309312"/>
      </c:barChart>
      <c:catAx>
        <c:axId val="653077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5309312"/>
        <c:crosses val="autoZero"/>
        <c:auto val="1"/>
        <c:lblAlgn val="ctr"/>
        <c:lblOffset val="100"/>
      </c:catAx>
      <c:valAx>
        <c:axId val="65309312"/>
        <c:scaling>
          <c:orientation val="minMax"/>
        </c:scaling>
        <c:delete val="1"/>
        <c:axPos val="b"/>
        <c:numFmt formatCode="0.00%" sourceLinked="1"/>
        <c:tickLblPos val="none"/>
        <c:crossAx val="6530777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Лист1!$A$71</c:f>
              <c:strCache>
                <c:ptCount val="1"/>
                <c:pt idx="0">
                  <c:v>уровень безработицы</c:v>
                </c:pt>
              </c:strCache>
            </c:strRef>
          </c:tx>
          <c:spPr>
            <a:ln w="44450"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12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1.8090467149990769E-2"/>
                  <c:y val="-0.10156446597883617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Лист1!$B$70:$D$70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Лист1!$B$71:$D$71</c:f>
              <c:numCache>
                <c:formatCode>General</c:formatCode>
                <c:ptCount val="3"/>
                <c:pt idx="0">
                  <c:v>1.04</c:v>
                </c:pt>
                <c:pt idx="1">
                  <c:v>0.76000000000000023</c:v>
                </c:pt>
                <c:pt idx="2">
                  <c:v>2.25</c:v>
                </c:pt>
              </c:numCache>
            </c:numRef>
          </c:val>
        </c:ser>
        <c:dLbls>
          <c:showVal val="1"/>
        </c:dLbls>
        <c:marker val="1"/>
        <c:axId val="65218432"/>
        <c:axId val="65219968"/>
      </c:lineChart>
      <c:catAx>
        <c:axId val="652184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219968"/>
        <c:crosses val="autoZero"/>
        <c:auto val="1"/>
        <c:lblAlgn val="ctr"/>
        <c:lblOffset val="100"/>
      </c:catAx>
      <c:valAx>
        <c:axId val="652199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5218432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0.5945</cdr:x>
      <cdr:y>0.22892</cdr:y>
    </cdr:from>
    <cdr:to>
      <cdr:x>0.71262</cdr:x>
      <cdr:y>0.31325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436096" y="1368152"/>
          <a:ext cx="1080120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97,9%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0.55512</cdr:x>
      <cdr:y>0.36145</cdr:y>
    </cdr:from>
    <cdr:to>
      <cdr:x>0.67325</cdr:x>
      <cdr:y>0.44578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076056" y="2160240"/>
          <a:ext cx="1080120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accent5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4BACC6">
                  <a:lumMod val="50000"/>
                </a:srgbClr>
              </a:solidFill>
            </a:rPr>
            <a:t>102,0%</a:t>
          </a:r>
          <a:endParaRPr lang="ru-RU" sz="2000" b="1" dirty="0">
            <a:solidFill>
              <a:srgbClr val="4BACC6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0.5315</cdr:x>
      <cdr:y>0.49398</cdr:y>
    </cdr:from>
    <cdr:to>
      <cdr:x>0.64962</cdr:x>
      <cdr:y>0.57831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860032" y="2952328"/>
          <a:ext cx="1080120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accent5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4BACC6">
                  <a:lumMod val="50000"/>
                </a:srgbClr>
              </a:solidFill>
            </a:rPr>
            <a:t>107,2%</a:t>
          </a:r>
          <a:endParaRPr lang="ru-RU" sz="2000" b="1" dirty="0">
            <a:solidFill>
              <a:srgbClr val="4BACC6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0.46063</cdr:x>
      <cdr:y>0.61446</cdr:y>
    </cdr:from>
    <cdr:to>
      <cdr:x>0.57875</cdr:x>
      <cdr:y>0.6988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211960" y="3672408"/>
          <a:ext cx="1080120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4BACC6">
                  <a:lumMod val="50000"/>
                </a:srgbClr>
              </a:solidFill>
            </a:rPr>
            <a:t>95,1%</a:t>
          </a:r>
          <a:endParaRPr lang="ru-RU" sz="2000" b="1" dirty="0">
            <a:solidFill>
              <a:srgbClr val="4BACC6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0.46063</cdr:x>
      <cdr:y>0.74699</cdr:y>
    </cdr:from>
    <cdr:to>
      <cdr:x>0.57875</cdr:x>
      <cdr:y>0.83133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11960" y="4464496"/>
          <a:ext cx="1080120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4BACC6">
                  <a:lumMod val="50000"/>
                </a:srgbClr>
              </a:solidFill>
            </a:rPr>
            <a:t>79,9%</a:t>
          </a:r>
          <a:endParaRPr lang="ru-RU" sz="2000" b="1" dirty="0">
            <a:solidFill>
              <a:srgbClr val="4BACC6">
                <a:lumMod val="50000"/>
              </a:srgb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03FD-E62E-48E4-A3A0-13505A888D4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4221088"/>
            <a:ext cx="16561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4653136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5445224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5013176"/>
            <a:ext cx="9361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4005064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00506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2121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36912"/>
            <a:ext cx="48863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980728"/>
            <a:ext cx="5688632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ОСНОВНЫЕ ИТОГИ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СОЦИАЛЬНО-ЭКОНОМИЧЕСКОГО </a:t>
            </a:r>
            <a:r>
              <a:rPr lang="ru-RU" sz="2800" b="1" dirty="0" smtClean="0">
                <a:solidFill>
                  <a:srgbClr val="C00000"/>
                </a:solidFill>
              </a:rPr>
              <a:t>РАЗВИТИЯ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ГОРОДА ШУМЕРЛЯ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 </a:t>
            </a:r>
            <a:r>
              <a:rPr lang="ru-RU" sz="2800" b="1" dirty="0" smtClean="0">
                <a:solidFill>
                  <a:srgbClr val="C00000"/>
                </a:solidFill>
              </a:rPr>
              <a:t>2020 ГОД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ПОТРЕБИТЕЛЬСКИЙ РЫНОК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380312" y="2924944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924944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028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39752" y="1484784"/>
            <a:ext cx="29523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2,1 млрд. рублей </a:t>
            </a:r>
            <a:r>
              <a:rPr lang="ru-RU" sz="2000" dirty="0" smtClean="0">
                <a:solidFill>
                  <a:srgbClr val="C00000"/>
                </a:solidFill>
              </a:rPr>
              <a:t>(114,5% к 2019 г.)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564904"/>
            <a:ext cx="29523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5,2 млн. рублей </a:t>
            </a:r>
            <a:r>
              <a:rPr lang="ru-RU" sz="2000" dirty="0" smtClean="0">
                <a:solidFill>
                  <a:srgbClr val="C00000"/>
                </a:solidFill>
              </a:rPr>
              <a:t>(61,3% к 2019 г.)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2343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1520" y="3789040"/>
            <a:ext cx="633670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Ограничительные меры </a:t>
            </a:r>
            <a:r>
              <a:rPr lang="en-US" sz="2800" b="1" dirty="0" smtClean="0">
                <a:solidFill>
                  <a:srgbClr val="C00000"/>
                </a:solidFill>
              </a:rPr>
              <a:t>COVID-19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105 объектов розничной торговли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 объекта общественного питания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 объекта сферы услуг</a:t>
            </a:r>
            <a:endParaRPr lang="en-US" sz="2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5364088" y="1628800"/>
            <a:ext cx="1440160" cy="648072"/>
          </a:xfrm>
          <a:prstGeom prst="upArrow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5652120" y="2564904"/>
            <a:ext cx="1440160" cy="648072"/>
          </a:xfrm>
          <a:prstGeom prst="upArrow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40352" y="980728"/>
            <a:ext cx="12961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млн. рублей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836712"/>
            <a:ext cx="61926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ОСНОВНЫЕ ПАРАМЕТРЫ ИСПОЛНЕНИЯ БЮДЖЕТА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32403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СОЦИАЛЬНАЯ СФЕРА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707904" y="1268760"/>
            <a:ext cx="38884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432,4 млн. рублей</a:t>
            </a:r>
            <a:endParaRPr lang="ru-RU" sz="2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4319972" y="-1935596"/>
            <a:ext cx="360040" cy="7488832"/>
          </a:xfrm>
          <a:prstGeom prst="rightBrace">
            <a:avLst>
              <a:gd name="adj1" fmla="val 8333"/>
              <a:gd name="adj2" fmla="val 49861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2348880"/>
          <a:ext cx="9144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51520" y="4437112"/>
            <a:ext cx="4680520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ПОДГОТОВЛЕНЫ ПРОЕКТЫ: </a:t>
            </a:r>
          </a:p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КАПИТАЛЬНОГО РЕМОНТА СОШ 3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КАПИТАЛЬНОГО РЕМОНТА Д/С 19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КАПИТАЛЬНОГО РЕМОНТА КОРПУСОВ ДОЛ СОСНЯЧОК</a:t>
            </a: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4365104"/>
            <a:ext cx="424847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РЕАЛИЗОВАНО 5 ПРОЕКТОВ ИНИЦИАТИВНОГО БЮДЖЕТИРОВАНИЯ</a:t>
            </a:r>
          </a:p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ПРОЕКТОВ ИНИЦИАТИВНОГО БЮДЖЕТИРОВАНИЯ ПОДГОТОВЛЕНО К РЕАЛИЗАЦИИ В 2021 ГОДУ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32403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ДОРОЖНОЕ ХОЗЯЙСТВО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287318" cy="417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Диаграмма 6"/>
          <p:cNvGraphicFramePr/>
          <p:nvPr/>
        </p:nvGraphicFramePr>
        <p:xfrm>
          <a:off x="4499992" y="1628800"/>
          <a:ext cx="44999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16016" y="1268760"/>
            <a:ext cx="41044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ДОРОЖНЫЙ ФОНД, ВСЕГО –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65,1 млн. руб.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ОСВЕЩЕНИЕ УЛИЦ – </a:t>
            </a:r>
            <a:r>
              <a:rPr lang="ru-RU" sz="2000" dirty="0" smtClean="0">
                <a:solidFill>
                  <a:srgbClr val="C00000"/>
                </a:solidFill>
              </a:rPr>
              <a:t>1,3 </a:t>
            </a:r>
            <a:r>
              <a:rPr lang="ru-RU" sz="2000" dirty="0" smtClean="0">
                <a:solidFill>
                  <a:srgbClr val="C00000"/>
                </a:solidFill>
              </a:rPr>
              <a:t>МЛН. РУБ. 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980728"/>
            <a:ext cx="72008" cy="5616624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1520" y="3645024"/>
            <a:ext cx="410445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16016" y="3645024"/>
            <a:ext cx="410445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644008" y="908720"/>
            <a:ext cx="43204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СНОС АВАРИЙНЫХ ДОМОВ – 2,5МЛН.РУБ.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3717032"/>
            <a:ext cx="42484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СПИЛ АВАРИЙНЫХ ДЕРЕВЬЕВ – </a:t>
            </a:r>
            <a:r>
              <a:rPr lang="ru-RU" sz="2000" dirty="0" smtClean="0">
                <a:solidFill>
                  <a:srgbClr val="C00000"/>
                </a:solidFill>
              </a:rPr>
              <a:t>0,8 </a:t>
            </a:r>
            <a:r>
              <a:rPr lang="ru-RU" sz="2000" dirty="0" smtClean="0">
                <a:solidFill>
                  <a:srgbClr val="C00000"/>
                </a:solidFill>
              </a:rPr>
              <a:t>МЛН.РУБ.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4008" y="3645024"/>
            <a:ext cx="44999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УСТАНОВКА И ЗАМЕНА СВЕТОФОРОВ – </a:t>
            </a:r>
            <a:r>
              <a:rPr lang="ru-RU" sz="2000" dirty="0" smtClean="0">
                <a:solidFill>
                  <a:srgbClr val="C00000"/>
                </a:solidFill>
              </a:rPr>
              <a:t>1,1 </a:t>
            </a:r>
            <a:r>
              <a:rPr lang="ru-RU" sz="2000" dirty="0" smtClean="0">
                <a:solidFill>
                  <a:srgbClr val="C00000"/>
                </a:solidFill>
              </a:rPr>
              <a:t>МЛН.РУБ.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fs01.cap.ru/www20/gshum/news/2020/10/12/95babd1e-ac44-49e9-9601-cc0cf67622af/img-20201012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1584176" cy="2112234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2051720" y="4365104"/>
            <a:ext cx="2448272" cy="208823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в  2020 году спилено 53 аварийных дерева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Составлен реестр аварийных деревьев (на 01.01.2021 содержит 66 аварийных дерева)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6148" name="Picture 4" descr="https://sun9-18.userapi.com/impg/rAPgBCgO8AaXZyyUZR8TtPSqjYoULHdNvfHwWw/66goEXzW2q0.jpg?size=810x1080&amp;quality=96&amp;sign=3a6c2e800a6998ca5c88630aca20167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61114"/>
            <a:ext cx="1656184" cy="2208245"/>
          </a:xfrm>
          <a:prstGeom prst="rect">
            <a:avLst/>
          </a:prstGeom>
          <a:noFill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588224" y="4437112"/>
            <a:ext cx="2448272" cy="208823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установка светофора ул. Октябрьская - Дзержинского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Замена двух светофоров на ул. Ленина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516216" y="1412776"/>
            <a:ext cx="2448272" cy="208823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в  2020 году снесено 23 аварийных дома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Осталось снести 64 аварийных дома (на 01.01.2021) За январь-февраль 2021 снесено еще 3 дома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6150" name="Picture 6" descr="https://i.mycdn.me/i?r=AyH4iRPQ2q0otWIFepML2LxRgUKYOd8b-7BaLc5MAako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268760"/>
            <a:ext cx="2232248" cy="2232248"/>
          </a:xfrm>
          <a:prstGeom prst="rect">
            <a:avLst/>
          </a:prstGeom>
          <a:noFill/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2483768" y="1268760"/>
            <a:ext cx="2016224" cy="208823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освещено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В феврале 2021 г. исполнено решение суда по освещению улиц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Picture 4" descr="\\GSHUM-SRV\Home\1 ЗАМ\ИТОГИ 2020\9 мес. к 6 ноября\IMG-20201021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444012"/>
            <a:ext cx="1440160" cy="2064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85689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БЛАГОУСТРОЙСТВО ДВОРОВЫХ ТЕРРИТОРИЙ (УКАЗ 139) – 39,3 МЛН. РУБ. 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1520" y="3645024"/>
            <a:ext cx="410445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11960" y="3645024"/>
            <a:ext cx="460851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3717032"/>
            <a:ext cx="9036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ГОРОДСКАЯ КОМФОРТНАЯ СРЕДА. БЛАГОУСТРОЙСТВО ПЛ. РЕЧНОВА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851920" y="4365104"/>
            <a:ext cx="2448272" cy="208823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РЕАЛИЗОВАН 1 ЭТАП – 14,4 МЛН. РУБ.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ОБЩАЯ СТОИМОСТЬ ПРОЕКТА – 16,3 МЛН. РУБ.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516216" y="4365104"/>
            <a:ext cx="2448272" cy="86409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2021 ГОД – СКВЕР МИКРОРАЙОНА КАМЧАТКА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804248" y="1412776"/>
            <a:ext cx="1944216" cy="208823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ПОДГОТОВЛЕНО 18 ПРОЕКТОВ БЛАГОУСТРОЙСТВА ДЛЯ РЕАЛИЗАЦИИ В 2021 ГОДУ (ОБЩАЯ СУММА 73 МЛН. РУБ.)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067944" y="1484784"/>
            <a:ext cx="2664296" cy="172819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24 ПРОЕКТА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13 МНОГОКВАРТИРНЫХ ДОМОВ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1825 ЖИТЕЛЕЙ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228184" y="2564904"/>
            <a:ext cx="504056" cy="93610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s://static.wixstatic.com/media/a63063_bf67fb82fed14e73892317454510344b%7Emv2.jpg/v1/fill/w_1300,h_750,al_c,q_90/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3744416" cy="2160240"/>
          </a:xfrm>
          <a:prstGeom prst="rect">
            <a:avLst/>
          </a:prstGeom>
          <a:noFill/>
        </p:spPr>
      </p:pic>
      <p:pic>
        <p:nvPicPr>
          <p:cNvPr id="24" name="Picture 2" descr="\\GSHUM-SRV\Home\Ксенофонтова А.В\Площадь Речнова концепция благоустройства общая\Площадь Речнова концепция благоустройства\концепция 1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293096"/>
            <a:ext cx="3584399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44644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РЕАЛИЗАЦИЯ ЖИЛИЩНЫХ ПРОГРАММ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9512" y="155679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 многодетная семья из 7 человек (63 кв.м) – 1,5 млн. руб.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20486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11 молодых семей – 7,1 млн. руб.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85293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7 детей - сирот или детей, оставшихся без попечения родителей – 6,8 млн. руб.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36510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 человек по ФЗ «О социальной защите инвалидов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01317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 человек по ФЗ «О ветеранах»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50100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 человек из числа, подвергшихся воздействию радиации вследствие катастрофы на Чернобыльской АЭС </a:t>
            </a:r>
          </a:p>
        </p:txBody>
      </p:sp>
      <p:pic>
        <p:nvPicPr>
          <p:cNvPr id="28674" name="Picture 2" descr="https://www.kindpng.com/picc/m/73-731111_transparent-golden-key-png-keys-cartoon-png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697760"/>
            <a:ext cx="180194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085701" cy="445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980728"/>
            <a:ext cx="37444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ОСНОВНЫЕ ХАРАКТЕРИСТИКИ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4221088"/>
            <a:ext cx="16561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4653136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5445224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5013176"/>
            <a:ext cx="9361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4005064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3933056"/>
            <a:ext cx="13681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28168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4725144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5176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5013176"/>
            <a:ext cx="11521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14001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5373216"/>
            <a:ext cx="9361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8991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00506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2121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708920"/>
            <a:ext cx="38164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ДИНАМИКА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РОЖДАЕМОСТИ И СМЕРТНОСТИ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3140968"/>
          <a:ext cx="51125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9592" y="1772816"/>
            <a:ext cx="39239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196 ЧЕЛОВЕК РОДИЛОСЬ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546 ЧЕЛОВЕК УМЕРЛО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3568" y="1628800"/>
            <a:ext cx="4392488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949280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4653136"/>
            <a:ext cx="392392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Зарегистрировано браков: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2020 г. – 122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2019 г. – 134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Зарегистрировано разводов: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г. – 112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  г. - 95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908720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ДЕМОГРАФИЯ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148064" y="908720"/>
          <a:ext cx="377991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40352" y="980728"/>
            <a:ext cx="12961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млрд. рублей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3347864" y="2708920"/>
            <a:ext cx="2664296" cy="72008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836712"/>
            <a:ext cx="867645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</a:rPr>
              <a:t>ДИНАМИКА: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ОБОРОТ ОРГАНИЗАЦИЙ (не относящихся к МСП)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ОБЪЕМ ОТГРУЖЕННЫХ ТОВАРОВ (по виду экономической деятельности «Обрабатывающие производства)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79512" y="2276872"/>
          <a:ext cx="60486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084168" y="3429000"/>
            <a:ext cx="28803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Снижение по сравнению с 2019 годом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80,5%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 среднем по Чувашской Республике – рост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101,2%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43924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ПРОМЫШЛЕННОЕ ПРОИЗВОДСТВО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2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55776" y="2852936"/>
            <a:ext cx="23042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74,1% к 2019  г.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988840"/>
            <a:ext cx="27363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2204864"/>
            <a:ext cx="28803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11,7 млрд. рублей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429000"/>
            <a:ext cx="5616624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ОБЩЕМ ОБЪЕМЕ ОТГРУЖЕННОЙ ПРОДУКЦИИ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11,5 МЛРД. РУБЛЕЙ </a:t>
            </a:r>
            <a:r>
              <a:rPr lang="ru-RU" dirty="0" smtClean="0">
                <a:solidFill>
                  <a:srgbClr val="C00000"/>
                </a:solidFill>
              </a:rPr>
              <a:t>– ОТГРУЖЕНО ГРАДООБРАЗУЮЩИМИ ПРЕДПРИЯМИ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31840" y="2636912"/>
            <a:ext cx="12961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млн. рублей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908720"/>
            <a:ext cx="248376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</a:rPr>
              <a:t>СТРОИТЕЛЬСТВО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1520" y="1484784"/>
          <a:ext cx="4572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364088" y="1052736"/>
          <a:ext cx="3384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508104" y="3356992"/>
            <a:ext cx="3312368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</a:rPr>
              <a:t>ВСЕГО СФОРМИРОВАНО 4 УЧАСТКА ДЛЯ СТРОИТЕЛЬСТВА МКД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В 2021 ГОДУ ПРЕДОСТАВЛЕН В АРЕНДУ ЗЕМЕЛЬНЫЙ УЧАСТОК УЛ. К.МАРКСА (для строительства МКД под расселение граждан из аварийных домов)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ИНВЕСТИЦИОННАЯ ДЕЯТЕЛЬНОСТЬ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16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9512" y="2852936"/>
            <a:ext cx="324036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7504" y="2708920"/>
          <a:ext cx="3384376" cy="20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32403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РЫНОК ТРУДА И ЗАНЯТОСТЬ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4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43608" y="2924944"/>
            <a:ext cx="32403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348880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204864"/>
            <a:ext cx="25202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33 216,7 РУБЛЕЙ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924944"/>
            <a:ext cx="388843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100,5 %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среднем по Чувашии 108,1%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077072"/>
            <a:ext cx="453650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9512" y="4005064"/>
          <a:ext cx="4572000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707904" y="3933056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1772816"/>
            <a:ext cx="3923928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4005064"/>
            <a:ext cx="4139952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5076056" y="4293096"/>
          <a:ext cx="3600400" cy="209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5220072" y="1556792"/>
          <a:ext cx="3510136" cy="18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2020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908720"/>
            <a:ext cx="68407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РАЗВИТИЕ МАЛОГО И СРЕДНЕГО ПРЕДПРИНИМАТЕЛЬСТВА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1520" y="1340768"/>
          <a:ext cx="50405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авая фигурная скобка 8"/>
          <p:cNvSpPr/>
          <p:nvPr/>
        </p:nvSpPr>
        <p:spPr>
          <a:xfrm>
            <a:off x="4860032" y="1772816"/>
            <a:ext cx="936104" cy="1944216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1700808"/>
            <a:ext cx="257249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1266 ед.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Рост на 115,3% к 2019 г.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Среднемесячная зарплата </a:t>
            </a:r>
            <a:r>
              <a:rPr lang="ru-RU" sz="2000" b="1" dirty="0" smtClean="0">
                <a:solidFill>
                  <a:srgbClr val="C00000"/>
                </a:solidFill>
              </a:rPr>
              <a:t>16,5 тыс. рублей</a:t>
            </a:r>
            <a:endParaRPr lang="ru-RU" sz="2000" b="1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9512" y="3933056"/>
          <a:ext cx="25922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771800" y="3861048"/>
          <a:ext cx="309634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012160" y="3789040"/>
          <a:ext cx="284380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757</Words>
  <Application>Microsoft Office PowerPoint</Application>
  <PresentationFormat>Экран (4:3)</PresentationFormat>
  <Paragraphs>168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gshum-admzamglav</dc:creator>
  <cp:lastModifiedBy>gshum-admzamglav</cp:lastModifiedBy>
  <cp:revision>307</cp:revision>
  <dcterms:created xsi:type="dcterms:W3CDTF">2020-11-17T06:54:01Z</dcterms:created>
  <dcterms:modified xsi:type="dcterms:W3CDTF">2021-02-25T09:57:00Z</dcterms:modified>
</cp:coreProperties>
</file>