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5" r:id="rId4"/>
    <p:sldId id="263" r:id="rId5"/>
    <p:sldId id="264" r:id="rId6"/>
    <p:sldId id="328" r:id="rId7"/>
    <p:sldId id="330" r:id="rId8"/>
    <p:sldId id="331" r:id="rId9"/>
    <p:sldId id="315" r:id="rId10"/>
    <p:sldId id="326" r:id="rId11"/>
    <p:sldId id="327" r:id="rId12"/>
    <p:sldId id="317" r:id="rId13"/>
    <p:sldId id="318" r:id="rId14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99FF99"/>
    <a:srgbClr val="00CC00"/>
    <a:srgbClr val="00CC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4" autoAdjust="0"/>
  </p:normalViewPr>
  <p:slideViewPr>
    <p:cSldViewPr>
      <p:cViewPr>
        <p:scale>
          <a:sx n="125" d="100"/>
          <a:sy n="125" d="100"/>
        </p:scale>
        <p:origin x="-1224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48411799428927"/>
          <c:y val="4.1666666666666692E-2"/>
          <c:w val="0.45536511975604382"/>
          <c:h val="0.90833333333333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8090467149990443E-3"/>
                  <c:y val="8.3333333333333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Трактора</c:v>
                </c:pt>
                <c:pt idx="1">
                  <c:v>З/У Комбайны</c:v>
                </c:pt>
                <c:pt idx="2">
                  <c:v>К/У Комбайны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</c:v>
                </c:pt>
                <c:pt idx="1">
                  <c:v>39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Трактора</c:v>
                </c:pt>
                <c:pt idx="1">
                  <c:v>З/У Комбайны</c:v>
                </c:pt>
                <c:pt idx="2">
                  <c:v>К/У Комбайны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115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54848"/>
        <c:axId val="80256384"/>
      </c:barChart>
      <c:catAx>
        <c:axId val="8025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0256384"/>
        <c:crosses val="autoZero"/>
        <c:auto val="1"/>
        <c:lblAlgn val="ctr"/>
        <c:lblOffset val="100"/>
        <c:noMultiLvlLbl val="0"/>
      </c:catAx>
      <c:valAx>
        <c:axId val="8025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254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499796019299553"/>
          <c:y val="0.35450426509186372"/>
          <c:w val="0.10974759952320938"/>
          <c:h val="0.190991469816272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76908999498683E-2"/>
          <c:y val="4.0707377216661428E-2"/>
          <c:w val="0.7118200996125944"/>
          <c:h val="0.80514034466522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35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По окончании учебных заведений</c:v>
                </c:pt>
                <c:pt idx="2">
                  <c:v>В связи с заменой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3612</c:v>
                </c:pt>
                <c:pt idx="1">
                  <c:v>1169</c:v>
                </c:pt>
                <c:pt idx="2">
                  <c:v>2443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75487339510955E-3"/>
                  <c:y val="-1.6117712604685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35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По окончании учебных заведений</c:v>
                </c:pt>
                <c:pt idx="2">
                  <c:v>В связи с заменой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815</c:v>
                </c:pt>
                <c:pt idx="1">
                  <c:v>313</c:v>
                </c:pt>
                <c:pt idx="2">
                  <c:v>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10048"/>
        <c:axId val="80611584"/>
      </c:barChart>
      <c:catAx>
        <c:axId val="806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11584"/>
        <c:crosses val="autoZero"/>
        <c:auto val="1"/>
        <c:lblAlgn val="ctr"/>
        <c:lblOffset val="100"/>
        <c:noMultiLvlLbl val="0"/>
      </c:catAx>
      <c:valAx>
        <c:axId val="806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1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0.34874</cdr:x>
      <cdr:y>0.40162</cdr:y>
    </cdr:from>
    <cdr:to>
      <cdr:x>0.46157</cdr:x>
      <cdr:y>0.51197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1224136"/>
          <a:ext cx="792097" cy="33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0.68723</cdr:x>
      <cdr:y>0.71924</cdr:y>
    </cdr:from>
    <cdr:to>
      <cdr:x>0.7898</cdr:x>
      <cdr:y>0.80794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4536" y="2192255"/>
          <a:ext cx="720080" cy="27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0.34874</cdr:x>
      <cdr:y>0.42524</cdr:y>
    </cdr:from>
    <cdr:to>
      <cdr:x>0.47183</cdr:x>
      <cdr:y>0.51974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272" y="1296144"/>
          <a:ext cx="864125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F2F463-BC03-4BAB-A295-3A8C496A415E}" type="datetimeFigureOut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8203CF-7826-4BA4-BA7D-45E900A049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71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5B3FE-CA9D-4478-AE66-ED03A14236E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203CF-7826-4BA4-BA7D-45E900A049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203CF-7826-4BA4-BA7D-45E900A049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203CF-7826-4BA4-BA7D-45E900A0492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203CF-7826-4BA4-BA7D-45E900A0492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23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203CF-7826-4BA4-BA7D-45E900A0492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3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53BE-2020-47D6-99F3-E3CF40827C85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417B-2A6C-45D0-A6F6-39AC6A19B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A701-77ED-421C-A5D2-275B5CFAEF75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0B7A-B418-460C-BC20-5F6F80A34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37E3-F4A4-43E3-833D-40C3CD6CFB67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3400-04E1-44CA-AB01-70B399A6CC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09F-C2E0-4D0A-8FCA-133D61582E98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6934-8BEE-44F1-A602-9702B83EF8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2A46-DD62-4ECB-B8DD-AC6A158789C1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6509-B608-4B60-916D-2B72A6CFA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FF51-282D-436A-B762-B1A47B29ED2D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69D1-DB09-4075-9A85-156EE84C72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68D0-3660-4215-BB04-35D879DAE786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C2AC-2DAA-49A9-976D-A384E7CA3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4749-3FCA-4D84-B618-8703EF4B227F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17D8-5F38-4B42-8890-5312ECC88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9CCA-461F-4B6F-8F4F-C14666294603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F823-C802-4D81-BFEF-4DD491053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44CB-A985-41C6-9D75-505A64491FC2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5013-6125-4597-AE91-56984342EE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CA85-7498-4722-850A-A94B0A8D52DD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1A53-6C93-4A63-8F53-C0FE05E64D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5210-4491-4693-A387-F63075E0D25B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DC45-E6FE-4889-AF5C-D6E233A49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392E-F0C4-4054-9CFF-62AAB57FC6D8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5816-8EEE-4DBA-A22B-7B090C136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065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6BA267BC-A172-4A60-964D-50CFD59BFF84}" type="datetime1">
              <a:rPr lang="ru-RU"/>
              <a:pPr>
                <a:defRPr/>
              </a:pPr>
              <a:t>16.03.2021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4767263"/>
            <a:ext cx="30257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4767263"/>
            <a:ext cx="1054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9F414F9D-6C6C-485E-8561-3C4B87E3F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13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825" y="736600"/>
            <a:ext cx="8713788" cy="14795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Публичные слушания о деятельности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 Государственной инспекции по надзору за техническим состоянием самоходных машин и других видов техники Чувашской Республики</a:t>
            </a:r>
            <a:endParaRPr lang="ru-RU" alt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922713"/>
            <a:ext cx="54737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altLang="ru-RU" sz="1600" i="1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</a:pPr>
            <a:endParaRPr lang="ru-RU" altLang="ru-RU" sz="1600" i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9782"/>
            <a:ext cx="46212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7"/>
          <p:cNvSpPr txBox="1">
            <a:spLocks noGrp="1"/>
          </p:cNvSpPr>
          <p:nvPr/>
        </p:nvSpPr>
        <p:spPr bwMode="auto">
          <a:xfrm>
            <a:off x="3851275" y="4870450"/>
            <a:ext cx="10541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5B9899-828F-485C-B796-30CAD6C98309}" type="slidenum">
              <a:rPr lang="ru-RU" altLang="ru-RU" sz="1400">
                <a:solidFill>
                  <a:srgbClr val="A0320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>
              <a:solidFill>
                <a:srgbClr val="A0320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67057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100" b="1" dirty="0" smtClean="0">
                <a:cs typeface="Times New Roman" pitchFamily="18" charset="0"/>
              </a:rPr>
              <a:t>Количество выданных удостоверений </a:t>
            </a:r>
            <a:br>
              <a:rPr lang="ru-RU" sz="3100" b="1" dirty="0" smtClean="0">
                <a:cs typeface="Times New Roman" pitchFamily="18" charset="0"/>
              </a:rPr>
            </a:br>
            <a:r>
              <a:rPr lang="ru-RU" sz="3100" b="1" dirty="0" smtClean="0">
                <a:cs typeface="Times New Roman" pitchFamily="18" charset="0"/>
              </a:rPr>
              <a:t>тракториста-машиниста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99216"/>
              </p:ext>
            </p:extLst>
          </p:nvPr>
        </p:nvGraphicFramePr>
        <p:xfrm>
          <a:off x="683568" y="627534"/>
          <a:ext cx="7608888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04488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569D1-DB09-4075-9A85-156EE84C723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46042"/>
              </p:ext>
            </p:extLst>
          </p:nvPr>
        </p:nvGraphicFramePr>
        <p:xfrm>
          <a:off x="1331640" y="1275606"/>
          <a:ext cx="6172200" cy="347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296144"/>
                <a:gridCol w="2057400"/>
              </a:tblGrid>
              <a:tr h="8056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Виды несчастных случаев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4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4" marB="34294"/>
                </a:tc>
              </a:tr>
              <a:tr h="80561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Произошло несчастных случаев, всего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4" marB="34294"/>
                </a:tc>
              </a:tr>
              <a:tr h="46674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 смертельным исходом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4" marB="34294"/>
                </a:tc>
              </a:tr>
              <a:tr h="46674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опрокидывания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4" marB="34294"/>
                </a:tc>
              </a:tr>
              <a:tr h="46674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возгорания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4" marB="34294"/>
                </a:tc>
              </a:tr>
              <a:tr h="46674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столкновения</a:t>
                      </a:r>
                      <a:endParaRPr lang="ru-RU" sz="1400" dirty="0"/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</a:t>
                      </a:r>
                    </a:p>
                  </a:txBody>
                  <a:tcPr marT="34294" marB="3429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4" marB="34294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ru-RU" altLang="ru-RU" sz="2800" b="1" dirty="0" smtClean="0"/>
              <a:t>Информация о происшествиях с участием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поднадзорной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84655706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35896" y="4868863"/>
            <a:ext cx="1054100" cy="274637"/>
          </a:xfrm>
        </p:spPr>
        <p:txBody>
          <a:bodyPr/>
          <a:lstStyle/>
          <a:p>
            <a:pPr>
              <a:defRPr/>
            </a:pPr>
            <a:fld id="{8A3569D1-DB09-4075-9A85-156EE84C723F}" type="slidenum">
              <a:rPr lang="ru-RU" smtClean="0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+mj-lt"/>
                <a:cs typeface="Times New Roman" pitchFamily="18" charset="0"/>
              </a:rPr>
              <a:t>Аттракционы</a:t>
            </a:r>
            <a:endParaRPr lang="ru-RU" sz="28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46698"/>
            <a:ext cx="88569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>
                <a:latin typeface="+mn-lt"/>
              </a:rPr>
              <a:t>Федеральным </a:t>
            </a:r>
            <a:r>
              <a:rPr lang="ru-RU" sz="1400" dirty="0">
                <a:latin typeface="+mn-lt"/>
              </a:rPr>
              <a:t>законом от 29.07.2018 N 245-ФЗ органы гостехнадзора дополнительно наделены полномочиями по государственной регистрации аттракционов, а также по осуществлению регионального государственного надзора в области технического состояния и эксплуатации аттракционов</a:t>
            </a:r>
            <a:r>
              <a:rPr lang="ru-RU" sz="1400" dirty="0" smtClean="0">
                <a:latin typeface="+mn-lt"/>
              </a:rPr>
              <a:t>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  9 </a:t>
            </a:r>
            <a:r>
              <a:rPr lang="ru-RU" sz="1400" dirty="0">
                <a:latin typeface="+mn-lt"/>
              </a:rPr>
              <a:t>апреля 2020 года вступило в силу Постановление Правительства Российской Федерации от 30.12.2019 г. N 1939 "Об утверждении Правил государственной регистрации аттракционов", в соответствии с которым утверждены Правила государственной регистрации аттракционов.</a:t>
            </a:r>
          </a:p>
        </p:txBody>
      </p:sp>
      <p:pic>
        <p:nvPicPr>
          <p:cNvPr id="10244" name="Picture 4" descr="http://fs01.cap.ru/www20/gtn/photo/2020/09/18/370cec90-eb08-417e-9768-c8a6c8816e6d/hd_img-20200918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773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s01.cap.ru/www20/gtn/news/2020/09/09/4b5f9bf7-cdf5-4774-ab3f-597675131cda/img-8f85507108e4078ff66f40b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63462"/>
            <a:ext cx="2736672" cy="2052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gtn3.CAP\Desktop\Новая папка\hd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9742"/>
            <a:ext cx="3584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vo-info.ru/wp-content/uploads/2016/06/17%D0%9A%D0%BE%D0%BC%D0%B1%D0%B0%D0%B9%D0%BD%D1%8B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0"/>
            <a:ext cx="97930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5999" y="-74528"/>
            <a:ext cx="9792001" cy="199173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0"/>
                  <a:lumOff val="100000"/>
                  <a:alpha val="7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0" y="267494"/>
            <a:ext cx="950544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ru-RU" altLang="ru-RU" sz="12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altLang="ru-RU" sz="4800" b="1" dirty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71547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1301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7" name="Номер слайда 7"/>
          <p:cNvSpPr txBox="1">
            <a:spLocks noGrp="1"/>
          </p:cNvSpPr>
          <p:nvPr/>
        </p:nvSpPr>
        <p:spPr bwMode="auto">
          <a:xfrm>
            <a:off x="363540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2E00C7-3EC5-4F09-B150-87EF105B4D07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2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0" y="13906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-92075"/>
            <a:ext cx="7772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Количество единиц техники </a:t>
            </a:r>
          </a:p>
          <a:p>
            <a:pPr algn="ctr"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в хозяйствующих субъектах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611560" y="987574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latin typeface="+mj-lt"/>
                <a:cs typeface="Times New Roman" pitchFamily="18" charset="0"/>
              </a:rPr>
              <a:t>2019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год</a:t>
            </a:r>
          </a:p>
        </p:txBody>
      </p:sp>
      <p:pic>
        <p:nvPicPr>
          <p:cNvPr id="3083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4" name="Диаграмма 25" descr="Водяные капли"/>
          <p:cNvGraphicFramePr>
            <a:graphicFrameLocks/>
          </p:cNvGraphicFramePr>
          <p:nvPr/>
        </p:nvGraphicFramePr>
        <p:xfrm>
          <a:off x="0" y="1347614"/>
          <a:ext cx="288925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Worksheet" r:id="rId5" imgW="2895555" imgH="2838510" progId="Excel.Sheet.8">
                  <p:embed/>
                </p:oleObj>
              </mc:Choice>
              <mc:Fallback>
                <p:oleObj name="Worksheet" r:id="rId5" imgW="2895555" imgH="2838510" progId="Excel.Sheet.8">
                  <p:embed/>
                  <p:pic>
                    <p:nvPicPr>
                      <p:cNvPr id="0" name="Picture 66" descr="Водяные капли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7614"/>
                        <a:ext cx="2889250" cy="283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Прямоугольник 16"/>
          <p:cNvSpPr>
            <a:spLocks noChangeArrowheads="1"/>
          </p:cNvSpPr>
          <p:nvPr/>
        </p:nvSpPr>
        <p:spPr bwMode="auto">
          <a:xfrm>
            <a:off x="4139952" y="987574"/>
            <a:ext cx="113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latin typeface="+mj-lt"/>
                <a:cs typeface="Times New Roman" pitchFamily="18" charset="0"/>
              </a:rPr>
              <a:t>2020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год</a:t>
            </a:r>
          </a:p>
        </p:txBody>
      </p:sp>
      <p:sp>
        <p:nvSpPr>
          <p:cNvPr id="31" name="Овал 30"/>
          <p:cNvSpPr/>
          <p:nvPr/>
        </p:nvSpPr>
        <p:spPr>
          <a:xfrm>
            <a:off x="899592" y="2571750"/>
            <a:ext cx="1223963" cy="342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24574 ед.</a:t>
            </a:r>
          </a:p>
        </p:txBody>
      </p:sp>
      <p:graphicFrame>
        <p:nvGraphicFramePr>
          <p:cNvPr id="3085" name="Диаграмма 25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789616"/>
              </p:ext>
            </p:extLst>
          </p:nvPr>
        </p:nvGraphicFramePr>
        <p:xfrm>
          <a:off x="3131840" y="1347614"/>
          <a:ext cx="28829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Worksheet" r:id="rId8" imgW="2895555" imgH="2838510" progId="Excel.Sheet.8">
                  <p:embed/>
                </p:oleObj>
              </mc:Choice>
              <mc:Fallback>
                <p:oleObj name="Worksheet" r:id="rId8" imgW="2895555" imgH="2838510" progId="Excel.Sheet.8">
                  <p:embed/>
                  <p:pic>
                    <p:nvPicPr>
                      <p:cNvPr id="0" name="Picture 67" descr="Водяные капли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347614"/>
                        <a:ext cx="2882900" cy="283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5" descr="C:\Users\gtn3.CAP\Desktop\57753532e761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571750"/>
            <a:ext cx="420733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Овал 17"/>
          <p:cNvSpPr/>
          <p:nvPr/>
        </p:nvSpPr>
        <p:spPr>
          <a:xfrm>
            <a:off x="3995936" y="2571750"/>
            <a:ext cx="1223963" cy="342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25263ед</a:t>
            </a:r>
            <a:r>
              <a:rPr lang="ru-RU" sz="1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55776" y="2211710"/>
            <a:ext cx="863600" cy="3603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+689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140" name="Object 68" descr="Водяные капли"/>
          <p:cNvGraphicFramePr>
            <a:graphicFrameLocks/>
          </p:cNvGraphicFramePr>
          <p:nvPr/>
        </p:nvGraphicFramePr>
        <p:xfrm>
          <a:off x="6084168" y="1347614"/>
          <a:ext cx="288032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Worksheet" r:id="rId12" imgW="2895555" imgH="2838510" progId="Excel.Sheet.8">
                  <p:embed/>
                </p:oleObj>
              </mc:Choice>
              <mc:Fallback>
                <p:oleObj name="Worksheet" r:id="rId12" imgW="2895555" imgH="2838510" progId="Excel.Sheet.8">
                  <p:embed/>
                  <p:pic>
                    <p:nvPicPr>
                      <p:cNvPr id="0" name="Picture 68" descr="Водяные капли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347614"/>
                        <a:ext cx="2880320" cy="28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вал 20"/>
          <p:cNvSpPr/>
          <p:nvPr/>
        </p:nvSpPr>
        <p:spPr>
          <a:xfrm>
            <a:off x="6660232" y="2427734"/>
            <a:ext cx="1224135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25481ед</a:t>
            </a:r>
            <a:r>
              <a:rPr lang="ru-RU" sz="1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Прямоугольник 16"/>
          <p:cNvSpPr>
            <a:spLocks noChangeArrowheads="1"/>
          </p:cNvSpPr>
          <p:nvPr/>
        </p:nvSpPr>
        <p:spPr bwMode="auto">
          <a:xfrm>
            <a:off x="6588224" y="987574"/>
            <a:ext cx="113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latin typeface="+mj-lt"/>
                <a:cs typeface="Times New Roman" pitchFamily="18" charset="0"/>
              </a:rPr>
              <a:t>2021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год</a:t>
            </a:r>
          </a:p>
        </p:txBody>
      </p:sp>
      <p:pic>
        <p:nvPicPr>
          <p:cNvPr id="24" name="Picture 5" descr="C:\Users\gtn3.CAP\Desktop\57753532e761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571750"/>
            <a:ext cx="420733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Овал 24"/>
          <p:cNvSpPr/>
          <p:nvPr/>
        </p:nvSpPr>
        <p:spPr>
          <a:xfrm>
            <a:off x="5652120" y="2139702"/>
            <a:ext cx="863600" cy="3603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+218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3606"/>
            <a:ext cx="2133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0" y="-1295400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-55563"/>
            <a:ext cx="230188" cy="2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ru-RU" sz="1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0" y="1249363"/>
            <a:ext cx="2301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ru-RU" sz="1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2387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0" y="3616325"/>
            <a:ext cx="2301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ru-RU" sz="1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0" y="4913313"/>
            <a:ext cx="2301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ru-RU" sz="13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/>
          </a:p>
        </p:txBody>
      </p:sp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347864" y="2733675"/>
            <a:ext cx="208823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250825" y="2463800"/>
            <a:ext cx="85359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latin typeface="+mj-lt"/>
              </a:rPr>
              <a:t>Постановление Правительства РФ от 13.11.2013 № 1013«О техническом осмотре самоходных машин и других видов техники, зарегистрированных органами, осуществляющими государственный надзор за их техническим состоянием».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230188" y="3595688"/>
            <a:ext cx="85359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ts val="15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700" b="1" dirty="0">
                <a:latin typeface="Calibri" pitchFamily="34" charset="0"/>
              </a:rPr>
              <a:t>По результатам технического осмотра машины оформляется один из следующих документов о прохождении технического осмотра:</a:t>
            </a:r>
          </a:p>
          <a:p>
            <a:pPr algn="just" eaLnBrk="0" hangingPunct="0">
              <a:lnSpc>
                <a:spcPts val="15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1700" b="1" dirty="0">
                <a:latin typeface="Calibri" pitchFamily="34" charset="0"/>
              </a:rPr>
              <a:t>а) свидетельство о прохождении технического осмотра (признанную исправной);</a:t>
            </a:r>
          </a:p>
          <a:p>
            <a:pPr algn="just" eaLnBrk="0" hangingPunct="0">
              <a:lnSpc>
                <a:spcPts val="15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1700" b="1" dirty="0">
                <a:latin typeface="Calibri" pitchFamily="34" charset="0"/>
              </a:rPr>
              <a:t>б) акт технического осмотра (с указанием всех неисправностей машины).</a:t>
            </a:r>
          </a:p>
        </p:txBody>
      </p:sp>
      <p:sp>
        <p:nvSpPr>
          <p:cNvPr id="15" name="Номер слайда 7"/>
          <p:cNvSpPr txBox="1">
            <a:spLocks noGrp="1"/>
          </p:cNvSpPr>
          <p:nvPr/>
        </p:nvSpPr>
        <p:spPr bwMode="auto">
          <a:xfrm>
            <a:off x="3608594" y="4875224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2E00C7-3EC5-4F09-B150-87EF105B4D07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3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 descr="http://fs01.cap.ru/www20/gtn/photo/2020/10/16/37700509-a3e8-4329-8d61-2cd783628cb3/hd_img-20201016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22" y="17463"/>
            <a:ext cx="1849982" cy="246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s01.cap.ru/www20/gtn/photo/2020/01/25/88bca5ff-3214-4d96-9672-33f81e5daf81/hd_p1040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285066" cy="246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s01.cap.ru/www20/gtn/photo/2020/07/24/0c28371a-563f-4fab-bba7-2c6765813438/hd_img-20200723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55" y="17463"/>
            <a:ext cx="3242282" cy="246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41255"/>
              </p:ext>
            </p:extLst>
          </p:nvPr>
        </p:nvGraphicFramePr>
        <p:xfrm>
          <a:off x="1041400" y="1130300"/>
          <a:ext cx="68008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Worksheet" r:id="rId4" imgW="5486400" imgH="2847960" progId="Excel.Sheet.8">
                  <p:embed/>
                </p:oleObj>
              </mc:Choice>
              <mc:Fallback>
                <p:oleObj name="Worksheet" r:id="rId4" imgW="5486400" imgH="2847960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130300"/>
                        <a:ext cx="6800850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Номер слайда 7"/>
          <p:cNvSpPr txBox="1">
            <a:spLocks noGrp="1"/>
          </p:cNvSpPr>
          <p:nvPr/>
        </p:nvSpPr>
        <p:spPr bwMode="auto">
          <a:xfrm>
            <a:off x="349188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2BB69A-6334-4D75-8914-F80C546041C9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4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68313" y="411163"/>
            <a:ext cx="10117138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1" dirty="0" smtClean="0">
                <a:cs typeface="Times New Roman" pitchFamily="18" charset="0"/>
              </a:rPr>
              <a:t>Технический осмотр самоходных </a:t>
            </a:r>
            <a:br>
              <a:rPr lang="ru-RU" sz="3100" b="1" dirty="0" smtClean="0">
                <a:cs typeface="Times New Roman" pitchFamily="18" charset="0"/>
              </a:rPr>
            </a:br>
            <a:r>
              <a:rPr lang="ru-RU" sz="3100" b="1" dirty="0" smtClean="0">
                <a:cs typeface="Times New Roman" pitchFamily="18" charset="0"/>
              </a:rPr>
              <a:t>машин и прицепов к ним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5127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7"/>
          <p:cNvSpPr txBox="1">
            <a:spLocks noGrp="1"/>
          </p:cNvSpPr>
          <p:nvPr/>
        </p:nvSpPr>
        <p:spPr bwMode="auto">
          <a:xfrm>
            <a:off x="349188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F243B22-A330-4C1C-9B3F-83B022282BE6}" type="slidenum">
              <a:rPr lang="ru-RU" altLang="ru-RU" sz="1400" smtClean="0">
                <a:solidFill>
                  <a:srgbClr val="FF0000"/>
                </a:solidFill>
                <a:latin typeface="Calibri" pitchFamily="34" charset="0"/>
              </a:rPr>
              <a:pPr algn="r"/>
              <a:t>5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35962" cy="11255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cs typeface="Times New Roman" pitchFamily="18" charset="0"/>
              </a:rPr>
              <a:t>Итоги проведения технического осмотра самоходных машин (%)</a:t>
            </a:r>
            <a:endParaRPr lang="ru-RU" altLang="ru-RU" sz="2800" dirty="0" smtClean="0">
              <a:cs typeface="Times New Roman" pitchFamily="18" charset="0"/>
            </a:endParaRPr>
          </a:p>
        </p:txBody>
      </p: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6149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51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34904"/>
              </p:ext>
            </p:extLst>
          </p:nvPr>
        </p:nvGraphicFramePr>
        <p:xfrm>
          <a:off x="1181100" y="1130300"/>
          <a:ext cx="67056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Worksheet" r:id="rId6" imgW="5076878" imgH="2895480" progId="Excel.Sheet.8">
                  <p:embed/>
                </p:oleObj>
              </mc:Choice>
              <mc:Fallback>
                <p:oleObj name="Worksheet" r:id="rId6" imgW="5076878" imgH="2895480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130300"/>
                        <a:ext cx="6705600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54198"/>
              </p:ext>
            </p:extLst>
          </p:nvPr>
        </p:nvGraphicFramePr>
        <p:xfrm>
          <a:off x="395537" y="483519"/>
          <a:ext cx="8280920" cy="4341888"/>
        </p:xfrm>
        <a:graphic>
          <a:graphicData uri="http://schemas.openxmlformats.org/drawingml/2006/table">
            <a:tbl>
              <a:tblPr/>
              <a:tblGrid>
                <a:gridCol w="400690"/>
                <a:gridCol w="2026476"/>
                <a:gridCol w="1427745"/>
                <a:gridCol w="1284970"/>
                <a:gridCol w="1137592"/>
                <a:gridCol w="2003447"/>
              </a:tblGrid>
              <a:tr h="216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endParaRPr lang="ru-RU" sz="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инспекции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Зарегистрировано в органах Гостехнадзора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Представлено на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от 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зарегистрированного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Комсомольского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Вурнарского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Ибресинского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Яльчикского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Козловского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Янтиковского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Красноармейского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Марпосадского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Порецкого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Алатырского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Шемуршинского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Цивильского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г. Новочебоксарск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Канашского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Шумерлинского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Красночетайского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Урмарского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Ядринского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Моргаушского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Батыревского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г. Чебоксары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Чебоксарского района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351790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2E00C7-3EC5-4F09-B150-87EF105B4D07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6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Прохождение технического осмотра в разрезе муниципальных районов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51241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54198"/>
              </p:ext>
            </p:extLst>
          </p:nvPr>
        </p:nvGraphicFramePr>
        <p:xfrm>
          <a:off x="395537" y="483519"/>
          <a:ext cx="8280920" cy="4341888"/>
        </p:xfrm>
        <a:graphic>
          <a:graphicData uri="http://schemas.openxmlformats.org/drawingml/2006/table">
            <a:tbl>
              <a:tblPr/>
              <a:tblGrid>
                <a:gridCol w="400690"/>
                <a:gridCol w="2026476"/>
                <a:gridCol w="1427745"/>
                <a:gridCol w="1284970"/>
                <a:gridCol w="1137592"/>
                <a:gridCol w="2003447"/>
              </a:tblGrid>
              <a:tr h="216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endParaRPr lang="ru-RU" sz="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инспекции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Зарегистрировано в органах Гостехнадзора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Представлено на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от 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зарегистрированного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Алатырского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Ибресинского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Комсомольского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Порецкого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Канашского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Красночетайского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Янтиковского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Вурнарского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Козловского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Марпосадского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Цивильского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Шемуршинского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Яльчикского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Красноармейского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Урмарского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Шумерлинского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Чебоксарского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Моргаушского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Ядринского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Батыревского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Чебоксарского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г. Чебоксары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351790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2E00C7-3EC5-4F09-B150-87EF105B4D07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7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Прохождение технического осмотра в разрезе муниципальных районов, АПК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51241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54198"/>
              </p:ext>
            </p:extLst>
          </p:nvPr>
        </p:nvGraphicFramePr>
        <p:xfrm>
          <a:off x="395537" y="483519"/>
          <a:ext cx="8280920" cy="4341888"/>
        </p:xfrm>
        <a:graphic>
          <a:graphicData uri="http://schemas.openxmlformats.org/drawingml/2006/table">
            <a:tbl>
              <a:tblPr/>
              <a:tblGrid>
                <a:gridCol w="400690"/>
                <a:gridCol w="2026476"/>
                <a:gridCol w="1427745"/>
                <a:gridCol w="1284970"/>
                <a:gridCol w="1137592"/>
                <a:gridCol w="2003447"/>
              </a:tblGrid>
              <a:tr h="2163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№ 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600" b="0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п</a:t>
                      </a:r>
                      <a:endParaRPr lang="ru-RU" sz="6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инспекции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Зарегистрировано в органах Гостехнадзора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Представлено на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технический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Прошли от 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зарегистрированного</a:t>
                      </a:r>
                      <a:r>
                        <a:rPr lang="ru-RU" sz="6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Комсомольского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Вурнарского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8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Ибресинского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Марпосадского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Козловского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Красноармейского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Яльчикского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Янтиковского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Шемуршинского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Красночетайского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Шумерлинского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Канашского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Ядринского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Урмарского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Алатырского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Цивильского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Порецкого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Батыревского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Моргаушского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70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Чебоксарского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г. Чебоксары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71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Инспекция гостехнадзора г. Новочебоксарск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7"/>
          <p:cNvSpPr txBox="1">
            <a:spLocks noGrp="1"/>
          </p:cNvSpPr>
          <p:nvPr/>
        </p:nvSpPr>
        <p:spPr bwMode="auto">
          <a:xfrm>
            <a:off x="3517900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2E00C7-3EC5-4F09-B150-87EF105B4D07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8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Прохождение технического осмотра в разрезе муниципальных районов, Частный сектор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51241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292726" y="3112294"/>
            <a:ext cx="18002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1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1728192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 descr="C:\Documents and Settings\a.potapov\Рабочий стол\rostselmash-acros-580-kombai_0712494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186532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29411701"/>
              </p:ext>
            </p:extLst>
          </p:nvPr>
        </p:nvGraphicFramePr>
        <p:xfrm>
          <a:off x="2123728" y="1203598"/>
          <a:ext cx="702027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7" descr="Эмблема Гостехнадзора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5675"/>
            <a:ext cx="213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7"/>
          <p:cNvSpPr txBox="1">
            <a:spLocks noGrp="1"/>
          </p:cNvSpPr>
          <p:nvPr/>
        </p:nvSpPr>
        <p:spPr bwMode="auto">
          <a:xfrm>
            <a:off x="3419872" y="4870450"/>
            <a:ext cx="1054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2BB69A-6334-4D75-8914-F80C546041C9}" type="slidenum">
              <a:rPr lang="ru-RU" altLang="ru-RU" sz="1400">
                <a:solidFill>
                  <a:srgbClr val="FF0000"/>
                </a:solidFill>
                <a:latin typeface="Calibri" pitchFamily="34" charset="0"/>
              </a:rPr>
              <a:pPr algn="r"/>
              <a:t>9</a:t>
            </a:fld>
            <a:endParaRPr lang="ru-RU" altLang="ru-R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+mn-lt"/>
                <a:cs typeface="Times New Roman" pitchFamily="18" charset="0"/>
              </a:rPr>
              <a:t>Приобретение сельскохозяйственной техники </a:t>
            </a:r>
          </a:p>
          <a:p>
            <a:pPr algn="ctr"/>
            <a:r>
              <a:rPr lang="ru-RU" altLang="ru-RU" sz="2800" b="1" dirty="0" smtClean="0">
                <a:latin typeface="+mn-lt"/>
                <a:cs typeface="Times New Roman" pitchFamily="18" charset="0"/>
              </a:rPr>
              <a:t>в 2020-2021 гг. (ед.)</a:t>
            </a:r>
            <a:endParaRPr lang="ru-RU" sz="2800" dirty="0">
              <a:latin typeface="+mn-lt"/>
            </a:endParaRPr>
          </a:p>
        </p:txBody>
      </p:sp>
      <p:pic>
        <p:nvPicPr>
          <p:cNvPr id="28674" name="Picture 2" descr="Продукция - Тракторы &quot;Кировец&quot; в Каза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9822"/>
            <a:ext cx="1836203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7595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1027</Words>
  <Application>Microsoft Office PowerPoint</Application>
  <PresentationFormat>Экран (16:9)</PresentationFormat>
  <Paragraphs>507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Worksheet</vt:lpstr>
      <vt:lpstr> Публичные слушания о деятельности  Государственной инспекции по надзору за техническим состоянием самоходных машин и других видов техники Чувашской Республики</vt:lpstr>
      <vt:lpstr>Презентация PowerPoint</vt:lpstr>
      <vt:lpstr>Презентация PowerPoint</vt:lpstr>
      <vt:lpstr>Технический осмотр самоходных  машин и прицепов к ним </vt:lpstr>
      <vt:lpstr>Итоги проведения технического осмотра самоходных машин (%)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происшествиях с участием  поднадзорной техники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gtn7</cp:lastModifiedBy>
  <cp:revision>495</cp:revision>
  <cp:lastPrinted>2021-03-16T08:20:01Z</cp:lastPrinted>
  <dcterms:created xsi:type="dcterms:W3CDTF">2011-09-23T06:24:52Z</dcterms:created>
  <dcterms:modified xsi:type="dcterms:W3CDTF">2021-03-16T08:45:37Z</dcterms:modified>
</cp:coreProperties>
</file>