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8" r:id="rId2"/>
    <p:sldId id="257" r:id="rId3"/>
    <p:sldId id="263" r:id="rId4"/>
    <p:sldId id="262" r:id="rId5"/>
    <p:sldId id="266" r:id="rId6"/>
    <p:sldId id="268" r:id="rId7"/>
    <p:sldId id="274" r:id="rId8"/>
    <p:sldId id="275" r:id="rId9"/>
    <p:sldId id="374" r:id="rId10"/>
    <p:sldId id="358" r:id="rId11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15" autoAdjust="0"/>
    <p:restoredTop sz="93419" autoAdjust="0"/>
  </p:normalViewPr>
  <p:slideViewPr>
    <p:cSldViewPr>
      <p:cViewPr>
        <p:scale>
          <a:sx n="70" d="100"/>
          <a:sy n="70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txPr>
              <a:bodyPr/>
              <a:lstStyle/>
              <a:p>
                <a:pPr algn="ctr" rtl="0">
                  <a:defRPr lang="ru-RU" sz="1400" b="0" i="0" u="none" strike="noStrike" kern="1200" baseline="0" dirty="0">
                    <a:solidFill>
                      <a:srgbClr val="00206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Лист1!$B$2:$D$2</c:f>
              <c:numCache>
                <c:formatCode>#,##0.00</c:formatCode>
                <c:ptCount val="3"/>
                <c:pt idx="0">
                  <c:v>497096.46</c:v>
                </c:pt>
                <c:pt idx="1">
                  <c:v>443975.13</c:v>
                </c:pt>
                <c:pt idx="2">
                  <c:v>449940.53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 w="2540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 algn="ctr" rtl="0">
                  <a:defRPr lang="ru-RU" sz="1400" b="0" i="0" u="none" strike="noStrike" kern="1200" baseline="0" dirty="0">
                    <a:solidFill>
                      <a:srgbClr val="00206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Лист1!$B$3:$D$3</c:f>
              <c:numCache>
                <c:formatCode>#,##0.00</c:formatCode>
                <c:ptCount val="3"/>
                <c:pt idx="0">
                  <c:v>497096.46</c:v>
                </c:pt>
                <c:pt idx="1">
                  <c:v>443975.13</c:v>
                </c:pt>
                <c:pt idx="2">
                  <c:v>449940.53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8719488"/>
        <c:axId val="128725376"/>
      </c:barChart>
      <c:catAx>
        <c:axId val="12871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7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28725376"/>
        <c:crosses val="autoZero"/>
        <c:auto val="1"/>
        <c:lblAlgn val="ctr"/>
        <c:lblOffset val="100"/>
        <c:noMultiLvlLbl val="0"/>
      </c:catAx>
      <c:valAx>
        <c:axId val="128725376"/>
        <c:scaling>
          <c:orientation val="minMax"/>
          <c:max val="500000"/>
        </c:scaling>
        <c:delete val="0"/>
        <c:axPos val="l"/>
        <c:majorGridlines>
          <c:spPr>
            <a:ln w="9527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195" b="0" i="0" u="none" strike="noStrike" baseline="0">
                    <a:solidFill>
                      <a:srgbClr val="003366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(тыс. руб.)</a:t>
                </a:r>
              </a:p>
            </c:rich>
          </c:tx>
          <c:layout/>
          <c:overlay val="0"/>
          <c:spPr>
            <a:noFill/>
            <a:ln w="25405">
              <a:noFill/>
            </a:ln>
          </c:spPr>
        </c:title>
        <c:numFmt formatCode="#,##0" sourceLinked="0"/>
        <c:majorTickMark val="none"/>
        <c:minorTickMark val="none"/>
        <c:tickLblPos val="nextTo"/>
        <c:spPr>
          <a:ln w="9527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719488"/>
        <c:crosses val="autoZero"/>
        <c:crossBetween val="between"/>
        <c:majorUnit val="50000"/>
      </c:valAx>
      <c:spPr>
        <a:noFill/>
        <a:ln w="25405">
          <a:noFill/>
        </a:ln>
      </c:spPr>
    </c:plotArea>
    <c:legend>
      <c:legendPos val="b"/>
      <c:layout/>
      <c:overlay val="0"/>
      <c:spPr>
        <a:noFill/>
        <a:ln w="2540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421179.43</c:v>
                </c:pt>
                <c:pt idx="1">
                  <c:v>368499.73</c:v>
                </c:pt>
                <c:pt idx="2">
                  <c:v>372105.93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собственные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914634146341403E-2"/>
                  <c:y val="-2.8278546803332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682926829268511E-2"/>
                  <c:y val="-2.8278546803332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5365853658536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75917.03</c:v>
                </c:pt>
                <c:pt idx="1">
                  <c:v>75475.399999999994</c:v>
                </c:pt>
                <c:pt idx="2">
                  <c:v>77834.600000000006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390400"/>
        <c:axId val="166392192"/>
      </c:barChart>
      <c:catAx>
        <c:axId val="16639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392192"/>
        <c:crosses val="autoZero"/>
        <c:auto val="1"/>
        <c:lblAlgn val="ctr"/>
        <c:lblOffset val="100"/>
        <c:noMultiLvlLbl val="0"/>
      </c:catAx>
      <c:valAx>
        <c:axId val="166392192"/>
        <c:scaling>
          <c:orientation val="minMax"/>
          <c:max val="450000"/>
        </c:scaling>
        <c:delete val="0"/>
        <c:axPos val="l"/>
        <c:majorGridlines/>
        <c:min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390400"/>
        <c:crosses val="autoZero"/>
        <c:crossBetween val="between"/>
        <c:minorUnit val="50000"/>
      </c:valAx>
    </c:plotArea>
    <c:legend>
      <c:legendPos val="r"/>
      <c:legendEntry>
        <c:idx val="0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243902439024376E-2"/>
                  <c:y val="-5.6557093606665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3414634146342E-2"/>
                  <c:y val="-8.4835640409998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76829268292683E-2"/>
                  <c:y val="-8.4835640409998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9994</c:v>
                </c:pt>
                <c:pt idx="1">
                  <c:v>8939</c:v>
                </c:pt>
                <c:pt idx="2">
                  <c:v>8494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8.4835640409998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487804878048812E-3"/>
                  <c:y val="-1.6967128081999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6219512195121984E-3"/>
                  <c:y val="-8.4835640409998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65923.03</c:v>
                </c:pt>
                <c:pt idx="1">
                  <c:v>66536.399999999994</c:v>
                </c:pt>
                <c:pt idx="2">
                  <c:v>69340.600000000006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3040"/>
        <c:axId val="5065728"/>
      </c:barChart>
      <c:catAx>
        <c:axId val="50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65728"/>
        <c:crosses val="autoZero"/>
        <c:auto val="1"/>
        <c:lblAlgn val="ctr"/>
        <c:lblOffset val="100"/>
        <c:noMultiLvlLbl val="0"/>
      </c:catAx>
      <c:valAx>
        <c:axId val="5065728"/>
        <c:scaling>
          <c:orientation val="minMax"/>
          <c:max val="70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630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на выравнивание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1796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37573.300000000003</c:v>
                </c:pt>
                <c:pt idx="1">
                  <c:v>19898.099999999999</c:v>
                </c:pt>
                <c:pt idx="2">
                  <c:v>27448.9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дотации на сбалансированность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4524328249818507E-3"/>
                  <c:y val="-1.76057020954647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796" b="0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4524328249818507E-3"/>
                  <c:y val="1.9364754426681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796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Лист1!$D$2:$D$4</c:f>
              <c:numCache>
                <c:formatCode>#,##0.0</c:formatCode>
                <c:ptCount val="3"/>
                <c:pt idx="0" formatCode="#,##0.00">
                  <c:v>101756.8</c:v>
                </c:pt>
                <c:pt idx="1">
                  <c:v>71547.199999999997</c:v>
                </c:pt>
                <c:pt idx="2">
                  <c:v>71284.7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016702977487292E-2"/>
                  <c:y val="-6.63110446392838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Лист1!$E$2:$E$4</c:f>
              <c:numCache>
                <c:formatCode>#,##0.0</c:formatCode>
                <c:ptCount val="3"/>
                <c:pt idx="0">
                  <c:v>261564.2</c:v>
                </c:pt>
                <c:pt idx="1">
                  <c:v>256869.3</c:v>
                </c:pt>
                <c:pt idx="2">
                  <c:v>253187.20000000001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Лист1!$F$2:$F$4</c:f>
              <c:numCache>
                <c:formatCode>#,##0.00</c:formatCode>
                <c:ptCount val="3"/>
                <c:pt idx="0">
                  <c:v>20285.13</c:v>
                </c:pt>
                <c:pt idx="1">
                  <c:v>20185.13</c:v>
                </c:pt>
                <c:pt idx="2">
                  <c:v>20185.13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383552"/>
        <c:axId val="181385088"/>
      </c:barChart>
      <c:catAx>
        <c:axId val="181383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1385088"/>
        <c:crosses val="autoZero"/>
        <c:auto val="1"/>
        <c:lblAlgn val="ctr"/>
        <c:lblOffset val="100"/>
        <c:noMultiLvlLbl val="0"/>
      </c:catAx>
      <c:valAx>
        <c:axId val="181385088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13835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0.75724</cdr:x>
      <cdr:y>0.04171</cdr:y>
    </cdr:from>
    <cdr:to>
      <cdr:x>0.92874</cdr:x>
      <cdr:y>0.12395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308740" y="187315"/>
          <a:ext cx="142876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5D1F-6AE4-4A2D-9A69-F81A4B694FA1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5B901-A302-470A-895A-5C8BBDECE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34C4-C6D1-4E1F-879A-D6D86C13B658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7CFA-C746-4993-B588-F0A3C55DE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46B1-C752-458A-8906-213ABC88A0A5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BBBB-E554-4A23-97B4-1A917A4B2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80BF5-4685-4146-AF7B-0160C45985F9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3B4F0-1C2A-4C01-82F4-8EDA1AFFC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FC3F-E023-4CED-9C82-57E696349DD1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AA170-B238-4B69-9CB0-7BCAB1A0B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2FB4C-28CF-4C3D-8865-13DFB10D3729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25490-FA8D-443A-8226-93ADA5D13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628C9-9669-49D0-97E9-433D955FD3E0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3BB7-814C-4E94-BD2A-E1E28E429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AA1D5-266A-41A0-B089-986184EC48F9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72F2-BCA3-4842-8F06-49564DB51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0785-92F7-49D8-B436-4F61AF92D598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4E5E-E6A4-4E68-A026-3A71E24CB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46F8F-6FC3-4DB2-AF45-CD246B9EFC5A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BC1B4-8047-4F30-93B4-2262C1851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EECD6-3AC3-4849-B88E-8A88E3A8B5C1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E7CE-AB3A-4C83-ABA7-AC6835F33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9538C2-9AB8-4A12-A736-ECF85131FE85}" type="datetimeFigureOut">
              <a:rPr lang="ru-RU"/>
              <a:pPr>
                <a:defRPr/>
              </a:pPr>
              <a:t>23.11.2020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69347D-D416-4C48-8CEF-C909A15DD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55;&#1054;&#1071;&#1057;&#1053;&#1048;&#1058;&#1045;&#1051;&#1068;&#1053;&#1040;&#1071;%20&#1088;&#1072;&#1081;&#1086;&#1085;%202019-2021.do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1000132" cy="78581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2428868"/>
            <a:ext cx="8712968" cy="362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ПРОЕКТ РЕШЕНИЯ СОБРАНИЯ ДЕПУТАТОВ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«О БЮДЖЕТЕ ИБРЕСИНСКОГО РАЙОНА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ЧУВАШСКОЙ РЕСПУБЛИКИ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 2021 год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 на плановый период 2022 и 2023 годов»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928934"/>
            <a:ext cx="8229600" cy="993771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0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sz="2400" b="1" dirty="0" smtClean="0"/>
              <a:t>Основные характеристики</a:t>
            </a:r>
            <a:br>
              <a:rPr lang="ru-RU" sz="2400" b="1" dirty="0" smtClean="0"/>
            </a:br>
            <a:r>
              <a:rPr lang="ru-RU" sz="2400" dirty="0" smtClean="0"/>
              <a:t>проекта бюджета Ибресинского района Чувашской Республики на 2021 год и на плановый период 2022 и 2023 годов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0978"/>
              </p:ext>
            </p:extLst>
          </p:nvPr>
        </p:nvGraphicFramePr>
        <p:xfrm>
          <a:off x="428596" y="1428736"/>
          <a:ext cx="8358246" cy="2357454"/>
        </p:xfrm>
        <a:graphic>
          <a:graphicData uri="http://schemas.openxmlformats.org/drawingml/2006/table">
            <a:tbl>
              <a:tblPr/>
              <a:tblGrid>
                <a:gridCol w="1664439"/>
                <a:gridCol w="1893947"/>
                <a:gridCol w="1359960"/>
                <a:gridCol w="1039969"/>
                <a:gridCol w="1359960"/>
                <a:gridCol w="1039971"/>
              </a:tblGrid>
              <a:tr h="3236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7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497 096,46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443 975,13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449 940,53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497 096,46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443 975,13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449 940,53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741"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(профицит)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326457"/>
              </p:ext>
            </p:extLst>
          </p:nvPr>
        </p:nvGraphicFramePr>
        <p:xfrm>
          <a:off x="357158" y="4071942"/>
          <a:ext cx="8597900" cy="2533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T:\ОБП\Метелева\деньги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357166"/>
            <a:ext cx="8643998" cy="238451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>
            <a:hlinkClick r:id="rId3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40053"/>
              </p:ext>
            </p:extLst>
          </p:nvPr>
        </p:nvGraphicFramePr>
        <p:xfrm>
          <a:off x="214282" y="2000240"/>
          <a:ext cx="8501121" cy="4474212"/>
        </p:xfrm>
        <a:graphic>
          <a:graphicData uri="http://schemas.openxmlformats.org/drawingml/2006/table">
            <a:tbl>
              <a:tblPr/>
              <a:tblGrid>
                <a:gridCol w="2225073"/>
                <a:gridCol w="2145606"/>
                <a:gridCol w="1192003"/>
                <a:gridCol w="874136"/>
                <a:gridCol w="1112536"/>
                <a:gridCol w="951767"/>
              </a:tblGrid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E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6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E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8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тыс. рублей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всего, тыс. рублей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497 096,46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443 975,13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449 940,53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   доходы,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75 917,03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75 475,40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77 834,60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 общем объеме доходов, %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421 179,43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368 499,73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372 105,93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 общем  объеме доходов,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795324"/>
          </a:xfrm>
        </p:spPr>
        <p:txBody>
          <a:bodyPr/>
          <a:lstStyle/>
          <a:p>
            <a:r>
              <a:rPr lang="ru-RU" sz="3600" b="1" dirty="0" smtClean="0"/>
              <a:t>Структура доходов бюджета Ибресинского района на 2021 год и на плановый период 2022 и 2023 годы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Структура доходов бюджета Ибресинского района на 2021 год и на плановый период 2022 и 2023 годы</a:t>
            </a:r>
            <a:endParaRPr lang="ru-RU" sz="3600" dirty="0" smtClean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095888"/>
              </p:ext>
            </p:extLst>
          </p:nvPr>
        </p:nvGraphicFramePr>
        <p:xfrm>
          <a:off x="406400" y="1884363"/>
          <a:ext cx="8331200" cy="4491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215074" y="2214554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Структура собственных доходов бюджета Ибресинского района на 2021 год и на плановый период 2022 и 2023 годы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360167"/>
              </p:ext>
            </p:extLst>
          </p:nvPr>
        </p:nvGraphicFramePr>
        <p:xfrm>
          <a:off x="539750" y="1916113"/>
          <a:ext cx="8280400" cy="4681538"/>
        </p:xfrm>
        <a:graphic>
          <a:graphicData uri="http://schemas.openxmlformats.org/drawingml/2006/table">
            <a:tbl>
              <a:tblPr/>
              <a:tblGrid>
                <a:gridCol w="3803650"/>
                <a:gridCol w="1493838"/>
                <a:gridCol w="1490662"/>
                <a:gridCol w="1492250"/>
              </a:tblGrid>
              <a:tr h="606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доходы,  всего,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75 917,03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75 475,40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77 834,60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81000" marR="0" lvl="0" indent="8890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доходы, тыс. рублей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65 923,03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66 536,40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69 340,60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 общем объеме доходов,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9 994,00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8 939,00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8 494,00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 общем объеме доходов,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Структура собственных доходов бюджета Ибресинского района на 2021 год и на плановый период 2022 и 2023 годы</a:t>
            </a:r>
            <a:endParaRPr lang="ru-RU" sz="3200" dirty="0" smtClean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330947"/>
              </p:ext>
            </p:extLst>
          </p:nvPr>
        </p:nvGraphicFramePr>
        <p:xfrm>
          <a:off x="406400" y="1884363"/>
          <a:ext cx="8331200" cy="4491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3788" cy="809609"/>
          </a:xfrm>
        </p:spPr>
        <p:txBody>
          <a:bodyPr/>
          <a:lstStyle/>
          <a:p>
            <a:r>
              <a:rPr lang="ru-RU" sz="4000" dirty="0" smtClean="0"/>
              <a:t>Безвозмездные поступления</a:t>
            </a:r>
            <a:r>
              <a:rPr lang="ru-RU" sz="4400" b="1" dirty="0" smtClean="0"/>
              <a:t>, </a:t>
            </a:r>
            <a:r>
              <a:rPr lang="ru-RU" sz="4000" dirty="0" smtClean="0"/>
              <a:t>тыс. руб.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289939"/>
              </p:ext>
            </p:extLst>
          </p:nvPr>
        </p:nvGraphicFramePr>
        <p:xfrm>
          <a:off x="200025" y="928670"/>
          <a:ext cx="8743950" cy="5929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Расходы бюджета Ибресинского района Чувашской Республики на 2021 год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и на плановый период 2022 и 2023 годы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017498"/>
              </p:ext>
            </p:extLst>
          </p:nvPr>
        </p:nvGraphicFramePr>
        <p:xfrm>
          <a:off x="179388" y="1989138"/>
          <a:ext cx="8718312" cy="4011630"/>
        </p:xfrm>
        <a:graphic>
          <a:graphicData uri="http://schemas.openxmlformats.org/drawingml/2006/table">
            <a:tbl>
              <a:tblPr/>
              <a:tblGrid>
                <a:gridCol w="1504049"/>
                <a:gridCol w="1602679"/>
                <a:gridCol w="1571636"/>
                <a:gridCol w="1214446"/>
                <a:gridCol w="1571636"/>
                <a:gridCol w="1253866"/>
              </a:tblGrid>
              <a:tr h="6135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5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тыс. рублей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% к предыдущему году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2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497 096,46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443 975,13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449 940,53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6"/>
          </a:xfrm>
        </p:spPr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Расходы бюджета Ибресинского района на 2021 год и на плановый период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2022 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2023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годов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59760"/>
              </p:ext>
            </p:extLst>
          </p:nvPr>
        </p:nvGraphicFramePr>
        <p:xfrm>
          <a:off x="250824" y="1045100"/>
          <a:ext cx="8607455" cy="5608996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4035424"/>
                <a:gridCol w="1500198"/>
                <a:gridCol w="1428760"/>
                <a:gridCol w="1643073"/>
              </a:tblGrid>
              <a:tr h="43186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36703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год,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год,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5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33 933,66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27 585,9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27 285,4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25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1 156,70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1 000,0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1 036,0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9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2 981,00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2 232,8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1 744,9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254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31 084,00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28 488,9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28 488,9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256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8 084,69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329,6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1 962,3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21351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240 683,1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224 968,8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223 978,8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4468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26 715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17 114,4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14 604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1754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24 863,3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19 464,6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19 662,7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637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91843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25 204,7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19 556,9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17 990,8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24496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Условно-утвержденные расходы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2 735,3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5 470,7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8970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397 839,6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343 477,2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342 224,4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334937"/>
              </p:ext>
            </p:extLst>
          </p:nvPr>
        </p:nvGraphicFramePr>
        <p:xfrm>
          <a:off x="251520" y="908720"/>
          <a:ext cx="8640961" cy="5789402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4051132"/>
                <a:gridCol w="1506038"/>
                <a:gridCol w="1434322"/>
                <a:gridCol w="1649469"/>
              </a:tblGrid>
              <a:tr h="409466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6617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год,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год,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477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39 356,51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34 393,17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34 372,07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477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1 344,10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1 373,00</a:t>
                      </a: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1 434,30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76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2 772,92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2 552,90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2 552,90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477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34 614,50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45 568,50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46 243,40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11 484,40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7 846,60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5 619,10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316 346,40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276 757,63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280 867,63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22 595,00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15 849,63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18 043,33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29 468,90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25 978,60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25 809,00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массовой информации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080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38 913,73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31 271,10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29 733,80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Условно-утвержденные расходы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384,00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5 265,00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7787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497 096,46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443 975,13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449 940,53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85725" marT="9525" marB="0"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11863</TotalTime>
  <Words>634</Words>
  <Application>Microsoft Office PowerPoint</Application>
  <PresentationFormat>Экран (4:3)</PresentationFormat>
  <Paragraphs>242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</vt:lpstr>
      <vt:lpstr>Основные характеристики проекта бюджета Ибресинского района Чувашской Республики на 2021 год и на плановый период 2022 и 2023 годов</vt:lpstr>
      <vt:lpstr>Структура доходов бюджета Ибресинского района на 2021 год и на плановый период 2022 и 2023 годы</vt:lpstr>
      <vt:lpstr>Структура доходов бюджета Ибресинского района на 2021 год и на плановый период 2022 и 2023 годы</vt:lpstr>
      <vt:lpstr>Структура собственных доходов бюджета Ибресинского района на 2021 год и на плановый период 2022 и 2023 годы</vt:lpstr>
      <vt:lpstr>Структура собственных доходов бюджета Ибресинского района на 2021 год и на плановый период 2022 и 2023 годы</vt:lpstr>
      <vt:lpstr>Безвозмездные поступления, тыс. руб.</vt:lpstr>
      <vt:lpstr>Расходы бюджета Ибресинского района Чувашской Республики на 2021 год и на плановый период 2022 и 2023 годы</vt:lpstr>
      <vt:lpstr>Расходы бюджета Ибресинского района на 2021 год и на плановый период 2022 и 2023 годов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Адм. Ибресинского района Отд. информатизации Раймов</dc:creator>
  <cp:lastModifiedBy>ibrfin1</cp:lastModifiedBy>
  <cp:revision>537</cp:revision>
  <cp:lastPrinted>2020-11-23T08:15:21Z</cp:lastPrinted>
  <dcterms:created xsi:type="dcterms:W3CDTF">2013-11-20T12:28:12Z</dcterms:created>
  <dcterms:modified xsi:type="dcterms:W3CDTF">2020-11-23T08:25:07Z</dcterms:modified>
</cp:coreProperties>
</file>