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57" r:id="rId3"/>
    <p:sldId id="272" r:id="rId4"/>
    <p:sldId id="273" r:id="rId5"/>
    <p:sldId id="274" r:id="rId6"/>
    <p:sldId id="271" r:id="rId7"/>
    <p:sldId id="269" r:id="rId8"/>
    <p:sldId id="264" r:id="rId9"/>
    <p:sldId id="276" r:id="rId1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5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2" autoAdjust="0"/>
    <p:restoredTop sz="80863" autoAdjust="0"/>
  </p:normalViewPr>
  <p:slideViewPr>
    <p:cSldViewPr showGuides="1">
      <p:cViewPr>
        <p:scale>
          <a:sx n="101" d="100"/>
          <a:sy n="101" d="100"/>
        </p:scale>
        <p:origin x="-288" y="-300"/>
      </p:cViewPr>
      <p:guideLst>
        <p:guide orient="horz" pos="75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822576298106797"/>
          <c:y val="3.4970616863466246E-2"/>
          <c:w val="0.3830420591127735"/>
          <c:h val="0.9360732306692290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6E6-4F3E-B7B0-DF16B5E0A19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6E6-4F3E-B7B0-DF16B5E0A19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6E6-4F3E-B7B0-DF16B5E0A19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6E6-4F3E-B7B0-DF16B5E0A19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6E6-4F3E-B7B0-DF16B5E0A191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6E6-4F3E-B7B0-DF16B5E0A19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i="0">
                    <a:latin typeface="Century Gothic" panose="020B0502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Лист1!$C$5:$C$11</c:f>
              <c:strCache>
                <c:ptCount val="6"/>
                <c:pt idx="0">
                  <c:v>строительство</c:v>
                </c:pt>
                <c:pt idx="1">
                  <c:v>услуги по перевозке</c:v>
                </c:pt>
                <c:pt idx="2">
                  <c:v>сельское хозяйство</c:v>
                </c:pt>
                <c:pt idx="3">
                  <c:v>прочие</c:v>
                </c:pt>
                <c:pt idx="4">
                  <c:v>производство</c:v>
                </c:pt>
                <c:pt idx="5">
                  <c:v>сфера торговли</c:v>
                </c:pt>
              </c:strCache>
            </c:strRef>
          </c:cat>
          <c:val>
            <c:numRef>
              <c:f>Лист1!$D$5:$D$11</c:f>
              <c:numCache>
                <c:formatCode>#,##0.0</c:formatCode>
                <c:ptCount val="7"/>
                <c:pt idx="0">
                  <c:v>4</c:v>
                </c:pt>
                <c:pt idx="1">
                  <c:v>13</c:v>
                </c:pt>
                <c:pt idx="2">
                  <c:v>13.6</c:v>
                </c:pt>
                <c:pt idx="3">
                  <c:v>14</c:v>
                </c:pt>
                <c:pt idx="4">
                  <c:v>25.3</c:v>
                </c:pt>
                <c:pt idx="5">
                  <c:v>30.1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26E6-4F3E-B7B0-DF16B5E0A1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827328"/>
        <c:axId val="83849600"/>
      </c:barChart>
      <c:catAx>
        <c:axId val="8382732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00" i="0"/>
            </a:pPr>
            <a:endParaRPr lang="ru-RU"/>
          </a:p>
        </c:txPr>
        <c:crossAx val="83849600"/>
        <c:crosses val="autoZero"/>
        <c:auto val="1"/>
        <c:lblAlgn val="ctr"/>
        <c:lblOffset val="100"/>
        <c:noMultiLvlLbl val="0"/>
      </c:catAx>
      <c:valAx>
        <c:axId val="83849600"/>
        <c:scaling>
          <c:orientation val="minMax"/>
        </c:scaling>
        <c:delete val="1"/>
        <c:axPos val="b"/>
        <c:numFmt formatCode="#,##0.0" sourceLinked="1"/>
        <c:majorTickMark val="none"/>
        <c:minorTickMark val="none"/>
        <c:tickLblPos val="nextTo"/>
        <c:crossAx val="83827328"/>
        <c:crosses val="autoZero"/>
        <c:crossBetween val="between"/>
      </c:valAx>
      <c:spPr>
        <a:noFill/>
        <a:ln w="26066">
          <a:noFill/>
        </a:ln>
      </c:spPr>
    </c:plotArea>
    <c:plotVisOnly val="1"/>
    <c:dispBlanksAs val="gap"/>
    <c:showDLblsOverMax val="0"/>
  </c:chart>
  <c:txPr>
    <a:bodyPr/>
    <a:lstStyle/>
    <a:p>
      <a:pPr>
        <a:defRPr sz="1050" b="1" i="1">
          <a:latin typeface="Century Gothic" panose="020B0502020202020204" pitchFamily="34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D26D4-A592-4381-BD2F-7BF7E0FAD469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20BBFB-B1E0-4BD2-ABA7-B8CBE808C3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943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b="1" dirty="0" smtClean="0"/>
              <a:t>  Уважаемый Олег Алексеевич, члены Совета!</a:t>
            </a:r>
          </a:p>
          <a:p>
            <a:endParaRPr lang="ru-RU" dirty="0" smtClean="0"/>
          </a:p>
          <a:p>
            <a:r>
              <a:rPr lang="ru-RU" baseline="0" dirty="0" smtClean="0"/>
              <a:t>          </a:t>
            </a:r>
            <a:r>
              <a:rPr lang="ru-RU" dirty="0" smtClean="0"/>
              <a:t>Малый и средний бизнес является одной из ключевых составляющих экономики Чувашии. Его доля в валовом региональном продукте составляет 33,7%. Однако в прошлом году малый и средний бизнес столкнулся с серьезнейшим вызовом, обусловленным пандемией новой </a:t>
            </a:r>
            <a:r>
              <a:rPr lang="ru-RU" dirty="0" err="1" smtClean="0"/>
              <a:t>коронавирусной</a:t>
            </a:r>
            <a:r>
              <a:rPr lang="ru-RU" dirty="0" smtClean="0"/>
              <a:t> инфекции. Но благодаря государственной поддержке, действующей на</a:t>
            </a:r>
            <a:r>
              <a:rPr lang="ru-RU" baseline="0" dirty="0" smtClean="0"/>
              <a:t> территории республики,</a:t>
            </a:r>
            <a:r>
              <a:rPr lang="ru-RU" dirty="0" smtClean="0"/>
              <a:t> мы нашли возможности, чтобы помочь предпринимателям возобновить деятельность в условиях ограничений, сохранить коллектив и бизнес. В 2020 - 2021 годах на поддержку малого и среднего бизнеса в бюджете Чувашии предусмотрено более двух миллиардов рублей. Мерами поддержки смогут воспользоваться, в том числе, и 13 тысяч </a:t>
            </a:r>
            <a:r>
              <a:rPr lang="ru-RU" dirty="0" err="1" smtClean="0"/>
              <a:t>самозанятых</a:t>
            </a:r>
            <a:r>
              <a:rPr lang="ru-RU" dirty="0" smtClean="0"/>
              <a:t> граждан нашей республики, начинающие предприниматели. Почти четыре миллиона рублей будет направлено на поддержку социальных предпринимателей, которые обеспечивают рабочими местами социально уязвимых граждан нашего региона.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B769459-801B-408D-ACC2-E7FC4D618288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26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Согласно данным Единого реестра малого и среднего предпринимательства в Чувашской Республике осуществляют деятельность более 43 тысяч субъектов, которые обеспечивают рабочими местами почти треть занятого населения республики. Из них в производственной и научно-технической сфере осуществляют деятельность 3419 субъектов МСП. </a:t>
            </a:r>
          </a:p>
          <a:p>
            <a:endParaRPr lang="ru-RU" dirty="0" smtClean="0"/>
          </a:p>
          <a:p>
            <a:r>
              <a:rPr lang="ru-RU" dirty="0" smtClean="0"/>
              <a:t>С целью развития предпринимательства в вышеназванных сферах в республике создана соответствующая инфраструктура поддержки малого и среднего предпринимательства, которая представлена следующими объектами. </a:t>
            </a:r>
          </a:p>
          <a:p>
            <a:endParaRPr lang="ru-RU" dirty="0" smtClean="0"/>
          </a:p>
          <a:p>
            <a:r>
              <a:rPr lang="ru-RU" dirty="0" smtClean="0"/>
              <a:t>1) Региональный центр инжиниринга содействует бизнесу в модернизации существующего и создании нового производства. На оказание услуг в 2020 году направлено 3 млн. рублей средств центра «Мой Бизнес». Центром было оказано 109 услуг для 83 субъектов МСП.</a:t>
            </a:r>
          </a:p>
          <a:p>
            <a:endParaRPr lang="ru-RU" dirty="0" smtClean="0"/>
          </a:p>
          <a:p>
            <a:r>
              <a:rPr lang="ru-RU" dirty="0" smtClean="0"/>
              <a:t>2) Для решения проблемы долгосрочности и высоких затрат создания сложных образцов изделий на базе машиностроительного факультета ФГБОУ ВО «Чувашский  государственный университет имени </a:t>
            </a:r>
            <a:r>
              <a:rPr lang="ru-RU" dirty="0" err="1" smtClean="0"/>
              <a:t>И.Н.Ульянова</a:t>
            </a:r>
            <a:r>
              <a:rPr lang="ru-RU" dirty="0" smtClean="0"/>
              <a:t>» функционирует Центр </a:t>
            </a:r>
            <a:r>
              <a:rPr lang="ru-RU" dirty="0" err="1" smtClean="0"/>
              <a:t>прототипирования</a:t>
            </a:r>
            <a:r>
              <a:rPr lang="ru-RU" dirty="0" smtClean="0"/>
              <a:t> инновационных разработок. Одна из главных задач – кадровая подготовка. На базе Центра осуществляется обучение работе на новейшем оборудовании, подготовка к соревнованиям </a:t>
            </a:r>
            <a:r>
              <a:rPr lang="ru-RU" dirty="0" err="1" smtClean="0"/>
              <a:t>Worldskills</a:t>
            </a:r>
            <a:r>
              <a:rPr lang="ru-RU" dirty="0" smtClean="0"/>
              <a:t> регионального, российского и мирового уровня.</a:t>
            </a:r>
          </a:p>
          <a:p>
            <a:r>
              <a:rPr lang="ru-RU" dirty="0" smtClean="0"/>
              <a:t>В рамках проекта «Мой бизнес» в 2019 году Центру </a:t>
            </a:r>
            <a:r>
              <a:rPr lang="ru-RU" dirty="0" err="1" smtClean="0"/>
              <a:t>прототипирования</a:t>
            </a:r>
            <a:r>
              <a:rPr lang="ru-RU" dirty="0" smtClean="0"/>
              <a:t> передано оборудование на сумму 1 810,5 тыс. рублей, что значительно расширило список предоставляемых им услуг. </a:t>
            </a:r>
          </a:p>
          <a:p>
            <a:endParaRPr lang="ru-RU" dirty="0" smtClean="0"/>
          </a:p>
          <a:p>
            <a:r>
              <a:rPr lang="ru-RU" dirty="0" smtClean="0"/>
              <a:t>3) Специалисты Фонда венчурных инвестиций Чувашской Республики проводят бесплатные консультации по различным вопросам ведения инновационного бизнеса, видам реализуемых инструментов поддержки инновационного предпринимательства, а также особенностям ее получения.</a:t>
            </a:r>
          </a:p>
          <a:p>
            <a:endParaRPr lang="ru-RU" dirty="0" smtClean="0"/>
          </a:p>
          <a:p>
            <a:r>
              <a:rPr lang="ru-RU" dirty="0" smtClean="0"/>
              <a:t>4) Центр сертификации, стандартизации и испытаний Чувашской Республики представляет собой зарегистрированную в </a:t>
            </a:r>
            <a:r>
              <a:rPr lang="ru-RU" dirty="0" err="1" smtClean="0"/>
              <a:t>Росаккредитации</a:t>
            </a:r>
            <a:r>
              <a:rPr lang="ru-RU" dirty="0" smtClean="0"/>
              <a:t> испытательную лабораторию на электромагнитную совместимость. Центр активно сотрудничает с производителями электротехнического оборудования и проводит научно-исследовательские, квалификационные, сертификационные и аттестационные испытания изделий. Проводимые испытания позволили предприятиям наладить поставки продукции в ПАО «</a:t>
            </a:r>
            <a:r>
              <a:rPr lang="ru-RU" dirty="0" err="1" smtClean="0"/>
              <a:t>Россети</a:t>
            </a:r>
            <a:r>
              <a:rPr lang="ru-RU" dirty="0" smtClean="0"/>
              <a:t>», ПАО «ФСК ЕЭС», ГК «</a:t>
            </a:r>
            <a:r>
              <a:rPr lang="ru-RU" dirty="0" err="1" smtClean="0"/>
              <a:t>Росатом</a:t>
            </a:r>
            <a:r>
              <a:rPr lang="ru-RU" dirty="0" smtClean="0"/>
              <a:t>», ПАО «РЖД» и ПАО «</a:t>
            </a:r>
            <a:r>
              <a:rPr lang="ru-RU" dirty="0" err="1" smtClean="0"/>
              <a:t>Транснефть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В 2020 году услугами вышеназванных центров воспользовалось 204 субъектам МСП.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0BBFB-B1E0-4BD2-ABA7-B8CBE808C3B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371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Самой востребованной поддержкой субъектами МСП является </a:t>
            </a:r>
            <a:r>
              <a:rPr lang="ru-RU" b="1" dirty="0" smtClean="0"/>
              <a:t>финансовая поддержка</a:t>
            </a:r>
            <a:r>
              <a:rPr lang="ru-RU" dirty="0" smtClean="0"/>
              <a:t>, которая предоставляется в форме гарантий АНО «Гарантийный фонд Чувашской Республики» и в форме </a:t>
            </a:r>
            <a:r>
              <a:rPr lang="ru-RU" dirty="0" err="1" smtClean="0"/>
              <a:t>микрозаймов</a:t>
            </a:r>
            <a:r>
              <a:rPr lang="ru-RU" dirty="0" smtClean="0"/>
              <a:t> </a:t>
            </a:r>
            <a:r>
              <a:rPr lang="ru-RU" b="1" dirty="0" smtClean="0"/>
              <a:t>АНО «АПМБ»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В 2020 году гарантийную поддержку Гарантийного фонда получили 164 субъекта МСП по 201 договору поручительства на сумму 755,8 млн. руб. Это позволило им получить финансовую поддержку в банках-партнерах Гарантийного фонда на сумму 2444,2 млн. руб. </a:t>
            </a:r>
          </a:p>
          <a:p>
            <a:endParaRPr lang="ru-RU" dirty="0" smtClean="0"/>
          </a:p>
          <a:p>
            <a:r>
              <a:rPr lang="ru-RU" dirty="0" smtClean="0"/>
              <a:t>Из общего объема оказанной гарантийной поддержки помощь получили:</a:t>
            </a:r>
          </a:p>
          <a:p>
            <a:r>
              <a:rPr lang="ru-RU" dirty="0" smtClean="0"/>
              <a:t>23 производственных предприятия на сумму 170,2 млн. руб. </a:t>
            </a:r>
          </a:p>
          <a:p>
            <a:r>
              <a:rPr lang="ru-RU" dirty="0" smtClean="0"/>
              <a:t>4 предприятия научно-технической сферы на общую сумму 22,7 млн. руб. </a:t>
            </a:r>
          </a:p>
          <a:p>
            <a:endParaRPr lang="ru-RU" dirty="0" smtClean="0"/>
          </a:p>
          <a:p>
            <a:r>
              <a:rPr lang="ru-RU" dirty="0" smtClean="0"/>
              <a:t>Большая часть предприятий направили полученное в банках финансирование на пополнение оборотных средств, прочие - на модернизацию и расширение производства.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0BBFB-B1E0-4BD2-ABA7-B8CBE808C3B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052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 состоянию на 01.01.2021 средства целевого финансирования на программу микрофинансирования (капитализация) составляют 1 570,2 млн. рублей.</a:t>
            </a:r>
          </a:p>
          <a:p>
            <a:r>
              <a:rPr lang="ru-RU" dirty="0" smtClean="0"/>
              <a:t>За 2020 год АНО МКК «АПМБ» заключен 481 договор </a:t>
            </a:r>
            <a:r>
              <a:rPr lang="ru-RU" dirty="0" err="1" smtClean="0"/>
              <a:t>микрозайма</a:t>
            </a:r>
            <a:r>
              <a:rPr lang="ru-RU" dirty="0" smtClean="0"/>
              <a:t> с 422 субъектами МСП на общую сумму 1 051,9 млн. рублей. В 2019 году Агентством заключено 433 договора </a:t>
            </a:r>
            <a:r>
              <a:rPr lang="ru-RU" dirty="0" err="1" smtClean="0"/>
              <a:t>микрозайма</a:t>
            </a:r>
            <a:r>
              <a:rPr lang="ru-RU" dirty="0" smtClean="0"/>
              <a:t> с 359 субъектами МСП.</a:t>
            </a:r>
          </a:p>
          <a:p>
            <a:r>
              <a:rPr lang="ru-RU" dirty="0" smtClean="0"/>
              <a:t>Портфель </a:t>
            </a:r>
            <a:r>
              <a:rPr lang="ru-RU" dirty="0" err="1" smtClean="0"/>
              <a:t>микрозаймов</a:t>
            </a:r>
            <a:r>
              <a:rPr lang="ru-RU" dirty="0" smtClean="0"/>
              <a:t> по состоянию на 01.01.2021 составил 1 089,1 млн. руб. (на 01.01.2020 – 648,3 млн. руб., увеличение на 440,8 млн. руб. или в 1,7 раза). Количество всех активных займов по состоянию на 01.01.2021 составило 856 ед. (на 01.01.2020 – 663 ед.).</a:t>
            </a:r>
          </a:p>
          <a:p>
            <a:r>
              <a:rPr lang="ru-RU" dirty="0" smtClean="0"/>
              <a:t>На данный рост в значительной степени повлияли мероприятия, направленные на повышение доступности субъектов МСП к финансовым ресурсам, в том числе к льготному микрофинансированию. Это:</a:t>
            </a:r>
          </a:p>
          <a:p>
            <a:r>
              <a:rPr lang="ru-RU" dirty="0" smtClean="0"/>
              <a:t>1) сокращение срока рассмотрения заявки на получение </a:t>
            </a:r>
            <a:r>
              <a:rPr lang="ru-RU" dirty="0" err="1" smtClean="0"/>
              <a:t>микрозайма</a:t>
            </a:r>
            <a:r>
              <a:rPr lang="ru-RU" dirty="0" smtClean="0"/>
              <a:t> до 1 рабочего дня;</a:t>
            </a:r>
          </a:p>
          <a:p>
            <a:r>
              <a:rPr lang="ru-RU" dirty="0" smtClean="0"/>
              <a:t>2) снижение коэффициента покрытия залогового обеспечения при выдаче </a:t>
            </a:r>
            <a:r>
              <a:rPr lang="ru-RU" dirty="0" err="1" smtClean="0"/>
              <a:t>микрозаймов</a:t>
            </a:r>
            <a:r>
              <a:rPr lang="ru-RU" dirty="0" smtClean="0"/>
              <a:t> в 2 раза (со 140 до 75%);</a:t>
            </a:r>
          </a:p>
          <a:p>
            <a:r>
              <a:rPr lang="ru-RU" dirty="0" smtClean="0"/>
              <a:t>3) сокращено количество документов, которые предприниматели должны будут предоставить для получения </a:t>
            </a:r>
            <a:r>
              <a:rPr lang="ru-RU" dirty="0" err="1" smtClean="0"/>
              <a:t>микрозайма</a:t>
            </a:r>
            <a:r>
              <a:rPr lang="ru-RU" dirty="0" smtClean="0"/>
              <a:t> (с 30 до 6).</a:t>
            </a:r>
          </a:p>
          <a:p>
            <a:r>
              <a:rPr lang="ru-RU" dirty="0" smtClean="0"/>
              <a:t>Также, АНО МКК «АПМБ» является координатором по всем мерам поддержки субъектов МСП, начиная с открытия бизнеса до вывода на экспорт.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0BBFB-B1E0-4BD2-ABA7-B8CBE808C3B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745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Чувашской Республике предусмотрено предоставление субсидии на реализацию мероприятий индивидуальной программы социально-экономического развития Чувашской Республики на 2020 - 2024 годы, утвержденной распоряжением Правительства Российской Федерации от 3 апреля 2020 г. № 865-р. В 2020 году размер субсидии составил 1 010,1 млн. рублей (за счет средств республиканского бюджета Чувашской Республики и средств, поступивших в республиканский бюджет Чувашской Республики из федерального бюджета), в том числе:</a:t>
            </a:r>
          </a:p>
          <a:p>
            <a:r>
              <a:rPr lang="ru-RU" dirty="0" smtClean="0"/>
              <a:t>на обеспечение льготного доступа субъектов малого и среднего предпринимательства к кредитным ресурсам при гарантийной поддержке – 454,5 млн. рублей. Результатом является создание рабочих мест в 2020 году в количестве 20 единиц (фактически создано 39), и реализация инвестиционных проектов в количестве 20 единиц (фактически</a:t>
            </a:r>
            <a:r>
              <a:rPr lang="ru-RU" baseline="0" dirty="0" smtClean="0"/>
              <a:t> реализовано </a:t>
            </a:r>
            <a:r>
              <a:rPr lang="ru-RU" dirty="0" smtClean="0"/>
              <a:t>50);</a:t>
            </a:r>
          </a:p>
          <a:p>
            <a:r>
              <a:rPr lang="ru-RU" dirty="0" smtClean="0"/>
              <a:t>на обеспечение льготного доступа субъектов малого и среднего предпринимательства к кредитным ресурсам путем предоставления </a:t>
            </a:r>
            <a:r>
              <a:rPr lang="ru-RU" dirty="0" err="1" smtClean="0"/>
              <a:t>микрозаймов</a:t>
            </a:r>
            <a:r>
              <a:rPr lang="ru-RU" dirty="0" smtClean="0"/>
              <a:t> – 555,6 млн. рублей. Результатом является создание рабочих мест в 2020 году в количестве 80 единиц (фактически создано 215), и реализация инвестиционных проектов в количестве 28 единиц (фактически</a:t>
            </a:r>
            <a:r>
              <a:rPr lang="ru-RU" baseline="0" dirty="0" smtClean="0"/>
              <a:t> реализовано </a:t>
            </a:r>
            <a:r>
              <a:rPr lang="ru-RU" dirty="0" smtClean="0"/>
              <a:t>64).</a:t>
            </a:r>
          </a:p>
          <a:p>
            <a:r>
              <a:rPr lang="ru-RU" dirty="0" smtClean="0"/>
              <a:t>Кроме того, распоряжением Правительства РФ от 03.04.2020 № 865-Р предусмотрено</a:t>
            </a:r>
            <a:r>
              <a:rPr lang="ru-RU" baseline="0" dirty="0" smtClean="0"/>
              <a:t> привлечение инвестиций на сумму 2600,0 млн. рублей, и уплату налогов в размере 24,6 млн. рублей.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0BBFB-B1E0-4BD2-ABA7-B8CBE808C3B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7717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Чувашской Республике предусмотрено предоставление субсидии на реализацию мероприятий индивидуальной программы социально-экономического развития Чувашской Республики на 2020 - 2024 годы, утвержденной распоряжением Правительства Российской Федерации от 3 апреля 2020 г. № 865-р. На 2021 год предусмотрено 656,6 млн. рублей (за счет средств республиканского бюджета Чувашской Республики и средств, поступивших в республиканский бюджет Чувашской Республики из федерального бюджета), в том числе:</a:t>
            </a:r>
          </a:p>
          <a:p>
            <a:r>
              <a:rPr lang="ru-RU" dirty="0" smtClean="0"/>
              <a:t>на обеспечение льготного доступа субъектов малого и среднего предпринимательства к кредитным ресурсам при гарантийной поддержке – 404,0 млн. рублей. Результатом является создание рабочих мест в 2021 году в количестве 120 единиц (140 единиц нарастающим итогом с учетом 2020 года), и реализация инвестиционных проектов в количестве 50 единиц (70 единиц соответственно);</a:t>
            </a:r>
          </a:p>
          <a:p>
            <a:r>
              <a:rPr lang="ru-RU" dirty="0" smtClean="0"/>
              <a:t>на обеспечение льготного доступа субъектов малого и среднего предпринимательства к кредитным ресурсам путем предоставления </a:t>
            </a:r>
            <a:r>
              <a:rPr lang="ru-RU" dirty="0" err="1" smtClean="0"/>
              <a:t>микрозаймов</a:t>
            </a:r>
            <a:r>
              <a:rPr lang="ru-RU" dirty="0" smtClean="0"/>
              <a:t> – 252,5 тыс. рублей. Результатом является создание рабочих мест в 2021 году в количестве 220 единиц (300 единиц нарастающим итогом с учетом 2020 года), и реализация инвестиционных проектов в количестве 62 единиц (90 единиц соответственно).</a:t>
            </a:r>
          </a:p>
          <a:p>
            <a:r>
              <a:rPr lang="ru-RU" dirty="0" smtClean="0"/>
              <a:t>Кроме того, распоряжением Правительства РФ от 03.04.2020 № 865-Р предусмотрено привлечение инвестиций на сумму 1600,0 млн. рублей, и уплату налогов в размере 15,3 млн. рублей.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0BBFB-B1E0-4BD2-ABA7-B8CBE808C3B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3801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2021 году на поддержку малого и среднего бизнеса в бюджете предусмотрено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102,3 млн. рублей,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которые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будут направлены на реализацию трех региональных проектов в сфере развития МСП.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Поддержка будет осуществляться в 3-х направлениях – это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поддержка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самозанятых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граждан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(на сегодня количество зарегистрированных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самозанятых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граждан в Чувашской Республике составляет более 13,0 тысяч.), 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поддержка начинающих предпринимателей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(с момента регистрации которых прошло не более 1 года) и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социальных предпринимателей,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 также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поддержка действующих предпринимателей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0BBFB-B1E0-4BD2-ABA7-B8CBE808C3B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1408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36000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Проект направлен на поддержку малого и среднего предпринимательства в период, когда последствия распространения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коронавирусной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инфекции (COVID-19) еще сказываются на реальном секторе экономики, где особенно пострадали именно малые и средние предприятия. Наряду с налоговыми послаблениями и низкопроцентными кредитными средствами, малое и среднее предпринимательство сможет воспользоваться и новой мерой государственной поддержки, возмещая произведенные затраты, связанные с обновлением оборудования.</a:t>
            </a:r>
          </a:p>
          <a:p>
            <a:pPr indent="36000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Субъекты малого и среднего предпринимательства, прошедшие отбор, смогут возместить из республиканского бюджета Чувашской Республики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тридцати процентов своих затрат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 приобретение оборудования.</a:t>
            </a:r>
          </a:p>
          <a:p>
            <a:pPr indent="36000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 этом устанавливается максимальная сумма возмещения – не более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10,0 млн. рублей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действующих более года и не более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1,5 млн. рублей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для вновь зарегистрированных и действующих менее одного года индивидуальных предпринимателей и юридических лиц.</a:t>
            </a:r>
          </a:p>
          <a:p>
            <a:pPr indent="360000"/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Оборудование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на которое будет предоставляться субсидия,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должно быть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не бывшим в употреблении, произведенным в предыдущем или текущем году, полностью оплаченным в текущем или предыдущем году и введенным в эксплуатацию на дату подачи заявки на отбор.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0BBFB-B1E0-4BD2-ABA7-B8CBE808C3B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21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BD1C-18CC-4077-9AD7-71CF49508B50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0DACA-110A-4F13-B53E-F5927C8CF2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626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BD1C-18CC-4077-9AD7-71CF49508B50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0DACA-110A-4F13-B53E-F5927C8CF2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307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BD1C-18CC-4077-9AD7-71CF49508B50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0DACA-110A-4F13-B53E-F5927C8CF2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676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5A9335F-E987-4C23-BC43-2F96EACEF1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4"/>
            <a:ext cx="6858000" cy="17907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3B51A012-7E75-4D1C-AA97-3A870BBA2C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9"/>
            <a:ext cx="6858000" cy="124182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3236" indent="0" algn="ctr">
              <a:buNone/>
              <a:defRPr sz="1500"/>
            </a:lvl2pPr>
            <a:lvl3pPr marL="686473" indent="0" algn="ctr">
              <a:buNone/>
              <a:defRPr sz="1400"/>
            </a:lvl3pPr>
            <a:lvl4pPr marL="1029709" indent="0" algn="ctr">
              <a:buNone/>
              <a:defRPr sz="1100"/>
            </a:lvl4pPr>
            <a:lvl5pPr marL="1372945" indent="0" algn="ctr">
              <a:buNone/>
              <a:defRPr sz="1100"/>
            </a:lvl5pPr>
            <a:lvl6pPr marL="1716181" indent="0" algn="ctr">
              <a:buNone/>
              <a:defRPr sz="1100"/>
            </a:lvl6pPr>
            <a:lvl7pPr marL="2059418" indent="0" algn="ctr">
              <a:buNone/>
              <a:defRPr sz="1100"/>
            </a:lvl7pPr>
            <a:lvl8pPr marL="2402654" indent="0" algn="ctr">
              <a:buNone/>
              <a:defRPr sz="1100"/>
            </a:lvl8pPr>
            <a:lvl9pPr marL="2745890" indent="0" algn="ctr">
              <a:buNone/>
              <a:defRPr sz="11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C68AFD4-065B-4760-9F5E-A5D4D47E5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E9EF-FC12-4B72-80BC-B4D21B1750D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4AB83C0-2777-48F9-B2AF-54CC6709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B88F65D-E3C0-452D-99C5-7A525DED7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EDEF-1D04-4478-8330-46916C28E25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242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81BB024-6757-428A-A3B6-2562D7D23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9D78966-FEE8-41A3-9660-697FF7BA3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9DA3AB8-24DB-42CA-ACD6-A1BF0E338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E9EF-FC12-4B72-80BC-B4D21B1750D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6EEE7E3-C757-4209-93CB-02D33D360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85052CF-9298-4694-B1F4-429213B94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EDEF-1D04-4478-8330-46916C28E25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976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B2A87C3-D16F-49C2-AE79-8F2495475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5EA4A2C-DC90-42C5-9333-5D6B849FA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7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323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64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970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294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6181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941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265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589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FCD8C7D-4D6E-4E80-8C17-95A6209E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E9EF-FC12-4B72-80BC-B4D21B1750D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522A337-E98F-4146-AE90-BFF24FA6E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5B97021-5B4E-43B0-A9AE-D9D3CF84A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EDEF-1D04-4478-8330-46916C28E25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5027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BB07609-8ACE-4744-BD04-521BEA2DD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CF1A672-6C05-4199-845B-AC67725AA6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40F38EB-2387-4A83-860F-E06ED2C89A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5FD3079-6860-4B60-8795-D9E727C67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E9EF-FC12-4B72-80BC-B4D21B1750D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7B40F61-38E1-4B5B-A8E4-E69175079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EF7E9CD-8BF0-42B9-8501-6ED164AE4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EDEF-1D04-4478-8330-46916C28E25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5850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8C44BDF-1A78-49A7-B48A-E0CB44E7A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5B260B4-B3F8-47D8-B7BD-CB4E9569D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3236" indent="0">
              <a:buNone/>
              <a:defRPr sz="1500" b="1"/>
            </a:lvl2pPr>
            <a:lvl3pPr marL="686473" indent="0">
              <a:buNone/>
              <a:defRPr sz="1400" b="1"/>
            </a:lvl3pPr>
            <a:lvl4pPr marL="1029709" indent="0">
              <a:buNone/>
              <a:defRPr sz="1100" b="1"/>
            </a:lvl4pPr>
            <a:lvl5pPr marL="1372945" indent="0">
              <a:buNone/>
              <a:defRPr sz="1100" b="1"/>
            </a:lvl5pPr>
            <a:lvl6pPr marL="1716181" indent="0">
              <a:buNone/>
              <a:defRPr sz="1100" b="1"/>
            </a:lvl6pPr>
            <a:lvl7pPr marL="2059418" indent="0">
              <a:buNone/>
              <a:defRPr sz="1100" b="1"/>
            </a:lvl7pPr>
            <a:lvl8pPr marL="2402654" indent="0">
              <a:buNone/>
              <a:defRPr sz="1100" b="1"/>
            </a:lvl8pPr>
            <a:lvl9pPr marL="2745890" indent="0">
              <a:buNone/>
              <a:defRPr sz="1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309807B-53CE-48B1-A76C-0E5A77A968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68EF6ADD-1345-48EC-812B-7D5C37FD1F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3236" indent="0">
              <a:buNone/>
              <a:defRPr sz="1500" b="1"/>
            </a:lvl2pPr>
            <a:lvl3pPr marL="686473" indent="0">
              <a:buNone/>
              <a:defRPr sz="1400" b="1"/>
            </a:lvl3pPr>
            <a:lvl4pPr marL="1029709" indent="0">
              <a:buNone/>
              <a:defRPr sz="1100" b="1"/>
            </a:lvl4pPr>
            <a:lvl5pPr marL="1372945" indent="0">
              <a:buNone/>
              <a:defRPr sz="1100" b="1"/>
            </a:lvl5pPr>
            <a:lvl6pPr marL="1716181" indent="0">
              <a:buNone/>
              <a:defRPr sz="1100" b="1"/>
            </a:lvl6pPr>
            <a:lvl7pPr marL="2059418" indent="0">
              <a:buNone/>
              <a:defRPr sz="1100" b="1"/>
            </a:lvl7pPr>
            <a:lvl8pPr marL="2402654" indent="0">
              <a:buNone/>
              <a:defRPr sz="1100" b="1"/>
            </a:lvl8pPr>
            <a:lvl9pPr marL="2745890" indent="0">
              <a:buNone/>
              <a:defRPr sz="1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53359317-2506-4DD8-BAD1-6EA7FC92B7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1878807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11A81BDA-234A-4004-A45F-E05C1197F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E9EF-FC12-4B72-80BC-B4D21B1750D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44169EAA-40CD-4D1F-99EF-09F5BA5FB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04CD73E8-38E6-479F-8801-AED64F6F7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EDEF-1D04-4478-8330-46916C28E25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6592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68B846B-F096-4BD4-BE8C-ACF65C7F4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F487F8A-5A3F-41C3-A046-ACDA79519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E9EF-FC12-4B72-80BC-B4D21B1750D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C20F724D-396B-4A94-A4F0-BA9E4DCC2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0F70C17-7CEE-43D0-944A-DDC9FFBE5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EDEF-1D04-4478-8330-46916C28E25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2597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58034A6E-CECA-4D1B-8B82-53F6BC6CD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E9EF-FC12-4B72-80BC-B4D21B1750D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05D80CF9-3D30-405C-81DB-196155467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B6BE6081-7AB9-4566-ADEF-FA3C14E06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EDEF-1D04-4478-8330-46916C28E25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995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D8C517F-BE21-45CA-A8DD-880CF2B2D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3" y="342901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43152CE-E826-4FCF-9888-CD03AA872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F438B05-AD7A-4CD6-8499-12105B626B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3" y="1543050"/>
            <a:ext cx="2949178" cy="2858691"/>
          </a:xfrm>
        </p:spPr>
        <p:txBody>
          <a:bodyPr/>
          <a:lstStyle>
            <a:lvl1pPr marL="0" indent="0">
              <a:buNone/>
              <a:defRPr sz="1100"/>
            </a:lvl1pPr>
            <a:lvl2pPr marL="343236" indent="0">
              <a:buNone/>
              <a:defRPr sz="1100"/>
            </a:lvl2pPr>
            <a:lvl3pPr marL="686473" indent="0">
              <a:buNone/>
              <a:defRPr sz="900"/>
            </a:lvl3pPr>
            <a:lvl4pPr marL="1029709" indent="0">
              <a:buNone/>
              <a:defRPr sz="800"/>
            </a:lvl4pPr>
            <a:lvl5pPr marL="1372945" indent="0">
              <a:buNone/>
              <a:defRPr sz="800"/>
            </a:lvl5pPr>
            <a:lvl6pPr marL="1716181" indent="0">
              <a:buNone/>
              <a:defRPr sz="800"/>
            </a:lvl6pPr>
            <a:lvl7pPr marL="2059418" indent="0">
              <a:buNone/>
              <a:defRPr sz="800"/>
            </a:lvl7pPr>
            <a:lvl8pPr marL="2402654" indent="0">
              <a:buNone/>
              <a:defRPr sz="800"/>
            </a:lvl8pPr>
            <a:lvl9pPr marL="274589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C7CCE6B-C1A0-4DD4-8F42-D6A98D96D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E9EF-FC12-4B72-80BC-B4D21B1750D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A7CF336-5903-4F5C-B107-0C0D4C581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07711EA-28E2-4043-8416-71D488E7D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EDEF-1D04-4478-8330-46916C28E25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138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BD1C-18CC-4077-9AD7-71CF49508B50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0DACA-110A-4F13-B53E-F5927C8CF2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8358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E128967-5FAF-4D76-9022-3C286D72E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3" y="342901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A070C9C4-E6A4-4F97-949B-8BCF81D2AD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3236" indent="0">
              <a:buNone/>
              <a:defRPr sz="2200"/>
            </a:lvl2pPr>
            <a:lvl3pPr marL="686473" indent="0">
              <a:buNone/>
              <a:defRPr sz="1800"/>
            </a:lvl3pPr>
            <a:lvl4pPr marL="1029709" indent="0">
              <a:buNone/>
              <a:defRPr sz="1500"/>
            </a:lvl4pPr>
            <a:lvl5pPr marL="1372945" indent="0">
              <a:buNone/>
              <a:defRPr sz="1500"/>
            </a:lvl5pPr>
            <a:lvl6pPr marL="1716181" indent="0">
              <a:buNone/>
              <a:defRPr sz="1500"/>
            </a:lvl6pPr>
            <a:lvl7pPr marL="2059418" indent="0">
              <a:buNone/>
              <a:defRPr sz="1500"/>
            </a:lvl7pPr>
            <a:lvl8pPr marL="2402654" indent="0">
              <a:buNone/>
              <a:defRPr sz="1500"/>
            </a:lvl8pPr>
            <a:lvl9pPr marL="274589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0263F9AD-8533-4C38-AD47-B8D923ECEE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3" y="1543050"/>
            <a:ext cx="2949178" cy="2858691"/>
          </a:xfrm>
        </p:spPr>
        <p:txBody>
          <a:bodyPr/>
          <a:lstStyle>
            <a:lvl1pPr marL="0" indent="0">
              <a:buNone/>
              <a:defRPr sz="1100"/>
            </a:lvl1pPr>
            <a:lvl2pPr marL="343236" indent="0">
              <a:buNone/>
              <a:defRPr sz="1100"/>
            </a:lvl2pPr>
            <a:lvl3pPr marL="686473" indent="0">
              <a:buNone/>
              <a:defRPr sz="900"/>
            </a:lvl3pPr>
            <a:lvl4pPr marL="1029709" indent="0">
              <a:buNone/>
              <a:defRPr sz="800"/>
            </a:lvl4pPr>
            <a:lvl5pPr marL="1372945" indent="0">
              <a:buNone/>
              <a:defRPr sz="800"/>
            </a:lvl5pPr>
            <a:lvl6pPr marL="1716181" indent="0">
              <a:buNone/>
              <a:defRPr sz="800"/>
            </a:lvl6pPr>
            <a:lvl7pPr marL="2059418" indent="0">
              <a:buNone/>
              <a:defRPr sz="800"/>
            </a:lvl7pPr>
            <a:lvl8pPr marL="2402654" indent="0">
              <a:buNone/>
              <a:defRPr sz="800"/>
            </a:lvl8pPr>
            <a:lvl9pPr marL="274589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E99082A-755B-4C70-B9A2-A8E9CC9F5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E9EF-FC12-4B72-80BC-B4D21B1750D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82B6543-8CB2-4ACB-B267-C28FDE877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CDDC5F1-2CC3-4D5B-92BC-A4554AD68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EDEF-1D04-4478-8330-46916C28E25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3332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7AF777B-39CB-4603-B1C3-6440E1A68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E9BB27E5-4B65-4A29-9351-35C4380FEB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49E21B7-0D10-468B-A4AA-EEFB0CCC1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E9EF-FC12-4B72-80BC-B4D21B1750D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C416067-8916-43BF-978C-FFD234C2D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5D781DF-8592-4C6E-917F-11C3F0685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EDEF-1D04-4478-8330-46916C28E25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3190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FD9DBF54-99B0-4846-8981-4352E6C7F6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273843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C5F4EA9-90FF-4F5E-98B5-542A9094F0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273843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C1BC4DC-692A-49B1-B771-797B52824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E9EF-FC12-4B72-80BC-B4D21B1750D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55670AC-8B84-428C-BA15-FDAAE982E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8BD5ECD-36A0-42DF-9FB3-2D59B9726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EDEF-1D04-4478-8330-46916C28E25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458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7612284A-6E6C-C14D-BC6F-BD0B74E25F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16331" y="57400"/>
            <a:ext cx="1305710" cy="815808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92E6790F-FAC4-DB42-912E-E9220EAB7349}"/>
              </a:ext>
            </a:extLst>
          </p:cNvPr>
          <p:cNvSpPr/>
          <p:nvPr userDrawn="1"/>
        </p:nvSpPr>
        <p:spPr>
          <a:xfrm>
            <a:off x="0" y="677622"/>
            <a:ext cx="9144000" cy="27000"/>
          </a:xfrm>
          <a:prstGeom prst="rect">
            <a:avLst/>
          </a:prstGeom>
          <a:solidFill>
            <a:srgbClr val="A82F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47" tIns="34324" rIns="68647" bIns="34324" rtlCol="0" anchor="ctr"/>
          <a:lstStyle/>
          <a:p>
            <a:pPr algn="ctr" defTabSz="686473"/>
            <a:endParaRPr lang="ru-RU" sz="1400">
              <a:solidFill>
                <a:prstClr val="white"/>
              </a:solidFill>
            </a:endParaRPr>
          </a:p>
        </p:txBody>
      </p:sp>
      <p:sp>
        <p:nvSpPr>
          <p:cNvPr id="19" name="Заголовок 18">
            <a:extLst>
              <a:ext uri="{FF2B5EF4-FFF2-40B4-BE49-F238E27FC236}">
                <a16:creationId xmlns:a16="http://schemas.microsoft.com/office/drawing/2014/main" xmlns="" id="{03638E98-1BF6-654F-A3A6-2A54B4729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630" y="116047"/>
            <a:ext cx="2556420" cy="630003"/>
          </a:xfrm>
        </p:spPr>
        <p:txBody>
          <a:bodyPr>
            <a:normAutofit/>
          </a:bodyPr>
          <a:lstStyle>
            <a:lvl1pPr>
              <a:defRPr lang="ru-RU" sz="1800" kern="1200" dirty="0">
                <a:solidFill>
                  <a:srgbClr val="2E2E2E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Open Sans" panose="020B0606030504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FB9643D7-BE11-8544-9A05-B596951EC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008E9F0C-1744-834B-902E-11165F5D1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AD20BF3D-4C02-3A43-95EF-91CC95560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7629-2BB5-8C48-9CD3-AB8C735F556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632871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BD1C-18CC-4077-9AD7-71CF49508B50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0DACA-110A-4F13-B53E-F5927C8CF2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711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BD1C-18CC-4077-9AD7-71CF49508B50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0DACA-110A-4F13-B53E-F5927C8CF2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001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BD1C-18CC-4077-9AD7-71CF49508B50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0DACA-110A-4F13-B53E-F5927C8CF2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56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BD1C-18CC-4077-9AD7-71CF49508B50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0DACA-110A-4F13-B53E-F5927C8CF2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816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BD1C-18CC-4077-9AD7-71CF49508B50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0DACA-110A-4F13-B53E-F5927C8CF2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94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BD1C-18CC-4077-9AD7-71CF49508B50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0DACA-110A-4F13-B53E-F5927C8CF2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420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BD1C-18CC-4077-9AD7-71CF49508B50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0DACA-110A-4F13-B53E-F5927C8CF2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479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0BD1C-18CC-4077-9AD7-71CF49508B50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0DACA-110A-4F13-B53E-F5927C8CF2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170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A0E8CF5-F600-4083-B441-E9BDD002E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647" tIns="34324" rIns="68647" bIns="34324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68E5924-A885-407F-A991-9AFF5A7A54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647" tIns="34324" rIns="68647" bIns="34324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C62E66C-99C2-4E65-B600-39281C6EA1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647" tIns="34324" rIns="68647" bIns="34324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6473"/>
            <a:fld id="{F11EE9EF-FC12-4B72-80BC-B4D21B1750D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6473"/>
              <a:t>03.06.2021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30247D9-DBB6-4E71-9E7F-F11844F450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647" tIns="34324" rIns="68647" bIns="34324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6473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1FC4CBE-A405-4299-B4C9-8EF7D33E73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1" y="4767263"/>
            <a:ext cx="2057400" cy="273844"/>
          </a:xfrm>
          <a:prstGeom prst="rect">
            <a:avLst/>
          </a:prstGeom>
        </p:spPr>
        <p:txBody>
          <a:bodyPr vert="horz" lIns="68647" tIns="34324" rIns="68647" bIns="34324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6473"/>
            <a:fld id="{AB42EDEF-1D04-4478-8330-46916C28E25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6473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775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647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619" indent="-171619" algn="l" defTabSz="686473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854" indent="-171619" algn="l" defTabSz="68647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8091" indent="-171619" algn="l" defTabSz="68647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1327" indent="-171619" algn="l" defTabSz="68647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564" indent="-171619" algn="l" defTabSz="68647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7800" indent="-171619" algn="l" defTabSz="68647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31036" indent="-171619" algn="l" defTabSz="68647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4272" indent="-171619" algn="l" defTabSz="68647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7509" indent="-171619" algn="l" defTabSz="68647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647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3236" algn="l" defTabSz="68647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6473" algn="l" defTabSz="68647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9709" algn="l" defTabSz="68647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2945" algn="l" defTabSz="68647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6181" algn="l" defTabSz="68647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9418" algn="l" defTabSz="68647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2654" algn="l" defTabSz="68647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5890" algn="l" defTabSz="68647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1023C"/>
            </a:gs>
            <a:gs pos="100000">
              <a:srgbClr val="181E26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>
            <a:extLst>
              <a:ext uri="{FF2B5EF4-FFF2-40B4-BE49-F238E27FC236}">
                <a16:creationId xmlns:a16="http://schemas.microsoft.com/office/drawing/2014/main" xmlns="" id="{24A89609-AB4F-1946-A096-8829AFE5E364}"/>
              </a:ext>
            </a:extLst>
          </p:cNvPr>
          <p:cNvGrpSpPr/>
          <p:nvPr/>
        </p:nvGrpSpPr>
        <p:grpSpPr>
          <a:xfrm>
            <a:off x="6537749" y="167434"/>
            <a:ext cx="2505786" cy="500303"/>
            <a:chOff x="8423029" y="290853"/>
            <a:chExt cx="3341047" cy="667071"/>
          </a:xfrm>
        </p:grpSpPr>
        <p:pic>
          <p:nvPicPr>
            <p:cNvPr id="11" name="Рисунок 10">
              <a:extLst>
                <a:ext uri="{FF2B5EF4-FFF2-40B4-BE49-F238E27FC236}">
                  <a16:creationId xmlns:a16="http://schemas.microsoft.com/office/drawing/2014/main" xmlns="" id="{2BDC2BE3-7D28-0B4D-8693-CC91CBBD280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23029" y="290853"/>
              <a:ext cx="650801" cy="667071"/>
            </a:xfrm>
            <a:prstGeom prst="rect">
              <a:avLst/>
            </a:prstGeom>
          </p:spPr>
        </p:pic>
        <p:sp>
          <p:nvSpPr>
            <p:cNvPr id="12" name="TextBox 7">
              <a:extLst>
                <a:ext uri="{FF2B5EF4-FFF2-40B4-BE49-F238E27FC236}">
                  <a16:creationId xmlns:a16="http://schemas.microsoft.com/office/drawing/2014/main" xmlns="" id="{F2ECBEC6-7AB9-1C4E-A371-FAD4BFE4C9E7}"/>
                </a:ext>
              </a:extLst>
            </p:cNvPr>
            <p:cNvSpPr txBox="1"/>
            <p:nvPr/>
          </p:nvSpPr>
          <p:spPr>
            <a:xfrm>
              <a:off x="9099709" y="358666"/>
              <a:ext cx="2664367" cy="5745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ru-RU" sz="1100" dirty="0">
                  <a:solidFill>
                    <a:prstClr val="white"/>
                  </a:solidFill>
                  <a:latin typeface="Arial" panose="020B0604020202020204" pitchFamily="34" charset="0"/>
                  <a:ea typeface="Segoe UI" pitchFamily="34" charset="0"/>
                  <a:cs typeface="Arial" panose="020B0604020202020204" pitchFamily="34" charset="0"/>
                </a:rPr>
                <a:t>МИНЭКОНОМРАЗВИТИЯ </a:t>
              </a:r>
            </a:p>
            <a:p>
              <a:pPr>
                <a:defRPr/>
              </a:pPr>
              <a:r>
                <a:rPr lang="ru-RU" sz="1100" dirty="0">
                  <a:solidFill>
                    <a:prstClr val="white"/>
                  </a:solidFill>
                  <a:latin typeface="Arial" panose="020B0604020202020204" pitchFamily="34" charset="0"/>
                  <a:ea typeface="Segoe UI" pitchFamily="34" charset="0"/>
                  <a:cs typeface="Arial" panose="020B0604020202020204" pitchFamily="34" charset="0"/>
                </a:rPr>
                <a:t>ЧУВАШИИ</a:t>
              </a:r>
            </a:p>
          </p:txBody>
        </p:sp>
      </p:grp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16E0D52C-A788-4528-BD01-B0FF9EABC84D}"/>
              </a:ext>
            </a:extLst>
          </p:cNvPr>
          <p:cNvCxnSpPr>
            <a:cxnSpLocks/>
          </p:cNvCxnSpPr>
          <p:nvPr/>
        </p:nvCxnSpPr>
        <p:spPr>
          <a:xfrm>
            <a:off x="1075184" y="3106571"/>
            <a:ext cx="8068816" cy="0"/>
          </a:xfrm>
          <a:prstGeom prst="line">
            <a:avLst/>
          </a:prstGeom>
          <a:ln w="41275">
            <a:gradFill flip="none" rotWithShape="1">
              <a:gsLst>
                <a:gs pos="69000">
                  <a:srgbClr val="710308"/>
                </a:gs>
                <a:gs pos="7000">
                  <a:srgbClr val="E00712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50BAA359-0E78-49C9-8DD1-3391F587E1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saturation sat="400000"/>
                    </a14:imgEffect>
                    <a14:imgEffect>
                      <a14:brightnessContrast bright="18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74766" y="1600278"/>
            <a:ext cx="3107730" cy="1942951"/>
          </a:xfrm>
          <a:prstGeom prst="rect">
            <a:avLst/>
          </a:prstGeom>
          <a:effectLst>
            <a:glow>
              <a:schemeClr val="accent1">
                <a:alpha val="56000"/>
              </a:schemeClr>
            </a:glo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2AA73D6-B6A4-42ED-A5FA-65F4E93270E9}"/>
              </a:ext>
            </a:extLst>
          </p:cNvPr>
          <p:cNvSpPr txBox="1"/>
          <p:nvPr/>
        </p:nvSpPr>
        <p:spPr>
          <a:xfrm>
            <a:off x="1959296" y="1633430"/>
            <a:ext cx="6861176" cy="1145312"/>
          </a:xfrm>
          <a:prstGeom prst="rect">
            <a:avLst/>
          </a:prstGeom>
          <a:noFill/>
        </p:spPr>
        <p:txBody>
          <a:bodyPr wrap="square" lIns="68579" tIns="34289" rIns="68579" bIns="34289">
            <a:spAutoFit/>
          </a:bodyPr>
          <a:lstStyle/>
          <a:p>
            <a:pPr algn="ctr" defTabSz="685766">
              <a:lnSpc>
                <a:spcPct val="111000"/>
              </a:lnSpc>
              <a:defRPr/>
            </a:pPr>
            <a:r>
              <a:rPr lang="ru-RU" sz="2100" b="1" dirty="0">
                <a:solidFill>
                  <a:sysClr val="window" lastClr="FFFFFF"/>
                </a:solidFill>
                <a:latin typeface="Fira Sans" pitchFamily="34" charset="0"/>
                <a:ea typeface="Roboto" panose="02000000000000000000" pitchFamily="2" charset="0"/>
                <a:cs typeface="Arial" pitchFamily="34" charset="0"/>
              </a:rPr>
              <a:t>О </a:t>
            </a:r>
            <a:r>
              <a:rPr lang="ru-RU" sz="2100" b="1" dirty="0" smtClean="0">
                <a:solidFill>
                  <a:sysClr val="window" lastClr="FFFFFF"/>
                </a:solidFill>
                <a:latin typeface="Fira Sans" pitchFamily="34" charset="0"/>
                <a:ea typeface="Roboto" panose="02000000000000000000" pitchFamily="2" charset="0"/>
                <a:cs typeface="Arial" pitchFamily="34" charset="0"/>
              </a:rPr>
              <a:t>мерах государственной </a:t>
            </a:r>
            <a:r>
              <a:rPr lang="ru-RU" sz="2100" b="1" dirty="0">
                <a:solidFill>
                  <a:sysClr val="window" lastClr="FFFFFF"/>
                </a:solidFill>
                <a:latin typeface="Fira Sans" pitchFamily="34" charset="0"/>
                <a:ea typeface="Roboto" panose="02000000000000000000" pitchFamily="2" charset="0"/>
                <a:cs typeface="Arial" pitchFamily="34" charset="0"/>
              </a:rPr>
              <a:t>поддержки  субъектов малого и среднего </a:t>
            </a:r>
            <a:r>
              <a:rPr lang="ru-RU" sz="2100" b="1" dirty="0" smtClean="0">
                <a:solidFill>
                  <a:sysClr val="window" lastClr="FFFFFF"/>
                </a:solidFill>
                <a:latin typeface="Fira Sans" pitchFamily="34" charset="0"/>
                <a:ea typeface="Roboto" panose="02000000000000000000" pitchFamily="2" charset="0"/>
                <a:cs typeface="Arial" pitchFamily="34" charset="0"/>
              </a:rPr>
              <a:t>предпринимательства </a:t>
            </a:r>
            <a:r>
              <a:rPr lang="ru-RU" sz="2100" b="1" dirty="0">
                <a:solidFill>
                  <a:sysClr val="window" lastClr="FFFFFF"/>
                </a:solidFill>
                <a:latin typeface="Fira Sans" pitchFamily="34" charset="0"/>
                <a:ea typeface="Roboto" panose="02000000000000000000" pitchFamily="2" charset="0"/>
                <a:cs typeface="Arial" pitchFamily="34" charset="0"/>
              </a:rPr>
              <a:t>Чувашской Республики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63AA5CF9-89DD-8745-9977-9D6B71DD2852}"/>
              </a:ext>
            </a:extLst>
          </p:cNvPr>
          <p:cNvSpPr/>
          <p:nvPr/>
        </p:nvSpPr>
        <p:spPr>
          <a:xfrm>
            <a:off x="1959297" y="3336637"/>
            <a:ext cx="6159389" cy="1213664"/>
          </a:xfrm>
          <a:prstGeom prst="rect">
            <a:avLst/>
          </a:prstGeom>
        </p:spPr>
        <p:txBody>
          <a:bodyPr wrap="square" lIns="68579" tIns="34289" rIns="68579" bIns="34289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1000"/>
              </a:lnSpc>
              <a:defRPr/>
            </a:pPr>
            <a:r>
              <a:rPr lang="ru-RU" sz="1600" dirty="0">
                <a:solidFill>
                  <a:sysClr val="window" lastClr="FFFFFF"/>
                </a:solidFill>
                <a:latin typeface="Fira Sans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Заместитель Председателя Кабинета Министров Чувашской Республики – министр экономического развития и имущественных отношений</a:t>
            </a:r>
          </a:p>
          <a:p>
            <a:pPr>
              <a:lnSpc>
                <a:spcPct val="111000"/>
              </a:lnSpc>
              <a:defRPr/>
            </a:pPr>
            <a:r>
              <a:rPr lang="ru-RU" sz="1400" b="1" dirty="0">
                <a:solidFill>
                  <a:sysClr val="window" lastClr="FFFFFF"/>
                </a:solidFill>
                <a:latin typeface="Fira Sans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Д.И. Краснов</a:t>
            </a:r>
          </a:p>
          <a:p>
            <a:pPr>
              <a:lnSpc>
                <a:spcPct val="111000"/>
              </a:lnSpc>
              <a:defRPr/>
            </a:pPr>
            <a:endParaRPr lang="ru-RU" sz="400" dirty="0">
              <a:solidFill>
                <a:sysClr val="window" lastClr="FFFFFF"/>
              </a:solidFill>
              <a:latin typeface="Roboto Medium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867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691" y="267494"/>
            <a:ext cx="8276060" cy="361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50" b="1" dirty="0">
                <a:latin typeface="Arial" panose="020B0604020202020204" pitchFamily="34" charset="0"/>
                <a:cs typeface="Arial" panose="020B0604020202020204" pitchFamily="34" charset="0"/>
              </a:rPr>
              <a:t>Инновационная инфраструктура поддержки </a:t>
            </a:r>
            <a:r>
              <a:rPr lang="ru-RU" sz="175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предпринимательства</a:t>
            </a:r>
            <a:endParaRPr lang="ru-RU" sz="17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44239"/>
            <a:ext cx="1884363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" name="Прямоугольник 81"/>
          <p:cNvSpPr/>
          <p:nvPr/>
        </p:nvSpPr>
        <p:spPr>
          <a:xfrm>
            <a:off x="179513" y="843558"/>
            <a:ext cx="1944215" cy="830997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1200" b="1" dirty="0" smtClean="0">
              <a:solidFill>
                <a:prstClr val="black">
                  <a:lumMod val="65000"/>
                  <a:lumOff val="35000"/>
                </a:prstClr>
              </a:solidFill>
              <a:latin typeface="Century Gothic" panose="020B0502020202020204" pitchFamily="34" charset="0"/>
              <a:cs typeface="Aharoni" panose="02010803020104030203" pitchFamily="2" charset="-79"/>
            </a:endParaRPr>
          </a:p>
          <a:p>
            <a:pPr algn="ctr">
              <a:defRPr/>
            </a:pPr>
            <a:r>
              <a:rPr lang="ru-RU" sz="12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Региональный </a:t>
            </a:r>
            <a:r>
              <a:rPr lang="ru-RU" sz="1200" b="1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центр </a:t>
            </a:r>
            <a:r>
              <a:rPr lang="ru-RU" sz="12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инжиниринга</a:t>
            </a:r>
          </a:p>
          <a:p>
            <a:pPr algn="ctr">
              <a:defRPr/>
            </a:pPr>
            <a:endParaRPr lang="ru-RU" sz="1200" b="1" dirty="0">
              <a:solidFill>
                <a:prstClr val="black">
                  <a:lumMod val="65000"/>
                  <a:lumOff val="35000"/>
                </a:prstClr>
              </a:solidFill>
              <a:latin typeface="Century Gothic" panose="020B0502020202020204" pitchFamily="34" charset="0"/>
              <a:cs typeface="Aharoni" panose="02010803020104030203" pitchFamily="2" charset="-79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2339752" y="843558"/>
            <a:ext cx="2088232" cy="830997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b="1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Центр </a:t>
            </a:r>
            <a:r>
              <a:rPr lang="ru-RU" sz="1200" b="1" dirty="0" err="1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прототипирования</a:t>
            </a:r>
            <a:r>
              <a:rPr lang="ru-RU" sz="1200" b="1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 </a:t>
            </a:r>
          </a:p>
          <a:p>
            <a:pPr algn="ctr">
              <a:defRPr/>
            </a:pPr>
            <a:r>
              <a:rPr lang="ru-RU" sz="1200" b="1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в области машиностроения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4644008" y="843558"/>
            <a:ext cx="2016224" cy="830997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b="1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Фонд венчурных инвестиций в научно-технической сфере Чувашской Республики</a:t>
            </a:r>
          </a:p>
        </p:txBody>
      </p:sp>
      <p:sp>
        <p:nvSpPr>
          <p:cNvPr id="85" name="Прямоугольник 84"/>
          <p:cNvSpPr/>
          <p:nvPr/>
        </p:nvSpPr>
        <p:spPr>
          <a:xfrm>
            <a:off x="6876256" y="843558"/>
            <a:ext cx="2016224" cy="830997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Центр </a:t>
            </a:r>
            <a:r>
              <a:rPr lang="ru-RU" sz="1200" b="1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сертификации, </a:t>
            </a:r>
          </a:p>
          <a:p>
            <a:pPr algn="ctr">
              <a:defRPr/>
            </a:pPr>
            <a:r>
              <a:rPr lang="ru-RU" sz="1200" b="1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стандартизации </a:t>
            </a:r>
          </a:p>
          <a:p>
            <a:pPr algn="ctr">
              <a:defRPr/>
            </a:pPr>
            <a:r>
              <a:rPr lang="ru-RU" sz="1200" b="1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и </a:t>
            </a:r>
            <a:r>
              <a:rPr lang="ru-RU" sz="12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испытаний</a:t>
            </a:r>
          </a:p>
          <a:p>
            <a:pPr algn="ctr">
              <a:defRPr/>
            </a:pPr>
            <a:endParaRPr lang="ru-RU" sz="1200" b="1" dirty="0">
              <a:solidFill>
                <a:prstClr val="black">
                  <a:lumMod val="65000"/>
                  <a:lumOff val="35000"/>
                </a:prstClr>
              </a:solidFill>
              <a:latin typeface="Century Gothic" panose="020B0502020202020204" pitchFamily="34" charset="0"/>
              <a:cs typeface="Aharoni" panose="02010803020104030203" pitchFamily="2" charset="-79"/>
            </a:endParaRPr>
          </a:p>
        </p:txBody>
      </p:sp>
      <p:sp>
        <p:nvSpPr>
          <p:cNvPr id="87" name="Google Shape;762;p32"/>
          <p:cNvSpPr/>
          <p:nvPr/>
        </p:nvSpPr>
        <p:spPr>
          <a:xfrm>
            <a:off x="634274" y="1811281"/>
            <a:ext cx="1106700" cy="1107000"/>
          </a:xfrm>
          <a:prstGeom prst="donut">
            <a:avLst>
              <a:gd name="adj" fmla="val 10182"/>
            </a:avLst>
          </a:prstGeom>
          <a:solidFill>
            <a:srgbClr val="F7F7F7"/>
          </a:solidFill>
          <a:ln>
            <a:solidFill>
              <a:schemeClr val="accent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8" name="Google Shape;769;p32"/>
          <p:cNvSpPr txBox="1"/>
          <p:nvPr/>
        </p:nvSpPr>
        <p:spPr>
          <a:xfrm>
            <a:off x="747224" y="2158981"/>
            <a:ext cx="880800" cy="4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95B8E"/>
                </a:solidFill>
                <a:effectLst/>
                <a:uLnTx/>
                <a:uFillTx/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83 </a:t>
            </a:r>
            <a:r>
              <a:rPr kumimoji="0" lang="ru-RU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95B8E"/>
                </a:solidFill>
                <a:effectLst/>
                <a:uLnTx/>
                <a:uFillTx/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субъекта</a:t>
            </a:r>
            <a:endParaRPr kumimoji="0" sz="1100" b="0" i="0" u="none" strike="noStrike" kern="0" cap="none" spc="0" normalizeH="0" baseline="0" noProof="0" dirty="0">
              <a:ln>
                <a:noFill/>
              </a:ln>
              <a:solidFill>
                <a:srgbClr val="395B8E"/>
              </a:solidFill>
              <a:effectLst/>
              <a:uLnTx/>
              <a:uFillTx/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91" name="Google Shape;762;p32"/>
          <p:cNvSpPr/>
          <p:nvPr/>
        </p:nvSpPr>
        <p:spPr>
          <a:xfrm>
            <a:off x="2964083" y="1811281"/>
            <a:ext cx="1106700" cy="1107000"/>
          </a:xfrm>
          <a:prstGeom prst="donut">
            <a:avLst>
              <a:gd name="adj" fmla="val 10182"/>
            </a:avLst>
          </a:prstGeom>
          <a:solidFill>
            <a:srgbClr val="F7F7F7"/>
          </a:solidFill>
          <a:ln>
            <a:solidFill>
              <a:schemeClr val="accent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3" name="Google Shape;769;p32"/>
          <p:cNvSpPr txBox="1"/>
          <p:nvPr/>
        </p:nvSpPr>
        <p:spPr>
          <a:xfrm>
            <a:off x="5211720" y="2129076"/>
            <a:ext cx="880800" cy="4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95B8E"/>
                </a:solidFill>
                <a:effectLst/>
                <a:uLnTx/>
                <a:uFillTx/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34 </a:t>
            </a:r>
            <a:r>
              <a:rPr kumimoji="0" lang="ru-RU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95B8E"/>
                </a:solidFill>
                <a:effectLst/>
                <a:uLnTx/>
                <a:uFillTx/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субъекта</a:t>
            </a:r>
            <a:endParaRPr kumimoji="0" sz="1100" b="0" i="0" u="none" strike="noStrike" kern="0" cap="none" spc="0" normalizeH="0" baseline="0" noProof="0" dirty="0">
              <a:ln>
                <a:noFill/>
              </a:ln>
              <a:solidFill>
                <a:srgbClr val="395B8E"/>
              </a:solidFill>
              <a:effectLst/>
              <a:uLnTx/>
              <a:uFillTx/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94" name="Google Shape;762;p32"/>
          <p:cNvSpPr/>
          <p:nvPr/>
        </p:nvSpPr>
        <p:spPr>
          <a:xfrm>
            <a:off x="5098770" y="1781376"/>
            <a:ext cx="1106700" cy="1107000"/>
          </a:xfrm>
          <a:prstGeom prst="donut">
            <a:avLst>
              <a:gd name="adj" fmla="val 10182"/>
            </a:avLst>
          </a:prstGeom>
          <a:solidFill>
            <a:srgbClr val="F7F7F7"/>
          </a:solidFill>
          <a:ln>
            <a:solidFill>
              <a:schemeClr val="accent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5" name="Google Shape;762;p32"/>
          <p:cNvSpPr/>
          <p:nvPr/>
        </p:nvSpPr>
        <p:spPr>
          <a:xfrm>
            <a:off x="7331018" y="1779662"/>
            <a:ext cx="1106700" cy="1107000"/>
          </a:xfrm>
          <a:prstGeom prst="donut">
            <a:avLst>
              <a:gd name="adj" fmla="val 10182"/>
            </a:avLst>
          </a:prstGeom>
          <a:solidFill>
            <a:srgbClr val="F7F7F7"/>
          </a:solidFill>
          <a:ln>
            <a:solidFill>
              <a:schemeClr val="accent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6" name="Google Shape;769;p32"/>
          <p:cNvSpPr txBox="1"/>
          <p:nvPr/>
        </p:nvSpPr>
        <p:spPr>
          <a:xfrm>
            <a:off x="7443968" y="2122185"/>
            <a:ext cx="880800" cy="4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95B8E"/>
                </a:solidFill>
                <a:effectLst/>
                <a:uLnTx/>
                <a:uFillTx/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17 </a:t>
            </a:r>
            <a:r>
              <a:rPr kumimoji="0" lang="ru-RU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95B8E"/>
                </a:solidFill>
                <a:effectLst/>
                <a:uLnTx/>
                <a:uFillTx/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субъектов</a:t>
            </a:r>
            <a:endParaRPr kumimoji="0" sz="1100" b="0" i="0" u="none" strike="noStrike" kern="0" cap="none" spc="0" normalizeH="0" baseline="0" noProof="0" dirty="0">
              <a:ln>
                <a:noFill/>
              </a:ln>
              <a:solidFill>
                <a:srgbClr val="395B8E"/>
              </a:solidFill>
              <a:effectLst/>
              <a:uLnTx/>
              <a:uFillTx/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97" name="Google Shape;769;p32"/>
          <p:cNvSpPr txBox="1"/>
          <p:nvPr/>
        </p:nvSpPr>
        <p:spPr>
          <a:xfrm>
            <a:off x="3077033" y="2158981"/>
            <a:ext cx="880800" cy="4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95B8E"/>
                </a:solidFill>
                <a:effectLst/>
                <a:uLnTx/>
                <a:uFillTx/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70 </a:t>
            </a:r>
            <a:r>
              <a:rPr kumimoji="0" lang="ru-RU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95B8E"/>
                </a:solidFill>
                <a:effectLst/>
                <a:uLnTx/>
                <a:uFillTx/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субъектов</a:t>
            </a:r>
            <a:endParaRPr kumimoji="0" sz="1100" b="0" i="0" u="none" strike="noStrike" kern="0" cap="none" spc="0" normalizeH="0" baseline="0" noProof="0" dirty="0">
              <a:ln>
                <a:noFill/>
              </a:ln>
              <a:solidFill>
                <a:srgbClr val="395B8E"/>
              </a:solidFill>
              <a:effectLst/>
              <a:uLnTx/>
              <a:uFillTx/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cxnSp>
        <p:nvCxnSpPr>
          <p:cNvPr id="101" name="Google Shape;759;p32"/>
          <p:cNvCxnSpPr/>
          <p:nvPr/>
        </p:nvCxnSpPr>
        <p:spPr>
          <a:xfrm flipV="1">
            <a:off x="1187624" y="2935888"/>
            <a:ext cx="0" cy="207104"/>
          </a:xfrm>
          <a:prstGeom prst="straightConnector1">
            <a:avLst/>
          </a:prstGeom>
          <a:noFill/>
          <a:ln w="38100" cap="flat" cmpd="sng">
            <a:solidFill>
              <a:srgbClr val="1C3B6A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Прямоугольник 19"/>
          <p:cNvSpPr/>
          <p:nvPr/>
        </p:nvSpPr>
        <p:spPr>
          <a:xfrm>
            <a:off x="179513" y="3126936"/>
            <a:ext cx="1944215" cy="1137277"/>
          </a:xfrm>
          <a:prstGeom prst="rect">
            <a:avLst/>
          </a:prstGeom>
          <a:ln w="19050"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0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- Консультационный инжиниринг</a:t>
            </a:r>
          </a:p>
          <a:p>
            <a:r>
              <a:rPr lang="ru-RU" sz="10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- Проектный инжиниринг</a:t>
            </a:r>
          </a:p>
          <a:p>
            <a:r>
              <a:rPr lang="ru-RU" sz="10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- Технический инжиниринг</a:t>
            </a:r>
          </a:p>
          <a:p>
            <a:r>
              <a:rPr lang="ru-RU" sz="10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- Разработка программ</a:t>
            </a:r>
          </a:p>
          <a:p>
            <a:r>
              <a:rPr lang="ru-RU" sz="10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модернизации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339753" y="3126936"/>
            <a:ext cx="2088232" cy="1137277"/>
          </a:xfrm>
          <a:prstGeom prst="rect">
            <a:avLst/>
          </a:prstGeom>
          <a:ln w="19050"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0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-  3D-сканирование</a:t>
            </a:r>
          </a:p>
          <a:p>
            <a:r>
              <a:rPr lang="ru-RU" sz="10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-  3D-прототипирование</a:t>
            </a:r>
          </a:p>
          <a:p>
            <a:r>
              <a:rPr lang="ru-RU" sz="10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- </a:t>
            </a:r>
            <a:r>
              <a:rPr lang="ru-RU" sz="1000" dirty="0" err="1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Прототипирование</a:t>
            </a:r>
            <a:r>
              <a:rPr lang="ru-RU" sz="10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методом объемного фрезерования</a:t>
            </a:r>
          </a:p>
          <a:p>
            <a:r>
              <a:rPr lang="ru-RU" sz="10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- Механообработка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644008" y="3093767"/>
            <a:ext cx="2088232" cy="1597101"/>
          </a:xfrm>
          <a:prstGeom prst="rect">
            <a:avLst/>
          </a:prstGeom>
          <a:ln w="19050"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0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Бесплатные консультации по различным вопросам ведения инновационного бизнеса, видам реализуемых инструментов поддержки инновационного предпринимательства, а также особенностям ее получения, в том числе НТИ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6876256" y="3093766"/>
            <a:ext cx="2088232" cy="1597102"/>
          </a:xfrm>
          <a:prstGeom prst="rect">
            <a:avLst/>
          </a:prstGeom>
          <a:ln w="19050"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0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Испытания и аттестация техники и оборудования</a:t>
            </a:r>
          </a:p>
          <a:p>
            <a:r>
              <a:rPr lang="ru-RU" sz="10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Координация между научными центрами и </a:t>
            </a:r>
            <a:r>
              <a:rPr lang="ru-RU" sz="1000" dirty="0" smtClean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производством</a:t>
            </a:r>
          </a:p>
          <a:p>
            <a:endParaRPr lang="ru-RU" sz="1000" dirty="0">
              <a:solidFill>
                <a:prstClr val="black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r>
              <a:rPr lang="ru-RU" sz="1000" b="1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Поставки продукции </a:t>
            </a:r>
            <a:r>
              <a:rPr lang="ru-RU" sz="1000" b="1" dirty="0" smtClean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в</a:t>
            </a:r>
          </a:p>
          <a:p>
            <a:r>
              <a:rPr lang="ru-RU" sz="1000" b="1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ПАО «</a:t>
            </a:r>
            <a:r>
              <a:rPr lang="ru-RU" sz="1000" b="1" dirty="0" err="1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Россети</a:t>
            </a:r>
            <a:r>
              <a:rPr lang="ru-RU" sz="1000" b="1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» ПАО «РЖД»</a:t>
            </a:r>
          </a:p>
          <a:p>
            <a:r>
              <a:rPr lang="ru-RU" sz="1000" b="1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ПАО «</a:t>
            </a:r>
            <a:r>
              <a:rPr lang="ru-RU" sz="1000" b="1" dirty="0" err="1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Транснефть</a:t>
            </a: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r>
              <a:rPr lang="ru-RU" sz="1000" b="1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ПАО «ФСК ЕЭС</a:t>
            </a:r>
            <a:r>
              <a:rPr lang="ru-RU" sz="1000" b="1" dirty="0" smtClean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» ГК «</a:t>
            </a:r>
            <a:r>
              <a:rPr lang="ru-RU" sz="1000" b="1" dirty="0" err="1" smtClean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Росатом</a:t>
            </a:r>
            <a:r>
              <a:rPr lang="ru-RU" sz="1000" b="1" dirty="0" smtClean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»</a:t>
            </a:r>
          </a:p>
          <a:p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7812360" y="3741974"/>
            <a:ext cx="1" cy="2699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кругленный прямоугольник 27"/>
          <p:cNvSpPr/>
          <p:nvPr/>
        </p:nvSpPr>
        <p:spPr>
          <a:xfrm>
            <a:off x="179513" y="4787398"/>
            <a:ext cx="8784975" cy="26287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1400" b="1" dirty="0">
                <a:solidFill>
                  <a:srgbClr val="F79646">
                    <a:lumMod val="75000"/>
                  </a:srgbClr>
                </a:solidFill>
                <a:latin typeface="Century Gothic" pitchFamily="34" charset="0"/>
                <a:cs typeface="Times New Roman" pitchFamily="18" charset="0"/>
              </a:rPr>
              <a:t>в 2020 году </a:t>
            </a:r>
            <a:r>
              <a:rPr lang="ru-RU" altLang="ru-RU" sz="1400" b="1" dirty="0" smtClean="0">
                <a:solidFill>
                  <a:srgbClr val="F79646">
                    <a:lumMod val="75000"/>
                  </a:srgbClr>
                </a:solidFill>
                <a:latin typeface="Century Gothic" pitchFamily="34" charset="0"/>
                <a:cs typeface="Times New Roman" pitchFamily="18" charset="0"/>
              </a:rPr>
              <a:t>получили </a:t>
            </a:r>
            <a:r>
              <a:rPr lang="ru-RU" altLang="ru-RU" sz="1400" b="1" dirty="0">
                <a:solidFill>
                  <a:srgbClr val="F79646">
                    <a:lumMod val="75000"/>
                  </a:srgbClr>
                </a:solidFill>
                <a:latin typeface="Century Gothic" pitchFamily="34" charset="0"/>
                <a:cs typeface="Times New Roman" pitchFamily="18" charset="0"/>
              </a:rPr>
              <a:t>консультационную и организационную </a:t>
            </a:r>
            <a:r>
              <a:rPr lang="ru-RU" altLang="ru-RU" sz="1400" b="1" dirty="0" smtClean="0">
                <a:solidFill>
                  <a:srgbClr val="F79646">
                    <a:lumMod val="75000"/>
                  </a:srgbClr>
                </a:solidFill>
                <a:latin typeface="Century Gothic" pitchFamily="34" charset="0"/>
                <a:cs typeface="Times New Roman" pitchFamily="18" charset="0"/>
              </a:rPr>
              <a:t>поддержку </a:t>
            </a:r>
            <a:r>
              <a:rPr lang="ru-RU" altLang="ru-RU" sz="1400" b="1" dirty="0">
                <a:solidFill>
                  <a:srgbClr val="F79646">
                    <a:lumMod val="75000"/>
                  </a:srgbClr>
                </a:solidFill>
                <a:latin typeface="Century Gothic" pitchFamily="34" charset="0"/>
                <a:cs typeface="Times New Roman" pitchFamily="18" charset="0"/>
              </a:rPr>
              <a:t>204 </a:t>
            </a:r>
            <a:r>
              <a:rPr lang="ru-RU" altLang="ru-RU" sz="1400" b="1" dirty="0" smtClean="0">
                <a:solidFill>
                  <a:srgbClr val="F79646">
                    <a:lumMod val="75000"/>
                  </a:srgbClr>
                </a:solidFill>
                <a:latin typeface="Century Gothic" pitchFamily="34" charset="0"/>
                <a:cs typeface="Times New Roman" pitchFamily="18" charset="0"/>
              </a:rPr>
              <a:t>субъекта </a:t>
            </a:r>
            <a:r>
              <a:rPr lang="ru-RU" altLang="ru-RU" sz="1400" b="1" dirty="0">
                <a:solidFill>
                  <a:srgbClr val="F79646">
                    <a:lumMod val="75000"/>
                  </a:srgbClr>
                </a:solidFill>
                <a:latin typeface="Century Gothic" pitchFamily="34" charset="0"/>
                <a:cs typeface="Times New Roman" pitchFamily="18" charset="0"/>
              </a:rPr>
              <a:t>МСП</a:t>
            </a:r>
            <a:endParaRPr lang="ru-RU" sz="1400" dirty="0">
              <a:solidFill>
                <a:srgbClr val="F79646">
                  <a:lumMod val="75000"/>
                </a:srgbClr>
              </a:solidFill>
            </a:endParaRPr>
          </a:p>
        </p:txBody>
      </p:sp>
      <p:cxnSp>
        <p:nvCxnSpPr>
          <p:cNvPr id="29" name="Google Shape;759;p32"/>
          <p:cNvCxnSpPr/>
          <p:nvPr/>
        </p:nvCxnSpPr>
        <p:spPr>
          <a:xfrm flipV="1">
            <a:off x="3491880" y="2918281"/>
            <a:ext cx="0" cy="207104"/>
          </a:xfrm>
          <a:prstGeom prst="straightConnector1">
            <a:avLst/>
          </a:prstGeom>
          <a:noFill/>
          <a:ln w="38100" cap="flat" cmpd="sng">
            <a:solidFill>
              <a:srgbClr val="1C3B6A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" name="Google Shape;759;p32"/>
          <p:cNvCxnSpPr/>
          <p:nvPr/>
        </p:nvCxnSpPr>
        <p:spPr>
          <a:xfrm flipV="1">
            <a:off x="5652120" y="2886662"/>
            <a:ext cx="0" cy="207104"/>
          </a:xfrm>
          <a:prstGeom prst="straightConnector1">
            <a:avLst/>
          </a:prstGeom>
          <a:noFill/>
          <a:ln w="38100" cap="flat" cmpd="sng">
            <a:solidFill>
              <a:srgbClr val="1C3B6A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" name="Google Shape;759;p32"/>
          <p:cNvCxnSpPr/>
          <p:nvPr/>
        </p:nvCxnSpPr>
        <p:spPr>
          <a:xfrm flipV="1">
            <a:off x="7884368" y="2886662"/>
            <a:ext cx="0" cy="207104"/>
          </a:xfrm>
          <a:prstGeom prst="straightConnector1">
            <a:avLst/>
          </a:prstGeom>
          <a:noFill/>
          <a:ln w="38100" cap="flat" cmpd="sng">
            <a:solidFill>
              <a:srgbClr val="1C3B6A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35177" y="699542"/>
            <a:ext cx="9110752" cy="5499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2597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8" grpId="0"/>
      <p:bldP spid="91" grpId="0" animBg="1"/>
      <p:bldP spid="93" grpId="0"/>
      <p:bldP spid="94" grpId="0" animBg="1"/>
      <p:bldP spid="95" grpId="0" animBg="1"/>
      <p:bldP spid="96" grpId="0"/>
      <p:bldP spid="9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Скругленный прямоугольник 44"/>
          <p:cNvSpPr/>
          <p:nvPr/>
        </p:nvSpPr>
        <p:spPr>
          <a:xfrm>
            <a:off x="2483768" y="3407450"/>
            <a:ext cx="2040504" cy="977106"/>
          </a:xfrm>
          <a:prstGeom prst="roundRect">
            <a:avLst/>
          </a:prstGeom>
          <a:noFill/>
          <a:ln w="3175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50</a:t>
            </a: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% комиссионного вознаграждения за поручительство (не менее 0,5% годовых)*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9691" y="267494"/>
            <a:ext cx="827606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50" b="1" dirty="0">
                <a:latin typeface="Arial" panose="020B0604020202020204" pitchFamily="34" charset="0"/>
                <a:cs typeface="Arial" panose="020B0604020202020204" pitchFamily="34" charset="0"/>
              </a:rPr>
              <a:t>Гарантийная поддержка АНО «Гарантийный фонд Чувашской Республики</a:t>
            </a:r>
            <a:r>
              <a:rPr lang="ru-RU" sz="1750" b="1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17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44239"/>
            <a:ext cx="1884363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Скругленный прямоугольник 25"/>
          <p:cNvSpPr/>
          <p:nvPr/>
        </p:nvSpPr>
        <p:spPr>
          <a:xfrm>
            <a:off x="778758" y="947881"/>
            <a:ext cx="4547137" cy="54374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Гарантийная поддержка </a:t>
            </a: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в 2020 </a:t>
            </a:r>
            <a:r>
              <a:rPr lang="ru-RU" b="1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году</a:t>
            </a:r>
            <a:endParaRPr lang="ru-RU" b="1" dirty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" name="Picture 3" descr="C:\Users\1164\Desktop\Новая папка (3)\103-equalizer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08"/>
          <a:stretch/>
        </p:blipFill>
        <p:spPr bwMode="auto">
          <a:xfrm>
            <a:off x="247559" y="1058342"/>
            <a:ext cx="346554" cy="346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899592" y="1635646"/>
            <a:ext cx="3024336" cy="372645"/>
          </a:xfrm>
          <a:prstGeom prst="rect">
            <a:avLst/>
          </a:prstGeom>
          <a:solidFill>
            <a:srgbClr val="BBE3CA"/>
          </a:solidFill>
          <a:ln>
            <a:solidFill>
              <a:schemeClr val="bg1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300" b="1" i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164 субъекта МСП</a:t>
            </a:r>
            <a:endParaRPr lang="ru-RU" sz="1300" b="1" i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99592" y="2067694"/>
            <a:ext cx="3024336" cy="372645"/>
          </a:xfrm>
          <a:prstGeom prst="rect">
            <a:avLst/>
          </a:prstGeom>
          <a:solidFill>
            <a:srgbClr val="BBE3CA"/>
          </a:solidFill>
          <a:ln>
            <a:solidFill>
              <a:schemeClr val="bg1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300" b="1" i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201 договор поручительства</a:t>
            </a:r>
            <a:endParaRPr lang="ru-RU" sz="1300" b="1" i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894834" y="2499742"/>
            <a:ext cx="3029094" cy="372645"/>
          </a:xfrm>
          <a:prstGeom prst="rect">
            <a:avLst/>
          </a:prstGeom>
          <a:solidFill>
            <a:srgbClr val="BBE3CA"/>
          </a:solidFill>
          <a:ln>
            <a:solidFill>
              <a:schemeClr val="bg1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300" b="1" i="1" dirty="0">
                <a:solidFill>
                  <a:schemeClr val="tx2"/>
                </a:solidFill>
                <a:latin typeface="Century Gothic" panose="020B0502020202020204" pitchFamily="34" charset="0"/>
              </a:rPr>
              <a:t>755,8 млн. рублей</a:t>
            </a:r>
          </a:p>
        </p:txBody>
      </p:sp>
      <p:sp>
        <p:nvSpPr>
          <p:cNvPr id="35" name="Равнобедренный треугольник 34"/>
          <p:cNvSpPr/>
          <p:nvPr/>
        </p:nvSpPr>
        <p:spPr>
          <a:xfrm rot="5400000">
            <a:off x="3715643" y="2079880"/>
            <a:ext cx="1252427" cy="348271"/>
          </a:xfrm>
          <a:prstGeom prst="triangle">
            <a:avLst>
              <a:gd name="adj" fmla="val 525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4759785" y="1635646"/>
            <a:ext cx="2116471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1300" b="1" i="1" dirty="0">
                <a:solidFill>
                  <a:schemeClr val="tx2"/>
                </a:solidFill>
                <a:latin typeface="Century Gothic" panose="020B0502020202020204" pitchFamily="34" charset="0"/>
              </a:rPr>
              <a:t>Финансовая поддержка </a:t>
            </a:r>
          </a:p>
          <a:p>
            <a:r>
              <a:rPr lang="ru-RU" sz="1300" b="1" i="1" dirty="0">
                <a:solidFill>
                  <a:schemeClr val="tx2"/>
                </a:solidFill>
                <a:latin typeface="Century Gothic" panose="020B0502020202020204" pitchFamily="34" charset="0"/>
              </a:rPr>
              <a:t>в банках-партнерах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429275" y="2283718"/>
            <a:ext cx="1158949" cy="492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>
              <a:defRPr sz="1300" b="1" i="1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ru-RU" dirty="0" smtClean="0"/>
              <a:t>2444,2</a:t>
            </a:r>
            <a:endParaRPr lang="ru-RU" dirty="0"/>
          </a:p>
          <a:p>
            <a:r>
              <a:rPr lang="ru-RU" dirty="0"/>
              <a:t>млн. руб. </a:t>
            </a:r>
          </a:p>
        </p:txBody>
      </p:sp>
      <p:pic>
        <p:nvPicPr>
          <p:cNvPr id="38" name="Picture 2" descr="https://img2.freepng.ru/20180511/thw/kisspng-computer-icons-coin-money-5af5c16eb1be87.435549831526055278728.jp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44222" y1="60286" x2="44222" y2="60286"/>
                        <a14:foregroundMark x1="44000" y1="46000" x2="44000" y2="46000"/>
                        <a14:foregroundMark x1="43556" y1="30286" x2="43556" y2="30286"/>
                        <a14:foregroundMark x1="49889" y1="11000" x2="49889" y2="11000"/>
                        <a14:foregroundMark x1="43333" y1="76000" x2="43333" y2="76000"/>
                        <a14:foregroundMark x1="43333" y1="91429" x2="43333" y2="91429"/>
                        <a14:foregroundMark x1="19556" y1="80857" x2="19556" y2="80857"/>
                        <a14:foregroundMark x1="20667" y1="64857" x2="20667" y2="64857"/>
                        <a14:foregroundMark x1="18889" y1="51429" x2="18889" y2="51429"/>
                        <a14:foregroundMark x1="22444" y1="32286" x2="22444" y2="32286"/>
                        <a14:foregroundMark x1="78556" y1="58571" x2="78556" y2="58571"/>
                        <a14:backgroundMark x1="21556" y1="8143" x2="21556" y2="814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099" y="2354287"/>
            <a:ext cx="570392" cy="443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Скругленный прямоугольник 38"/>
          <p:cNvSpPr/>
          <p:nvPr/>
        </p:nvSpPr>
        <p:spPr>
          <a:xfrm>
            <a:off x="1401966" y="3003798"/>
            <a:ext cx="5879779" cy="31537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1400" b="1" dirty="0">
                <a:solidFill>
                  <a:srgbClr val="F79646">
                    <a:lumMod val="75000"/>
                  </a:srgbClr>
                </a:solidFill>
                <a:latin typeface="Century Gothic" pitchFamily="34" charset="0"/>
                <a:cs typeface="Times New Roman" pitchFamily="18" charset="0"/>
              </a:rPr>
              <a:t>Меры льготной поддержки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247559" y="3403596"/>
            <a:ext cx="2084273" cy="1296144"/>
          </a:xfrm>
          <a:prstGeom prst="roundRect">
            <a:avLst/>
          </a:prstGeom>
          <a:noFill/>
          <a:ln w="127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Минимальный размер вознаграждения за поручительство в размере 0,5% годовых - для СМСП, занимающихся инновациями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7281745" y="3402794"/>
            <a:ext cx="1534768" cy="1296144"/>
          </a:xfrm>
          <a:prstGeom prst="roundRect">
            <a:avLst/>
          </a:prstGeom>
          <a:noFill/>
          <a:ln w="127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Срок поручительства по кредитам банков увеличился с 7 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до 10 лет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429275" y="3402794"/>
            <a:ext cx="1735013" cy="1296144"/>
          </a:xfrm>
          <a:prstGeom prst="roundRect">
            <a:avLst/>
          </a:prstGeom>
          <a:noFill/>
          <a:ln w="127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Объем единовременно выдаваемого поручительства вырос с 25,0 до 100,0 млн. рублей</a:t>
            </a:r>
          </a:p>
        </p:txBody>
      </p:sp>
      <p:sp>
        <p:nvSpPr>
          <p:cNvPr id="47" name="Google Shape;246;p19"/>
          <p:cNvSpPr/>
          <p:nvPr/>
        </p:nvSpPr>
        <p:spPr>
          <a:xfrm>
            <a:off x="107504" y="3777869"/>
            <a:ext cx="206757" cy="545994"/>
          </a:xfrm>
          <a:custGeom>
            <a:avLst/>
            <a:gdLst/>
            <a:ahLst/>
            <a:cxnLst/>
            <a:rect l="l" t="t" r="r" b="b"/>
            <a:pathLst>
              <a:path w="5838" h="9975" extrusionOk="0">
                <a:moveTo>
                  <a:pt x="1" y="0"/>
                </a:moveTo>
                <a:lnTo>
                  <a:pt x="1" y="9975"/>
                </a:lnTo>
                <a:lnTo>
                  <a:pt x="846" y="9975"/>
                </a:lnTo>
                <a:cubicBezTo>
                  <a:pt x="3593" y="9975"/>
                  <a:pt x="5838" y="7739"/>
                  <a:pt x="5838" y="4983"/>
                </a:cubicBezTo>
                <a:cubicBezTo>
                  <a:pt x="5838" y="2236"/>
                  <a:pt x="3593" y="0"/>
                  <a:pt x="84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400" dirty="0">
                <a:latin typeface="Century Gothic" panose="020B0502020202020204" pitchFamily="34" charset="0"/>
                <a:ea typeface="Fira Sans Extra Condensed Medium"/>
                <a:cs typeface="Fira Sans Extra Condensed Medium"/>
                <a:sym typeface="Fira Sans Extra Condensed Medium"/>
              </a:rPr>
              <a:t>1</a:t>
            </a:r>
            <a:endParaRPr sz="1400" dirty="0">
              <a:latin typeface="Century Gothic" panose="020B0502020202020204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959585" y="4371950"/>
            <a:ext cx="2429906" cy="723464"/>
          </a:xfrm>
          <a:prstGeom prst="rect">
            <a:avLst/>
          </a:prstGeom>
          <a:noFill/>
          <a:ln w="127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900" dirty="0">
                <a:solidFill>
                  <a:schemeClr val="tx1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*(для СМСП на территориях моногородов Чувашии, пострадавших от </a:t>
            </a:r>
            <a:r>
              <a:rPr lang="en-US" sz="900" dirty="0">
                <a:solidFill>
                  <a:schemeClr val="tx1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COVID</a:t>
            </a:r>
            <a:r>
              <a:rPr lang="ru-RU" sz="900" dirty="0">
                <a:solidFill>
                  <a:schemeClr val="tx1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-19 или участвующих в государственных (муниципальных) конкурсах и аукционах)</a:t>
            </a:r>
          </a:p>
        </p:txBody>
      </p:sp>
      <p:sp>
        <p:nvSpPr>
          <p:cNvPr id="48" name="Google Shape;246;p19"/>
          <p:cNvSpPr/>
          <p:nvPr/>
        </p:nvSpPr>
        <p:spPr>
          <a:xfrm>
            <a:off x="2409381" y="3777869"/>
            <a:ext cx="206757" cy="545994"/>
          </a:xfrm>
          <a:custGeom>
            <a:avLst/>
            <a:gdLst/>
            <a:ahLst/>
            <a:cxnLst/>
            <a:rect l="l" t="t" r="r" b="b"/>
            <a:pathLst>
              <a:path w="5838" h="9975" extrusionOk="0">
                <a:moveTo>
                  <a:pt x="1" y="0"/>
                </a:moveTo>
                <a:lnTo>
                  <a:pt x="1" y="9975"/>
                </a:lnTo>
                <a:lnTo>
                  <a:pt x="846" y="9975"/>
                </a:lnTo>
                <a:cubicBezTo>
                  <a:pt x="3593" y="9975"/>
                  <a:pt x="5838" y="7739"/>
                  <a:pt x="5838" y="4983"/>
                </a:cubicBezTo>
                <a:cubicBezTo>
                  <a:pt x="5838" y="2236"/>
                  <a:pt x="3593" y="0"/>
                  <a:pt x="84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1400" dirty="0" smtClean="0">
                <a:latin typeface="Century Gothic" panose="020B0502020202020204" pitchFamily="34" charset="0"/>
                <a:ea typeface="Fira Sans Extra Condensed Medium"/>
                <a:cs typeface="Fira Sans Extra Condensed Medium"/>
                <a:sym typeface="Fira Sans Extra Condensed Medium"/>
              </a:rPr>
              <a:t>2</a:t>
            </a:r>
            <a:endParaRPr sz="1400" dirty="0">
              <a:latin typeface="Century Gothic" panose="020B0502020202020204" pitchFamily="34" charset="0"/>
            </a:endParaRPr>
          </a:p>
        </p:txBody>
      </p:sp>
      <p:sp>
        <p:nvSpPr>
          <p:cNvPr id="49" name="Google Shape;246;p19"/>
          <p:cNvSpPr/>
          <p:nvPr/>
        </p:nvSpPr>
        <p:spPr>
          <a:xfrm>
            <a:off x="5325896" y="3783304"/>
            <a:ext cx="206757" cy="545994"/>
          </a:xfrm>
          <a:custGeom>
            <a:avLst/>
            <a:gdLst/>
            <a:ahLst/>
            <a:cxnLst/>
            <a:rect l="l" t="t" r="r" b="b"/>
            <a:pathLst>
              <a:path w="5838" h="9975" extrusionOk="0">
                <a:moveTo>
                  <a:pt x="1" y="0"/>
                </a:moveTo>
                <a:lnTo>
                  <a:pt x="1" y="9975"/>
                </a:lnTo>
                <a:lnTo>
                  <a:pt x="846" y="9975"/>
                </a:lnTo>
                <a:cubicBezTo>
                  <a:pt x="3593" y="9975"/>
                  <a:pt x="5838" y="7739"/>
                  <a:pt x="5838" y="4983"/>
                </a:cubicBezTo>
                <a:cubicBezTo>
                  <a:pt x="5838" y="2236"/>
                  <a:pt x="3593" y="0"/>
                  <a:pt x="84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1400" dirty="0" smtClean="0">
                <a:latin typeface="Century Gothic" panose="020B0502020202020204" pitchFamily="34" charset="0"/>
                <a:ea typeface="Fira Sans Extra Condensed Medium"/>
                <a:cs typeface="Fira Sans Extra Condensed Medium"/>
                <a:sym typeface="Fira Sans Extra Condensed Medium"/>
              </a:rPr>
              <a:t>3</a:t>
            </a:r>
            <a:endParaRPr sz="1400" dirty="0">
              <a:latin typeface="Century Gothic" panose="020B0502020202020204" pitchFamily="34" charset="0"/>
            </a:endParaRPr>
          </a:p>
        </p:txBody>
      </p:sp>
      <p:sp>
        <p:nvSpPr>
          <p:cNvPr id="50" name="Google Shape;246;p19"/>
          <p:cNvSpPr/>
          <p:nvPr/>
        </p:nvSpPr>
        <p:spPr>
          <a:xfrm>
            <a:off x="7204072" y="3777869"/>
            <a:ext cx="206757" cy="545994"/>
          </a:xfrm>
          <a:custGeom>
            <a:avLst/>
            <a:gdLst/>
            <a:ahLst/>
            <a:cxnLst/>
            <a:rect l="l" t="t" r="r" b="b"/>
            <a:pathLst>
              <a:path w="5838" h="9975" extrusionOk="0">
                <a:moveTo>
                  <a:pt x="1" y="0"/>
                </a:moveTo>
                <a:lnTo>
                  <a:pt x="1" y="9975"/>
                </a:lnTo>
                <a:lnTo>
                  <a:pt x="846" y="9975"/>
                </a:lnTo>
                <a:cubicBezTo>
                  <a:pt x="3593" y="9975"/>
                  <a:pt x="5838" y="7739"/>
                  <a:pt x="5838" y="4983"/>
                </a:cubicBezTo>
                <a:cubicBezTo>
                  <a:pt x="5838" y="2236"/>
                  <a:pt x="3593" y="0"/>
                  <a:pt x="84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1400" dirty="0" smtClean="0">
                <a:latin typeface="Century Gothic" panose="020B0502020202020204" pitchFamily="34" charset="0"/>
                <a:ea typeface="Fira Sans Extra Condensed Medium"/>
                <a:cs typeface="Fira Sans Extra Condensed Medium"/>
                <a:sym typeface="Fira Sans Extra Condensed Medium"/>
              </a:rPr>
              <a:t>4</a:t>
            </a:r>
            <a:endParaRPr sz="1400" dirty="0">
              <a:latin typeface="Century Gothic" panose="020B0502020202020204" pitchFamily="34" charset="0"/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 flipV="1">
            <a:off x="22472" y="865305"/>
            <a:ext cx="9110752" cy="5499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188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691" y="267494"/>
            <a:ext cx="8276060" cy="361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50" b="1" dirty="0">
                <a:latin typeface="Arial" panose="020B0604020202020204" pitchFamily="34" charset="0"/>
                <a:cs typeface="Arial" panose="020B0604020202020204" pitchFamily="34" charset="0"/>
              </a:rPr>
              <a:t>Финансовая поддержка в виде предоставления </a:t>
            </a:r>
            <a:r>
              <a:rPr lang="ru-RU" sz="1750" b="1" dirty="0" err="1">
                <a:latin typeface="Arial" panose="020B0604020202020204" pitchFamily="34" charset="0"/>
                <a:cs typeface="Arial" panose="020B0604020202020204" pitchFamily="34" charset="0"/>
              </a:rPr>
              <a:t>микрозаймов</a:t>
            </a:r>
            <a:endParaRPr lang="ru-RU" sz="17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44239"/>
            <a:ext cx="1884363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Скругленный прямоугольник 25"/>
          <p:cNvSpPr/>
          <p:nvPr/>
        </p:nvSpPr>
        <p:spPr>
          <a:xfrm>
            <a:off x="778759" y="699542"/>
            <a:ext cx="3793242" cy="54374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Сумма выданных </a:t>
            </a:r>
            <a:r>
              <a:rPr lang="ru-RU" sz="1400" b="1" dirty="0" err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микрозаймов</a:t>
            </a:r>
            <a:r>
              <a:rPr lang="ru-RU" sz="1400" b="1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АНО МКК «АПМБ» субъектам </a:t>
            </a:r>
            <a:r>
              <a:rPr lang="ru-RU" sz="1400" b="1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МСП, </a:t>
            </a:r>
            <a:r>
              <a:rPr lang="ru-RU" sz="1400" b="1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млн. руб.</a:t>
            </a:r>
          </a:p>
        </p:txBody>
      </p:sp>
      <p:sp>
        <p:nvSpPr>
          <p:cNvPr id="23" name="Овал 22"/>
          <p:cNvSpPr/>
          <p:nvPr/>
        </p:nvSpPr>
        <p:spPr>
          <a:xfrm>
            <a:off x="107504" y="702124"/>
            <a:ext cx="618377" cy="599313"/>
          </a:xfrm>
          <a:prstGeom prst="ellipse">
            <a:avLst/>
          </a:prstGeom>
          <a:solidFill>
            <a:schemeClr val="bg1"/>
          </a:solidFill>
          <a:ln>
            <a:solidFill>
              <a:srgbClr val="008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360000" rIns="180000" bIns="360000" rtlCol="0" anchor="ctr"/>
          <a:lstStyle/>
          <a:p>
            <a:pPr indent="363538" algn="just">
              <a:lnSpc>
                <a:spcPts val="23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ru-RU" sz="1900">
              <a:solidFill>
                <a:srgbClr val="080808"/>
              </a:solidFill>
              <a:latin typeface="Cambria" panose="02040503050406030204" pitchFamily="18" charset="0"/>
            </a:endParaRPr>
          </a:p>
        </p:txBody>
      </p:sp>
      <p:pic>
        <p:nvPicPr>
          <p:cNvPr id="24" name="Picture 9" descr="C:\Users\s.griboedova\Desktop\cost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57" y="841056"/>
            <a:ext cx="353097" cy="321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9" name="Таблица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545116"/>
              </p:ext>
            </p:extLst>
          </p:nvPr>
        </p:nvGraphicFramePr>
        <p:xfrm>
          <a:off x="899592" y="1413096"/>
          <a:ext cx="3384376" cy="13458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87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47998">
                  <a:extLst>
                    <a:ext uri="{9D8B030D-6E8A-4147-A177-3AD203B41FA5}">
                      <a16:colId xmlns:a16="http://schemas.microsoft.com/office/drawing/2014/main" xmlns="" val="2283871628"/>
                    </a:ext>
                  </a:extLst>
                </a:gridCol>
                <a:gridCol w="10175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430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Arial" panose="020B0604020202020204" pitchFamily="34" charset="0"/>
                        </a:rPr>
                        <a:t>Показатель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Arial" panose="020B0604020202020204" pitchFamily="34" charset="0"/>
                        </a:rPr>
                        <a:t>2019 год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Arial" panose="020B0604020202020204" pitchFamily="34" charset="0"/>
                        </a:rPr>
                        <a:t>2020 год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965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Arial" panose="020B0604020202020204" pitchFamily="34" charset="0"/>
                        </a:rPr>
                        <a:t>Заключено договоров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Arial" panose="020B0604020202020204" pitchFamily="34" charset="0"/>
                        </a:rPr>
                        <a:t>433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Arial" panose="020B0604020202020204" pitchFamily="34" charset="0"/>
                        </a:rPr>
                        <a:t>481</a:t>
                      </a:r>
                      <a:endParaRPr lang="ru-RU" sz="1200" i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965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Arial" panose="020B0604020202020204" pitchFamily="34" charset="0"/>
                        </a:rPr>
                        <a:t>Кол-во субъектов</a:t>
                      </a:r>
                      <a:r>
                        <a:rPr lang="ru-RU" sz="1200" b="1" i="0" baseline="0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Arial" panose="020B0604020202020204" pitchFamily="34" charset="0"/>
                        </a:rPr>
                        <a:t> МСП</a:t>
                      </a:r>
                      <a:endParaRPr lang="ru-RU" sz="1200" b="1" i="0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BBE3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Arial" panose="020B0604020202020204" pitchFamily="34" charset="0"/>
                        </a:rPr>
                        <a:t>359</a:t>
                      </a:r>
                      <a:endParaRPr lang="ru-RU" sz="1200" b="1" i="0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BBE3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Arial" panose="020B0604020202020204" pitchFamily="34" charset="0"/>
                        </a:rPr>
                        <a:t>422</a:t>
                      </a:r>
                      <a:endParaRPr lang="ru-RU" sz="1200" b="1" i="0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BBE3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0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Arial" panose="020B0604020202020204" pitchFamily="34" charset="0"/>
                        </a:rPr>
                        <a:t>Сумма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Arial" panose="020B0604020202020204" pitchFamily="34" charset="0"/>
                        </a:rPr>
                        <a:t>705,9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Arial" panose="020B0604020202020204" pitchFamily="34" charset="0"/>
                        </a:rPr>
                        <a:t>1051,9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xmlns="" id="{2F75C3CB-2B8D-2244-849D-47F17238711A}"/>
              </a:ext>
            </a:extLst>
          </p:cNvPr>
          <p:cNvCxnSpPr>
            <a:cxnSpLocks/>
          </p:cNvCxnSpPr>
          <p:nvPr/>
        </p:nvCxnSpPr>
        <p:spPr>
          <a:xfrm flipH="1">
            <a:off x="200111" y="2899475"/>
            <a:ext cx="869236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Google Shape;502;p25"/>
          <p:cNvSpPr/>
          <p:nvPr/>
        </p:nvSpPr>
        <p:spPr>
          <a:xfrm>
            <a:off x="225458" y="2932690"/>
            <a:ext cx="2740596" cy="1966565"/>
          </a:xfrm>
          <a:prstGeom prst="flowChartTerminator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 fontAlgn="base"/>
            <a:endParaRPr dirty="0">
              <a:solidFill>
                <a:schemeClr val="accent5"/>
              </a:solidFill>
              <a:latin typeface="Calibri" panose="020F0502020204030204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633680" y="3019277"/>
            <a:ext cx="19832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1</a:t>
            </a:r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 </a:t>
            </a:r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570</a:t>
            </a:r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,</a:t>
            </a:r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2</a:t>
            </a:r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 </a:t>
            </a: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млн</a:t>
            </a: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. руб</a:t>
            </a: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Segoe UI"/>
              </a:rPr>
              <a:t>.</a:t>
            </a:r>
            <a:endParaRPr lang="ru-RU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38610B93-BD9D-4273-992E-E0791514EC54}"/>
              </a:ext>
            </a:extLst>
          </p:cNvPr>
          <p:cNvSpPr txBox="1"/>
          <p:nvPr/>
        </p:nvSpPr>
        <p:spPr>
          <a:xfrm>
            <a:off x="190061" y="3489056"/>
            <a:ext cx="2775993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200" b="1" dirty="0">
                <a:latin typeface="Century Gothic" panose="020B0502020202020204" pitchFamily="34" charset="0"/>
                <a:cs typeface="Arial" panose="020B0604020202020204" pitchFamily="34" charset="0"/>
              </a:rPr>
              <a:t>Полученные субсидии</a:t>
            </a:r>
            <a:endParaRPr lang="en-US" sz="12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b="1" dirty="0">
                <a:latin typeface="Century Gothic" panose="020B0502020202020204" pitchFamily="34" charset="0"/>
                <a:cs typeface="Arial" panose="020B0604020202020204" pitchFamily="34" charset="0"/>
              </a:rPr>
              <a:t> из  бюджетов  всех  уровней </a:t>
            </a:r>
          </a:p>
          <a:p>
            <a:pPr algn="ctr"/>
            <a:r>
              <a:rPr lang="ru-RU" sz="1200" b="1" dirty="0">
                <a:latin typeface="Century Gothic" panose="020B0502020202020204" pitchFamily="34" charset="0"/>
                <a:cs typeface="Arial" panose="020B0604020202020204" pitchFamily="34" charset="0"/>
              </a:rPr>
              <a:t>на реализацию </a:t>
            </a:r>
            <a:r>
              <a:rPr lang="ru-RU" sz="1200" b="1" dirty="0" err="1">
                <a:latin typeface="Century Gothic" panose="020B0502020202020204" pitchFamily="34" charset="0"/>
                <a:cs typeface="Arial" panose="020B0604020202020204" pitchFamily="34" charset="0"/>
              </a:rPr>
              <a:t>микрофинан</a:t>
            </a:r>
            <a:r>
              <a:rPr lang="ru-RU" sz="1200" b="1" dirty="0">
                <a:latin typeface="Century Gothic" panose="020B0502020202020204" pitchFamily="34" charset="0"/>
                <a:cs typeface="Arial" panose="020B0604020202020204" pitchFamily="34" charset="0"/>
              </a:rPr>
              <a:t>-совой программы</a:t>
            </a:r>
            <a:r>
              <a:rPr lang="ru-RU" sz="1200" dirty="0">
                <a:latin typeface="Century Gothic" panose="020B0502020202020204" pitchFamily="34" charset="0"/>
                <a:cs typeface="Segoe UI"/>
              </a:rPr>
              <a:t> </a:t>
            </a:r>
            <a:r>
              <a:rPr lang="en-US" sz="1200" dirty="0" smtClean="0">
                <a:latin typeface="Century Gothic" panose="020B0502020202020204" pitchFamily="34" charset="0"/>
                <a:cs typeface="Segoe UI"/>
              </a:rPr>
              <a:t>​</a:t>
            </a:r>
            <a:endParaRPr lang="en-US" sz="1200" dirty="0">
              <a:latin typeface="Century Gothic" panose="020B0502020202020204" pitchFamily="34" charset="0"/>
              <a:cs typeface="Calibri"/>
            </a:endParaRPr>
          </a:p>
        </p:txBody>
      </p:sp>
      <p:sp>
        <p:nvSpPr>
          <p:cNvPr id="54" name="Google Shape;547;p26"/>
          <p:cNvSpPr/>
          <p:nvPr/>
        </p:nvSpPr>
        <p:spPr>
          <a:xfrm rot="5400000" flipH="1">
            <a:off x="2796918" y="3767111"/>
            <a:ext cx="1440160" cy="297722"/>
          </a:xfrm>
          <a:prstGeom prst="triangle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Овал 54"/>
          <p:cNvSpPr/>
          <p:nvPr/>
        </p:nvSpPr>
        <p:spPr>
          <a:xfrm>
            <a:off x="3851921" y="2993842"/>
            <a:ext cx="618378" cy="553705"/>
          </a:xfrm>
          <a:prstGeom prst="ellipse">
            <a:avLst/>
          </a:prstGeom>
          <a:solidFill>
            <a:schemeClr val="bg1"/>
          </a:solidFill>
          <a:ln>
            <a:solidFill>
              <a:srgbClr val="008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360000" rIns="180000" bIns="360000" rtlCol="0" anchor="ctr"/>
          <a:lstStyle/>
          <a:p>
            <a:pPr indent="363538" algn="just">
              <a:lnSpc>
                <a:spcPts val="23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en-US" sz="1900" dirty="0" smtClean="0">
              <a:solidFill>
                <a:srgbClr val="080808"/>
              </a:solidFill>
              <a:latin typeface="Cambria" panose="02040503050406030204" pitchFamily="18" charset="0"/>
            </a:endParaRPr>
          </a:p>
          <a:p>
            <a:pPr algn="just">
              <a:lnSpc>
                <a:spcPts val="2300"/>
              </a:lnSpc>
              <a:spcAft>
                <a:spcPts val="600"/>
              </a:spcAft>
            </a:pPr>
            <a:endParaRPr lang="en-US" sz="1900" dirty="0">
              <a:solidFill>
                <a:srgbClr val="080808"/>
              </a:solidFill>
              <a:latin typeface="Cambria" panose="02040503050406030204" pitchFamily="18" charset="0"/>
            </a:endParaRPr>
          </a:p>
          <a:p>
            <a:pPr algn="just">
              <a:lnSpc>
                <a:spcPts val="2300"/>
              </a:lnSpc>
              <a:spcAft>
                <a:spcPts val="600"/>
              </a:spcAft>
            </a:pPr>
            <a:endParaRPr lang="en-US" sz="1900" dirty="0" smtClean="0">
              <a:solidFill>
                <a:srgbClr val="080808"/>
              </a:solidFill>
              <a:latin typeface="Cambria" panose="02040503050406030204" pitchFamily="18" charset="0"/>
            </a:endParaRPr>
          </a:p>
          <a:p>
            <a:pPr algn="just">
              <a:lnSpc>
                <a:spcPts val="2300"/>
              </a:lnSpc>
              <a:spcAft>
                <a:spcPts val="600"/>
              </a:spcAft>
            </a:pPr>
            <a:endParaRPr lang="en-US" sz="1900" dirty="0">
              <a:solidFill>
                <a:srgbClr val="080808"/>
              </a:solidFill>
              <a:latin typeface="Cambria" panose="02040503050406030204" pitchFamily="18" charset="0"/>
            </a:endParaRPr>
          </a:p>
          <a:p>
            <a:pPr algn="just">
              <a:lnSpc>
                <a:spcPts val="2300"/>
              </a:lnSpc>
              <a:spcAft>
                <a:spcPts val="600"/>
              </a:spcAft>
            </a:pPr>
            <a:endParaRPr lang="en-US" sz="1900" dirty="0" smtClean="0">
              <a:solidFill>
                <a:srgbClr val="080808"/>
              </a:solidFill>
              <a:latin typeface="Cambria" panose="02040503050406030204" pitchFamily="18" charset="0"/>
            </a:endParaRPr>
          </a:p>
          <a:p>
            <a:pPr algn="just">
              <a:lnSpc>
                <a:spcPts val="2300"/>
              </a:lnSpc>
              <a:spcAft>
                <a:spcPts val="600"/>
              </a:spcAft>
            </a:pPr>
            <a:endParaRPr lang="en-US" sz="1900" dirty="0">
              <a:solidFill>
                <a:srgbClr val="080808"/>
              </a:solidFill>
              <a:latin typeface="Cambria" panose="02040503050406030204" pitchFamily="18" charset="0"/>
            </a:endParaRPr>
          </a:p>
          <a:p>
            <a:pPr algn="just">
              <a:lnSpc>
                <a:spcPts val="2300"/>
              </a:lnSpc>
              <a:spcAft>
                <a:spcPts val="600"/>
              </a:spcAft>
            </a:pPr>
            <a:endParaRPr lang="en-US" sz="1900" dirty="0" smtClean="0">
              <a:solidFill>
                <a:srgbClr val="080808"/>
              </a:solidFill>
              <a:latin typeface="Cambria" panose="02040503050406030204" pitchFamily="18" charset="0"/>
            </a:endParaRPr>
          </a:p>
          <a:p>
            <a:pPr algn="just">
              <a:lnSpc>
                <a:spcPts val="2300"/>
              </a:lnSpc>
              <a:spcAft>
                <a:spcPts val="600"/>
              </a:spcAft>
            </a:pPr>
            <a:endParaRPr lang="en-US" sz="1900" dirty="0">
              <a:solidFill>
                <a:srgbClr val="080808"/>
              </a:solidFill>
              <a:latin typeface="Cambria" panose="02040503050406030204" pitchFamily="18" charset="0"/>
            </a:endParaRPr>
          </a:p>
          <a:p>
            <a:pPr algn="just">
              <a:lnSpc>
                <a:spcPts val="2300"/>
              </a:lnSpc>
              <a:spcAft>
                <a:spcPts val="600"/>
              </a:spcAft>
            </a:pPr>
            <a:endParaRPr lang="en-US" sz="1900" dirty="0" smtClean="0">
              <a:solidFill>
                <a:srgbClr val="080808"/>
              </a:solidFill>
              <a:latin typeface="Cambria" panose="02040503050406030204" pitchFamily="18" charset="0"/>
            </a:endParaRPr>
          </a:p>
          <a:p>
            <a:pPr algn="just">
              <a:lnSpc>
                <a:spcPts val="2300"/>
              </a:lnSpc>
              <a:spcAft>
                <a:spcPts val="600"/>
              </a:spcAft>
            </a:pPr>
            <a:endParaRPr lang="en-US" sz="1900" dirty="0">
              <a:solidFill>
                <a:srgbClr val="080808"/>
              </a:solidFill>
              <a:latin typeface="Cambria" panose="02040503050406030204" pitchFamily="18" charset="0"/>
            </a:endParaRPr>
          </a:p>
          <a:p>
            <a:pPr algn="just">
              <a:lnSpc>
                <a:spcPts val="2300"/>
              </a:lnSpc>
              <a:spcAft>
                <a:spcPts val="600"/>
              </a:spcAft>
            </a:pPr>
            <a:endParaRPr lang="en-US" sz="1900" dirty="0" smtClean="0">
              <a:solidFill>
                <a:srgbClr val="080808"/>
              </a:solidFill>
              <a:latin typeface="Cambria" panose="02040503050406030204" pitchFamily="18" charset="0"/>
            </a:endParaRPr>
          </a:p>
          <a:p>
            <a:pPr algn="just">
              <a:lnSpc>
                <a:spcPts val="2300"/>
              </a:lnSpc>
              <a:spcAft>
                <a:spcPts val="600"/>
              </a:spcAft>
            </a:pPr>
            <a:endParaRPr lang="en-US" sz="1900" dirty="0">
              <a:solidFill>
                <a:srgbClr val="080808"/>
              </a:solidFill>
              <a:latin typeface="Cambria" panose="02040503050406030204" pitchFamily="18" charset="0"/>
            </a:endParaRPr>
          </a:p>
          <a:p>
            <a:pPr algn="just">
              <a:lnSpc>
                <a:spcPts val="2300"/>
              </a:lnSpc>
              <a:spcAft>
                <a:spcPts val="600"/>
              </a:spcAft>
            </a:pPr>
            <a:endParaRPr lang="en-US" sz="1900" dirty="0" smtClean="0">
              <a:solidFill>
                <a:srgbClr val="080808"/>
              </a:solidFill>
              <a:latin typeface="Cambria" panose="02040503050406030204" pitchFamily="18" charset="0"/>
            </a:endParaRPr>
          </a:p>
          <a:p>
            <a:pPr algn="just">
              <a:lnSpc>
                <a:spcPts val="2300"/>
              </a:lnSpc>
              <a:spcAft>
                <a:spcPts val="600"/>
              </a:spcAft>
            </a:pPr>
            <a:endParaRPr lang="ru-RU" sz="1900" dirty="0">
              <a:solidFill>
                <a:srgbClr val="080808"/>
              </a:solidFill>
              <a:latin typeface="Cambria" panose="02040503050406030204" pitchFamily="18" charset="0"/>
            </a:endParaRPr>
          </a:p>
        </p:txBody>
      </p:sp>
      <p:pic>
        <p:nvPicPr>
          <p:cNvPr id="56" name="Picture 13" descr="C:\Users\1164\Desktop\Новая папка (3)\013-statistics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833" y="3049928"/>
            <a:ext cx="346554" cy="473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Прямоугольник 56"/>
          <p:cNvSpPr/>
          <p:nvPr/>
        </p:nvSpPr>
        <p:spPr>
          <a:xfrm>
            <a:off x="4675469" y="3073204"/>
            <a:ext cx="4373182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  <a:t>Срок займа – до 36 </a:t>
            </a:r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  <a:t>месяцев</a:t>
            </a:r>
            <a:endParaRPr lang="ru-RU" sz="1400" b="1" dirty="0">
              <a:solidFill>
                <a:srgbClr val="002060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58" name="Овал 57"/>
          <p:cNvSpPr/>
          <p:nvPr/>
        </p:nvSpPr>
        <p:spPr>
          <a:xfrm>
            <a:off x="3851920" y="3644804"/>
            <a:ext cx="618377" cy="553705"/>
          </a:xfrm>
          <a:prstGeom prst="ellipse">
            <a:avLst/>
          </a:prstGeom>
          <a:solidFill>
            <a:schemeClr val="bg1"/>
          </a:solidFill>
          <a:ln>
            <a:solidFill>
              <a:srgbClr val="008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360000" rIns="180000" bIns="360000" rtlCol="0" anchor="ctr"/>
          <a:lstStyle/>
          <a:p>
            <a:pPr indent="363538" algn="just">
              <a:lnSpc>
                <a:spcPts val="23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ru-RU" sz="1900">
              <a:solidFill>
                <a:srgbClr val="080808"/>
              </a:solidFill>
              <a:latin typeface="Cambria" panose="02040503050406030204" pitchFamily="18" charset="0"/>
            </a:endParaRPr>
          </a:p>
        </p:txBody>
      </p:sp>
      <p:pic>
        <p:nvPicPr>
          <p:cNvPr id="59" name="Picture 3" descr="C:\Users\1164\Desktop\Новая папка (3)\103-equalizer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08"/>
          <a:stretch/>
        </p:blipFill>
        <p:spPr bwMode="auto">
          <a:xfrm>
            <a:off x="3987832" y="3730162"/>
            <a:ext cx="346554" cy="346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Прямоугольник 59"/>
          <p:cNvSpPr/>
          <p:nvPr/>
        </p:nvSpPr>
        <p:spPr>
          <a:xfrm>
            <a:off x="4675469" y="3749550"/>
            <a:ext cx="4373182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  <a:t>Сумма займа – до 5 млн. рублей</a:t>
            </a:r>
          </a:p>
        </p:txBody>
      </p:sp>
      <p:sp>
        <p:nvSpPr>
          <p:cNvPr id="61" name="Овал 60"/>
          <p:cNvSpPr/>
          <p:nvPr/>
        </p:nvSpPr>
        <p:spPr>
          <a:xfrm>
            <a:off x="3851921" y="4299942"/>
            <a:ext cx="618377" cy="599313"/>
          </a:xfrm>
          <a:prstGeom prst="ellipse">
            <a:avLst/>
          </a:prstGeom>
          <a:solidFill>
            <a:schemeClr val="bg1"/>
          </a:solidFill>
          <a:ln>
            <a:solidFill>
              <a:srgbClr val="008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360000" rIns="180000" bIns="360000" rtlCol="0" anchor="ctr"/>
          <a:lstStyle/>
          <a:p>
            <a:pPr indent="363538" algn="just">
              <a:lnSpc>
                <a:spcPts val="23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ru-RU" sz="1900">
              <a:solidFill>
                <a:srgbClr val="080808"/>
              </a:solidFill>
              <a:latin typeface="Cambria" panose="02040503050406030204" pitchFamily="18" charset="0"/>
            </a:endParaRPr>
          </a:p>
        </p:txBody>
      </p:sp>
      <p:pic>
        <p:nvPicPr>
          <p:cNvPr id="62" name="Picture 8" descr="C:\Users\s.griboedova\Desktop\img_344186.pn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1497" y="4429754"/>
            <a:ext cx="281851" cy="33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Прямоугольник 62"/>
          <p:cNvSpPr/>
          <p:nvPr/>
        </p:nvSpPr>
        <p:spPr>
          <a:xfrm>
            <a:off x="4681219" y="4227934"/>
            <a:ext cx="4367432" cy="9079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  <a:t>% ставка – от 0,5 до </a:t>
            </a:r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  <a:t>2,0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  <a:t>размера ключевой ставки Банка </a:t>
            </a:r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  <a:t>России*</a:t>
            </a:r>
          </a:p>
          <a:p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  <a:t>*-</a:t>
            </a:r>
            <a:r>
              <a:rPr lang="ru-RU" sz="1100" b="1" dirty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  <a:t>в зависимости от вида и места ведения деятельности, наличия залога</a:t>
            </a: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4965439" y="699541"/>
            <a:ext cx="3793242" cy="54374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Отраслевая структура портфеля </a:t>
            </a:r>
            <a:r>
              <a:rPr lang="ru-RU" sz="1400" b="1" dirty="0" err="1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микрозаймов</a:t>
            </a:r>
            <a:r>
              <a:rPr lang="ru-RU" sz="1400" b="1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на 01.01.2021</a:t>
            </a:r>
            <a:endParaRPr lang="ru-RU" sz="1400" b="1" dirty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5" name="Прямая соединительная линия 64">
            <a:extLst>
              <a:ext uri="{FF2B5EF4-FFF2-40B4-BE49-F238E27FC236}">
                <a16:creationId xmlns:a16="http://schemas.microsoft.com/office/drawing/2014/main" xmlns="" id="{2F75C3CB-2B8D-2244-849D-47F17238711A}"/>
              </a:ext>
            </a:extLst>
          </p:cNvPr>
          <p:cNvCxnSpPr>
            <a:cxnSpLocks/>
          </p:cNvCxnSpPr>
          <p:nvPr/>
        </p:nvCxnSpPr>
        <p:spPr>
          <a:xfrm flipV="1">
            <a:off x="4788024" y="688215"/>
            <a:ext cx="0" cy="221126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6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9888715"/>
              </p:ext>
            </p:extLst>
          </p:nvPr>
        </p:nvGraphicFramePr>
        <p:xfrm>
          <a:off x="4965439" y="1308119"/>
          <a:ext cx="3580716" cy="1591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cxnSp>
        <p:nvCxnSpPr>
          <p:cNvPr id="67" name="Прямая соединительная линия 66"/>
          <p:cNvCxnSpPr/>
          <p:nvPr/>
        </p:nvCxnSpPr>
        <p:spPr>
          <a:xfrm flipV="1">
            <a:off x="33248" y="595064"/>
            <a:ext cx="9110752" cy="5499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4159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691" y="267494"/>
            <a:ext cx="8276060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5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Поддержка МСП в </a:t>
            </a:r>
            <a:r>
              <a:rPr lang="ru-RU" sz="1750" b="1" dirty="0">
                <a:latin typeface="Arial" panose="020B0604020202020204" pitchFamily="34" charset="0"/>
                <a:cs typeface="Arial" panose="020B0604020202020204" pitchFamily="34" charset="0"/>
              </a:rPr>
              <a:t>рамках индивидуальной программы социально-экономического развития Чувашской Республики на 2020 – </a:t>
            </a:r>
            <a:r>
              <a:rPr lang="ru-RU" sz="175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2024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(распоряжение Правительства РФ от 03.04.2020 № 865-Р)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44239"/>
            <a:ext cx="1884363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Нашивка 24"/>
          <p:cNvSpPr/>
          <p:nvPr/>
        </p:nvSpPr>
        <p:spPr>
          <a:xfrm rot="5400000">
            <a:off x="1258897" y="1620481"/>
            <a:ext cx="342086" cy="484632"/>
          </a:xfrm>
          <a:prstGeom prst="chevr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73893" y="1189952"/>
            <a:ext cx="8474571" cy="48384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Мероприятия в </a:t>
            </a:r>
            <a:r>
              <a:rPr lang="ru-RU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рамках государственной поддержки малого и среднего </a:t>
            </a: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предпринимательства, </a:t>
            </a:r>
            <a:r>
              <a:rPr lang="ru-RU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оказанные </a:t>
            </a: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2020 году: </a:t>
            </a:r>
            <a:endParaRPr lang="ru-RU" sz="16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Нашивка 24"/>
          <p:cNvSpPr/>
          <p:nvPr/>
        </p:nvSpPr>
        <p:spPr>
          <a:xfrm rot="5400000">
            <a:off x="7379578" y="1620482"/>
            <a:ext cx="342086" cy="484632"/>
          </a:xfrm>
          <a:prstGeom prst="chevr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67545" y="2050801"/>
            <a:ext cx="1872208" cy="48047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АПМБ</a:t>
            </a:r>
            <a:endParaRPr lang="ru-RU" sz="1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421350" y="2033841"/>
            <a:ext cx="2183098" cy="48274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Гарантийный фонд </a:t>
            </a:r>
          </a:p>
          <a:p>
            <a:pPr algn="ctr"/>
            <a:r>
              <a:rPr lang="ru-RU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Чувашской Республики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83567" y="2937230"/>
            <a:ext cx="1409641" cy="3659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555,6</a:t>
            </a:r>
            <a:endParaRPr lang="ru-RU" sz="16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612249" y="2931790"/>
            <a:ext cx="1488143" cy="3659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454,5</a:t>
            </a:r>
            <a:endParaRPr lang="ru-RU" sz="16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67545" y="3291830"/>
            <a:ext cx="8136903" cy="338554"/>
          </a:xfrm>
          <a:prstGeom prst="rect">
            <a:avLst/>
          </a:prstGeom>
          <a:ln w="38100" cmpd="dbl"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600" b="1" dirty="0" smtClean="0">
                <a:solidFill>
                  <a:srgbClr val="1F497D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Результат предоставления субсидии в 2020 году:</a:t>
            </a:r>
            <a:endParaRPr lang="ru-RU" sz="1600" b="1" dirty="0">
              <a:solidFill>
                <a:srgbClr val="1F497D"/>
              </a:solidFill>
              <a:latin typeface="Century Gothic" panose="020B0502020202020204" pitchFamily="34" charset="0"/>
              <a:cs typeface="Aharoni" panose="02010803020104030203" pitchFamily="2" charset="-79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672255" y="3685945"/>
            <a:ext cx="5636049" cy="307777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4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Количество созданных рабочих мест </a:t>
            </a:r>
            <a:r>
              <a:rPr lang="ru-RU" sz="1400" b="1" u="sng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100 единиц</a:t>
            </a:r>
            <a:endParaRPr lang="ru-RU" sz="1400" b="1" u="sng" dirty="0">
              <a:solidFill>
                <a:prstClr val="black">
                  <a:lumMod val="65000"/>
                  <a:lumOff val="35000"/>
                </a:prstClr>
              </a:solidFill>
              <a:latin typeface="Century Gothic" panose="020B0502020202020204" pitchFamily="34" charset="0"/>
              <a:cs typeface="Aharoni" panose="02010803020104030203" pitchFamily="2" charset="-79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672255" y="4155926"/>
            <a:ext cx="5636049" cy="523220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4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Количество реализованных инвестиционных проектов </a:t>
            </a:r>
            <a:r>
              <a:rPr lang="ru-RU" sz="1400" b="1" u="sng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48 единиц</a:t>
            </a:r>
            <a:endParaRPr lang="ru-RU" sz="1400" b="1" u="sng" dirty="0">
              <a:solidFill>
                <a:prstClr val="black">
                  <a:lumMod val="65000"/>
                  <a:lumOff val="35000"/>
                </a:prstClr>
              </a:solidFill>
              <a:latin typeface="Century Gothic" panose="020B0502020202020204" pitchFamily="34" charset="0"/>
              <a:cs typeface="Aharoni" panose="02010803020104030203" pitchFamily="2" charset="-79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55576" y="3685945"/>
            <a:ext cx="587657" cy="338554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6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80</a:t>
            </a:r>
            <a:endParaRPr lang="ru-RU" sz="1600" b="1" dirty="0">
              <a:solidFill>
                <a:prstClr val="black">
                  <a:lumMod val="65000"/>
                  <a:lumOff val="35000"/>
                </a:prstClr>
              </a:solidFill>
              <a:latin typeface="Century Gothic" panose="020B0502020202020204" pitchFamily="34" charset="0"/>
              <a:cs typeface="Aharoni" panose="02010803020104030203" pitchFamily="2" charset="-79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55576" y="4254504"/>
            <a:ext cx="587657" cy="338554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6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28</a:t>
            </a:r>
            <a:endParaRPr lang="ru-RU" sz="1600" b="1" dirty="0">
              <a:solidFill>
                <a:prstClr val="black">
                  <a:lumMod val="65000"/>
                  <a:lumOff val="35000"/>
                </a:prstClr>
              </a:solidFill>
              <a:latin typeface="Century Gothic" panose="020B0502020202020204" pitchFamily="34" charset="0"/>
              <a:cs typeface="Aharoni" panose="02010803020104030203" pitchFamily="2" charset="-79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792938" y="3690131"/>
            <a:ext cx="512814" cy="338554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6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20</a:t>
            </a:r>
            <a:endParaRPr lang="ru-RU" sz="1600" b="1" dirty="0">
              <a:solidFill>
                <a:prstClr val="black">
                  <a:lumMod val="65000"/>
                  <a:lumOff val="35000"/>
                </a:prstClr>
              </a:solidFill>
              <a:latin typeface="Century Gothic" panose="020B0502020202020204" pitchFamily="34" charset="0"/>
              <a:cs typeface="Aharoni" panose="02010803020104030203" pitchFamily="2" charset="-79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792937" y="4230216"/>
            <a:ext cx="512814" cy="338554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6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20</a:t>
            </a:r>
            <a:endParaRPr lang="ru-RU" sz="1600" b="1" dirty="0">
              <a:solidFill>
                <a:prstClr val="black">
                  <a:lumMod val="65000"/>
                  <a:lumOff val="35000"/>
                </a:prstClr>
              </a:solidFill>
              <a:latin typeface="Century Gothic" panose="020B0502020202020204" pitchFamily="34" charset="0"/>
              <a:cs typeface="Aharoni" panose="02010803020104030203" pitchFamily="2" charset="-79"/>
            </a:endParaRPr>
          </a:p>
        </p:txBody>
      </p:sp>
      <p:sp>
        <p:nvSpPr>
          <p:cNvPr id="46" name="Стрелка вниз 45"/>
          <p:cNvSpPr/>
          <p:nvPr/>
        </p:nvSpPr>
        <p:spPr>
          <a:xfrm rot="16200000" flipV="1">
            <a:off x="1347513" y="3688827"/>
            <a:ext cx="320460" cy="302009"/>
          </a:xfrm>
          <a:prstGeom prst="downArrow">
            <a:avLst>
              <a:gd name="adj1" fmla="val 50000"/>
              <a:gd name="adj2" fmla="val 53733"/>
            </a:avLst>
          </a:prstGeom>
          <a:gradFill>
            <a:gsLst>
              <a:gs pos="0">
                <a:schemeClr val="bg1"/>
              </a:gs>
              <a:gs pos="84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7" name="Стрелка вниз 46"/>
          <p:cNvSpPr/>
          <p:nvPr/>
        </p:nvSpPr>
        <p:spPr>
          <a:xfrm rot="16200000" flipV="1">
            <a:off x="1347513" y="4278549"/>
            <a:ext cx="320460" cy="302009"/>
          </a:xfrm>
          <a:prstGeom prst="downArrow">
            <a:avLst>
              <a:gd name="adj1" fmla="val 50000"/>
              <a:gd name="adj2" fmla="val 53733"/>
            </a:avLst>
          </a:prstGeom>
          <a:gradFill>
            <a:gsLst>
              <a:gs pos="0">
                <a:schemeClr val="bg1"/>
              </a:gs>
              <a:gs pos="84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8" name="Стрелка вниз 47"/>
          <p:cNvSpPr/>
          <p:nvPr/>
        </p:nvSpPr>
        <p:spPr>
          <a:xfrm rot="5192877" flipV="1">
            <a:off x="7427592" y="3688828"/>
            <a:ext cx="320460" cy="302009"/>
          </a:xfrm>
          <a:prstGeom prst="downArrow">
            <a:avLst>
              <a:gd name="adj1" fmla="val 50000"/>
              <a:gd name="adj2" fmla="val 53733"/>
            </a:avLst>
          </a:prstGeom>
          <a:gradFill>
            <a:gsLst>
              <a:gs pos="0">
                <a:schemeClr val="bg1"/>
              </a:gs>
              <a:gs pos="84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9" name="Стрелка вниз 48"/>
          <p:cNvSpPr/>
          <p:nvPr/>
        </p:nvSpPr>
        <p:spPr>
          <a:xfrm rot="5192877" flipV="1">
            <a:off x="7390390" y="4256147"/>
            <a:ext cx="320460" cy="302009"/>
          </a:xfrm>
          <a:prstGeom prst="downArrow">
            <a:avLst>
              <a:gd name="adj1" fmla="val 50000"/>
              <a:gd name="adj2" fmla="val 53733"/>
            </a:avLst>
          </a:prstGeom>
          <a:gradFill>
            <a:gsLst>
              <a:gs pos="0">
                <a:schemeClr val="bg1"/>
              </a:gs>
              <a:gs pos="84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547664" y="2482736"/>
            <a:ext cx="5879779" cy="49053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1400" b="1" dirty="0" smtClean="0">
                <a:solidFill>
                  <a:srgbClr val="F79646">
                    <a:lumMod val="75000"/>
                  </a:srgbClr>
                </a:solidFill>
                <a:latin typeface="Century Gothic" pitchFamily="34" charset="0"/>
                <a:cs typeface="Times New Roman" pitchFamily="18" charset="0"/>
              </a:rPr>
              <a:t>Объем финансирования </a:t>
            </a:r>
            <a:r>
              <a:rPr lang="ru-RU" altLang="ru-RU" sz="1400" b="1" u="sng" dirty="0">
                <a:solidFill>
                  <a:srgbClr val="F79646">
                    <a:lumMod val="75000"/>
                  </a:srgbClr>
                </a:solidFill>
                <a:latin typeface="Century Gothic" pitchFamily="34" charset="0"/>
                <a:cs typeface="Times New Roman" pitchFamily="18" charset="0"/>
              </a:rPr>
              <a:t>1 </a:t>
            </a:r>
            <a:r>
              <a:rPr lang="ru-RU" altLang="ru-RU" sz="1400" b="1" u="sng" dirty="0" smtClean="0">
                <a:solidFill>
                  <a:srgbClr val="F79646">
                    <a:lumMod val="75000"/>
                  </a:srgbClr>
                </a:solidFill>
                <a:latin typeface="Century Gothic" pitchFamily="34" charset="0"/>
                <a:cs typeface="Times New Roman" pitchFamily="18" charset="0"/>
              </a:rPr>
              <a:t>010,1</a:t>
            </a:r>
            <a:r>
              <a:rPr lang="ru-RU" altLang="ru-RU" sz="1400" b="1" dirty="0" smtClean="0">
                <a:solidFill>
                  <a:srgbClr val="F79646">
                    <a:lumMod val="75000"/>
                  </a:srgbClr>
                </a:solidFill>
                <a:latin typeface="Century Gothic" pitchFamily="34" charset="0"/>
                <a:cs typeface="Times New Roman" pitchFamily="18" charset="0"/>
              </a:rPr>
              <a:t> млн. рублей, в том числе:</a:t>
            </a:r>
            <a:endParaRPr lang="ru-RU" sz="1400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350490" y="3665803"/>
            <a:ext cx="698162" cy="35869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5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факт39</a:t>
            </a:r>
            <a:endParaRPr lang="ru-RU" sz="125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8350489" y="4231088"/>
            <a:ext cx="698162" cy="35869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5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факт50</a:t>
            </a:r>
            <a:endParaRPr lang="ru-RU" sz="125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4629" y="3660483"/>
            <a:ext cx="698162" cy="35869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5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факт215</a:t>
            </a:r>
            <a:endParaRPr lang="ru-RU" sz="125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0542" y="4238188"/>
            <a:ext cx="698162" cy="35869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5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факт64</a:t>
            </a:r>
            <a:endParaRPr lang="ru-RU" sz="125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flipV="1">
            <a:off x="33248" y="1157329"/>
            <a:ext cx="9110752" cy="5499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1464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691" y="267494"/>
            <a:ext cx="8276060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5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Поддержка МСП в </a:t>
            </a:r>
            <a:r>
              <a:rPr lang="ru-RU" sz="1750" b="1" dirty="0">
                <a:latin typeface="Arial" panose="020B0604020202020204" pitchFamily="34" charset="0"/>
                <a:cs typeface="Arial" panose="020B0604020202020204" pitchFamily="34" charset="0"/>
              </a:rPr>
              <a:t>рамках индивидуальной программы социально-экономического развития Чувашской Республики на 2020 – </a:t>
            </a:r>
            <a:r>
              <a:rPr lang="ru-RU" sz="175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2024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(распоряжение Правительства РФ от 03.04.2020 № 865-Р)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44239"/>
            <a:ext cx="1884363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Нашивка 24"/>
          <p:cNvSpPr/>
          <p:nvPr/>
        </p:nvSpPr>
        <p:spPr>
          <a:xfrm rot="5400000">
            <a:off x="1258897" y="1620481"/>
            <a:ext cx="342086" cy="484632"/>
          </a:xfrm>
          <a:prstGeom prst="chevr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73893" y="1189952"/>
            <a:ext cx="8474571" cy="48384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Мероприятия в </a:t>
            </a:r>
            <a:r>
              <a:rPr lang="ru-RU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рамках государственной поддержки малого и среднего </a:t>
            </a: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предпринимательства, оказываемые в 2021 году: </a:t>
            </a:r>
            <a:endParaRPr lang="ru-RU" sz="16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Нашивка 24"/>
          <p:cNvSpPr/>
          <p:nvPr/>
        </p:nvSpPr>
        <p:spPr>
          <a:xfrm rot="5400000">
            <a:off x="7379578" y="1620482"/>
            <a:ext cx="342086" cy="484632"/>
          </a:xfrm>
          <a:prstGeom prst="chevr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67545" y="2050801"/>
            <a:ext cx="1872208" cy="48047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АПМБ</a:t>
            </a:r>
            <a:endParaRPr lang="ru-RU" sz="1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421350" y="2033841"/>
            <a:ext cx="2183098" cy="48274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Гарантийный фонд </a:t>
            </a:r>
          </a:p>
          <a:p>
            <a:pPr algn="ctr"/>
            <a:r>
              <a:rPr lang="ru-RU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Чувашской Республики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83567" y="2937230"/>
            <a:ext cx="1409641" cy="3659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252,5</a:t>
            </a:r>
            <a:endParaRPr lang="ru-RU" sz="16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612249" y="2931790"/>
            <a:ext cx="1488143" cy="3659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404,0</a:t>
            </a:r>
            <a:endParaRPr lang="ru-RU" sz="16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67545" y="3291830"/>
            <a:ext cx="8136903" cy="338554"/>
          </a:xfrm>
          <a:prstGeom prst="rect">
            <a:avLst/>
          </a:prstGeom>
          <a:ln w="38100" cmpd="dbl"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600" b="1" dirty="0" smtClean="0">
                <a:solidFill>
                  <a:srgbClr val="1F497D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Результат предоставления субсидии на 2021 год:</a:t>
            </a:r>
            <a:endParaRPr lang="ru-RU" sz="1600" b="1" dirty="0">
              <a:solidFill>
                <a:srgbClr val="1F497D"/>
              </a:solidFill>
              <a:latin typeface="Century Gothic" panose="020B0502020202020204" pitchFamily="34" charset="0"/>
              <a:cs typeface="Aharoni" panose="02010803020104030203" pitchFamily="2" charset="-79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672255" y="3685945"/>
            <a:ext cx="5636049" cy="307777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4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Количество созданных рабочих мест </a:t>
            </a:r>
            <a:r>
              <a:rPr lang="ru-RU" sz="1400" b="1" u="sng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340 единиц</a:t>
            </a:r>
            <a:endParaRPr lang="ru-RU" sz="1400" b="1" u="sng" dirty="0">
              <a:solidFill>
                <a:prstClr val="black">
                  <a:lumMod val="65000"/>
                  <a:lumOff val="35000"/>
                </a:prstClr>
              </a:solidFill>
              <a:latin typeface="Century Gothic" panose="020B0502020202020204" pitchFamily="34" charset="0"/>
              <a:cs typeface="Aharoni" panose="02010803020104030203" pitchFamily="2" charset="-79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672255" y="4155926"/>
            <a:ext cx="5636049" cy="523220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4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Количество реализованных инвестиционных проектов </a:t>
            </a:r>
            <a:r>
              <a:rPr lang="ru-RU" sz="1400" b="1" u="sng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112 единиц</a:t>
            </a:r>
            <a:endParaRPr lang="ru-RU" sz="1400" b="1" u="sng" dirty="0">
              <a:solidFill>
                <a:prstClr val="black">
                  <a:lumMod val="65000"/>
                  <a:lumOff val="35000"/>
                </a:prstClr>
              </a:solidFill>
              <a:latin typeface="Century Gothic" panose="020B0502020202020204" pitchFamily="34" charset="0"/>
              <a:cs typeface="Aharoni" panose="02010803020104030203" pitchFamily="2" charset="-79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60552" y="3685945"/>
            <a:ext cx="682681" cy="338554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6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220</a:t>
            </a:r>
            <a:endParaRPr lang="ru-RU" sz="1600" b="1" dirty="0">
              <a:solidFill>
                <a:prstClr val="black">
                  <a:lumMod val="65000"/>
                  <a:lumOff val="35000"/>
                </a:prstClr>
              </a:solidFill>
              <a:latin typeface="Century Gothic" panose="020B0502020202020204" pitchFamily="34" charset="0"/>
              <a:cs typeface="Aharoni" panose="02010803020104030203" pitchFamily="2" charset="-79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60552" y="4254504"/>
            <a:ext cx="682681" cy="338554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6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62</a:t>
            </a:r>
            <a:endParaRPr lang="ru-RU" sz="1600" b="1" dirty="0">
              <a:solidFill>
                <a:prstClr val="black">
                  <a:lumMod val="65000"/>
                  <a:lumOff val="35000"/>
                </a:prstClr>
              </a:solidFill>
              <a:latin typeface="Century Gothic" panose="020B0502020202020204" pitchFamily="34" charset="0"/>
              <a:cs typeface="Aharoni" panose="02010803020104030203" pitchFamily="2" charset="-79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792937" y="3690131"/>
            <a:ext cx="682681" cy="338554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6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120</a:t>
            </a:r>
            <a:endParaRPr lang="ru-RU" sz="1600" b="1" dirty="0">
              <a:solidFill>
                <a:prstClr val="black">
                  <a:lumMod val="65000"/>
                  <a:lumOff val="35000"/>
                </a:prstClr>
              </a:solidFill>
              <a:latin typeface="Century Gothic" panose="020B0502020202020204" pitchFamily="34" charset="0"/>
              <a:cs typeface="Aharoni" panose="02010803020104030203" pitchFamily="2" charset="-79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792936" y="4230216"/>
            <a:ext cx="682681" cy="338554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6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50</a:t>
            </a:r>
            <a:endParaRPr lang="ru-RU" sz="1600" b="1" dirty="0">
              <a:solidFill>
                <a:prstClr val="black">
                  <a:lumMod val="65000"/>
                  <a:lumOff val="35000"/>
                </a:prstClr>
              </a:solidFill>
              <a:latin typeface="Century Gothic" panose="020B0502020202020204" pitchFamily="34" charset="0"/>
              <a:cs typeface="Aharoni" panose="02010803020104030203" pitchFamily="2" charset="-79"/>
            </a:endParaRPr>
          </a:p>
        </p:txBody>
      </p:sp>
      <p:sp>
        <p:nvSpPr>
          <p:cNvPr id="46" name="Стрелка вниз 45"/>
          <p:cNvSpPr/>
          <p:nvPr/>
        </p:nvSpPr>
        <p:spPr>
          <a:xfrm rot="16200000" flipV="1">
            <a:off x="1347513" y="3688827"/>
            <a:ext cx="320460" cy="302009"/>
          </a:xfrm>
          <a:prstGeom prst="downArrow">
            <a:avLst>
              <a:gd name="adj1" fmla="val 50000"/>
              <a:gd name="adj2" fmla="val 53733"/>
            </a:avLst>
          </a:prstGeom>
          <a:gradFill>
            <a:gsLst>
              <a:gs pos="0">
                <a:schemeClr val="bg1"/>
              </a:gs>
              <a:gs pos="84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7" name="Стрелка вниз 46"/>
          <p:cNvSpPr/>
          <p:nvPr/>
        </p:nvSpPr>
        <p:spPr>
          <a:xfrm rot="16200000" flipV="1">
            <a:off x="1347513" y="4278549"/>
            <a:ext cx="320460" cy="302009"/>
          </a:xfrm>
          <a:prstGeom prst="downArrow">
            <a:avLst>
              <a:gd name="adj1" fmla="val 50000"/>
              <a:gd name="adj2" fmla="val 53733"/>
            </a:avLst>
          </a:prstGeom>
          <a:gradFill>
            <a:gsLst>
              <a:gs pos="0">
                <a:schemeClr val="bg1"/>
              </a:gs>
              <a:gs pos="84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8" name="Стрелка вниз 47"/>
          <p:cNvSpPr/>
          <p:nvPr/>
        </p:nvSpPr>
        <p:spPr>
          <a:xfrm rot="5192877" flipV="1">
            <a:off x="7427592" y="3688828"/>
            <a:ext cx="320460" cy="302009"/>
          </a:xfrm>
          <a:prstGeom prst="downArrow">
            <a:avLst>
              <a:gd name="adj1" fmla="val 50000"/>
              <a:gd name="adj2" fmla="val 53733"/>
            </a:avLst>
          </a:prstGeom>
          <a:gradFill>
            <a:gsLst>
              <a:gs pos="0">
                <a:schemeClr val="bg1"/>
              </a:gs>
              <a:gs pos="84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9" name="Стрелка вниз 48"/>
          <p:cNvSpPr/>
          <p:nvPr/>
        </p:nvSpPr>
        <p:spPr>
          <a:xfrm rot="5192877" flipV="1">
            <a:off x="7390390" y="4256147"/>
            <a:ext cx="320460" cy="302009"/>
          </a:xfrm>
          <a:prstGeom prst="downArrow">
            <a:avLst>
              <a:gd name="adj1" fmla="val 50000"/>
              <a:gd name="adj2" fmla="val 53733"/>
            </a:avLst>
          </a:prstGeom>
          <a:gradFill>
            <a:gsLst>
              <a:gs pos="0">
                <a:schemeClr val="bg1"/>
              </a:gs>
              <a:gs pos="84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547664" y="2482736"/>
            <a:ext cx="5879779" cy="49053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1400" b="1" dirty="0" smtClean="0">
                <a:solidFill>
                  <a:srgbClr val="F79646">
                    <a:lumMod val="75000"/>
                  </a:srgbClr>
                </a:solidFill>
                <a:latin typeface="Century Gothic" pitchFamily="34" charset="0"/>
                <a:cs typeface="Times New Roman" pitchFamily="18" charset="0"/>
              </a:rPr>
              <a:t>Объем финансирования </a:t>
            </a:r>
            <a:r>
              <a:rPr lang="ru-RU" altLang="ru-RU" sz="1400" b="1" u="sng" dirty="0" smtClean="0">
                <a:solidFill>
                  <a:srgbClr val="F79646">
                    <a:lumMod val="75000"/>
                  </a:srgbClr>
                </a:solidFill>
                <a:latin typeface="Century Gothic" pitchFamily="34" charset="0"/>
                <a:cs typeface="Times New Roman" pitchFamily="18" charset="0"/>
              </a:rPr>
              <a:t>656,6</a:t>
            </a:r>
            <a:r>
              <a:rPr lang="ru-RU" altLang="ru-RU" sz="1400" b="1" dirty="0" smtClean="0">
                <a:solidFill>
                  <a:srgbClr val="F79646">
                    <a:lumMod val="75000"/>
                  </a:srgbClr>
                </a:solidFill>
                <a:latin typeface="Century Gothic" pitchFamily="34" charset="0"/>
                <a:cs typeface="Times New Roman" pitchFamily="18" charset="0"/>
              </a:rPr>
              <a:t> млн. рублей, в том числе:</a:t>
            </a:r>
            <a:endParaRPr lang="ru-RU" sz="1400" dirty="0">
              <a:solidFill>
                <a:srgbClr val="F79646">
                  <a:lumMod val="75000"/>
                </a:srgbClr>
              </a:solidFill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V="1">
            <a:off x="51651" y="1157329"/>
            <a:ext cx="9110752" cy="5499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4973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691" y="267494"/>
            <a:ext cx="77106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Поддержка субъектов МСП в соответствии с региональными проектами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 2021 год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44239"/>
            <a:ext cx="1884363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Нашивка 22"/>
          <p:cNvSpPr/>
          <p:nvPr/>
        </p:nvSpPr>
        <p:spPr>
          <a:xfrm>
            <a:off x="178131" y="1006809"/>
            <a:ext cx="3965764" cy="540060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РП </a:t>
            </a:r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«Создание </a:t>
            </a:r>
            <a:r>
              <a:rPr lang="ru-RU" sz="1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благоприятных условий </a:t>
            </a:r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1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осуществления деятельности </a:t>
            </a:r>
            <a:r>
              <a:rPr lang="ru-RU" sz="13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самозанятыми</a:t>
            </a:r>
            <a:r>
              <a:rPr lang="ru-RU" sz="1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гражданами</a:t>
            </a:r>
            <a:r>
              <a:rPr lang="ru-RU" sz="1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Нашивка 23"/>
          <p:cNvSpPr/>
          <p:nvPr/>
        </p:nvSpPr>
        <p:spPr>
          <a:xfrm>
            <a:off x="178131" y="1851670"/>
            <a:ext cx="3965764" cy="586170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РП </a:t>
            </a:r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«Создание условий для легкого старта и комфортного ведения </a:t>
            </a:r>
            <a:r>
              <a:rPr lang="ru-RU" sz="1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бизнеса»</a:t>
            </a:r>
            <a:endParaRPr lang="ru-RU" sz="13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Нашивка 24"/>
          <p:cNvSpPr/>
          <p:nvPr/>
        </p:nvSpPr>
        <p:spPr>
          <a:xfrm>
            <a:off x="178131" y="3147814"/>
            <a:ext cx="3965763" cy="792088"/>
          </a:xfrm>
          <a:prstGeom prst="chevr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РП </a:t>
            </a:r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«Акселерация субъектов малого и среднего предпринимательства» </a:t>
            </a:r>
            <a:endParaRPr lang="ru-RU" sz="13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143895" y="987574"/>
            <a:ext cx="2374082" cy="5592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Мой бизнес</a:t>
            </a:r>
            <a:endParaRPr lang="ru-RU" sz="1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151837" y="2210696"/>
            <a:ext cx="2369041" cy="41183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Социальные гранты</a:t>
            </a:r>
            <a:endParaRPr lang="ru-RU" sz="1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167721" y="3291830"/>
            <a:ext cx="2358959" cy="48384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ЦЭП</a:t>
            </a:r>
            <a:endParaRPr lang="ru-RU" sz="1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147175" y="1726851"/>
            <a:ext cx="2369041" cy="46867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Мой бизнес</a:t>
            </a:r>
            <a:endParaRPr lang="ru-RU" sz="1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167721" y="2773031"/>
            <a:ext cx="2358959" cy="48384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Мой Бизнес</a:t>
            </a:r>
            <a:endParaRPr lang="ru-RU" sz="1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167721" y="3775675"/>
            <a:ext cx="2354297" cy="48384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Гарантийный фонд </a:t>
            </a:r>
          </a:p>
          <a:p>
            <a:pPr algn="ctr"/>
            <a:r>
              <a:rPr lang="ru-RU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Чувашской Республики</a:t>
            </a:r>
          </a:p>
        </p:txBody>
      </p:sp>
      <p:sp>
        <p:nvSpPr>
          <p:cNvPr id="20" name="Нашивка 22"/>
          <p:cNvSpPr/>
          <p:nvPr/>
        </p:nvSpPr>
        <p:spPr>
          <a:xfrm>
            <a:off x="6611885" y="1005151"/>
            <a:ext cx="552404" cy="541717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380312" y="1005152"/>
            <a:ext cx="1090266" cy="5417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3,1</a:t>
            </a:r>
            <a:endParaRPr lang="ru-RU" sz="1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Нашивка 23"/>
          <p:cNvSpPr/>
          <p:nvPr/>
        </p:nvSpPr>
        <p:spPr>
          <a:xfrm>
            <a:off x="6609838" y="1913572"/>
            <a:ext cx="626458" cy="586170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380312" y="1726850"/>
            <a:ext cx="1090266" cy="46867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7,5</a:t>
            </a:r>
            <a:endParaRPr lang="ru-RU" sz="1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380312" y="2231921"/>
            <a:ext cx="1090266" cy="41183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3,7</a:t>
            </a:r>
            <a:endParaRPr lang="ru-RU" sz="1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Нашивка 24"/>
          <p:cNvSpPr/>
          <p:nvPr/>
        </p:nvSpPr>
        <p:spPr>
          <a:xfrm>
            <a:off x="6604532" y="3035385"/>
            <a:ext cx="659683" cy="1008112"/>
          </a:xfrm>
          <a:prstGeom prst="chevr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380313" y="2773031"/>
            <a:ext cx="1090266" cy="48384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20,3</a:t>
            </a:r>
            <a:endParaRPr lang="ru-RU" sz="1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380312" y="3291043"/>
            <a:ext cx="1090266" cy="48384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50,1</a:t>
            </a:r>
            <a:endParaRPr lang="ru-RU" sz="1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380312" y="3779888"/>
            <a:ext cx="1090266" cy="48384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17,6</a:t>
            </a:r>
            <a:endParaRPr lang="ru-RU" sz="1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Нашивка 26"/>
          <p:cNvSpPr/>
          <p:nvPr/>
        </p:nvSpPr>
        <p:spPr>
          <a:xfrm>
            <a:off x="178131" y="4455739"/>
            <a:ext cx="7086084" cy="484632"/>
          </a:xfrm>
          <a:prstGeom prst="chevron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ИТОГО: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380313" y="4379115"/>
            <a:ext cx="1090266" cy="6409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102,3</a:t>
            </a:r>
            <a:endParaRPr lang="ru-RU" sz="16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172399" y="725964"/>
            <a:ext cx="105509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ru-RU" altLang="ru-RU" sz="11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  <a:cs typeface="Arial" charset="0"/>
              </a:rPr>
              <a:t>млн. </a:t>
            </a:r>
            <a:r>
              <a:rPr lang="ru-RU" altLang="ru-RU" sz="1100" b="1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  <a:cs typeface="Arial" charset="0"/>
              </a:rPr>
              <a:t>рублей</a:t>
            </a: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V="1">
            <a:off x="35177" y="771550"/>
            <a:ext cx="9110752" cy="5499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5151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691" y="267494"/>
            <a:ext cx="82760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Субсидии, предоставляемые субъектам МСП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возмещение части затрат, связанных с приобретением оборудования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44239"/>
            <a:ext cx="1884363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6" name="Прямая соединительная линия 25"/>
          <p:cNvCxnSpPr/>
          <p:nvPr/>
        </p:nvCxnSpPr>
        <p:spPr>
          <a:xfrm flipV="1">
            <a:off x="35177" y="838059"/>
            <a:ext cx="9110752" cy="5499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" name="Скругленный прямоугольник 26"/>
          <p:cNvSpPr/>
          <p:nvPr/>
        </p:nvSpPr>
        <p:spPr>
          <a:xfrm>
            <a:off x="107504" y="877267"/>
            <a:ext cx="2862263" cy="614363"/>
          </a:xfrm>
          <a:prstGeom prst="roundRect">
            <a:avLst/>
          </a:prstGeom>
          <a:solidFill>
            <a:schemeClr val="bg1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050" b="1" dirty="0" smtClean="0">
                <a:solidFill>
                  <a:prstClr val="black"/>
                </a:solidFill>
                <a:latin typeface="Century Gothic" pitchFamily="34" charset="0"/>
              </a:rPr>
              <a:t>Постановление </a:t>
            </a:r>
            <a:r>
              <a:rPr lang="ru-RU" sz="1050" b="1" dirty="0">
                <a:solidFill>
                  <a:prstClr val="black"/>
                </a:solidFill>
                <a:latin typeface="Century Gothic" pitchFamily="34" charset="0"/>
              </a:rPr>
              <a:t>Кабинета Министров Чувашской Республики от </a:t>
            </a:r>
            <a:r>
              <a:rPr lang="ru-RU" sz="1050" b="1" dirty="0" smtClean="0">
                <a:solidFill>
                  <a:prstClr val="black"/>
                </a:solidFill>
                <a:latin typeface="Century Gothic" pitchFamily="34" charset="0"/>
              </a:rPr>
              <a:t>26.05.2021 </a:t>
            </a:r>
            <a:r>
              <a:rPr lang="ru-RU" sz="1050" b="1" dirty="0">
                <a:solidFill>
                  <a:prstClr val="black"/>
                </a:solidFill>
                <a:latin typeface="Century Gothic" pitchFamily="34" charset="0"/>
              </a:rPr>
              <a:t>№ </a:t>
            </a:r>
            <a:r>
              <a:rPr lang="ru-RU" sz="1050" b="1" dirty="0" smtClean="0">
                <a:solidFill>
                  <a:prstClr val="black"/>
                </a:solidFill>
                <a:latin typeface="Century Gothic" pitchFamily="34" charset="0"/>
              </a:rPr>
              <a:t>210</a:t>
            </a:r>
            <a:endParaRPr lang="ru-RU" sz="105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3995936" y="877266"/>
            <a:ext cx="5052715" cy="61436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050" dirty="0">
                <a:solidFill>
                  <a:schemeClr val="tx1"/>
                </a:solidFill>
                <a:latin typeface="Century Gothic" pitchFamily="34" charset="0"/>
              </a:rPr>
              <a:t>совершенствования государственной поддержки субъектов </a:t>
            </a:r>
            <a:r>
              <a:rPr lang="ru-RU" sz="1050" dirty="0" smtClean="0">
                <a:solidFill>
                  <a:schemeClr val="tx1"/>
                </a:solidFill>
                <a:latin typeface="Century Gothic" pitchFamily="34" charset="0"/>
              </a:rPr>
              <a:t>МСП, </a:t>
            </a:r>
            <a:r>
              <a:rPr lang="ru-RU" sz="1050" dirty="0">
                <a:solidFill>
                  <a:schemeClr val="tx1"/>
                </a:solidFill>
                <a:latin typeface="Century Gothic" pitchFamily="34" charset="0"/>
              </a:rPr>
              <a:t>заинтересованных в обновлении производственных фондов и привлечении инвестиций в производство товаров </a:t>
            </a:r>
            <a:r>
              <a:rPr lang="ru-RU" sz="1050" dirty="0" smtClean="0">
                <a:solidFill>
                  <a:schemeClr val="tx1"/>
                </a:solidFill>
                <a:latin typeface="Century Gothic" pitchFamily="34" charset="0"/>
              </a:rPr>
              <a:t>(работ</a:t>
            </a:r>
            <a:r>
              <a:rPr lang="ru-RU" sz="1050" dirty="0">
                <a:solidFill>
                  <a:schemeClr val="tx1"/>
                </a:solidFill>
                <a:latin typeface="Century Gothic" pitchFamily="34" charset="0"/>
              </a:rPr>
              <a:t>, </a:t>
            </a:r>
            <a:r>
              <a:rPr lang="ru-RU" sz="1050" dirty="0" smtClean="0">
                <a:solidFill>
                  <a:schemeClr val="tx1"/>
                </a:solidFill>
                <a:latin typeface="Century Gothic" pitchFamily="34" charset="0"/>
              </a:rPr>
              <a:t>услуг)</a:t>
            </a:r>
            <a:endParaRPr lang="ru-RU" sz="105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40" name="Нашивка 24"/>
          <p:cNvSpPr/>
          <p:nvPr/>
        </p:nvSpPr>
        <p:spPr>
          <a:xfrm>
            <a:off x="3203848" y="1055240"/>
            <a:ext cx="659683" cy="267270"/>
          </a:xfrm>
          <a:prstGeom prst="chevr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107504" y="1842839"/>
            <a:ext cx="3528391" cy="426244"/>
          </a:xfrm>
          <a:prstGeom prst="roundRect">
            <a:avLst/>
          </a:prstGeom>
          <a:solidFill>
            <a:schemeClr val="bg1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prstClr val="black"/>
                </a:solidFill>
                <a:latin typeface="Century Gothic" pitchFamily="34" charset="0"/>
              </a:rPr>
              <a:t>Размер возмещения </a:t>
            </a:r>
            <a:r>
              <a:rPr lang="ru-RU" sz="1400" b="1" smtClean="0">
                <a:solidFill>
                  <a:prstClr val="black"/>
                </a:solidFill>
                <a:latin typeface="Century Gothic" pitchFamily="34" charset="0"/>
              </a:rPr>
              <a:t>– до </a:t>
            </a:r>
            <a:r>
              <a:rPr lang="ru-RU" b="1" u="sng" smtClean="0">
                <a:solidFill>
                  <a:prstClr val="black"/>
                </a:solidFill>
                <a:latin typeface="Century Gothic" pitchFamily="34" charset="0"/>
              </a:rPr>
              <a:t>30</a:t>
            </a:r>
            <a:r>
              <a:rPr lang="ru-RU" b="1" u="sng" dirty="0" smtClean="0">
                <a:solidFill>
                  <a:prstClr val="black"/>
                </a:solidFill>
                <a:latin typeface="Century Gothic" pitchFamily="34" charset="0"/>
              </a:rPr>
              <a:t>%</a:t>
            </a:r>
            <a:r>
              <a:rPr lang="ru-RU" sz="1400" b="1" dirty="0" smtClean="0">
                <a:solidFill>
                  <a:prstClr val="black"/>
                </a:solidFill>
                <a:latin typeface="Century Gothic" pitchFamily="34" charset="0"/>
              </a:rPr>
              <a:t>, максимальная </a:t>
            </a:r>
            <a:r>
              <a:rPr lang="ru-RU" sz="1400" b="1" dirty="0">
                <a:solidFill>
                  <a:prstClr val="black"/>
                </a:solidFill>
                <a:latin typeface="Century Gothic" pitchFamily="34" charset="0"/>
              </a:rPr>
              <a:t>сумма </a:t>
            </a:r>
            <a:r>
              <a:rPr lang="ru-RU" sz="1400" b="1" dirty="0" smtClean="0">
                <a:solidFill>
                  <a:prstClr val="black"/>
                </a:solidFill>
                <a:latin typeface="Century Gothic" pitchFamily="34" charset="0"/>
              </a:rPr>
              <a:t>возмещения:</a:t>
            </a:r>
            <a:endParaRPr lang="ru-RU" sz="14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42" name="Левая фигурная скобка 41"/>
          <p:cNvSpPr/>
          <p:nvPr/>
        </p:nvSpPr>
        <p:spPr>
          <a:xfrm>
            <a:off x="3728395" y="1563639"/>
            <a:ext cx="270272" cy="902798"/>
          </a:xfrm>
          <a:prstGeom prst="leftBrace">
            <a:avLst>
              <a:gd name="adj1" fmla="val 74099"/>
              <a:gd name="adj2" fmla="val 50000"/>
            </a:avLst>
          </a:prstGeom>
          <a:gradFill flip="none" rotWithShape="1">
            <a:gsLst>
              <a:gs pos="0">
                <a:schemeClr val="accent3">
                  <a:shade val="30000"/>
                  <a:satMod val="115000"/>
                  <a:lumMod val="98000"/>
                </a:schemeClr>
              </a:gs>
              <a:gs pos="50000">
                <a:schemeClr val="accent3">
                  <a:shade val="67500"/>
                  <a:satMod val="115000"/>
                  <a:lumMod val="94000"/>
                </a:schemeClr>
              </a:gs>
              <a:gs pos="100000">
                <a:schemeClr val="accent3">
                  <a:shade val="100000"/>
                  <a:satMod val="115000"/>
                  <a:lumMod val="97000"/>
                  <a:alpha val="0"/>
                </a:schemeClr>
              </a:gs>
              <a:gs pos="81000">
                <a:schemeClr val="accent3">
                  <a:shade val="100000"/>
                  <a:satMod val="115000"/>
                  <a:lumMod val="97000"/>
                  <a:alpha val="74000"/>
                </a:schemeClr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350">
              <a:solidFill>
                <a:prstClr val="black"/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149317" y="1579500"/>
            <a:ext cx="4899333" cy="28889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</a:rPr>
              <a:t>не более </a:t>
            </a:r>
            <a:r>
              <a:rPr lang="ru-RU" sz="1100" b="1" dirty="0">
                <a:solidFill>
                  <a:schemeClr val="tx1"/>
                </a:solidFill>
                <a:latin typeface="Century Gothic" pitchFamily="34" charset="0"/>
              </a:rPr>
              <a:t>10,0 млн. рублей </a:t>
            </a:r>
            <a:r>
              <a:rPr lang="ru-RU" sz="1100" dirty="0">
                <a:solidFill>
                  <a:schemeClr val="tx1"/>
                </a:solidFill>
                <a:latin typeface="Century Gothic" pitchFamily="34" charset="0"/>
              </a:rPr>
              <a:t>для действующих более </a:t>
            </a:r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</a:rPr>
              <a:t>года ИП и ЮЛ</a:t>
            </a:r>
            <a:endParaRPr lang="ru-RU" sz="11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4149317" y="1995686"/>
            <a:ext cx="4899333" cy="47075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200" dirty="0">
                <a:solidFill>
                  <a:schemeClr val="tx1"/>
                </a:solidFill>
                <a:latin typeface="Century Gothic" pitchFamily="34" charset="0"/>
              </a:rPr>
              <a:t>не более </a:t>
            </a:r>
            <a:r>
              <a:rPr lang="ru-RU" sz="1200" b="1" dirty="0">
                <a:solidFill>
                  <a:schemeClr val="tx1"/>
                </a:solidFill>
                <a:latin typeface="Century Gothic" pitchFamily="34" charset="0"/>
              </a:rPr>
              <a:t>1,5 млн. рублей </a:t>
            </a:r>
            <a:r>
              <a:rPr lang="ru-RU" sz="1200" dirty="0">
                <a:solidFill>
                  <a:schemeClr val="tx1"/>
                </a:solidFill>
                <a:latin typeface="Century Gothic" pitchFamily="34" charset="0"/>
              </a:rPr>
              <a:t>- для вновь зарегистрированных и действующих менее одного года </a:t>
            </a:r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</a:rPr>
              <a:t>ИП </a:t>
            </a:r>
            <a:r>
              <a:rPr lang="ru-RU" sz="1200" dirty="0">
                <a:solidFill>
                  <a:schemeClr val="tx1"/>
                </a:solidFill>
                <a:latin typeface="Century Gothic" pitchFamily="34" charset="0"/>
              </a:rPr>
              <a:t>и </a:t>
            </a:r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</a:rPr>
              <a:t>ЮЛ</a:t>
            </a:r>
            <a:endParaRPr lang="ru-RU" sz="12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107505" y="3162656"/>
            <a:ext cx="3528390" cy="426244"/>
          </a:xfrm>
          <a:prstGeom prst="roundRect">
            <a:avLst/>
          </a:prstGeom>
          <a:solidFill>
            <a:schemeClr val="bg1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prstClr val="black"/>
                </a:solidFill>
                <a:latin typeface="Century Gothic" pitchFamily="34" charset="0"/>
              </a:rPr>
              <a:t>требования к оборудованию:</a:t>
            </a:r>
            <a:endParaRPr lang="ru-RU" sz="14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46" name="Левая фигурная скобка 45"/>
          <p:cNvSpPr/>
          <p:nvPr/>
        </p:nvSpPr>
        <p:spPr>
          <a:xfrm>
            <a:off x="3728395" y="2654246"/>
            <a:ext cx="270272" cy="1443064"/>
          </a:xfrm>
          <a:prstGeom prst="leftBrace">
            <a:avLst>
              <a:gd name="adj1" fmla="val 74099"/>
              <a:gd name="adj2" fmla="val 50000"/>
            </a:avLst>
          </a:prstGeom>
          <a:gradFill flip="none" rotWithShape="1">
            <a:gsLst>
              <a:gs pos="0">
                <a:schemeClr val="accent3">
                  <a:shade val="30000"/>
                  <a:satMod val="115000"/>
                  <a:lumMod val="98000"/>
                </a:schemeClr>
              </a:gs>
              <a:gs pos="50000">
                <a:schemeClr val="accent3">
                  <a:shade val="67500"/>
                  <a:satMod val="115000"/>
                  <a:lumMod val="94000"/>
                </a:schemeClr>
              </a:gs>
              <a:gs pos="100000">
                <a:schemeClr val="accent3">
                  <a:shade val="100000"/>
                  <a:satMod val="115000"/>
                  <a:lumMod val="97000"/>
                  <a:alpha val="0"/>
                </a:schemeClr>
              </a:gs>
              <a:gs pos="81000">
                <a:schemeClr val="accent3">
                  <a:shade val="100000"/>
                  <a:satMod val="115000"/>
                  <a:lumMod val="97000"/>
                  <a:alpha val="74000"/>
                </a:schemeClr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350">
              <a:solidFill>
                <a:prstClr val="black"/>
              </a:solidFill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149316" y="2643758"/>
            <a:ext cx="4899333" cy="28889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200" dirty="0">
                <a:solidFill>
                  <a:schemeClr val="tx1"/>
                </a:solidFill>
                <a:latin typeface="Century Gothic" pitchFamily="34" charset="0"/>
              </a:rPr>
              <a:t>не </a:t>
            </a:r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</a:rPr>
              <a:t>бывшее </a:t>
            </a:r>
            <a:r>
              <a:rPr lang="ru-RU" sz="1200" dirty="0">
                <a:solidFill>
                  <a:schemeClr val="tx1"/>
                </a:solidFill>
                <a:latin typeface="Century Gothic" pitchFamily="34" charset="0"/>
              </a:rPr>
              <a:t>в употреблении</a:t>
            </a: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4149315" y="3044447"/>
            <a:ext cx="4899333" cy="28889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</a:rPr>
              <a:t>произведенное </a:t>
            </a:r>
            <a:r>
              <a:rPr lang="ru-RU" sz="1200" dirty="0">
                <a:solidFill>
                  <a:schemeClr val="tx1"/>
                </a:solidFill>
                <a:latin typeface="Century Gothic" pitchFamily="34" charset="0"/>
              </a:rPr>
              <a:t>в предыдущем или текущем году</a:t>
            </a: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4149314" y="3445136"/>
            <a:ext cx="4899333" cy="28889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200" dirty="0">
                <a:solidFill>
                  <a:schemeClr val="tx1"/>
                </a:solidFill>
                <a:latin typeface="Century Gothic" pitchFamily="34" charset="0"/>
              </a:rPr>
              <a:t>полностью </a:t>
            </a:r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</a:rPr>
              <a:t>оплаченное </a:t>
            </a:r>
            <a:r>
              <a:rPr lang="ru-RU" sz="1200" dirty="0">
                <a:solidFill>
                  <a:schemeClr val="tx1"/>
                </a:solidFill>
                <a:latin typeface="Century Gothic" pitchFamily="34" charset="0"/>
              </a:rPr>
              <a:t>в текущем или предыдущем году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4149314" y="3808416"/>
            <a:ext cx="4899333" cy="28889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</a:rPr>
              <a:t>введенное </a:t>
            </a:r>
            <a:r>
              <a:rPr lang="ru-RU" sz="1200" dirty="0">
                <a:solidFill>
                  <a:schemeClr val="tx1"/>
                </a:solidFill>
                <a:latin typeface="Century Gothic" pitchFamily="34" charset="0"/>
              </a:rPr>
              <a:t>в эксплуатацию на дату подачи заявки на отбор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95536" y="4155926"/>
            <a:ext cx="8568951" cy="30646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ru-RU"/>
            </a:defPPr>
            <a:lvl1pPr algn="ctr">
              <a:defRPr sz="1200" b="1">
                <a:solidFill>
                  <a:prstClr val="black"/>
                </a:solidFill>
                <a:latin typeface="TimesET" pitchFamily="2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ru-RU" b="0" dirty="0" smtClean="0">
                <a:latin typeface="Century Gothic" pitchFamily="34" charset="0"/>
              </a:rPr>
              <a:t>Затраты возмещаются субъектам МСП, прошедшим </a:t>
            </a:r>
            <a:r>
              <a:rPr lang="ru-RU" u="sng" dirty="0" smtClean="0">
                <a:latin typeface="Century Gothic" pitchFamily="34" charset="0"/>
              </a:rPr>
              <a:t>отбор</a:t>
            </a:r>
            <a:endParaRPr lang="ru-RU" u="sng" dirty="0">
              <a:latin typeface="Century Gothic" pitchFamily="34" charset="0"/>
            </a:endParaRPr>
          </a:p>
        </p:txBody>
      </p:sp>
      <p:sp>
        <p:nvSpPr>
          <p:cNvPr id="53" name="Левая фигурная скобка 52"/>
          <p:cNvSpPr/>
          <p:nvPr/>
        </p:nvSpPr>
        <p:spPr>
          <a:xfrm rot="16200000">
            <a:off x="4469114" y="118620"/>
            <a:ext cx="182186" cy="8976880"/>
          </a:xfrm>
          <a:prstGeom prst="leftBrace">
            <a:avLst>
              <a:gd name="adj1" fmla="val 74099"/>
              <a:gd name="adj2" fmla="val 50272"/>
            </a:avLst>
          </a:prstGeom>
          <a:gradFill flip="none" rotWithShape="1">
            <a:gsLst>
              <a:gs pos="0">
                <a:schemeClr val="accent3">
                  <a:shade val="30000"/>
                  <a:satMod val="115000"/>
                  <a:lumMod val="98000"/>
                </a:schemeClr>
              </a:gs>
              <a:gs pos="50000">
                <a:schemeClr val="accent3">
                  <a:shade val="67500"/>
                  <a:satMod val="115000"/>
                  <a:lumMod val="94000"/>
                </a:schemeClr>
              </a:gs>
              <a:gs pos="100000">
                <a:schemeClr val="accent3">
                  <a:shade val="100000"/>
                  <a:satMod val="115000"/>
                  <a:lumMod val="97000"/>
                  <a:alpha val="0"/>
                </a:schemeClr>
              </a:gs>
              <a:gs pos="81000">
                <a:schemeClr val="accent3">
                  <a:shade val="100000"/>
                  <a:satMod val="115000"/>
                  <a:lumMod val="97000"/>
                  <a:alpha val="74000"/>
                </a:schemeClr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350">
              <a:solidFill>
                <a:prstClr val="black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66117" y="4731989"/>
            <a:ext cx="7848872" cy="37175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eaLnBrk="1" hangingPunct="1">
              <a:defRPr sz="1400" b="1">
                <a:solidFill>
                  <a:schemeClr val="tx1"/>
                </a:solidFill>
                <a:latin typeface="TimesET" pitchFamily="2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>
              <a:defRPr/>
            </a:pPr>
            <a:r>
              <a:rPr lang="ru-RU" sz="1200" b="0" dirty="0">
                <a:latin typeface="Century Gothic" pitchFamily="34" charset="0"/>
              </a:rPr>
              <a:t>В республиканском бюджете Чувашской Республики на 2021 год на </a:t>
            </a:r>
            <a:r>
              <a:rPr lang="ru-RU" sz="1200" b="0" dirty="0" smtClean="0">
                <a:latin typeface="Century Gothic" pitchFamily="34" charset="0"/>
              </a:rPr>
              <a:t>вышеуказанные меры поддержки предусмотрено </a:t>
            </a:r>
            <a:r>
              <a:rPr lang="ru-RU" dirty="0" smtClean="0">
                <a:latin typeface="Century Gothic" pitchFamily="34" charset="0"/>
              </a:rPr>
              <a:t>50,0</a:t>
            </a:r>
            <a:r>
              <a:rPr lang="ru-RU" sz="1200" b="0" dirty="0" smtClean="0">
                <a:latin typeface="Century Gothic" pitchFamily="34" charset="0"/>
              </a:rPr>
              <a:t> </a:t>
            </a:r>
            <a:r>
              <a:rPr lang="ru-RU" sz="1200" b="0" dirty="0">
                <a:latin typeface="Century Gothic" pitchFamily="34" charset="0"/>
              </a:rPr>
              <a:t>млн. рублей</a:t>
            </a:r>
          </a:p>
        </p:txBody>
      </p:sp>
    </p:spTree>
    <p:extLst>
      <p:ext uri="{BB962C8B-B14F-4D97-AF65-F5344CB8AC3E}">
        <p14:creationId xmlns:p14="http://schemas.microsoft.com/office/powerpoint/2010/main" val="2020698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1662</TotalTime>
  <Words>1950</Words>
  <Application>Microsoft Office PowerPoint</Application>
  <PresentationFormat>Экран (16:9)</PresentationFormat>
  <Paragraphs>216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5_Тема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economy41 (Черемухин И.Е.)</dc:creator>
  <cp:lastModifiedBy>Администрация Ибресинского района Татьяна Набока</cp:lastModifiedBy>
  <cp:revision>134</cp:revision>
  <cp:lastPrinted>2021-05-25T05:31:32Z</cp:lastPrinted>
  <dcterms:created xsi:type="dcterms:W3CDTF">2020-12-09T13:43:14Z</dcterms:created>
  <dcterms:modified xsi:type="dcterms:W3CDTF">2021-06-03T12:11:29Z</dcterms:modified>
</cp:coreProperties>
</file>