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74" r:id="rId4"/>
    <p:sldId id="282" r:id="rId5"/>
    <p:sldId id="284" r:id="rId6"/>
    <p:sldId id="316" r:id="rId7"/>
    <p:sldId id="314" r:id="rId8"/>
    <p:sldId id="285" r:id="rId9"/>
    <p:sldId id="317" r:id="rId10"/>
    <p:sldId id="319" r:id="rId11"/>
    <p:sldId id="312" r:id="rId12"/>
  </p:sldIdLst>
  <p:sldSz cx="9144000" cy="5143500" type="screen16x9"/>
  <p:notesSz cx="6735763" cy="9866313"/>
  <p:defaultTextStyle>
    <a:defPPr>
      <a:defRPr lang="ru-RU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65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8" autoAdjust="0"/>
    <p:restoredTop sz="85185" autoAdjust="0"/>
  </p:normalViewPr>
  <p:slideViewPr>
    <p:cSldViewPr showGuides="1">
      <p:cViewPr varScale="1">
        <p:scale>
          <a:sx n="115" d="100"/>
          <a:sy n="115" d="100"/>
        </p:scale>
        <p:origin x="-120" y="-192"/>
      </p:cViewPr>
      <p:guideLst>
        <p:guide orient="horz" pos="1665"/>
        <p:guide orient="horz"/>
        <p:guide pos="2880"/>
        <p:guide pos="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Docs\&#1055;&#1088;&#1077;&#1079;&#1077;&#1085;&#1090;&#1072;&#1094;&#1080;&#1103;\&#1044;&#1083;&#1103;%20&#1089;&#1083;&#1072;&#1081;&#1076;&#1072;_26.11.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Docs\&#1055;&#1088;&#1077;&#1079;&#1077;&#1085;&#1090;&#1072;&#1094;&#1080;&#1103;\&#1044;&#1083;&#1103;%20&#1089;&#1083;&#1072;&#1081;&#1076;&#1072;_01.01.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Docs\&#1055;&#1088;&#1077;&#1079;&#1077;&#1085;&#1090;&#1072;&#1094;&#1080;&#1103;\&#1044;&#1083;&#1103;%20&#1089;&#1083;&#1072;&#1081;&#1076;&#1072;_01.01.20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Docs\&#1055;&#1088;&#1077;&#1079;&#1077;&#1085;&#1090;&#1072;&#1094;&#1080;&#1103;\&#1044;&#1083;&#1103;%20&#1089;&#1083;&#1072;&#1081;&#1076;&#1072;_26.11.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'слайд 2019'!$B$24</c:f>
              <c:strCache>
                <c:ptCount val="1"/>
                <c:pt idx="0">
                  <c:v>количество СМП, которым оказана финансовая поддержка (ед.)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6.338907967541464E-3"/>
                  <c:y val="-3.4995927997068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28-473F-A6E0-846368B6B4EC}"/>
                </c:ext>
              </c:extLst>
            </c:dLbl>
            <c:dLbl>
              <c:idx val="1"/>
              <c:layout>
                <c:manualLayout>
                  <c:x val="0"/>
                  <c:y val="-2.8633031997601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28-473F-A6E0-846368B6B4EC}"/>
                </c:ext>
              </c:extLst>
            </c:dLbl>
            <c:dLbl>
              <c:idx val="2"/>
              <c:layout>
                <c:manualLayout>
                  <c:x val="-8.4518772900552853E-3"/>
                  <c:y val="-2.2270135998134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28-473F-A6E0-846368B6B4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'слайд 2019'!$A$33:$A$35</c:f>
              <c:strCache>
                <c:ptCount val="3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'слайд 2019'!$B$33:$B$35</c:f>
              <c:numCache>
                <c:formatCode>General</c:formatCode>
                <c:ptCount val="3"/>
                <c:pt idx="0">
                  <c:v>104</c:v>
                </c:pt>
                <c:pt idx="1">
                  <c:v>150</c:v>
                </c:pt>
                <c:pt idx="2">
                  <c:v>164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3-F428-473F-A6E0-846368B6B4EC}"/>
            </c:ext>
          </c:extLst>
        </c:ser>
        <c:ser>
          <c:idx val="1"/>
          <c:order val="1"/>
          <c:tx>
            <c:strRef>
              <c:f>'слайд 2019'!$C$24</c:f>
              <c:strCache>
                <c:ptCount val="1"/>
                <c:pt idx="0">
                  <c:v>сумма предоставленных поручительств (млн.руб.)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8.4518772900552853E-3"/>
                  <c:y val="-1.2725791998933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28-473F-A6E0-846368B6B4EC}"/>
                </c:ext>
              </c:extLst>
            </c:dLbl>
            <c:dLbl>
              <c:idx val="1"/>
              <c:layout>
                <c:manualLayout>
                  <c:x val="0"/>
                  <c:y val="-1.9088687998400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28-473F-A6E0-846368B6B4EC}"/>
                </c:ext>
              </c:extLst>
            </c:dLbl>
            <c:dLbl>
              <c:idx val="2"/>
              <c:layout>
                <c:manualLayout>
                  <c:x val="-4.2259386450276427E-3"/>
                  <c:y val="-6.3628959994668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28-473F-A6E0-846368B6B4E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'слайд 2019'!$A$33:$A$35</c:f>
              <c:strCache>
                <c:ptCount val="3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'слайд 2019'!$C$33:$C$35</c:f>
              <c:numCache>
                <c:formatCode>_-* #,##0.0_р_._-;\-* #,##0.0_р_._-;_-* "-"??_р_._-;_-@_-</c:formatCode>
                <c:ptCount val="3"/>
                <c:pt idx="0">
                  <c:v>550.6</c:v>
                </c:pt>
                <c:pt idx="1">
                  <c:v>845</c:v>
                </c:pt>
                <c:pt idx="2">
                  <c:v>755.8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7-F428-473F-A6E0-846368B6B4EC}"/>
            </c:ext>
          </c:extLst>
        </c:ser>
        <c:ser>
          <c:idx val="2"/>
          <c:order val="2"/>
          <c:tx>
            <c:strRef>
              <c:f>'слайд 2019'!$D$24</c:f>
              <c:strCache>
                <c:ptCount val="1"/>
                <c:pt idx="0">
                  <c:v>сумма обеспеченных кредитов (млн.руб.)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'слайд 2019'!$A$33:$A$35</c:f>
              <c:strCache>
                <c:ptCount val="3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'слайд 2019'!$D$33:$D$35</c:f>
              <c:numCache>
                <c:formatCode>_-* #,##0.0_р_._-;\-* #,##0.0_р_._-;_-* "-"??_р_._-;_-@_-</c:formatCode>
                <c:ptCount val="3"/>
                <c:pt idx="0">
                  <c:v>1513.9</c:v>
                </c:pt>
                <c:pt idx="1">
                  <c:v>2148.9</c:v>
                </c:pt>
                <c:pt idx="2">
                  <c:v>2444.1999999999998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8-F428-473F-A6E0-846368B6B4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421952"/>
        <c:axId val="81092608"/>
        <c:axId val="75051904"/>
      </c:bar3DChart>
      <c:catAx>
        <c:axId val="75421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1092608"/>
        <c:crosses val="autoZero"/>
        <c:auto val="1"/>
        <c:lblAlgn val="ctr"/>
        <c:lblOffset val="100"/>
        <c:noMultiLvlLbl val="0"/>
      </c:catAx>
      <c:valAx>
        <c:axId val="8109260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5421952"/>
        <c:crosses val="autoZero"/>
        <c:crossBetween val="between"/>
      </c:valAx>
      <c:serAx>
        <c:axId val="75051904"/>
        <c:scaling>
          <c:orientation val="minMax"/>
        </c:scaling>
        <c:delete val="1"/>
        <c:axPos val="b"/>
        <c:majorTickMark val="out"/>
        <c:minorTickMark val="none"/>
        <c:tickLblPos val="nextTo"/>
        <c:crossAx val="81092608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'слайд 2019'!$A$108</c:f>
              <c:strCache>
                <c:ptCount val="1"/>
                <c:pt idx="0">
                  <c:v>количество СМП, которым оказана финансовая поддержка (ед.)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8.4497671324019023E-3"/>
                  <c:y val="-1.9086263901412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FF-49A0-B4C8-52DE679DF5E5}"/>
                </c:ext>
              </c:extLst>
            </c:dLbl>
            <c:dLbl>
              <c:idx val="1"/>
              <c:layout>
                <c:manualLayout>
                  <c:x val="1.0562208915502328E-2"/>
                  <c:y val="-2.5448351868550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FF-49A0-B4C8-52DE679DF5E5}"/>
                </c:ext>
              </c:extLst>
            </c:dLbl>
            <c:dLbl>
              <c:idx val="2"/>
              <c:layout>
                <c:manualLayout>
                  <c:x val="4.2248835662009312E-3"/>
                  <c:y val="-2.5448351868550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FF-49A0-B4C8-52DE679DF5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'слайд 2019'!$B$107:$D$107</c:f>
              <c:strCache>
                <c:ptCount val="3"/>
                <c:pt idx="0">
                  <c:v>1 кв. 2018</c:v>
                </c:pt>
                <c:pt idx="1">
                  <c:v>1 кв. 2019</c:v>
                </c:pt>
                <c:pt idx="2">
                  <c:v>1 кв. 2020</c:v>
                </c:pt>
              </c:strCache>
            </c:strRef>
          </c:cat>
          <c:val>
            <c:numRef>
              <c:f>'слайд 2019'!$B$108:$D$108</c:f>
              <c:numCache>
                <c:formatCode>0</c:formatCode>
                <c:ptCount val="3"/>
                <c:pt idx="0">
                  <c:v>33</c:v>
                </c:pt>
                <c:pt idx="1">
                  <c:v>30</c:v>
                </c:pt>
                <c:pt idx="2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FFF-49A0-B4C8-52DE679DF5E5}"/>
            </c:ext>
          </c:extLst>
        </c:ser>
        <c:ser>
          <c:idx val="1"/>
          <c:order val="1"/>
          <c:tx>
            <c:strRef>
              <c:f>'слайд 2019'!$A$109</c:f>
              <c:strCache>
                <c:ptCount val="1"/>
                <c:pt idx="0">
                  <c:v>сумма предоставленных поручительств (млн.руб.)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3.1810439835687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FF-49A0-B4C8-52DE679DF5E5}"/>
                </c:ext>
              </c:extLst>
            </c:dLbl>
            <c:dLbl>
              <c:idx val="1"/>
              <c:layout>
                <c:manualLayout>
                  <c:x val="-6.3373253493013973E-3"/>
                  <c:y val="-2.2267307884981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FF-49A0-B4C8-52DE679DF5E5}"/>
                </c:ext>
              </c:extLst>
            </c:dLbl>
            <c:dLbl>
              <c:idx val="2"/>
              <c:layout>
                <c:manualLayout>
                  <c:x val="-1.9011976047904271E-2"/>
                  <c:y val="-2.5448351868550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FFF-49A0-B4C8-52DE679DF5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'слайд 2019'!$B$107:$D$107</c:f>
              <c:strCache>
                <c:ptCount val="3"/>
                <c:pt idx="0">
                  <c:v>1 кв. 2018</c:v>
                </c:pt>
                <c:pt idx="1">
                  <c:v>1 кв. 2019</c:v>
                </c:pt>
                <c:pt idx="2">
                  <c:v>1 кв. 2020</c:v>
                </c:pt>
              </c:strCache>
            </c:strRef>
          </c:cat>
          <c:val>
            <c:numRef>
              <c:f>'слайд 2019'!$B$109:$D$109</c:f>
              <c:numCache>
                <c:formatCode>0.0</c:formatCode>
                <c:ptCount val="3"/>
                <c:pt idx="0">
                  <c:v>184</c:v>
                </c:pt>
                <c:pt idx="1">
                  <c:v>139.1</c:v>
                </c:pt>
                <c:pt idx="2">
                  <c:v>369.5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FFF-49A0-B4C8-52DE679DF5E5}"/>
            </c:ext>
          </c:extLst>
        </c:ser>
        <c:ser>
          <c:idx val="2"/>
          <c:order val="2"/>
          <c:tx>
            <c:strRef>
              <c:f>'слайд 2019'!$A$110</c:f>
              <c:strCache>
                <c:ptCount val="1"/>
                <c:pt idx="0">
                  <c:v>сумма обеспеченных кредитов (млн.руб.)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2674650698602795E-2"/>
                  <c:y val="-2.2267307884981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FFF-49A0-B4C8-52DE679DF5E5}"/>
                </c:ext>
              </c:extLst>
            </c:dLbl>
            <c:dLbl>
              <c:idx val="1"/>
              <c:layout>
                <c:manualLayout>
                  <c:x val="1.6899534264803805E-2"/>
                  <c:y val="-3.1810439835687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FFF-49A0-B4C8-52DE679DF5E5}"/>
                </c:ext>
              </c:extLst>
            </c:dLbl>
            <c:dLbl>
              <c:idx val="2"/>
              <c:layout>
                <c:manualLayout>
                  <c:x val="1.2674650698602795E-2"/>
                  <c:y val="-9.54313195070634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FFF-49A0-B4C8-52DE679DF5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'слайд 2019'!$B$107:$D$107</c:f>
              <c:strCache>
                <c:ptCount val="3"/>
                <c:pt idx="0">
                  <c:v>1 кв. 2018</c:v>
                </c:pt>
                <c:pt idx="1">
                  <c:v>1 кв. 2019</c:v>
                </c:pt>
                <c:pt idx="2">
                  <c:v>1 кв. 2020</c:v>
                </c:pt>
              </c:strCache>
            </c:strRef>
          </c:cat>
          <c:val>
            <c:numRef>
              <c:f>'слайд 2019'!$B$110:$D$110</c:f>
              <c:numCache>
                <c:formatCode>0.0</c:formatCode>
                <c:ptCount val="3"/>
                <c:pt idx="0">
                  <c:v>506.5</c:v>
                </c:pt>
                <c:pt idx="1">
                  <c:v>274.10000000000002</c:v>
                </c:pt>
                <c:pt idx="2">
                  <c:v>1234.7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FFF-49A0-B4C8-52DE679DF5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1424384"/>
        <c:axId val="81425920"/>
        <c:axId val="81108992"/>
      </c:bar3DChart>
      <c:catAx>
        <c:axId val="81424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1425920"/>
        <c:crosses val="autoZero"/>
        <c:auto val="1"/>
        <c:lblAlgn val="ctr"/>
        <c:lblOffset val="100"/>
        <c:noMultiLvlLbl val="0"/>
      </c:catAx>
      <c:valAx>
        <c:axId val="814259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1424384"/>
        <c:crosses val="autoZero"/>
        <c:crossBetween val="between"/>
      </c:valAx>
      <c:serAx>
        <c:axId val="81108992"/>
        <c:scaling>
          <c:orientation val="minMax"/>
        </c:scaling>
        <c:delete val="1"/>
        <c:axPos val="b"/>
        <c:majorTickMark val="out"/>
        <c:minorTickMark val="none"/>
        <c:tickLblPos val="nextTo"/>
        <c:crossAx val="81425920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'слайд 2019'!$A$139:$A$156</c:f>
              <c:strCache>
                <c:ptCount val="18"/>
                <c:pt idx="0">
                  <c:v>г. Алатырь</c:v>
                </c:pt>
                <c:pt idx="1">
                  <c:v>с. Аликово</c:v>
                </c:pt>
                <c:pt idx="2">
                  <c:v>с. Батырево</c:v>
                </c:pt>
                <c:pt idx="3">
                  <c:v>п. Урмары</c:v>
                </c:pt>
                <c:pt idx="4">
                  <c:v>г. Канаш</c:v>
                </c:pt>
                <c:pt idx="5">
                  <c:v>г. Козловка</c:v>
                </c:pt>
                <c:pt idx="6">
                  <c:v>с. Комсомольское</c:v>
                </c:pt>
                <c:pt idx="7">
                  <c:v>с. Красноармейское</c:v>
                </c:pt>
                <c:pt idx="8">
                  <c:v>г. Марпосад</c:v>
                </c:pt>
                <c:pt idx="9">
                  <c:v>с. Моргауши</c:v>
                </c:pt>
                <c:pt idx="10">
                  <c:v>г. Цивильск</c:v>
                </c:pt>
                <c:pt idx="11">
                  <c:v>п. Кугеси</c:v>
                </c:pt>
                <c:pt idx="12">
                  <c:v>с. Шемурша</c:v>
                </c:pt>
                <c:pt idx="13">
                  <c:v>г. Шумерля</c:v>
                </c:pt>
                <c:pt idx="14">
                  <c:v>г. Ядрин</c:v>
                </c:pt>
                <c:pt idx="15">
                  <c:v>с. Яльчики</c:v>
                </c:pt>
                <c:pt idx="16">
                  <c:v>с. Янтиково</c:v>
                </c:pt>
                <c:pt idx="17">
                  <c:v>г. Новочебоксарск</c:v>
                </c:pt>
              </c:strCache>
            </c:strRef>
          </c:cat>
          <c:val>
            <c:numRef>
              <c:f>'слайд 2019'!$B$139:$B$156</c:f>
              <c:numCache>
                <c:formatCode>_-* #,##0.0_р_._-;\-* #,##0.0_р_._-;_-* "-"??_р_._-;_-@_-</c:formatCode>
                <c:ptCount val="18"/>
                <c:pt idx="0">
                  <c:v>12.971500000000001</c:v>
                </c:pt>
                <c:pt idx="1">
                  <c:v>20</c:v>
                </c:pt>
                <c:pt idx="2">
                  <c:v>27.318999999999999</c:v>
                </c:pt>
                <c:pt idx="3">
                  <c:v>2.92</c:v>
                </c:pt>
                <c:pt idx="4">
                  <c:v>46.773400000000002</c:v>
                </c:pt>
                <c:pt idx="5">
                  <c:v>3.3925999999999998</c:v>
                </c:pt>
                <c:pt idx="6">
                  <c:v>13.40339569</c:v>
                </c:pt>
                <c:pt idx="7">
                  <c:v>3.5</c:v>
                </c:pt>
                <c:pt idx="8">
                  <c:v>25.097000000000001</c:v>
                </c:pt>
                <c:pt idx="9">
                  <c:v>9.1</c:v>
                </c:pt>
                <c:pt idx="10">
                  <c:v>7.03</c:v>
                </c:pt>
                <c:pt idx="11">
                  <c:v>52.68</c:v>
                </c:pt>
                <c:pt idx="12">
                  <c:v>2.93</c:v>
                </c:pt>
                <c:pt idx="13">
                  <c:v>5.5</c:v>
                </c:pt>
                <c:pt idx="14">
                  <c:v>5.6</c:v>
                </c:pt>
                <c:pt idx="15">
                  <c:v>14.93</c:v>
                </c:pt>
                <c:pt idx="16">
                  <c:v>1</c:v>
                </c:pt>
                <c:pt idx="17">
                  <c:v>64.171358999999995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71-46D7-AC98-FF4BD62C10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83128320"/>
        <c:axId val="83129856"/>
      </c:barChart>
      <c:catAx>
        <c:axId val="83128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83129856"/>
        <c:crosses val="autoZero"/>
        <c:auto val="1"/>
        <c:lblAlgn val="ctr"/>
        <c:lblOffset val="100"/>
        <c:noMultiLvlLbl val="0"/>
      </c:catAx>
      <c:valAx>
        <c:axId val="83129856"/>
        <c:scaling>
          <c:orientation val="minMax"/>
        </c:scaling>
        <c:delete val="0"/>
        <c:axPos val="l"/>
        <c:maj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3128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730648285577718E-2"/>
          <c:y val="4.4663850009797841E-2"/>
          <c:w val="0.91729491081985359"/>
          <c:h val="0.6272097351555725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'слайд 2019'!$A$55:$A$72</c:f>
              <c:strCache>
                <c:ptCount val="18"/>
                <c:pt idx="0">
                  <c:v>г. Алатырь</c:v>
                </c:pt>
                <c:pt idx="1">
                  <c:v>с. Аликово</c:v>
                </c:pt>
                <c:pt idx="2">
                  <c:v>с. Батырево</c:v>
                </c:pt>
                <c:pt idx="3">
                  <c:v>п. Урмары</c:v>
                </c:pt>
                <c:pt idx="4">
                  <c:v>г. Канаш</c:v>
                </c:pt>
                <c:pt idx="5">
                  <c:v>г. Козловка</c:v>
                </c:pt>
                <c:pt idx="6">
                  <c:v>с. Комсомольское</c:v>
                </c:pt>
                <c:pt idx="7">
                  <c:v>с. Красноармейское</c:v>
                </c:pt>
                <c:pt idx="8">
                  <c:v>г. Марпосад</c:v>
                </c:pt>
                <c:pt idx="9">
                  <c:v>с. Моргауши</c:v>
                </c:pt>
                <c:pt idx="10">
                  <c:v>г. Цивильск</c:v>
                </c:pt>
                <c:pt idx="11">
                  <c:v>п. Кугеси</c:v>
                </c:pt>
                <c:pt idx="12">
                  <c:v>с. Шемурша</c:v>
                </c:pt>
                <c:pt idx="13">
                  <c:v>г. Шумерля</c:v>
                </c:pt>
                <c:pt idx="14">
                  <c:v>г. Ядрин</c:v>
                </c:pt>
                <c:pt idx="15">
                  <c:v>с. Яльчики</c:v>
                </c:pt>
                <c:pt idx="16">
                  <c:v>с. Янтиково</c:v>
                </c:pt>
                <c:pt idx="17">
                  <c:v>г. Новочебоксарск</c:v>
                </c:pt>
              </c:strCache>
            </c:strRef>
          </c:cat>
          <c:val>
            <c:numRef>
              <c:f>'слайд 2019'!$B$55:$B$72</c:f>
              <c:numCache>
                <c:formatCode>_-* #,##0.0_р_._-;\-* #,##0.0_р_._-;_-* "-"??_р_._-;_-@_-</c:formatCode>
                <c:ptCount val="18"/>
                <c:pt idx="0">
                  <c:v>24.41</c:v>
                </c:pt>
                <c:pt idx="1">
                  <c:v>43</c:v>
                </c:pt>
                <c:pt idx="2">
                  <c:v>62.002327890000004</c:v>
                </c:pt>
                <c:pt idx="3">
                  <c:v>9.3000000000000007</c:v>
                </c:pt>
                <c:pt idx="4">
                  <c:v>90.45</c:v>
                </c:pt>
                <c:pt idx="5">
                  <c:v>7</c:v>
                </c:pt>
                <c:pt idx="6">
                  <c:v>24.637621159999998</c:v>
                </c:pt>
                <c:pt idx="7">
                  <c:v>5</c:v>
                </c:pt>
                <c:pt idx="8">
                  <c:v>53.069000000000003</c:v>
                </c:pt>
                <c:pt idx="9">
                  <c:v>24</c:v>
                </c:pt>
                <c:pt idx="10">
                  <c:v>52.9</c:v>
                </c:pt>
                <c:pt idx="11">
                  <c:v>108.434</c:v>
                </c:pt>
                <c:pt idx="12">
                  <c:v>6.33</c:v>
                </c:pt>
                <c:pt idx="13">
                  <c:v>12.67</c:v>
                </c:pt>
                <c:pt idx="14">
                  <c:v>10</c:v>
                </c:pt>
                <c:pt idx="15">
                  <c:v>35.54</c:v>
                </c:pt>
                <c:pt idx="16">
                  <c:v>3</c:v>
                </c:pt>
                <c:pt idx="17">
                  <c:v>164.34804099999999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DF-4B83-BD29-58E6790D9C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84481152"/>
        <c:axId val="84482688"/>
      </c:barChart>
      <c:catAx>
        <c:axId val="84481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84482688"/>
        <c:crosses val="autoZero"/>
        <c:auto val="1"/>
        <c:lblAlgn val="ctr"/>
        <c:lblOffset val="100"/>
        <c:noMultiLvlLbl val="0"/>
      </c:catAx>
      <c:valAx>
        <c:axId val="844826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4481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D19E55ED-820B-4E44-B0F9-532AD67D89EC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CA17D60F-4E0C-4074-8001-EF5598D9CC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5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6838" algn="ctr" defTabSz="907519">
              <a:defRPr/>
            </a:pPr>
            <a:endParaRPr lang="ru-RU" sz="1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769459-801B-408D-ACC2-E7FC4D618288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D60F-4E0C-4074-8001-EF5598D9CCE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633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D60F-4E0C-4074-8001-EF5598D9CCE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875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D60F-4E0C-4074-8001-EF5598D9CCE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91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D60F-4E0C-4074-8001-EF5598D9CCE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365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D60F-4E0C-4074-8001-EF5598D9CCE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59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A9335F-E987-4C23-BC43-2F96EACEF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B51A012-7E75-4D1C-AA97-3A870BBA2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66" indent="0" algn="ctr">
              <a:buNone/>
              <a:defRPr sz="1500"/>
            </a:lvl2pPr>
            <a:lvl3pPr marL="685732" indent="0" algn="ctr">
              <a:buNone/>
              <a:defRPr sz="1400"/>
            </a:lvl3pPr>
            <a:lvl4pPr marL="1028598" indent="0" algn="ctr">
              <a:buNone/>
              <a:defRPr sz="1200"/>
            </a:lvl4pPr>
            <a:lvl5pPr marL="1371464" indent="0" algn="ctr">
              <a:buNone/>
              <a:defRPr sz="1200"/>
            </a:lvl5pPr>
            <a:lvl6pPr marL="1714331" indent="0" algn="ctr">
              <a:buNone/>
              <a:defRPr sz="1200"/>
            </a:lvl6pPr>
            <a:lvl7pPr marL="2057195" indent="0" algn="ctr">
              <a:buNone/>
              <a:defRPr sz="1200"/>
            </a:lvl7pPr>
            <a:lvl8pPr marL="2400060" indent="0" algn="ctr">
              <a:buNone/>
              <a:defRPr sz="1200"/>
            </a:lvl8pPr>
            <a:lvl9pPr marL="2742926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C68AFD4-065B-4760-9F5E-A5D4D47E5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C85D-7562-4749-8290-16702F6150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4AB83C0-2777-48F9-B2AF-54CC6709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88F65D-E3C0-452D-99C5-7A525DED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29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AF777B-39CB-4603-B1C3-6440E1A68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9BB27E5-4B65-4A29-9351-35C4380FE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9E21B7-0D10-468B-A4AA-EEFB0CCC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8B04-2414-4672-B2D3-8B49CEFEC9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C416067-8916-43BF-978C-FFD234C2D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5D781DF-8592-4C6E-917F-11C3F068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5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D9DBF54-99B0-4846-8981-4352E6C7F6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C5F4EA9-90FF-4F5E-98B5-542A9094F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1BC4DC-692A-49B1-B771-797B5282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2136-3CDE-47B7-B85B-F64DBC6A42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55670AC-8B84-428C-BA15-FDAAE982E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8BD5ECD-36A0-42DF-9FB3-2D59B9726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13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A9335F-E987-4C23-BC43-2F96EACEF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B51A012-7E75-4D1C-AA97-3A870BBA2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66" indent="0" algn="ctr">
              <a:buNone/>
              <a:defRPr sz="1500"/>
            </a:lvl2pPr>
            <a:lvl3pPr marL="685732" indent="0" algn="ctr">
              <a:buNone/>
              <a:defRPr sz="1400"/>
            </a:lvl3pPr>
            <a:lvl4pPr marL="1028598" indent="0" algn="ctr">
              <a:buNone/>
              <a:defRPr sz="1200"/>
            </a:lvl4pPr>
            <a:lvl5pPr marL="1371464" indent="0" algn="ctr">
              <a:buNone/>
              <a:defRPr sz="1200"/>
            </a:lvl5pPr>
            <a:lvl6pPr marL="1714331" indent="0" algn="ctr">
              <a:buNone/>
              <a:defRPr sz="1200"/>
            </a:lvl6pPr>
            <a:lvl7pPr marL="2057195" indent="0" algn="ctr">
              <a:buNone/>
              <a:defRPr sz="1200"/>
            </a:lvl7pPr>
            <a:lvl8pPr marL="2400060" indent="0" algn="ctr">
              <a:buNone/>
              <a:defRPr sz="1200"/>
            </a:lvl8pPr>
            <a:lvl9pPr marL="2742926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C68AFD4-065B-4760-9F5E-A5D4D47E5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4AB83C0-2777-48F9-B2AF-54CC6709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88F65D-E3C0-452D-99C5-7A525DED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094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1BB024-6757-428A-A3B6-2562D7D23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D78966-FEE8-41A3-9660-697FF7BA3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9DA3AB8-24DB-42CA-ACD6-A1BF0E338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6EEE7E3-C757-4209-93CB-02D33D360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85052CF-9298-4694-B1F4-429213B94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957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2A87C3-D16F-49C2-AE79-8F2495475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282308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5EA4A2C-DC90-42C5-9333-5D6B849FA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5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1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6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CD8C7D-4D6E-4E80-8C17-95A6209E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522A337-E98F-4146-AE90-BFF24FA6E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5B97021-5B4E-43B0-A9AE-D9D3CF84A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991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B07609-8ACE-4744-BD04-521BEA2DD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CF1A672-6C05-4199-845B-AC67725AA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40F38EB-2387-4A83-860F-E06ED2C89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5FD3079-6860-4B60-8795-D9E727C67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7B40F61-38E1-4B5B-A8E4-E6917507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EF7E9CD-8BF0-42B9-8501-6ED164AE4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82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C44BDF-1A78-49A7-B48A-E0CB44E7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5B260B4-B3F8-47D8-B7BD-CB4E9569D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400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309807B-53CE-48B1-A76C-0E5A77A96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8EF6ADD-1345-48EC-812B-7D5C37FD1F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400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3359317-2506-4DD8-BAD1-6EA7FC92B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1A81BDA-234A-4004-A45F-E05C1197F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4169EAA-40CD-4D1F-99EF-09F5BA5F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4CD73E8-38E6-479F-8801-AED64F6F7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07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8B846B-F096-4BD4-BE8C-ACF65C7F4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F487F8A-5A3F-41C3-A046-ACDA79519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20F724D-396B-4A94-A4F0-BA9E4DCC2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0F70C17-7CEE-43D0-944A-DDC9FFBE5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536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8034A6E-CECA-4D1B-8B82-53F6BC6C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5D80CF9-3D30-405C-81DB-196155467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6BE6081-7AB9-4566-ADEF-FA3C14E06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6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8C517F-BE21-45CA-A8DD-880CF2B2D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43152CE-E826-4FCF-9888-CD03AA872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F438B05-AD7A-4CD6-8499-12105B626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6" indent="0">
              <a:buNone/>
              <a:defRPr sz="1100"/>
            </a:lvl2pPr>
            <a:lvl3pPr marL="685732" indent="0">
              <a:buNone/>
              <a:defRPr sz="900"/>
            </a:lvl3pPr>
            <a:lvl4pPr marL="1028598" indent="0">
              <a:buNone/>
              <a:defRPr sz="800"/>
            </a:lvl4pPr>
            <a:lvl5pPr marL="1371464" indent="0">
              <a:buNone/>
              <a:defRPr sz="800"/>
            </a:lvl5pPr>
            <a:lvl6pPr marL="1714331" indent="0">
              <a:buNone/>
              <a:defRPr sz="800"/>
            </a:lvl6pPr>
            <a:lvl7pPr marL="2057195" indent="0">
              <a:buNone/>
              <a:defRPr sz="800"/>
            </a:lvl7pPr>
            <a:lvl8pPr marL="2400060" indent="0">
              <a:buNone/>
              <a:defRPr sz="800"/>
            </a:lvl8pPr>
            <a:lvl9pPr marL="2742926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C7CCE6B-C1A0-4DD4-8F42-D6A98D96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A7CF336-5903-4F5C-B107-0C0D4C58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07711EA-28E2-4043-8416-71D488E7D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0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1BB024-6757-428A-A3B6-2562D7D23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D78966-FEE8-41A3-9660-697FF7BA3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9DA3AB8-24DB-42CA-ACD6-A1BF0E338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E75D-4A1E-4C87-B299-C1A9190ACD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6EEE7E3-C757-4209-93CB-02D33D360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85052CF-9298-4694-B1F4-429213B94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578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128967-5FAF-4D76-9022-3C286D72E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070C9C4-E6A4-4F97-949B-8BCF81D2AD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66" indent="0">
              <a:buNone/>
              <a:defRPr sz="2100"/>
            </a:lvl2pPr>
            <a:lvl3pPr marL="685732" indent="0">
              <a:buNone/>
              <a:defRPr sz="1800"/>
            </a:lvl3pPr>
            <a:lvl4pPr marL="1028598" indent="0">
              <a:buNone/>
              <a:defRPr sz="1500"/>
            </a:lvl4pPr>
            <a:lvl5pPr marL="1371464" indent="0">
              <a:buNone/>
              <a:defRPr sz="1500"/>
            </a:lvl5pPr>
            <a:lvl6pPr marL="1714331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26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263F9AD-8533-4C38-AD47-B8D923ECE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6" indent="0">
              <a:buNone/>
              <a:defRPr sz="1100"/>
            </a:lvl2pPr>
            <a:lvl3pPr marL="685732" indent="0">
              <a:buNone/>
              <a:defRPr sz="900"/>
            </a:lvl3pPr>
            <a:lvl4pPr marL="1028598" indent="0">
              <a:buNone/>
              <a:defRPr sz="800"/>
            </a:lvl4pPr>
            <a:lvl5pPr marL="1371464" indent="0">
              <a:buNone/>
              <a:defRPr sz="800"/>
            </a:lvl5pPr>
            <a:lvl6pPr marL="1714331" indent="0">
              <a:buNone/>
              <a:defRPr sz="800"/>
            </a:lvl6pPr>
            <a:lvl7pPr marL="2057195" indent="0">
              <a:buNone/>
              <a:defRPr sz="800"/>
            </a:lvl7pPr>
            <a:lvl8pPr marL="2400060" indent="0">
              <a:buNone/>
              <a:defRPr sz="800"/>
            </a:lvl8pPr>
            <a:lvl9pPr marL="2742926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E99082A-755B-4C70-B9A2-A8E9CC9F5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82B6543-8CB2-4ACB-B267-C28FDE877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CDDC5F1-2CC3-4D5B-92BC-A4554AD68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332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AF777B-39CB-4603-B1C3-6440E1A68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9BB27E5-4B65-4A29-9351-35C4380FE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9E21B7-0D10-468B-A4AA-EEFB0CCC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C416067-8916-43BF-978C-FFD234C2D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5D781DF-8592-4C6E-917F-11C3F068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9034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D9DBF54-99B0-4846-8981-4352E6C7F6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C5F4EA9-90FF-4F5E-98B5-542A9094F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1BC4DC-692A-49B1-B771-797B5282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55670AC-8B84-428C-BA15-FDAAE982E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8BD5ECD-36A0-42DF-9FB3-2D59B9726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40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2A87C3-D16F-49C2-AE79-8F2495475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282308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5EA4A2C-DC90-42C5-9333-5D6B849FA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5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1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6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CD8C7D-4D6E-4E80-8C17-95A6209E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64C8-D6ED-45AB-A48B-4ACE1EE241E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522A337-E98F-4146-AE90-BFF24FA6E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5B97021-5B4E-43B0-A9AE-D9D3CF84A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10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B07609-8ACE-4744-BD04-521BEA2DD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CF1A672-6C05-4199-845B-AC67725AA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40F38EB-2387-4A83-860F-E06ED2C89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5FD3079-6860-4B60-8795-D9E727C67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FB48-44EC-40B7-815A-6DF5540B144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7B40F61-38E1-4B5B-A8E4-E6917507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EF7E9CD-8BF0-42B9-8501-6ED164AE4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C44BDF-1A78-49A7-B48A-E0CB44E7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5B260B4-B3F8-47D8-B7BD-CB4E9569D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400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309807B-53CE-48B1-A76C-0E5A77A96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8EF6ADD-1345-48EC-812B-7D5C37FD1F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400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3359317-2506-4DD8-BAD1-6EA7FC92B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1A81BDA-234A-4004-A45F-E05C1197F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A10BC-D015-4913-B758-7A9988784E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4169EAA-40CD-4D1F-99EF-09F5BA5F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4CD73E8-38E6-479F-8801-AED64F6F7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774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8B846B-F096-4BD4-BE8C-ACF65C7F4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F487F8A-5A3F-41C3-A046-ACDA79519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CFE2-A021-492B-87FF-EE33227489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20F724D-396B-4A94-A4F0-BA9E4DCC2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0F70C17-7CEE-43D0-944A-DDC9FFBE5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63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8034A6E-CECA-4D1B-8B82-53F6BC6C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8D5B-FF62-4ADE-8790-54E992471F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5D80CF9-3D30-405C-81DB-196155467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6BE6081-7AB9-4566-ADEF-FA3C14E06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8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8C517F-BE21-45CA-A8DD-880CF2B2D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43152CE-E826-4FCF-9888-CD03AA872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F438B05-AD7A-4CD6-8499-12105B626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6" indent="0">
              <a:buNone/>
              <a:defRPr sz="1100"/>
            </a:lvl2pPr>
            <a:lvl3pPr marL="685732" indent="0">
              <a:buNone/>
              <a:defRPr sz="900"/>
            </a:lvl3pPr>
            <a:lvl4pPr marL="1028598" indent="0">
              <a:buNone/>
              <a:defRPr sz="800"/>
            </a:lvl4pPr>
            <a:lvl5pPr marL="1371464" indent="0">
              <a:buNone/>
              <a:defRPr sz="800"/>
            </a:lvl5pPr>
            <a:lvl6pPr marL="1714331" indent="0">
              <a:buNone/>
              <a:defRPr sz="800"/>
            </a:lvl6pPr>
            <a:lvl7pPr marL="2057195" indent="0">
              <a:buNone/>
              <a:defRPr sz="800"/>
            </a:lvl7pPr>
            <a:lvl8pPr marL="2400060" indent="0">
              <a:buNone/>
              <a:defRPr sz="800"/>
            </a:lvl8pPr>
            <a:lvl9pPr marL="2742926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C7CCE6B-C1A0-4DD4-8F42-D6A98D96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2EA8-3957-4D0B-9147-2B7A6EF2ADA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A7CF336-5903-4F5C-B107-0C0D4C58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07711EA-28E2-4043-8416-71D488E7D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76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128967-5FAF-4D76-9022-3C286D72E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070C9C4-E6A4-4F97-949B-8BCF81D2AD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66" indent="0">
              <a:buNone/>
              <a:defRPr sz="2100"/>
            </a:lvl2pPr>
            <a:lvl3pPr marL="685732" indent="0">
              <a:buNone/>
              <a:defRPr sz="1800"/>
            </a:lvl3pPr>
            <a:lvl4pPr marL="1028598" indent="0">
              <a:buNone/>
              <a:defRPr sz="1500"/>
            </a:lvl4pPr>
            <a:lvl5pPr marL="1371464" indent="0">
              <a:buNone/>
              <a:defRPr sz="1500"/>
            </a:lvl5pPr>
            <a:lvl6pPr marL="1714331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26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263F9AD-8533-4C38-AD47-B8D923ECE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6" indent="0">
              <a:buNone/>
              <a:defRPr sz="1100"/>
            </a:lvl2pPr>
            <a:lvl3pPr marL="685732" indent="0">
              <a:buNone/>
              <a:defRPr sz="900"/>
            </a:lvl3pPr>
            <a:lvl4pPr marL="1028598" indent="0">
              <a:buNone/>
              <a:defRPr sz="800"/>
            </a:lvl4pPr>
            <a:lvl5pPr marL="1371464" indent="0">
              <a:buNone/>
              <a:defRPr sz="800"/>
            </a:lvl5pPr>
            <a:lvl6pPr marL="1714331" indent="0">
              <a:buNone/>
              <a:defRPr sz="800"/>
            </a:lvl6pPr>
            <a:lvl7pPr marL="2057195" indent="0">
              <a:buNone/>
              <a:defRPr sz="800"/>
            </a:lvl7pPr>
            <a:lvl8pPr marL="2400060" indent="0">
              <a:buNone/>
              <a:defRPr sz="800"/>
            </a:lvl8pPr>
            <a:lvl9pPr marL="2742926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E99082A-755B-4C70-B9A2-A8E9CC9F5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F037-BB61-4DF2-AD43-8C072B02DA6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82B6543-8CB2-4ACB-B267-C28FDE877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CDDC5F1-2CC3-4D5B-92BC-A4554AD68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4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0E8CF5-F600-4083-B441-E9BDD002E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74" tIns="34289" rIns="68574" bIns="34289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68E5924-A885-407F-A991-9AFF5A7A5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74" tIns="34289" rIns="68574" bIns="3428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C62E66C-99C2-4E65-B600-39281C6EA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4" tIns="34289" rIns="68574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32"/>
            <a:fld id="{E816FE42-0FF7-4C3C-B968-C65FA738C00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0247D9-DBB6-4E71-9E7F-F11844F45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4" tIns="34289" rIns="68574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3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FC4CBE-A405-4299-B4C9-8EF7D33E7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4" tIns="34289" rIns="68574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32"/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73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02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73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4" indent="-171434" algn="l" defTabSz="68573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5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0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6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2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8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4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1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0E8CF5-F600-4083-B441-E9BDD002E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74" tIns="34289" rIns="68574" bIns="34289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68E5924-A885-407F-A991-9AFF5A7A5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74" tIns="34289" rIns="68574" bIns="3428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C62E66C-99C2-4E65-B600-39281C6EA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4" tIns="34289" rIns="68574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32"/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732"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0247D9-DBB6-4E71-9E7F-F11844F45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4" tIns="34289" rIns="68574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3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FC4CBE-A405-4299-B4C9-8EF7D33E7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4" tIns="34289" rIns="68574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32"/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73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51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3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4" indent="-171434" algn="l" defTabSz="68573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5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0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6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2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8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4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1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4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100000">
              <a:srgbClr val="181E2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24A89609-AB4F-1946-A096-8829AFE5E364}"/>
              </a:ext>
            </a:extLst>
          </p:cNvPr>
          <p:cNvGrpSpPr/>
          <p:nvPr/>
        </p:nvGrpSpPr>
        <p:grpSpPr>
          <a:xfrm>
            <a:off x="6084168" y="151334"/>
            <a:ext cx="3025103" cy="642532"/>
            <a:chOff x="8097630" y="222701"/>
            <a:chExt cx="3620140" cy="856708"/>
          </a:xfrm>
        </p:grpSpPr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xmlns="" id="{2BDC2BE3-7D28-0B4D-8693-CC91CBBD28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7630" y="222701"/>
              <a:ext cx="835813" cy="856708"/>
            </a:xfrm>
            <a:prstGeom prst="rect">
              <a:avLst/>
            </a:prstGeom>
          </p:spPr>
        </p:pic>
        <p:sp>
          <p:nvSpPr>
            <p:cNvPr id="12" name="TextBox 7">
              <a:extLst>
                <a:ext uri="{FF2B5EF4-FFF2-40B4-BE49-F238E27FC236}">
                  <a16:creationId xmlns:a16="http://schemas.microsoft.com/office/drawing/2014/main" xmlns="" id="{F2ECBEC6-7AB9-1C4E-A371-FAD4BFE4C9E7}"/>
                </a:ext>
              </a:extLst>
            </p:cNvPr>
            <p:cNvSpPr txBox="1"/>
            <p:nvPr/>
          </p:nvSpPr>
          <p:spPr>
            <a:xfrm>
              <a:off x="9053403" y="358667"/>
              <a:ext cx="2664367" cy="615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ru-RU" sz="1200" dirty="0">
                  <a:solidFill>
                    <a:prstClr val="white"/>
                  </a:solidFill>
                  <a:latin typeface="Roboto" pitchFamily="2" charset="0"/>
                  <a:ea typeface="Roboto" pitchFamily="2" charset="0"/>
                  <a:cs typeface="Roboto" pitchFamily="2" charset="0"/>
                </a:rPr>
                <a:t>МИНЭКОНОМРАЗВИТИЯ </a:t>
              </a:r>
            </a:p>
            <a:p>
              <a:pPr>
                <a:defRPr/>
              </a:pPr>
              <a:r>
                <a:rPr lang="ru-RU" sz="1200" dirty="0">
                  <a:solidFill>
                    <a:prstClr val="white"/>
                  </a:solidFill>
                  <a:latin typeface="Roboto" pitchFamily="2" charset="0"/>
                  <a:ea typeface="Roboto" pitchFamily="2" charset="0"/>
                  <a:cs typeface="Roboto" pitchFamily="2" charset="0"/>
                </a:rPr>
                <a:t>ЧУВАШИИ</a:t>
              </a:r>
            </a:p>
          </p:txBody>
        </p: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16E0D52C-A788-4528-BD01-B0FF9EABC84D}"/>
              </a:ext>
            </a:extLst>
          </p:cNvPr>
          <p:cNvCxnSpPr>
            <a:cxnSpLocks/>
          </p:cNvCxnSpPr>
          <p:nvPr/>
        </p:nvCxnSpPr>
        <p:spPr>
          <a:xfrm>
            <a:off x="1075188" y="3106571"/>
            <a:ext cx="8068817" cy="0"/>
          </a:xfrm>
          <a:prstGeom prst="line">
            <a:avLst/>
          </a:prstGeom>
          <a:ln w="41275">
            <a:gradFill flip="none" rotWithShape="1">
              <a:gsLst>
                <a:gs pos="69000">
                  <a:srgbClr val="710308"/>
                </a:gs>
                <a:gs pos="7000">
                  <a:srgbClr val="E00712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0BAA359-0E78-49C9-8DD1-3391F587E1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400000"/>
                    </a14:imgEffect>
                    <a14:imgEffect>
                      <a14:brightnessContrast bright="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74766" y="1600279"/>
            <a:ext cx="3107730" cy="1942951"/>
          </a:xfrm>
          <a:prstGeom prst="rect">
            <a:avLst/>
          </a:prstGeom>
          <a:effectLst>
            <a:glow>
              <a:schemeClr val="accent1">
                <a:alpha val="56000"/>
              </a:schemeClr>
            </a:glow>
          </a:effec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63AA5CF9-89DD-8745-9977-9D6B71DD2852}"/>
              </a:ext>
            </a:extLst>
          </p:cNvPr>
          <p:cNvSpPr/>
          <p:nvPr/>
        </p:nvSpPr>
        <p:spPr>
          <a:xfrm>
            <a:off x="1971322" y="3339279"/>
            <a:ext cx="6561117" cy="439734"/>
          </a:xfrm>
          <a:prstGeom prst="rect">
            <a:avLst/>
          </a:prstGeom>
        </p:spPr>
        <p:txBody>
          <a:bodyPr wrap="square" lIns="68573" tIns="34289" rIns="68573" bIns="34289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1000"/>
              </a:lnSpc>
              <a:defRPr/>
            </a:pPr>
            <a:endParaRPr lang="ru-RU" dirty="0">
              <a:solidFill>
                <a:sysClr val="window" lastClr="FFFFF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11000"/>
              </a:lnSpc>
              <a:defRPr/>
            </a:pPr>
            <a:endParaRPr lang="ru-RU" sz="400" dirty="0">
              <a:solidFill>
                <a:sysClr val="window" lastClr="FFFFFF"/>
              </a:solidFill>
              <a:latin typeface="Roboto Medium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43808" y="1937927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Гарантийный фонд Чувашской республики</a:t>
            </a:r>
          </a:p>
        </p:txBody>
      </p:sp>
    </p:spTree>
    <p:extLst>
      <p:ext uri="{BB962C8B-B14F-4D97-AF65-F5344CB8AC3E}">
        <p14:creationId xmlns:p14="http://schemas.microsoft.com/office/powerpoint/2010/main" val="1057217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93750" y="0"/>
            <a:ext cx="8350250" cy="5143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9220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913" y="202678"/>
            <a:ext cx="28146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 rot="10800000" flipV="1">
            <a:off x="793750" y="969800"/>
            <a:ext cx="8350250" cy="351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100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О</a:t>
            </a:r>
            <a:r>
              <a:rPr kumimoji="0" lang="ru-RU" sz="2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бъем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привлеченного финансирования</a:t>
            </a:r>
            <a:endParaRPr lang="ru-RU" sz="2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15" name="Рисунок 2" descr="https://gfchr.org/skin/image/logo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782"/>
            <a:ext cx="1582381" cy="49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743950" y="2571750"/>
            <a:ext cx="298450" cy="1422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" name="Выноска со стрелкой вверх 3"/>
          <p:cNvSpPr/>
          <p:nvPr/>
        </p:nvSpPr>
        <p:spPr>
          <a:xfrm>
            <a:off x="8743950" y="1585340"/>
            <a:ext cx="298450" cy="914402"/>
          </a:xfrm>
          <a:prstGeom prst="upArrowCallou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" name="TextBox 4"/>
          <p:cNvSpPr txBox="1"/>
          <p:nvPr/>
        </p:nvSpPr>
        <p:spPr>
          <a:xfrm>
            <a:off x="8532440" y="1347614"/>
            <a:ext cx="683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1 708,1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64502" y="4260838"/>
            <a:ext cx="1104899" cy="276999"/>
          </a:xfrm>
          <a:prstGeom prst="rect">
            <a:avLst/>
          </a:prstGeom>
          <a:noFill/>
          <a:scene3d>
            <a:camera prst="orthographicFront">
              <a:rot lat="0" lon="0" rev="27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1200" b="1" dirty="0"/>
              <a:t>Г. Чебоксары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6592" y="1347614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млн. руб.</a:t>
            </a: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665837"/>
              </p:ext>
            </p:extLst>
          </p:nvPr>
        </p:nvGraphicFramePr>
        <p:xfrm>
          <a:off x="793750" y="1576387"/>
          <a:ext cx="7950200" cy="3567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Прямоугольник 13"/>
          <p:cNvSpPr/>
          <p:nvPr/>
        </p:nvSpPr>
        <p:spPr>
          <a:xfrm rot="10800000" flipV="1">
            <a:off x="2987824" y="1321200"/>
            <a:ext cx="4320480" cy="351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100" dirty="0">
                <a:solidFill>
                  <a:schemeClr val="bg1"/>
                </a:solidFill>
                <a:cs typeface="Arial" panose="020B0604020202020204" pitchFamily="34" charset="0"/>
              </a:rPr>
              <a:t>за 2020 год</a:t>
            </a:r>
          </a:p>
        </p:txBody>
      </p:sp>
    </p:spTree>
    <p:extLst>
      <p:ext uri="{BB962C8B-B14F-4D97-AF65-F5344CB8AC3E}">
        <p14:creationId xmlns:p14="http://schemas.microsoft.com/office/powerpoint/2010/main" val="71254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4" y="1"/>
            <a:ext cx="84296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14373" y="3034336"/>
            <a:ext cx="5459591" cy="1671866"/>
          </a:xfrm>
          <a:prstGeom prst="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Clr>
                <a:srgbClr val="C00000"/>
              </a:buClr>
              <a:defRPr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возможностей субъектов малого и среднего предпринимательства в привлечении финансовых ресурсов для развития бизнеса в Чувашской Республике путём предоставления поручительств (гарантий) по обязательствам перед кредитно-финансовыми учреждениями</a:t>
            </a:r>
          </a:p>
        </p:txBody>
      </p:sp>
      <p:pic>
        <p:nvPicPr>
          <p:cNvPr id="4102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0337"/>
            <a:ext cx="28146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2576AFC-8D57-48FD-84F6-CCCF39F6E889}"/>
              </a:ext>
            </a:extLst>
          </p:cNvPr>
          <p:cNvSpPr/>
          <p:nvPr/>
        </p:nvSpPr>
        <p:spPr>
          <a:xfrm rot="10800000" flipV="1">
            <a:off x="714375" y="949601"/>
            <a:ext cx="5483146" cy="34409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100" dirty="0">
                <a:solidFill>
                  <a:schemeClr val="bg1"/>
                </a:solidFill>
                <a:cs typeface="Arial" panose="020B0604020202020204" pitchFamily="34" charset="0"/>
              </a:rPr>
              <a:t>О КОМПАНИИ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E7F1FBB-B23F-42FB-80A8-BC1A3180EF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777" y="2521469"/>
            <a:ext cx="5541744" cy="67061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6985D1C-D34C-4DDA-9E2C-6F19D9FD3BD7}"/>
              </a:ext>
            </a:extLst>
          </p:cNvPr>
          <p:cNvSpPr/>
          <p:nvPr/>
        </p:nvSpPr>
        <p:spPr>
          <a:xfrm>
            <a:off x="737930" y="1313625"/>
            <a:ext cx="5459591" cy="913768"/>
          </a:xfrm>
          <a:prstGeom prst="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C00000"/>
              </a:buClr>
              <a:defRPr/>
            </a:pPr>
            <a:r>
              <a:rPr lang="ru-R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Образована 25 ноября 2009 года</a:t>
            </a:r>
          </a:p>
          <a:p>
            <a:pPr>
              <a:buClr>
                <a:srgbClr val="C00000"/>
              </a:buClr>
              <a:defRPr/>
            </a:pPr>
            <a:r>
              <a:rPr lang="ru-R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Учредитель - Минэкономразвития Чувашии</a:t>
            </a:r>
          </a:p>
        </p:txBody>
      </p:sp>
      <p:pic>
        <p:nvPicPr>
          <p:cNvPr id="9" name="Рисунок 2" descr="https://gfchr.org/skin/image/logo4.png">
            <a:extLst>
              <a:ext uri="{FF2B5EF4-FFF2-40B4-BE49-F238E27FC236}">
                <a16:creationId xmlns:a16="http://schemas.microsoft.com/office/drawing/2014/main" xmlns="" id="{1CFADA1E-7745-4FBE-9014-5B3B03F8F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8752"/>
            <a:ext cx="1582381" cy="49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87" y="914228"/>
            <a:ext cx="8480800" cy="28799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ru-R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Объём </a:t>
            </a:r>
            <a:r>
              <a:rPr lang="ru-RU" sz="13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собственного залогового обеспечения </a:t>
            </a:r>
            <a:r>
              <a:rPr lang="ru-R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не менее </a:t>
            </a:r>
            <a:r>
              <a:rPr lang="en-US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 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ru-RU" sz="13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Максимальный размер </a:t>
            </a:r>
            <a:r>
              <a:rPr lang="ru-R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поручительства – 100 млн. рублей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ru-RU" sz="13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Максимальный срок </a:t>
            </a:r>
            <a:r>
              <a:rPr lang="ru-R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поручительства – 10 лет, по договорам финансовой аренды (лизинга), по договорам банковской гарантии - 7 (Семь) лет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ru-RU" sz="13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вознаграждения </a:t>
            </a:r>
            <a:r>
              <a:rPr lang="ru-R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поручительство – от </a:t>
            </a:r>
            <a:r>
              <a:rPr lang="en-US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0,5%</a:t>
            </a:r>
            <a:r>
              <a:rPr lang="ru-R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1,5% годовых  (инновационная деятельность-0,5; сельское хозяйство-0,75; производство, строительство-1,0; торговля-1,5)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ru-RU" sz="13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вознаграждения в моногородах </a:t>
            </a:r>
            <a:r>
              <a:rPr lang="ru-R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осуществляется по пониженной тарифной ставке - 50% от расчетного размера вознаграждения, но не менее 0,5 %  годовых от суммы предоставляемого поручительства</a:t>
            </a: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504383" y="504640"/>
            <a:ext cx="5435204" cy="34409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100" dirty="0">
                <a:solidFill>
                  <a:schemeClr val="bg1"/>
                </a:solidFill>
                <a:cs typeface="Arial" panose="020B0604020202020204" pitchFamily="34" charset="0"/>
              </a:rPr>
              <a:t>ОСНОВНЫЕ УСЛОВИЯ</a:t>
            </a:r>
          </a:p>
        </p:txBody>
      </p:sp>
      <p:pic>
        <p:nvPicPr>
          <p:cNvPr id="5125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949" y="261605"/>
            <a:ext cx="28146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BFD58F9-C058-44CE-803F-0422AD5EE824}"/>
              </a:ext>
            </a:extLst>
          </p:cNvPr>
          <p:cNvSpPr/>
          <p:nvPr/>
        </p:nvSpPr>
        <p:spPr>
          <a:xfrm rot="10800000" flipV="1">
            <a:off x="504383" y="3803891"/>
            <a:ext cx="5435204" cy="34409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100" dirty="0">
                <a:solidFill>
                  <a:schemeClr val="bg1"/>
                </a:solidFill>
                <a:cs typeface="Arial" panose="020B0604020202020204" pitchFamily="34" charset="0"/>
              </a:rPr>
              <a:t>ОСНОВНЫЕ ТРЕБОВАНИЯ К ЗАЁМЩИКАМ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68C6ACE-B681-4DB5-9C86-3C1471C3EB2F}"/>
              </a:ext>
            </a:extLst>
          </p:cNvPr>
          <p:cNvSpPr/>
          <p:nvPr/>
        </p:nvSpPr>
        <p:spPr>
          <a:xfrm>
            <a:off x="504383" y="4157668"/>
            <a:ext cx="8482204" cy="65304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ru-R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Отношение к категории субъекта малого или среднего предпринимательства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ru-R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Регистрация в качестве СМСП на территории Чувашской Республики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57967"/>
            <a:ext cx="28146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B378182-2891-4C3B-A2B9-306C31118F82}"/>
              </a:ext>
            </a:extLst>
          </p:cNvPr>
          <p:cNvSpPr txBox="1"/>
          <p:nvPr/>
        </p:nvSpPr>
        <p:spPr>
          <a:xfrm>
            <a:off x="611560" y="1707654"/>
            <a:ext cx="676875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1. Минимальный срок рассмотрения заявки на поручительство:</a:t>
            </a:r>
          </a:p>
          <a:p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3 рабочих дня - размер поручительства не превышает 5 млн. рублей;</a:t>
            </a:r>
          </a:p>
          <a:p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5 рабочих дней - размер поручительства составляет от 5 до 25 млн. рублей;</a:t>
            </a:r>
          </a:p>
          <a:p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10 рабочих дней - размер поручительства составляет свыше 25 млн. рублей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2. Размер поручительства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3. Размер гарантийного капитала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4. Не требует подачи документов в Фонд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. Большое количество партнеров -  23 банка партнера, АПМБ, ФРП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A46C10F-F3F6-4527-90D6-67DE564753DE}"/>
              </a:ext>
            </a:extLst>
          </p:cNvPr>
          <p:cNvSpPr/>
          <p:nvPr/>
        </p:nvSpPr>
        <p:spPr>
          <a:xfrm rot="10800000" flipV="1">
            <a:off x="0" y="1079787"/>
            <a:ext cx="9144000" cy="34409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100" dirty="0">
                <a:solidFill>
                  <a:schemeClr val="bg1"/>
                </a:solidFill>
                <a:cs typeface="Arial" panose="020B0604020202020204" pitchFamily="34" charset="0"/>
              </a:rPr>
              <a:t>Сильные стороны Фонда</a:t>
            </a:r>
          </a:p>
        </p:txBody>
      </p:sp>
      <p:pic>
        <p:nvPicPr>
          <p:cNvPr id="5" name="Рисунок 2" descr="https://gfchr.org/skin/image/logo4.png">
            <a:extLst>
              <a:ext uri="{FF2B5EF4-FFF2-40B4-BE49-F238E27FC236}">
                <a16:creationId xmlns:a16="http://schemas.microsoft.com/office/drawing/2014/main" xmlns="" id="{8BCD347D-258C-4E1E-A961-AEEBB957F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8752"/>
            <a:ext cx="1582381" cy="49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894" y="1241340"/>
            <a:ext cx="6444208" cy="3863339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046560" y="2030016"/>
            <a:ext cx="3165400" cy="857250"/>
          </a:xfrm>
          <a:prstGeom prst="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Обратиться в банк-партнер и оформить заявку </a:t>
            </a:r>
          </a:p>
          <a:p>
            <a:pPr>
              <a:defRPr/>
            </a:pPr>
            <a:r>
              <a:rPr lang="ru-R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получение поручительства Фонда</a:t>
            </a: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89734" y="998330"/>
            <a:ext cx="8805378" cy="34409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100" dirty="0">
                <a:solidFill>
                  <a:schemeClr val="bg1"/>
                </a:solidFill>
                <a:cs typeface="Arial" panose="020B0604020202020204" pitchFamily="34" charset="0"/>
              </a:rPr>
              <a:t>ПРОЦЕДУРА ПОЛУЧЕНИЯ ПОРУЧИТЕЛЬСТВА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9538" y="2030016"/>
            <a:ext cx="848916" cy="8572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2160" y="2984897"/>
            <a:ext cx="848915" cy="85605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9538" y="3939779"/>
            <a:ext cx="848916" cy="85605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46560" y="2984897"/>
            <a:ext cx="3165400" cy="856059"/>
          </a:xfrm>
          <a:prstGeom prst="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Предоставить в банк пакет документов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46560" y="3938588"/>
            <a:ext cx="3165400" cy="856059"/>
          </a:xfrm>
          <a:prstGeom prst="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Подписать трёхсторонний договор </a:t>
            </a:r>
          </a:p>
          <a:p>
            <a:pPr>
              <a:defRPr/>
            </a:pPr>
            <a:r>
              <a:rPr lang="ru-R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поручительства</a:t>
            </a:r>
          </a:p>
        </p:txBody>
      </p:sp>
      <p:pic>
        <p:nvPicPr>
          <p:cNvPr id="7179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998" y="259333"/>
            <a:ext cx="28146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28D9790A-62AD-4004-9F54-34C74E998312}"/>
              </a:ext>
            </a:extLst>
          </p:cNvPr>
          <p:cNvSpPr/>
          <p:nvPr/>
        </p:nvSpPr>
        <p:spPr>
          <a:xfrm>
            <a:off x="4880450" y="1601394"/>
            <a:ext cx="741921" cy="7129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E6FDACAC-4E50-409C-9E87-EEE00CCB6A9D}"/>
              </a:ext>
            </a:extLst>
          </p:cNvPr>
          <p:cNvSpPr/>
          <p:nvPr/>
        </p:nvSpPr>
        <p:spPr>
          <a:xfrm>
            <a:off x="4890883" y="2449877"/>
            <a:ext cx="741922" cy="72313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C829AB9E-1FFC-4890-A4AD-8310322161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9203" y="3046611"/>
            <a:ext cx="1204413" cy="1459726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AD8920A3-43E5-4B13-99F7-463FACD66B2A}"/>
              </a:ext>
            </a:extLst>
          </p:cNvPr>
          <p:cNvSpPr/>
          <p:nvPr/>
        </p:nvSpPr>
        <p:spPr>
          <a:xfrm>
            <a:off x="4880447" y="4199008"/>
            <a:ext cx="752358" cy="72313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4</a:t>
            </a:r>
            <a:endParaRPr lang="ru-RU" sz="6000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5CEA261-2F4C-4E37-BABF-E5EEAF1891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2371" y="4077711"/>
            <a:ext cx="3286029" cy="908907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03380FC0-506A-4195-BE2F-76C7FA39E543}"/>
              </a:ext>
            </a:extLst>
          </p:cNvPr>
          <p:cNvSpPr/>
          <p:nvPr/>
        </p:nvSpPr>
        <p:spPr>
          <a:xfrm>
            <a:off x="5729713" y="3412926"/>
            <a:ext cx="3165400" cy="673331"/>
          </a:xfrm>
          <a:prstGeom prst="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Предоставляет в отобранный банк пакет документов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07C7794D-404E-43EA-A6B9-99F28ABB9B42}"/>
              </a:ext>
            </a:extLst>
          </p:cNvPr>
          <p:cNvSpPr/>
          <p:nvPr/>
        </p:nvSpPr>
        <p:spPr>
          <a:xfrm>
            <a:off x="5729713" y="2439455"/>
            <a:ext cx="3165400" cy="908907"/>
          </a:xfrm>
          <a:prstGeom prst="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 обращается в банки-партнеры и совместно с заемщиком подбирает кредитную организацию с наиболее выгодными условиями для заемщика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35220875-0595-4A12-AAE2-9F2A3968AE78}"/>
              </a:ext>
            </a:extLst>
          </p:cNvPr>
          <p:cNvSpPr/>
          <p:nvPr/>
        </p:nvSpPr>
        <p:spPr>
          <a:xfrm>
            <a:off x="5695537" y="1509483"/>
            <a:ext cx="3199575" cy="857250"/>
          </a:xfrm>
          <a:prstGeom prst="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Оформить заявку на получение поручительства Фонда на сайте Фонда или сайте «Моего бизнеса» </a:t>
            </a:r>
          </a:p>
        </p:txBody>
      </p:sp>
      <p:pic>
        <p:nvPicPr>
          <p:cNvPr id="23" name="Рисунок 2" descr="https://gfchr.org/skin/image/logo4.png">
            <a:extLst>
              <a:ext uri="{FF2B5EF4-FFF2-40B4-BE49-F238E27FC236}">
                <a16:creationId xmlns:a16="http://schemas.microsoft.com/office/drawing/2014/main" xmlns="" id="{D0A79E08-F43D-4AC4-93B8-707625C41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8752"/>
            <a:ext cx="1582381" cy="49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93750" y="0"/>
            <a:ext cx="8350250" cy="5143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just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	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2020 году Фондом предоставлено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 поручительство 164 СМСП на общую сумму 755,8 млн. руб. 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</a:t>
            </a:r>
            <a:r>
              <a:rPr kumimoji="0" lang="ru-RU" sz="16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1 квартале 2021 года Фонд предоставил </a:t>
            </a:r>
            <a:r>
              <a:rPr kumimoji="0" lang="ru-RU" sz="1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93 поручительства 85 СМСП на общую сумму 369,5 млн. руб.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содействии Фонда финансовые организации в Чувашской Республике выдали в 2020 году СМСП кредиты и займы на общую сумму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2 444,2 млн. рублей.</a:t>
            </a:r>
          </a:p>
          <a:p>
            <a:pPr lvl="0" algn="just">
              <a:defRPr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1 квартале 2021 года благодаря гарантийной поддержке Фонда финансовые организации в Чувашской Республике выдали СМСП кредиты и займы 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общую сумму 1 234,7 млн. рублей.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9220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43806"/>
            <a:ext cx="28146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 rot="10800000" flipV="1">
            <a:off x="803804" y="1131485"/>
            <a:ext cx="8350250" cy="351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100" dirty="0">
                <a:solidFill>
                  <a:schemeClr val="bg1"/>
                </a:solidFill>
                <a:cs typeface="Arial" panose="020B0604020202020204" pitchFamily="34" charset="0"/>
              </a:rPr>
              <a:t>Итоги работы Фонда - 2020 год и 1 квартал 2021 года</a:t>
            </a:r>
          </a:p>
        </p:txBody>
      </p:sp>
      <p:pic>
        <p:nvPicPr>
          <p:cNvPr id="15" name="Рисунок 2" descr="https://gfchr.org/skin/image/logo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8752"/>
            <a:ext cx="1582381" cy="49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836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93750" y="0"/>
            <a:ext cx="8350250" cy="5143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9220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144" y="122227"/>
            <a:ext cx="28146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 rot="10800000" flipV="1">
            <a:off x="793750" y="866778"/>
            <a:ext cx="8350250" cy="351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100" dirty="0">
                <a:solidFill>
                  <a:schemeClr val="bg1"/>
                </a:solidFill>
                <a:cs typeface="Arial" panose="020B0604020202020204" pitchFamily="34" charset="0"/>
              </a:rPr>
              <a:t>Государственная поддержка по кредитам и поручительствам</a:t>
            </a:r>
          </a:p>
        </p:txBody>
      </p:sp>
      <p:sp>
        <p:nvSpPr>
          <p:cNvPr id="2" name="Овал 1"/>
          <p:cNvSpPr/>
          <p:nvPr/>
        </p:nvSpPr>
        <p:spPr>
          <a:xfrm>
            <a:off x="6896086" y="2432076"/>
            <a:ext cx="342503" cy="374651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0" name="Овал 9"/>
          <p:cNvSpPr/>
          <p:nvPr/>
        </p:nvSpPr>
        <p:spPr>
          <a:xfrm>
            <a:off x="6915132" y="2908340"/>
            <a:ext cx="342503" cy="37465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" name="TextBox 2"/>
          <p:cNvSpPr txBox="1"/>
          <p:nvPr/>
        </p:nvSpPr>
        <p:spPr>
          <a:xfrm>
            <a:off x="7321551" y="2508277"/>
            <a:ext cx="1663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Кредитная поддержка, млн. руб.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21546" y="2978191"/>
            <a:ext cx="1822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Гарантийная поддержка, млн. руб.</a:t>
            </a:r>
          </a:p>
        </p:txBody>
      </p:sp>
      <p:pic>
        <p:nvPicPr>
          <p:cNvPr id="15" name="Рисунок 2" descr="https://gfchr.org/skin/image/logo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18" y="235032"/>
            <a:ext cx="1582381" cy="49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Овал 21"/>
          <p:cNvSpPr/>
          <p:nvPr/>
        </p:nvSpPr>
        <p:spPr>
          <a:xfrm>
            <a:off x="6915127" y="3422706"/>
            <a:ext cx="342503" cy="37465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3" name="TextBox 22"/>
          <p:cNvSpPr txBox="1"/>
          <p:nvPr/>
        </p:nvSpPr>
        <p:spPr>
          <a:xfrm>
            <a:off x="7321541" y="3473506"/>
            <a:ext cx="1822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СМСП</a:t>
            </a: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379407"/>
              </p:ext>
            </p:extLst>
          </p:nvPr>
        </p:nvGraphicFramePr>
        <p:xfrm>
          <a:off x="793749" y="1100137"/>
          <a:ext cx="6010499" cy="3991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8573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93750" y="0"/>
            <a:ext cx="8350250" cy="5143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9220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144" y="122227"/>
            <a:ext cx="28146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 rot="10800000" flipV="1">
            <a:off x="793750" y="866778"/>
            <a:ext cx="8350250" cy="351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100" dirty="0">
                <a:solidFill>
                  <a:schemeClr val="bg1"/>
                </a:solidFill>
                <a:cs typeface="Arial" panose="020B0604020202020204" pitchFamily="34" charset="0"/>
              </a:rPr>
              <a:t>Государственная поддержка по кредитам и поручительствам</a:t>
            </a:r>
          </a:p>
        </p:txBody>
      </p:sp>
      <p:sp>
        <p:nvSpPr>
          <p:cNvPr id="2" name="Овал 1"/>
          <p:cNvSpPr/>
          <p:nvPr/>
        </p:nvSpPr>
        <p:spPr>
          <a:xfrm>
            <a:off x="6896086" y="2432076"/>
            <a:ext cx="342503" cy="374651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0" name="Овал 9"/>
          <p:cNvSpPr/>
          <p:nvPr/>
        </p:nvSpPr>
        <p:spPr>
          <a:xfrm>
            <a:off x="6915132" y="2908340"/>
            <a:ext cx="342503" cy="37465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" name="TextBox 2"/>
          <p:cNvSpPr txBox="1"/>
          <p:nvPr/>
        </p:nvSpPr>
        <p:spPr>
          <a:xfrm>
            <a:off x="7321551" y="2508277"/>
            <a:ext cx="1663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Кредитная поддержка, млн. руб.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21546" y="2978191"/>
            <a:ext cx="1822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Гарантийная поддержка, млн. руб.</a:t>
            </a:r>
          </a:p>
        </p:txBody>
      </p:sp>
      <p:pic>
        <p:nvPicPr>
          <p:cNvPr id="15" name="Рисунок 2" descr="https://gfchr.org/skin/image/logo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18" y="235032"/>
            <a:ext cx="1582381" cy="49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Овал 21"/>
          <p:cNvSpPr/>
          <p:nvPr/>
        </p:nvSpPr>
        <p:spPr>
          <a:xfrm>
            <a:off x="6915127" y="3422706"/>
            <a:ext cx="342503" cy="37465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3" name="TextBox 22"/>
          <p:cNvSpPr txBox="1"/>
          <p:nvPr/>
        </p:nvSpPr>
        <p:spPr>
          <a:xfrm>
            <a:off x="7321541" y="3473506"/>
            <a:ext cx="1822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СМСП</a:t>
            </a: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165109"/>
              </p:ext>
            </p:extLst>
          </p:nvPr>
        </p:nvGraphicFramePr>
        <p:xfrm>
          <a:off x="785653" y="1145101"/>
          <a:ext cx="6012000" cy="399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76445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93750" y="0"/>
            <a:ext cx="8350250" cy="5143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9220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913" y="202678"/>
            <a:ext cx="28146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 rot="10800000" flipV="1">
            <a:off x="793750" y="969800"/>
            <a:ext cx="8350250" cy="351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100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О</a:t>
            </a:r>
            <a:r>
              <a:rPr kumimoji="0" lang="ru-RU" sz="2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бъем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предоставленных поручительств</a:t>
            </a:r>
            <a:endParaRPr lang="ru-RU" sz="2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15" name="Рисунок 2" descr="https://gfchr.org/skin/image/logo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782"/>
            <a:ext cx="1582381" cy="49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743950" y="2571750"/>
            <a:ext cx="298450" cy="1422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" name="Выноска со стрелкой вверх 3"/>
          <p:cNvSpPr/>
          <p:nvPr/>
        </p:nvSpPr>
        <p:spPr>
          <a:xfrm>
            <a:off x="8743950" y="1585340"/>
            <a:ext cx="298450" cy="914402"/>
          </a:xfrm>
          <a:prstGeom prst="upArrowCallou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" name="TextBox 4"/>
          <p:cNvSpPr txBox="1"/>
          <p:nvPr/>
        </p:nvSpPr>
        <p:spPr>
          <a:xfrm>
            <a:off x="8532440" y="1347614"/>
            <a:ext cx="683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437,5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64502" y="4260838"/>
            <a:ext cx="1104899" cy="276999"/>
          </a:xfrm>
          <a:prstGeom prst="rect">
            <a:avLst/>
          </a:prstGeom>
          <a:noFill/>
          <a:scene3d>
            <a:camera prst="orthographicFront">
              <a:rot lat="0" lon="0" rev="27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1200" b="1" dirty="0"/>
              <a:t>Г. Чебоксары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6592" y="1347614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млн. руб.</a:t>
            </a:r>
          </a:p>
        </p:txBody>
      </p:sp>
      <p:sp>
        <p:nvSpPr>
          <p:cNvPr id="14" name="Прямоугольник 13"/>
          <p:cNvSpPr/>
          <p:nvPr/>
        </p:nvSpPr>
        <p:spPr>
          <a:xfrm rot="10800000" flipV="1">
            <a:off x="2999131" y="1312477"/>
            <a:ext cx="4320480" cy="351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100" dirty="0">
                <a:solidFill>
                  <a:schemeClr val="bg1"/>
                </a:solidFill>
                <a:cs typeface="Arial" panose="020B0604020202020204" pitchFamily="34" charset="0"/>
              </a:rPr>
              <a:t>за 2020 год</a:t>
            </a: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12612"/>
              </p:ext>
            </p:extLst>
          </p:nvPr>
        </p:nvGraphicFramePr>
        <p:xfrm>
          <a:off x="795600" y="1576800"/>
          <a:ext cx="7948800" cy="356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8748839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414</Words>
  <Application>Microsoft Office PowerPoint</Application>
  <PresentationFormat>Экран (16:9)</PresentationFormat>
  <Paragraphs>92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economy41 (Черемухин И.Е.)</dc:creator>
  <cp:lastModifiedBy>Администрация Ибресинского района Татьяна Набока</cp:lastModifiedBy>
  <cp:revision>159</cp:revision>
  <cp:lastPrinted>2021-06-02T05:29:43Z</cp:lastPrinted>
  <dcterms:created xsi:type="dcterms:W3CDTF">2021-01-12T14:03:44Z</dcterms:created>
  <dcterms:modified xsi:type="dcterms:W3CDTF">2021-06-03T12:14:00Z</dcterms:modified>
</cp:coreProperties>
</file>