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5" autoAdjust="0"/>
  </p:normalViewPr>
  <p:slideViewPr>
    <p:cSldViewPr>
      <p:cViewPr>
        <p:scale>
          <a:sx n="66" d="100"/>
          <a:sy n="66" d="100"/>
        </p:scale>
        <p:origin x="-1332" y="-12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078E-1E66-4ACE-8754-A2A929D1208B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AD4B-2568-46B9-A48B-4DABFB8B7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918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078E-1E66-4ACE-8754-A2A929D1208B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AD4B-2568-46B9-A48B-4DABFB8B7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537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078E-1E66-4ACE-8754-A2A929D1208B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AD4B-2568-46B9-A48B-4DABFB8B7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933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078E-1E66-4ACE-8754-A2A929D1208B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AD4B-2568-46B9-A48B-4DABFB8B7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81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078E-1E66-4ACE-8754-A2A929D1208B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AD4B-2568-46B9-A48B-4DABFB8B7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546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078E-1E66-4ACE-8754-A2A929D1208B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AD4B-2568-46B9-A48B-4DABFB8B7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462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078E-1E66-4ACE-8754-A2A929D1208B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AD4B-2568-46B9-A48B-4DABFB8B7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77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078E-1E66-4ACE-8754-A2A929D1208B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AD4B-2568-46B9-A48B-4DABFB8B7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034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078E-1E66-4ACE-8754-A2A929D1208B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AD4B-2568-46B9-A48B-4DABFB8B7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478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078E-1E66-4ACE-8754-A2A929D1208B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AD4B-2568-46B9-A48B-4DABFB8B7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191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078E-1E66-4ACE-8754-A2A929D1208B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AD4B-2568-46B9-A48B-4DABFB8B7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566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078E-1E66-4ACE-8754-A2A929D1208B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BAD4B-2568-46B9-A48B-4DABFB8B7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66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75562"/>
          </a:xfrm>
        </p:spPr>
        <p:txBody>
          <a:bodyPr>
            <a:noAutofit/>
          </a:bodyPr>
          <a:lstStyle/>
          <a:p>
            <a:pPr>
              <a:lnSpc>
                <a:spcPts val="2500"/>
              </a:lnSpc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Изменения механизма социального контракта с 2021 года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79512" y="735546"/>
            <a:ext cx="8784976" cy="0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79512" y="1023578"/>
            <a:ext cx="4032447" cy="756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Трудоустройство</a:t>
            </a:r>
            <a:endParaRPr lang="en-US" sz="1600" b="1" u="sng" dirty="0" smtClean="0"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500" dirty="0">
                <a:solidFill>
                  <a:prstClr val="black"/>
                </a:solidFill>
              </a:rPr>
              <a:t>выплаты в размере 10134 руб. ежемесячно, срок – не более 12 мес</a:t>
            </a:r>
            <a:r>
              <a:rPr lang="ru-RU" sz="1500" dirty="0" smtClean="0">
                <a:solidFill>
                  <a:prstClr val="black"/>
                </a:solidFill>
              </a:rPr>
              <a:t>.</a:t>
            </a:r>
            <a:endParaRPr lang="ru-RU" sz="1500" b="1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9512" y="1851670"/>
            <a:ext cx="4032448" cy="9571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Профессиональное обучение</a:t>
            </a:r>
            <a:endParaRPr lang="en-US" sz="1600" b="1" u="sng" dirty="0" smtClean="0"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ts val="1500"/>
              </a:lnSpc>
            </a:pPr>
            <a:r>
              <a:rPr lang="ru-RU" sz="1500" dirty="0" smtClean="0">
                <a:solidFill>
                  <a:prstClr val="black"/>
                </a:solidFill>
              </a:rPr>
              <a:t>стипендия 10134 руб. – до 3 мес., </a:t>
            </a:r>
          </a:p>
          <a:p>
            <a:pPr algn="ctr">
              <a:lnSpc>
                <a:spcPts val="1500"/>
              </a:lnSpc>
            </a:pPr>
            <a:r>
              <a:rPr lang="ru-RU" sz="1500" dirty="0" smtClean="0">
                <a:solidFill>
                  <a:prstClr val="black"/>
                </a:solidFill>
              </a:rPr>
              <a:t>оплата обучения – до 30 тыс. руб., </a:t>
            </a:r>
          </a:p>
          <a:p>
            <a:pPr algn="ctr">
              <a:lnSpc>
                <a:spcPts val="1500"/>
              </a:lnSpc>
            </a:pPr>
            <a:r>
              <a:rPr lang="ru-RU" sz="1400" dirty="0" smtClean="0">
                <a:solidFill>
                  <a:prstClr val="black"/>
                </a:solidFill>
              </a:rPr>
              <a:t>возмещение за стажировку - 15 769 руб. , </a:t>
            </a:r>
            <a:r>
              <a:rPr lang="ru-RU" sz="1300" dirty="0" smtClean="0">
                <a:solidFill>
                  <a:prstClr val="black"/>
                </a:solidFill>
              </a:rPr>
              <a:t>до 9 мес.</a:t>
            </a:r>
            <a:endParaRPr lang="ru-RU" sz="13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79513" y="3003798"/>
            <a:ext cx="4032447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собственного дела</a:t>
            </a:r>
            <a:endParaRPr lang="en-US" sz="1600" b="1" u="sng" dirty="0" smtClean="0"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ts val="1500"/>
              </a:lnSpc>
            </a:pPr>
            <a:r>
              <a:rPr lang="ru-RU" sz="1500" dirty="0" smtClean="0">
                <a:solidFill>
                  <a:prstClr val="black"/>
                </a:solidFill>
              </a:rPr>
              <a:t>единовременная </a:t>
            </a:r>
            <a:r>
              <a:rPr lang="ru-RU" sz="1500" dirty="0">
                <a:solidFill>
                  <a:prstClr val="black"/>
                </a:solidFill>
              </a:rPr>
              <a:t>выплата </a:t>
            </a:r>
          </a:p>
          <a:p>
            <a:pPr algn="ctr">
              <a:lnSpc>
                <a:spcPts val="1500"/>
              </a:lnSpc>
            </a:pPr>
            <a:r>
              <a:rPr lang="ru-RU" sz="1500" dirty="0">
                <a:solidFill>
                  <a:prstClr val="black"/>
                </a:solidFill>
              </a:rPr>
              <a:t>250 тыс. руб. </a:t>
            </a:r>
            <a:r>
              <a:rPr lang="en-US" sz="1500" i="1" dirty="0" smtClean="0">
                <a:solidFill>
                  <a:prstClr val="black"/>
                </a:solidFill>
              </a:rPr>
              <a:t>(ИП </a:t>
            </a:r>
            <a:r>
              <a:rPr lang="en-US" sz="1500" i="1" dirty="0" err="1" smtClean="0">
                <a:solidFill>
                  <a:prstClr val="black"/>
                </a:solidFill>
              </a:rPr>
              <a:t>или</a:t>
            </a:r>
            <a:r>
              <a:rPr lang="en-US" sz="1500" i="1" dirty="0" smtClean="0">
                <a:solidFill>
                  <a:prstClr val="black"/>
                </a:solidFill>
              </a:rPr>
              <a:t> </a:t>
            </a:r>
            <a:r>
              <a:rPr lang="en-US" sz="1500" i="1" dirty="0" err="1" smtClean="0">
                <a:solidFill>
                  <a:prstClr val="black"/>
                </a:solidFill>
              </a:rPr>
              <a:t>самозанятые</a:t>
            </a:r>
            <a:r>
              <a:rPr lang="en-US" sz="1500" i="1" dirty="0" smtClean="0">
                <a:solidFill>
                  <a:prstClr val="black"/>
                </a:solidFill>
              </a:rPr>
              <a:t>)</a:t>
            </a:r>
            <a:endParaRPr lang="ru-RU" sz="15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9511" y="4181387"/>
            <a:ext cx="4032448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Прямая поддержка</a:t>
            </a:r>
            <a:endParaRPr lang="en-US" sz="1600" b="1" u="sng" dirty="0" smtClean="0"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ts val="1500"/>
              </a:lnSpc>
            </a:pPr>
            <a:r>
              <a:rPr lang="ru-RU" sz="1500" dirty="0">
                <a:solidFill>
                  <a:prstClr val="black"/>
                </a:solidFill>
              </a:rPr>
              <a:t>10134 руб. ежемесячно </a:t>
            </a:r>
            <a:r>
              <a:rPr lang="ru-RU" sz="1500" dirty="0" smtClean="0">
                <a:solidFill>
                  <a:prstClr val="black"/>
                </a:solidFill>
              </a:rPr>
              <a:t>отдельным </a:t>
            </a:r>
            <a:r>
              <a:rPr lang="ru-RU" sz="1500" dirty="0">
                <a:solidFill>
                  <a:prstClr val="black"/>
                </a:solidFill>
              </a:rPr>
              <a:t>категориям социально незащищенных </a:t>
            </a:r>
            <a:r>
              <a:rPr lang="ru-RU" sz="1500" dirty="0" smtClean="0">
                <a:solidFill>
                  <a:prstClr val="black"/>
                </a:solidFill>
              </a:rPr>
              <a:t>граждан,</a:t>
            </a:r>
            <a:r>
              <a:rPr lang="ru-RU" sz="1600" dirty="0" smtClean="0">
                <a:solidFill>
                  <a:prstClr val="black"/>
                </a:solidFill>
              </a:rPr>
              <a:t> </a:t>
            </a:r>
          </a:p>
          <a:p>
            <a:pPr algn="ctr">
              <a:lnSpc>
                <a:spcPts val="1500"/>
              </a:lnSpc>
            </a:pPr>
            <a:r>
              <a:rPr lang="ru-RU" sz="1400" i="1" dirty="0" smtClean="0">
                <a:solidFill>
                  <a:prstClr val="black"/>
                </a:solidFill>
              </a:rPr>
              <a:t>срок </a:t>
            </a:r>
            <a:r>
              <a:rPr lang="ru-RU" sz="1400" i="1" dirty="0">
                <a:solidFill>
                  <a:prstClr val="black"/>
                </a:solidFill>
              </a:rPr>
              <a:t>– не более 12 мес</a:t>
            </a:r>
            <a:r>
              <a:rPr lang="ru-RU" sz="1600" dirty="0" smtClean="0">
                <a:solidFill>
                  <a:prstClr val="black"/>
                </a:solidFill>
              </a:rPr>
              <a:t>.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50542" y="816555"/>
            <a:ext cx="4104455" cy="13951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Трудоустройство </a:t>
            </a:r>
            <a:r>
              <a:rPr lang="ru-RU" sz="16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(до 9 мес.)</a:t>
            </a:r>
            <a:endParaRPr lang="en-US" sz="16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266700" algn="just">
              <a:lnSpc>
                <a:spcPts val="1500"/>
              </a:lnSpc>
            </a:pPr>
            <a:r>
              <a:rPr lang="ru-RU" sz="1500" b="1" dirty="0" smtClean="0">
                <a:solidFill>
                  <a:schemeClr val="tx1"/>
                </a:solidFill>
              </a:rPr>
              <a:t>1) выплаты </a:t>
            </a:r>
            <a:r>
              <a:rPr lang="ru-RU" sz="1500" b="1" dirty="0">
                <a:solidFill>
                  <a:schemeClr val="tx1"/>
                </a:solidFill>
              </a:rPr>
              <a:t>в размере </a:t>
            </a:r>
            <a:r>
              <a:rPr lang="ru-RU" sz="1500" b="1" dirty="0" smtClean="0">
                <a:solidFill>
                  <a:schemeClr val="tx1"/>
                </a:solidFill>
              </a:rPr>
              <a:t>10</a:t>
            </a:r>
            <a:r>
              <a:rPr lang="en-US" sz="1500" b="1" dirty="0" smtClean="0">
                <a:solidFill>
                  <a:schemeClr val="tx1"/>
                </a:solidFill>
              </a:rPr>
              <a:t>361</a:t>
            </a:r>
            <a:r>
              <a:rPr lang="ru-RU" sz="1500" b="1" dirty="0" smtClean="0">
                <a:solidFill>
                  <a:schemeClr val="tx1"/>
                </a:solidFill>
              </a:rPr>
              <a:t> </a:t>
            </a:r>
            <a:r>
              <a:rPr lang="ru-RU" sz="1500" b="1" dirty="0">
                <a:solidFill>
                  <a:schemeClr val="tx1"/>
                </a:solidFill>
              </a:rPr>
              <a:t>руб</a:t>
            </a:r>
            <a:r>
              <a:rPr lang="ru-RU" sz="1500" dirty="0">
                <a:solidFill>
                  <a:schemeClr val="tx1"/>
                </a:solidFill>
              </a:rPr>
              <a:t>. </a:t>
            </a:r>
            <a:endParaRPr lang="en-US" sz="1500" dirty="0" smtClean="0">
              <a:solidFill>
                <a:schemeClr val="tx1"/>
              </a:solidFill>
            </a:endParaRPr>
          </a:p>
          <a:p>
            <a:pPr>
              <a:lnSpc>
                <a:spcPts val="15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(первый </a:t>
            </a:r>
            <a:r>
              <a:rPr lang="en-US" sz="1400" i="1" dirty="0" err="1" smtClean="0">
                <a:solidFill>
                  <a:schemeClr val="tx1"/>
                </a:solidFill>
              </a:rPr>
              <a:t>мес</a:t>
            </a:r>
            <a:r>
              <a:rPr lang="en-US" sz="1400" i="1" dirty="0" smtClean="0">
                <a:solidFill>
                  <a:schemeClr val="tx1"/>
                </a:solidFill>
              </a:rPr>
              <a:t>. + 3 </a:t>
            </a:r>
            <a:r>
              <a:rPr lang="en-US" sz="1400" i="1" dirty="0" err="1" smtClean="0">
                <a:solidFill>
                  <a:schemeClr val="tx1"/>
                </a:solidFill>
              </a:rPr>
              <a:t>мес</a:t>
            </a:r>
            <a:r>
              <a:rPr lang="en-US" sz="1400" i="1" dirty="0" smtClean="0">
                <a:solidFill>
                  <a:schemeClr val="tx1"/>
                </a:solidFill>
              </a:rPr>
              <a:t>. </a:t>
            </a:r>
            <a:r>
              <a:rPr lang="en-US" sz="1400" i="1" dirty="0" err="1" smtClean="0">
                <a:solidFill>
                  <a:schemeClr val="tx1"/>
                </a:solidFill>
              </a:rPr>
              <a:t>после</a:t>
            </a:r>
            <a:r>
              <a:rPr lang="en-US" sz="1400" i="1" dirty="0" smtClean="0">
                <a:solidFill>
                  <a:schemeClr val="tx1"/>
                </a:solidFill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</a:rPr>
              <a:t>трудоустройства</a:t>
            </a:r>
            <a:r>
              <a:rPr lang="ru-RU" sz="1400" i="1" dirty="0" smtClean="0">
                <a:solidFill>
                  <a:schemeClr val="tx1"/>
                </a:solidFill>
              </a:rPr>
              <a:t>)</a:t>
            </a:r>
            <a:r>
              <a:rPr lang="ru-RU" sz="1400" dirty="0" smtClean="0">
                <a:solidFill>
                  <a:schemeClr val="tx1"/>
                </a:solidFill>
              </a:rPr>
              <a:t>;</a:t>
            </a:r>
          </a:p>
          <a:p>
            <a:pPr indent="266700" algn="just">
              <a:lnSpc>
                <a:spcPts val="1500"/>
              </a:lnSpc>
            </a:pPr>
            <a:r>
              <a:rPr lang="ru-RU" sz="1500" b="1" dirty="0">
                <a:solidFill>
                  <a:schemeClr val="tx1"/>
                </a:solidFill>
              </a:rPr>
              <a:t>2) оплата обучения </a:t>
            </a:r>
            <a:endParaRPr lang="ru-RU" sz="1500" b="1" dirty="0" smtClean="0">
              <a:solidFill>
                <a:schemeClr val="tx1"/>
              </a:solidFill>
            </a:endParaRPr>
          </a:p>
          <a:p>
            <a:pPr>
              <a:lnSpc>
                <a:spcPts val="1500"/>
              </a:lnSpc>
            </a:pPr>
            <a:r>
              <a:rPr lang="ru-RU" sz="1400" i="1" spc="-40" dirty="0" smtClean="0">
                <a:solidFill>
                  <a:schemeClr val="tx1"/>
                </a:solidFill>
              </a:rPr>
              <a:t>(до </a:t>
            </a:r>
            <a:r>
              <a:rPr lang="ru-RU" sz="1400" i="1" spc="-40" dirty="0">
                <a:solidFill>
                  <a:schemeClr val="tx1"/>
                </a:solidFill>
              </a:rPr>
              <a:t>30 тыс. руб. + стипендия 5180,5 руб. – до 3 мес</a:t>
            </a:r>
            <a:r>
              <a:rPr lang="ru-RU" sz="1400" i="1" spc="-40" dirty="0" smtClean="0">
                <a:solidFill>
                  <a:schemeClr val="tx1"/>
                </a:solidFill>
              </a:rPr>
              <a:t>.);</a:t>
            </a:r>
            <a:endParaRPr lang="ru-RU" sz="1400" i="1" spc="-40" dirty="0">
              <a:solidFill>
                <a:schemeClr val="tx1"/>
              </a:solidFill>
            </a:endParaRPr>
          </a:p>
          <a:p>
            <a:pPr indent="266700">
              <a:lnSpc>
                <a:spcPts val="1500"/>
              </a:lnSpc>
            </a:pPr>
            <a:r>
              <a:rPr lang="ru-RU" sz="1500" b="1" spc="-40" dirty="0" smtClean="0">
                <a:solidFill>
                  <a:schemeClr val="tx1"/>
                </a:solidFill>
              </a:rPr>
              <a:t>3) </a:t>
            </a:r>
            <a:r>
              <a:rPr lang="ru-RU" sz="1500" b="1" spc="-40" dirty="0">
                <a:solidFill>
                  <a:schemeClr val="tx1"/>
                </a:solidFill>
              </a:rPr>
              <a:t>возмещение за </a:t>
            </a:r>
            <a:r>
              <a:rPr lang="ru-RU" sz="1500" b="1" spc="-40" dirty="0" smtClean="0">
                <a:solidFill>
                  <a:schemeClr val="tx1"/>
                </a:solidFill>
              </a:rPr>
              <a:t>стажировку работодателю  </a:t>
            </a:r>
            <a:r>
              <a:rPr lang="ru-RU" sz="1400" i="1" dirty="0">
                <a:solidFill>
                  <a:schemeClr val="tx1"/>
                </a:solidFill>
              </a:rPr>
              <a:t>(15 769 руб. в мес. - до 3 мес.)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881197" y="3227727"/>
            <a:ext cx="4104455" cy="842182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Ведение ЛПХ</a:t>
            </a:r>
            <a:endParaRPr lang="en-US" sz="16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266700">
              <a:lnSpc>
                <a:spcPts val="1500"/>
              </a:lnSpc>
            </a:pPr>
            <a:r>
              <a:rPr lang="ru-RU" sz="1500" b="1" dirty="0" smtClean="0">
                <a:solidFill>
                  <a:schemeClr val="tx1"/>
                </a:solidFill>
              </a:rPr>
              <a:t>1) единовременная </a:t>
            </a:r>
            <a:r>
              <a:rPr lang="ru-RU" sz="1500" b="1" dirty="0">
                <a:solidFill>
                  <a:schemeClr val="tx1"/>
                </a:solidFill>
              </a:rPr>
              <a:t>выплата </a:t>
            </a:r>
            <a:r>
              <a:rPr lang="ru-RU" sz="1500" b="1" dirty="0" smtClean="0">
                <a:solidFill>
                  <a:schemeClr val="tx1"/>
                </a:solidFill>
              </a:rPr>
              <a:t>100 </a:t>
            </a:r>
            <a:r>
              <a:rPr lang="ru-RU" sz="1500" b="1" dirty="0">
                <a:solidFill>
                  <a:schemeClr val="tx1"/>
                </a:solidFill>
              </a:rPr>
              <a:t>тыс. руб. </a:t>
            </a:r>
            <a:r>
              <a:rPr lang="en-US" sz="1400" i="1" spc="-40" dirty="0" smtClean="0">
                <a:solidFill>
                  <a:schemeClr val="tx1"/>
                </a:solidFill>
              </a:rPr>
              <a:t>(</a:t>
            </a:r>
            <a:r>
              <a:rPr lang="ru-RU" sz="1400" i="1" spc="-40" dirty="0" smtClean="0">
                <a:solidFill>
                  <a:schemeClr val="tx1"/>
                </a:solidFill>
              </a:rPr>
              <a:t>требуется регистрация в качестве </a:t>
            </a:r>
            <a:r>
              <a:rPr lang="en-US" sz="1400" i="1" spc="-40" dirty="0" err="1" smtClean="0">
                <a:solidFill>
                  <a:schemeClr val="tx1"/>
                </a:solidFill>
              </a:rPr>
              <a:t>самозанят</a:t>
            </a:r>
            <a:r>
              <a:rPr lang="ru-RU" sz="1400" i="1" spc="-40" dirty="0" smtClean="0">
                <a:solidFill>
                  <a:schemeClr val="tx1"/>
                </a:solidFill>
              </a:rPr>
              <a:t>ого</a:t>
            </a:r>
            <a:r>
              <a:rPr lang="en-US" sz="1400" i="1" spc="-40" dirty="0" smtClean="0">
                <a:solidFill>
                  <a:schemeClr val="tx1"/>
                </a:solidFill>
              </a:rPr>
              <a:t>)</a:t>
            </a:r>
            <a:r>
              <a:rPr lang="ru-RU" sz="1500" i="1" dirty="0" smtClean="0">
                <a:solidFill>
                  <a:schemeClr val="tx1"/>
                </a:solidFill>
              </a:rPr>
              <a:t>;</a:t>
            </a:r>
          </a:p>
          <a:p>
            <a:pPr indent="266700">
              <a:lnSpc>
                <a:spcPts val="1500"/>
              </a:lnSpc>
            </a:pPr>
            <a:r>
              <a:rPr lang="ru-RU" sz="1500" b="1" dirty="0" smtClean="0">
                <a:solidFill>
                  <a:schemeClr val="tx1"/>
                </a:solidFill>
              </a:rPr>
              <a:t>2) оплата обучения до 30 тыс. руб.</a:t>
            </a:r>
            <a:endParaRPr lang="ru-RU" sz="1500" b="1" dirty="0">
              <a:solidFill>
                <a:schemeClr val="tx1"/>
              </a:solidFill>
            </a:endParaRPr>
          </a:p>
          <a:p>
            <a:pPr algn="ctr">
              <a:lnSpc>
                <a:spcPts val="1500"/>
              </a:lnSpc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870797" y="4098836"/>
            <a:ext cx="4104455" cy="9571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Прямая поддержка</a:t>
            </a:r>
            <a:endParaRPr lang="en-US" sz="16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ts val="1500"/>
              </a:lnSpc>
            </a:pPr>
            <a:r>
              <a:rPr lang="ru-RU" sz="1500" b="1" dirty="0" smtClean="0">
                <a:solidFill>
                  <a:schemeClr val="tx1"/>
                </a:solidFill>
              </a:rPr>
              <a:t>10361 </a:t>
            </a:r>
            <a:r>
              <a:rPr lang="ru-RU" sz="1500" b="1" dirty="0">
                <a:solidFill>
                  <a:schemeClr val="tx1"/>
                </a:solidFill>
              </a:rPr>
              <a:t>руб. ежемесячно </a:t>
            </a:r>
            <a:r>
              <a:rPr lang="ru-RU" sz="1500" dirty="0" smtClean="0">
                <a:solidFill>
                  <a:schemeClr val="tx1"/>
                </a:solidFill>
              </a:rPr>
              <a:t>отдельным </a:t>
            </a:r>
            <a:r>
              <a:rPr lang="ru-RU" sz="1500" dirty="0">
                <a:solidFill>
                  <a:schemeClr val="tx1"/>
                </a:solidFill>
              </a:rPr>
              <a:t>категориям социально незащищенных </a:t>
            </a:r>
            <a:r>
              <a:rPr lang="ru-RU" sz="1500" dirty="0" smtClean="0">
                <a:solidFill>
                  <a:schemeClr val="tx1"/>
                </a:solidFill>
              </a:rPr>
              <a:t>граждан </a:t>
            </a:r>
          </a:p>
          <a:p>
            <a:pPr algn="ctr">
              <a:lnSpc>
                <a:spcPts val="1500"/>
              </a:lnSpc>
            </a:pPr>
            <a:r>
              <a:rPr lang="ru-RU" sz="1400" i="1" spc="-40" dirty="0" smtClean="0">
                <a:solidFill>
                  <a:schemeClr val="tx1"/>
                </a:solidFill>
              </a:rPr>
              <a:t>(срок </a:t>
            </a:r>
            <a:r>
              <a:rPr lang="ru-RU" sz="1400" i="1" spc="-40" dirty="0">
                <a:solidFill>
                  <a:schemeClr val="tx1"/>
                </a:solidFill>
              </a:rPr>
              <a:t>– не более 6 мес</a:t>
            </a:r>
            <a:r>
              <a:rPr lang="ru-RU" sz="1400" i="1" spc="-40" dirty="0" smtClean="0">
                <a:solidFill>
                  <a:schemeClr val="tx1"/>
                </a:solidFill>
              </a:rPr>
              <a:t>.)</a:t>
            </a:r>
            <a:endParaRPr lang="ru-RU" sz="1400" i="1" spc="-40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850537" y="2272951"/>
            <a:ext cx="4104455" cy="918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собственного дела</a:t>
            </a:r>
            <a:endParaRPr lang="en-US" sz="16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76200">
              <a:lnSpc>
                <a:spcPts val="1500"/>
              </a:lnSpc>
              <a:buAutoNum type="arabicParenR"/>
            </a:pPr>
            <a:r>
              <a:rPr lang="ru-RU" sz="1500" b="1" dirty="0" smtClean="0">
                <a:solidFill>
                  <a:schemeClr val="tx1"/>
                </a:solidFill>
              </a:rPr>
              <a:t> единовременная </a:t>
            </a:r>
            <a:r>
              <a:rPr lang="ru-RU" sz="1500" b="1" dirty="0">
                <a:solidFill>
                  <a:schemeClr val="tx1"/>
                </a:solidFill>
              </a:rPr>
              <a:t>выплата </a:t>
            </a:r>
            <a:r>
              <a:rPr lang="ru-RU" sz="1500" b="1" dirty="0" smtClean="0">
                <a:solidFill>
                  <a:schemeClr val="tx1"/>
                </a:solidFill>
              </a:rPr>
              <a:t>250 </a:t>
            </a:r>
            <a:r>
              <a:rPr lang="ru-RU" sz="1500" b="1" dirty="0">
                <a:solidFill>
                  <a:schemeClr val="tx1"/>
                </a:solidFill>
              </a:rPr>
              <a:t>тыс. руб. </a:t>
            </a:r>
            <a:endParaRPr lang="ru-RU" sz="1500" b="1" dirty="0" smtClean="0">
              <a:solidFill>
                <a:schemeClr val="tx1"/>
              </a:solidFill>
            </a:endParaRPr>
          </a:p>
          <a:p>
            <a:pPr>
              <a:lnSpc>
                <a:spcPts val="1500"/>
              </a:lnSpc>
            </a:pPr>
            <a:r>
              <a:rPr lang="en-US" sz="1400" i="1" dirty="0" smtClean="0">
                <a:solidFill>
                  <a:schemeClr val="tx1"/>
                </a:solidFill>
              </a:rPr>
              <a:t>(</a:t>
            </a:r>
            <a:r>
              <a:rPr lang="ru-RU" sz="1400" i="1" dirty="0" smtClean="0">
                <a:solidFill>
                  <a:schemeClr val="tx1"/>
                </a:solidFill>
              </a:rPr>
              <a:t>для целей </a:t>
            </a:r>
            <a:r>
              <a:rPr lang="en-US" sz="1400" i="1" dirty="0" smtClean="0">
                <a:solidFill>
                  <a:schemeClr val="tx1"/>
                </a:solidFill>
              </a:rPr>
              <a:t>ИП </a:t>
            </a:r>
            <a:r>
              <a:rPr lang="en-US" sz="1400" i="1" dirty="0" err="1">
                <a:solidFill>
                  <a:schemeClr val="tx1"/>
                </a:solidFill>
              </a:rPr>
              <a:t>или</a:t>
            </a:r>
            <a:r>
              <a:rPr lang="en-US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smtClean="0">
                <a:solidFill>
                  <a:schemeClr val="tx1"/>
                </a:solidFill>
              </a:rPr>
              <a:t>деятельности </a:t>
            </a:r>
            <a:r>
              <a:rPr lang="en-US" sz="1400" i="1" dirty="0" err="1" smtClean="0">
                <a:solidFill>
                  <a:schemeClr val="tx1"/>
                </a:solidFill>
              </a:rPr>
              <a:t>самозанят</a:t>
            </a:r>
            <a:r>
              <a:rPr lang="ru-RU" sz="1400" i="1" dirty="0" smtClean="0">
                <a:solidFill>
                  <a:schemeClr val="tx1"/>
                </a:solidFill>
              </a:rPr>
              <a:t>ого)</a:t>
            </a:r>
            <a:r>
              <a:rPr lang="ru-RU" sz="1500" i="1" dirty="0" smtClean="0">
                <a:solidFill>
                  <a:schemeClr val="tx1"/>
                </a:solidFill>
              </a:rPr>
              <a:t>;</a:t>
            </a:r>
          </a:p>
          <a:p>
            <a:pPr indent="266700">
              <a:lnSpc>
                <a:spcPts val="1500"/>
              </a:lnSpc>
            </a:pPr>
            <a:r>
              <a:rPr lang="ru-RU" sz="1500" b="1" dirty="0">
                <a:solidFill>
                  <a:schemeClr val="tx1"/>
                </a:solidFill>
              </a:rPr>
              <a:t>2) </a:t>
            </a:r>
            <a:r>
              <a:rPr lang="ru-RU" sz="1500" b="1" dirty="0" smtClean="0">
                <a:solidFill>
                  <a:schemeClr val="tx1"/>
                </a:solidFill>
              </a:rPr>
              <a:t>оплата </a:t>
            </a:r>
            <a:r>
              <a:rPr lang="ru-RU" sz="1500" b="1" dirty="0">
                <a:solidFill>
                  <a:schemeClr val="tx1"/>
                </a:solidFill>
              </a:rPr>
              <a:t>обучения до 30 тыс. руб.</a:t>
            </a:r>
          </a:p>
        </p:txBody>
      </p:sp>
      <p:sp>
        <p:nvSpPr>
          <p:cNvPr id="3" name="Штриховая стрелка вправо 2"/>
          <p:cNvSpPr/>
          <p:nvPr/>
        </p:nvSpPr>
        <p:spPr>
          <a:xfrm>
            <a:off x="4039538" y="1239602"/>
            <a:ext cx="811000" cy="396044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Штриховая стрелка вправо 20"/>
          <p:cNvSpPr/>
          <p:nvPr/>
        </p:nvSpPr>
        <p:spPr>
          <a:xfrm>
            <a:off x="4067944" y="4577431"/>
            <a:ext cx="810999" cy="342038"/>
          </a:xfrm>
          <a:prstGeom prst="striped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6" name="Штриховая стрелка вправо 25"/>
          <p:cNvSpPr/>
          <p:nvPr/>
        </p:nvSpPr>
        <p:spPr>
          <a:xfrm>
            <a:off x="4039538" y="3525856"/>
            <a:ext cx="810999" cy="342038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8" name="Штриховая стрелка вправо 27"/>
          <p:cNvSpPr/>
          <p:nvPr/>
        </p:nvSpPr>
        <p:spPr>
          <a:xfrm>
            <a:off x="4067944" y="2283718"/>
            <a:ext cx="810999" cy="342038"/>
          </a:xfrm>
          <a:prstGeom prst="stripedRightArrow">
            <a:avLst/>
          </a:prstGeom>
          <a:solidFill>
            <a:schemeClr val="accent1">
              <a:lumMod val="40000"/>
              <a:lumOff val="60000"/>
              <a:alpha val="49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9" name="Штриховая стрелка вправо 28"/>
          <p:cNvSpPr/>
          <p:nvPr/>
        </p:nvSpPr>
        <p:spPr>
          <a:xfrm>
            <a:off x="4067944" y="1851670"/>
            <a:ext cx="810999" cy="342038"/>
          </a:xfrm>
          <a:prstGeom prst="stripedRightArrow">
            <a:avLst/>
          </a:prstGeom>
          <a:solidFill>
            <a:schemeClr val="accent1">
              <a:lumMod val="40000"/>
              <a:lumOff val="60000"/>
              <a:alpha val="49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0" name="Штриховая стрелка вправо 29"/>
          <p:cNvSpPr/>
          <p:nvPr/>
        </p:nvSpPr>
        <p:spPr>
          <a:xfrm rot="2222580">
            <a:off x="4045588" y="2913326"/>
            <a:ext cx="951811" cy="342038"/>
          </a:xfrm>
          <a:prstGeom prst="stripedRightArrow">
            <a:avLst/>
          </a:prstGeom>
          <a:solidFill>
            <a:schemeClr val="accent1">
              <a:lumMod val="40000"/>
              <a:lumOff val="60000"/>
              <a:alpha val="49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Штриховая стрелка вправо 13"/>
          <p:cNvSpPr/>
          <p:nvPr/>
        </p:nvSpPr>
        <p:spPr>
          <a:xfrm rot="20422737">
            <a:off x="4071376" y="2946917"/>
            <a:ext cx="881405" cy="342038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71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12435</TotalTime>
  <Words>235</Words>
  <Application>Microsoft Office PowerPoint</Application>
  <PresentationFormat>Экран (16:9)</PresentationFormat>
  <Paragraphs>30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Изменения механизма социального контракта с 2021 года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Офишкина Е.В.</dc:creator>
  <cp:lastModifiedBy>Администрация Ибресинского района Татьяна Набока</cp:lastModifiedBy>
  <cp:revision>156</cp:revision>
  <cp:lastPrinted>2021-06-02T06:49:51Z</cp:lastPrinted>
  <dcterms:created xsi:type="dcterms:W3CDTF">2020-04-19T13:20:05Z</dcterms:created>
  <dcterms:modified xsi:type="dcterms:W3CDTF">2021-06-03T12:12:50Z</dcterms:modified>
</cp:coreProperties>
</file>