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82" r:id="rId3"/>
    <p:sldId id="429" r:id="rId4"/>
    <p:sldId id="401" r:id="rId5"/>
    <p:sldId id="412" r:id="rId6"/>
    <p:sldId id="410" r:id="rId7"/>
  </p:sldIdLst>
  <p:sldSz cx="12192000" cy="6858000"/>
  <p:notesSz cx="6797675" cy="9928225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6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72" y="-2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5201D-A84A-FE46-AF97-E3A5D231925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9CCF0-53BF-7A46-89E7-39C123C22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534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15D62-918B-A343-A541-0D715AA61588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761FA-D4A1-B24A-9D28-56BAE3CB5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73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4574-03EE-44C3-985E-6C4E81365681}" type="datetime1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05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2CCE-B2C0-4905-AF44-CAA3B07D5CD2}" type="datetime1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69145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2CCE-B2C0-4905-AF44-CAA3B07D5CD2}" type="datetime1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0361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7ECA-27C7-4E05-A082-D4F056CF86CF}" type="datetime1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96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400C-E086-4E83-853B-03E5A9D7642B}" type="datetime1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F20A-FF76-4837-A574-A87282EAC6FB}" type="datetime1">
              <a:rPr lang="ru-RU" smtClean="0"/>
              <a:t>03.06.2021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91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D76C-2F0B-44C8-AB09-CB998C34D3E1}" type="datetime1">
              <a:rPr lang="ru-RU" smtClean="0"/>
              <a:t>03.06.2021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2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E69C-852A-4005-9B33-1104832E81BD}" type="datetime1">
              <a:rPr lang="ru-RU" smtClean="0"/>
              <a:t>03.06.2021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7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2CCE-B2C0-4905-AF44-CAA3B07D5CD2}" type="datetime1">
              <a:rPr lang="ru-RU" smtClean="0"/>
              <a:t>03.06.2021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6916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92BC24-A47D-427D-9487-EE5A41728E06}" type="datetime1">
              <a:rPr lang="ru-RU" smtClean="0"/>
              <a:t>03.06.2021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50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DE78-19C1-4B34-BF65-719184B7A486}" type="datetime1">
              <a:rPr lang="ru-RU" smtClean="0"/>
              <a:t>03.06.2021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0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BF22CCE-B2C0-4905-AF44-CAA3B07D5CD2}" type="datetime1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A1B9B0-9B0A-974C-983D-2D65421A418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79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4747" y="5783329"/>
            <a:ext cx="4216400" cy="3429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 2021 Г.</a:t>
            </a:r>
          </a:p>
        </p:txBody>
      </p:sp>
      <p:pic>
        <p:nvPicPr>
          <p:cNvPr id="5" name="Picture 3" descr="C:\Users\1\Pictures\логотип Фонда\Лого_21.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0" y="1976247"/>
            <a:ext cx="9352696" cy="196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24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024349" y="76977"/>
            <a:ext cx="8229600" cy="14654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ФОНДЕ</a:t>
            </a:r>
            <a:endParaRPr lang="ru-RU" sz="24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2</a:t>
            </a:fld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64234" y="1599953"/>
            <a:ext cx="8968038" cy="849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ДЕКАБРЯ 2006 ГОДА В СООТВЕТСТВИИ С ПОСТАНОВЛЕНИЕМ КАБИНЕТА МИНИСТРОВ ЧУВАШСКОЙ РЕСПУБЛИКИ ОТ 17.11.2006 Г. № 286.</a:t>
            </a:r>
          </a:p>
          <a:p>
            <a:pPr algn="just"/>
            <a:r>
              <a:rPr lang="ru-RU" sz="105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СОЗДАНИЯ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	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РАЗВИТИЕ В ЧУВАШСКОЙ РЕСПУБЛИКЕ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ИНФРАСТРУКТУРЫ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ВЕНЧУРНОГО (РИСКОВОГО)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ФИНАНСИРОВАНИЯ СУБЪЕКТОВ МАЛОГО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В НАУЧНО-ТЕХНИЧЕСКОЙ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СФЕРЕ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ru-RU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47091" y="1542409"/>
            <a:ext cx="8506858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 descr="C:\Users\1\Pictures\логотип Фонда\Лого_21.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02" y="306762"/>
            <a:ext cx="2373212" cy="49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264950" y="1080744"/>
            <a:ext cx="148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VF21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  <a:r>
              <a:rPr lang="en-US" sz="2400" b="1" dirty="0">
                <a:solidFill>
                  <a:srgbClr val="FF0000"/>
                </a:solidFill>
              </a:rPr>
              <a:t>RU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18714"/>
              </p:ext>
            </p:extLst>
          </p:nvPr>
        </p:nvGraphicFramePr>
        <p:xfrm>
          <a:off x="2682816" y="2769078"/>
          <a:ext cx="6314536" cy="3157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2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72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7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</a:t>
                      </a:r>
                      <a:r>
                        <a:rPr lang="ru-RU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ЗАПРАШИВАЕМЫХ СРЕДСТВ </a:t>
                      </a:r>
                      <a:endParaRPr lang="ru-RU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– 50 МЛН РУБ.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</a:t>
                      </a:r>
                      <a:endParaRPr lang="ru-RU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60 МЕСЯЦЕВ (5 ЛЕТ)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7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ОТСРОЧКА ПО ВЫПЛАТЕ ОСНОВНОГО ДОЛГА</a:t>
                      </a:r>
                      <a:endParaRPr lang="ru-RU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24 МЕСЯЦЕВ (2 ГОДА)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СОФИНАНСИРОВАНИЕ</a:t>
                      </a:r>
                      <a:r>
                        <a:rPr lang="ru-RU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 СТОРОНЫ ЗАЯВИТЕЛЯ, ЧАСТНЫХ ИНВЕСТОРОВ, БАНКОВ </a:t>
                      </a:r>
                      <a:endParaRPr lang="ru-RU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50% БЮДЖЕТА ПРОЕКТА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Т.Ч. ЗА СЧЕТ СОБСТВЕННЫХ СРЕДСТВ/СРЕДСТВ СОИНВЕСТОРОВ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51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8 ДО 15 % ГОДОВЫХ 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515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</a:t>
                      </a:r>
                      <a:r>
                        <a:rPr lang="ru-RU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ЗАЛОГ ИМУЩЕСТВА,</a:t>
                      </a:r>
                      <a:r>
                        <a:rPr lang="ru-RU" sz="1050" b="1" baseline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ОБОРУДОВАНИЯ, ДОЛЕЙ КОМПАНИИ, ПОРУЧИТЕЛЬСТВО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9720" y="2769078"/>
            <a:ext cx="1292662" cy="330391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УСЛОВИЯ ФИНАНСИРОВАНИЯ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1747091" y="3786996"/>
            <a:ext cx="662587" cy="10524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464893" y="132581"/>
            <a:ext cx="8229600" cy="8466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ПОРТФЕЛЬ ПРОЕКТОВ ФОНДА</a:t>
            </a:r>
            <a:endParaRPr lang="ru-RU" sz="24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3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47091" y="1542409"/>
            <a:ext cx="8506858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 descr="C:\Users\1\Pictures\логотип Фонда\Лого_21.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02" y="306762"/>
            <a:ext cx="2373212" cy="49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79904" y="2057400"/>
            <a:ext cx="824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476891"/>
              </p:ext>
            </p:extLst>
          </p:nvPr>
        </p:nvGraphicFramePr>
        <p:xfrm>
          <a:off x="222479" y="1055179"/>
          <a:ext cx="11556082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659"/>
                <a:gridCol w="2630296"/>
                <a:gridCol w="4775528"/>
                <a:gridCol w="2168736"/>
                <a:gridCol w="14578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Портфельная компания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Проект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 финансирования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Сумма инвестиций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«КОНСТРУКТОРСКОЕ БЮРО ЭЛЕКТРОАППАРАТУРЫ»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«СОЗДАНИЕ СОВРЕМЕННОГО ПРОИЗВОДСТВА КОМПЛЕКТУЮЩИХ И ИЗДЕЛИЙ РАЗЛИЧНОГО НАЗНАЧЕНИЯ С ИСПОЛЬЗОВАНИЕМ КОМПОЗИТНЫХ МАТЕРИАЛОВ НОВОГО ПОКОЛЕНИЯ»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 2017 г. – декабрь 2022 г.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 млн. рублей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ЗАО «РЕСПУБЛИКАНСКАЯ ПАЛАТА ПРЕДПРИНИМАТЕЛЕЙ»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«РАЗРАБОТКА И КОММЕРЦИАЛИЗАЦИЯ КОМПОЗИТНЫХ СТРОИТЕЛЬНЫХ МАТЕРИАЛОВ»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февраль 2018 г. – июль 2021 г.</a:t>
                      </a:r>
                    </a:p>
                    <a:p>
                      <a:pPr marL="0" algn="l" defTabSz="914400" rtl="0" eaLnBrk="1" latinLnBrk="0" hangingPunct="1"/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23,607 млн. рублей</a:t>
                      </a:r>
                    </a:p>
                    <a:p>
                      <a:pPr marL="0" algn="l" defTabSz="914400" rtl="0" eaLnBrk="1" latinLnBrk="0" hangingPunct="1"/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ООО «АГРОФИРМА «ЦИВИЛЬСКАЯ»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«ПРОИЗВОДСТВО МИНЕРАЛЬНОГО ПОРОШКА ДЛЯ АСФАЛЬТОБЕТОННЫХ И ОРГАНОМИНЕРАЛЬНЫХ СМЕСЕЙ»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апрель 2018 г. – апрель 2023 г.</a:t>
                      </a:r>
                    </a:p>
                    <a:p>
                      <a:pPr marL="0" algn="l" defTabSz="914400" rtl="0" eaLnBrk="1" latinLnBrk="0" hangingPunct="1"/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23,93 млн. рублей</a:t>
                      </a:r>
                    </a:p>
                    <a:p>
                      <a:pPr marL="0" algn="l" defTabSz="914400" rtl="0" eaLnBrk="1" latinLnBrk="0" hangingPunct="1"/>
                      <a:endParaRPr lang="ru-RU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«НАУЧНО-ПРОИЗВОДСТВЕННОЕ ПРЕДПРИЯТИЕ «ЦЕНТР РЕЛЕ И АВТОМАТИКИ»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«ПРОИЗВОДСТВО МАЛОГАБАРИТНЫХ ЭЛЕКТРОМАГНИТНЫХ, МИКРОЭЛЕКТРОННЫХ И МИКРОПРОЦЕССОРНЫХ РЕЛЕ ЗАЩИТЫ И АВТОМАТИКИ»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 2018 г. – июль 2023 г.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28,75 млн. рублей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АНО  «АГЕНТСТВО ПО ПОДДЕРЖКЕ МАЛОГО И СРЕДНЕГО БИЗНЕСА»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«УЧАСТИЕ В ПРОЕКТЕ «ОРГАНИЗАЦИЯ ОКАЗАНИЯ КОМПЛЕКСА УСЛУГ, СЕРВИСОВ И МЕР ПОДДЕРЖКИ СУБЪЕКТАМ МАЛОГО И СРЕДНЕГО ПРЕДПРИНИМАТЕЛЬСТВА ЧУВАШСКОЙ РЕСПУБЛИКИ В ЦЕНТРАХ «МОЙ БИЗНЕС»»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 2019 г. – июль 2024 г. 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 млн. рублей (кредитная линия)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«НАУЧНО-ПРОИЗВОДСТВЕННОЕ ПРЕДПРИЯТИЕ «АВТОМАТИКА»</a:t>
                      </a:r>
                    </a:p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(КРУЖКОВОЕ ДВИЖЕНИЕ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НТИ)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«РАЗВИТИЕ УНИВЕРСИТЕТСКОЙ ЭКОСИСТЕМЫ ИННОВАЦИЙ В РАМКАХ «КРУЖКОВОГО ДВИЖЕНИЯ» НТИ НА БАЗЕ ЦЕНТРА МОЛОДЕЖНОГО ИННОВАЦИОННОГО ТВОРЧЕСТВА ЧУВАШСКОЙ РЕСПУБЛИКИ»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0,325 млн. руб.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ДЕТСКИЙ ТЕХНОПАРК «КВАНТОРИУМ»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(КРУЖКОВОЕ ДВИЖЕНИЕ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НТИ)</a:t>
                      </a:r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«ПОДГОТОВКА ШКОЛЬНИКОВ ЧУВАШСКОЙ РЕСПУБЛИКИ К УЧАСТИЮ В «ИНЖЕНЕРНЫХ КОНКУРСАХ И СОРЕВНОВАНИЯХ» ДОРОЖНОЙ КАРТЫ МАРИНЕТ НТИ НА БАЗЕ МАОУДО «ДДЮТ» Г. ЧЕБОКСАРЫ,. СОЗДАНИЕ БЕСПИЛОТНОГО КОМПОЗИТНОГО ТРАНСПОРТНОГО СРЕДСТВА НА СОЛНЕЧНЫХ БАТАРЕЯХ».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0,075 млн. руб.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ПРОЕКТ 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«ПРИОБРЕТЕНИЕ СОВМЕСТНО С АО «СЗ «ИПОТЕЧНАЯ КОРПОРАЦИЯ ЧУВАШСКОЙ РЕСПУБЛИКИ И ГУП «ЧУВАШГАЗ» У  ГУП ЧР «ЧУВАШАВТОТРАНС» МИНТРАНСА ЧУВАШИИ, ЗДАНИЯ АБК, РАСПОЛОЖЕННОГО ПО АДРЕСУ: Г.ЧЕБОКСАРЫ, УЛ.ГАГАРИНА, Д. 20»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11,267 млн. руб.</a:t>
                      </a:r>
                    </a:p>
                    <a:p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8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704727" y="694215"/>
            <a:ext cx="7676004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056640" y="805071"/>
            <a:ext cx="9611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ПРОФИНАНСИРОВАНО 8 ПРОЕКТОВ   НА ОБЩУЮ СУММУ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117,52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МЛН. РУБ.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49128" y="96352"/>
            <a:ext cx="5805889" cy="5978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ПРОЕКТАМИ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68399" y="4135121"/>
            <a:ext cx="82271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Всего за 2020 по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кв.  2021 г. поступило 52 обращения, на различной стадии  рассмотрения находятся 18 инвестиционных проекта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266480"/>
              </p:ext>
            </p:extLst>
          </p:nvPr>
        </p:nvGraphicFramePr>
        <p:xfrm>
          <a:off x="1168398" y="1742734"/>
          <a:ext cx="8940801" cy="223517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7418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8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0756">
                <a:tc>
                  <a:txBody>
                    <a:bodyPr/>
                    <a:lstStyle/>
                    <a:p>
                      <a:pPr algn="l"/>
                      <a:r>
                        <a:rPr lang="ru-RU" sz="2400" baseline="0" dirty="0">
                          <a:solidFill>
                            <a:schemeClr val="bg1"/>
                          </a:solidFill>
                        </a:rPr>
                        <a:t>В 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 ПЕРИОД</a:t>
                      </a:r>
                      <a:r>
                        <a:rPr lang="ru-RU" sz="2400" baseline="0" dirty="0">
                          <a:solidFill>
                            <a:schemeClr val="bg1"/>
                          </a:solidFill>
                        </a:rPr>
                        <a:t> РЕАЛИЗАЦИИ ПРОЕКТОВ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7198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ПРЯМЫЕ НАЛОГОВЫЕ ПОСТУПЛЕНИЯ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БЮДЖЕТЫ ВСЕХ УРОВНЕЙ, СВЯЗАННЫЕ С РЕАЛИЗАЦИЕЙ ПРОЕКТОВ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47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07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СОЗДАНО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РАБОЧИХ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3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68399" y="4750674"/>
            <a:ext cx="84328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НЕФИНАНСОВЫЕ МЕРЫ ПОДДЕРЖКИ СУБЪЕКТОВ МСП за 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кв.2021 г.- проведено 15 мероприятий (форумы, выставки, презентации,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продвижение в регионе Национальной технологической инициативы (НТИ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2020 г. на сайте Фонда 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VF21.ru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опубликовано 73 новости, в социальных сетях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страницах Фонда 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- 95 публикаций, 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(@fondventure21)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-35 публикаций. За 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 2021 г.  на сайте опубликовано 27 новостей, в </a:t>
            </a:r>
            <a:r>
              <a:rPr lang="ru-RU" sz="1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соц.сетях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-34 новости. Количество посещений сайта 2020 по 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кв.2021 г. составило 117 502.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3" descr="C:\Users\1\Pictures\логотип Фонда\Лого_21.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02" y="306762"/>
            <a:ext cx="2373212" cy="49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0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9010" y="363833"/>
            <a:ext cx="7741920" cy="6924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kern="0" dirty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sz="2000" b="1" kern="0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sz="20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МЕРОПРИЯТИЯ  по популяризации </a:t>
            </a:r>
            <a:r>
              <a:rPr lang="ru-RU" sz="20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sz="20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sz="20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НАЦИОНАЛЬНОЙ </a:t>
            </a:r>
            <a:r>
              <a:rPr lang="ru-RU" sz="20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ТЕХНОЛОГИЧЕСКОЙ ИНИЦИАТИВЫ (НТИ) </a:t>
            </a:r>
            <a:r>
              <a:rPr lang="ru-RU" sz="20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sz="20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sz="2000" b="1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в </a:t>
            </a:r>
            <a:r>
              <a:rPr lang="ru-RU" sz="20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Чувашской Республике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38539" y="1877055"/>
            <a:ext cx="3263786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</a:p>
          <a:p>
            <a:pPr algn="just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31 января 2020 года в точке кипения ЧГУ им. И.Н. Ульянова с участием Фонда состоялся 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КРУГЛЫЙ СТОЛ «ОБСУЖДЕНИЕ ВАРИАНТОВ УЧАСТИЯ ПРЕДПРИЯТИЙ ЭЛЕКТРОТЕХНИЧЕСКОГО КЛАСТЕРА ЧР В МЕРОПРИЯТИЯХ НТИ ЭНЕРДЖИНЕТ 2.0». \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29 февраля 2020 года  МАОУДО "Детский технопарк "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Кванториум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" г. Чебоксары и Фондом 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ПРОВЕДЕН ХАКАТОН ПО НАПРАВЛЕНИЮ "СИТИФЕРМЕРСТВО" И "ИНТЕРНЕТ ВЕЩЕЙ" В РАМКАХ ПОДГОТОВКИ К ОЛИМПИАДЕ НТИ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29 февраля 2020 года в Чебоксарском политехническом институте 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СОСТОЯЛСЯ КОНКУРС СРЕДИ ШКОЛЬНИКОВ ПО ПРОГРАММИРОВАНИЮ «ХАКАТОН – ВЫЗОВ ПОЛИТЕХА»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 27 апреля по 27 мая 2020 года Фондом 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ПРОВЕДЕН РЕСПУБЛИКАНСКИЙ КОНКУРС ДЕТСКОГО РИСУНКА «ВИНТИК. МОЯ ЧУВАШИЯ В 2035 ГОДУ»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Конкурс проводился в рамках мероприятий, посвященных празднованию 100-летия образования Чувашской автономной области. В Конкурсе приняли участие 104 учащихся 15 образовательных организаций Чувашской Республики.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 1 по 15 ноября 2020 года Фонд 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ПРОВОДИЛ АКЦИЮ «ВИКТОРИНА НТИ».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Акция проведена в социальных сетях, приняло участие 200 человек.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28 ноября 2020 года Фонд участвовал в 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ПРОВЕДЕНИИ НА РЕГИОНАЛЬНОЙ ПЛОЩАДКЕ ОЛИМПИАДЫ НТИ - «КВАНТОРИУМЕ» ХАКАТОНОВ ПО НАПРАВЛЕНИЯМ «ТЕХНОЛОГИИ ДЛЯ ЧЕЛОВЕКА» И «ТЕХНОЛОГИИ ДЛЯ МИРА РОБОТОВ».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38539" y="1674901"/>
            <a:ext cx="5560943" cy="107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/>
          </a:p>
        </p:txBody>
      </p:sp>
      <p:pic>
        <p:nvPicPr>
          <p:cNvPr id="9" name="Picture 3" descr="C:\Users\1\Pictures\логотип Фонда\Лого_21.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02" y="306762"/>
            <a:ext cx="2373212" cy="49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xn--m1agf.xn--p1ai/upload/iblock/ca8/98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994" y="854804"/>
            <a:ext cx="2672080" cy="104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633348" y="1901652"/>
            <a:ext cx="2827837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год 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(факт январь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– апрель)</a:t>
            </a:r>
          </a:p>
          <a:p>
            <a:pPr algn="just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ВИКТОРИНЫ НТИ по новому рынку НТИ </a:t>
            </a:r>
            <a:r>
              <a:rPr lang="ru-RU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WearNet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 (технологии в сфере моды)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в электронном формате  с 01.04.2021 по 15.04.2021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ПРОВОДИТСЯ РЕСПУБЛИКАНСКИЙ КОНКУРС ДЕТСКИХ РИСУНКОВ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«ВиНТИк» среди учащихся 5-11 классов с 30.04.2021 по 31.05.2021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3348" y="3868499"/>
            <a:ext cx="27345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июне 2017 года Министерством экономического развития, промышленности и торговли Чувашской республики принято решение о закреплении за Фондом функций по реализации политики в области НТИ на территории Чувашской республики (письмо Минэкономразвития Чувашии от 14.06.2017 года №14/10-7004).</a:t>
            </a:r>
            <a:endParaRPr lang="ru-RU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966731"/>
              </p:ext>
            </p:extLst>
          </p:nvPr>
        </p:nvGraphicFramePr>
        <p:xfrm>
          <a:off x="6734228" y="2232962"/>
          <a:ext cx="3956009" cy="3412395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0912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5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НАИМЕНОВАНИЕ СТАТЕЙ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СРОК ПРОВЕДЕНИЯ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ПРОВЕДЕНИЕ МЕРОПРИЯТИЙ ИНФОРМАЦИОННОГО ХАРАКТЕРА (СОВЕЩАНИЯ, СЕМИНАРЫ, КРУГЛЫЕ СТОЛЫ) ПО ИНФОРМИРОВАНИЮ ПРЕДПРИНИМАТЕЛЬСКОГО СООБЩЕСТВА О НТИ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В ТЕЧЕНИЕ 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ОРГАНИЗАЦИЯ И ПРОВЕДЕНИЕ АКЦИИ ДЛЯ СТУДЕНТОВ ВУЗОВ (КООПЕРАТИВНЫЙ ИНСТИТУТ) ЧУВАШСКОЙ РЕСПУБЛИКИ «ПРОЙДИ КУРС ОНЛАЙН-ОБУЧЕНИЯ ПО НТИ И ПОЛУЧИ ПОДАРОК»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СЕНТЯБРЬ - ДЕКАБРЬ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ПРОВЕДЕНИЕ МЕРОПРИЯТИЙ ПО ПОПУЛЯРИЗАЦИИ НТИ СРЕДИ СТУДЕНТОВ В ЧЕБОКСАРСКОМ ФИЛИАЛЕ МОСКОВСКОГО ПОЛИТЕХА (ОЛИМПИАДА НТИ, ХАКАТОН)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ОКТЯБРЬ - ДЕКАБРЬ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ПРОВЕДЕНИЕ МЕРОПРИЯТИЙ ПО ПОПУЛЯРИЗАЦИИ НТИ СРЕДИ ШКОЛЬНИКОВ СОВМЕСТНО С "КВАНТОРИУМОМ Г. ЧЕБОКСАРЫ" ("СОЛНЕЧНАЯ РЕГАТА", "ОЛИМПИАДА ДЖУНИОР")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АВГУСТ - ДЕКАБРЬ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08588" y="1856998"/>
            <a:ext cx="1762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 год (план)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60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220720" y="100397"/>
            <a:ext cx="7110668" cy="539683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ПЕРСПЕКТИВА   ДЕЯТЕЛЬНОСТИ   ФОНДА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B9B0-9B0A-974C-983D-2D65421A418E}" type="slidenum">
              <a:rPr lang="ru-RU" smtClean="0"/>
              <a:t>6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85440" y="845499"/>
            <a:ext cx="7445948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2"/>
          <p:cNvSpPr txBox="1">
            <a:spLocks/>
          </p:cNvSpPr>
          <p:nvPr/>
        </p:nvSpPr>
        <p:spPr>
          <a:xfrm>
            <a:off x="732941" y="845500"/>
            <a:ext cx="8908899" cy="57889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И ОТБОР ПРОЕКТОВ, СТАРТАПОВ ДЛЯ ФИНАНСИРОВАНИЯ</a:t>
            </a:r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В ТОМ ЧИСЛЕ ПРОЕКТОВ НАЦИОНАЛЬНОЙ ТЕХНОЛОГИЧЕСКОЙ ИНИЦИАТИВЫ);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АКСЕЛЕРАЦИЯ СУЩЕСТВУЮЩИХ ПРОЕКТОВ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. ЛИКВИДАЦИЯ ПРОСРОЧКИ;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ПО ВОЗВРАТУ ОСТАТКА СРЕДСТВ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ВЛОЖЕННЫХ В ЗПИФ ПОД УПРАВЛЕНИЕМ АО «УК «НИК РАЗВИТИЕ» 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РАСХОДОВ ФОНДА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НЕПРОФИЛЬНЫХ АКТИВОВ ФОНДА 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ФИНАНСОВЫХ ИСТОЧНИКОВ ДЛЯ УВЕЛИЧЕНИЯ КАПИТАЛИЗАЦИИ ФОНДА </a:t>
            </a: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путем реализации следующих мероприятий:</a:t>
            </a:r>
          </a:p>
          <a:p>
            <a:pPr algn="just"/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ПРИВЕДЕНИЕ 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ЛОКАЛЬНЫХ НОРМАТИВНЫХ АКТОВ ФОНДА В СООТВЕТСТВИЕ с  </a:t>
            </a:r>
            <a:r>
              <a:rPr lang="ru-RU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Правительства РФ № 2204 от 22.12.2020 «О некоторых вопросах реализации государственной поддержки инновационной деятельности, в т.ч. путем венчурного и (или) прямого финансирования   инновационных   проектов», изданного на основании изменений 2020 г. в ФЗ № 127 « О науке и государственной  научно-технической политике»  </a:t>
            </a:r>
          </a:p>
          <a:p>
            <a:pPr marL="0" indent="0" algn="just">
              <a:buNone/>
            </a:pPr>
            <a:endParaRPr lang="ru-RU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3" descr="C:\Users\1\Pictures\логотип Фонда\Лого_21.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02" y="306762"/>
            <a:ext cx="2373212" cy="49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53834" y="3636877"/>
            <a:ext cx="1086725" cy="8617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Стратегия (политика) института инновационного развития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81200" y="3636877"/>
            <a:ext cx="1706880" cy="16158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Правила определения допустимого уровня рисков, в том числе финансовых и базовых критериев управления 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ими при реализации инновационного проекта 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с использованием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 средств государственной поддержки</a:t>
            </a:r>
            <a:endParaRPr lang="ru-RU" sz="9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59200" y="3636877"/>
            <a:ext cx="2407920" cy="16158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Правила оценки эффективности, особенности определения целевого характера использования бюджетных средств, направленных на государственную поддержку инновационной деятельности, и средств из внебюджетных источников, возврат которых обеспечен государственными гарантиями и применяемые при такой оценке критериями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17920" y="3636877"/>
            <a:ext cx="1818640" cy="16158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о проведении экспертиз, осуществления мониторинга и контроля реализации инновационного проекта, мониторинге и контроле целевого расходования средств государственной поддержки, направленных на финансовое обеспечение инновационного проекта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128000" y="3636877"/>
            <a:ext cx="1412240" cy="16158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900" b="1" i="1" dirty="0">
                <a:latin typeface="Arial" panose="020B0604020202020204" pitchFamily="34" charset="0"/>
                <a:cs typeface="Arial" panose="020B0604020202020204" pitchFamily="34" charset="0"/>
              </a:rPr>
              <a:t>Условия и допустимые формы финансового обеспечения средств инновационного проекта за счет государственной поддержки инновационной деятельности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2941" y="5364480"/>
            <a:ext cx="88072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Распоряжением КМ ЧР от 06.05.2021  № 341-р Фонд  включен в Перечь региональных институтов инновационного развития с указанием органов исполнительной власти субъектов Российской Федерации, осуществляющих координацию его деятельности.</a:t>
            </a:r>
          </a:p>
          <a:p>
            <a:pPr algn="just"/>
            <a:r>
              <a:rPr lang="ru-RU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ИИР (институт инновационного развития) может являться получателем средств государственной поддержки в допускаемой законодательством Российской Федерации форме ( в </a:t>
            </a:r>
            <a:r>
              <a:rPr lang="ru-RU" sz="1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форме </a:t>
            </a:r>
            <a:r>
              <a:rPr lang="ru-RU" sz="1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докапитализации</a:t>
            </a:r>
            <a:r>
              <a:rPr lang="ru-RU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самостоятельно осуществлять инновационную деятельность, которому Российской Федерацией или субъектами Российской Федерации предоставляются средства на оказание поддержки юридическим и физическим лицам, осуществляющим инновационную деятельность.  </a:t>
            </a:r>
            <a:r>
              <a:rPr lang="ru-RU" sz="1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Докапитализация</a:t>
            </a:r>
            <a:r>
              <a:rPr lang="ru-RU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Фонда позволит решить задачи поставленные в ИПСЭР ( привлечение внебюджетных инвестиций в размере 300 млн. руб., создание  200 раб. мест в период до 2024 года.)</a:t>
            </a:r>
          </a:p>
        </p:txBody>
      </p:sp>
    </p:spTree>
    <p:extLst>
      <p:ext uri="{BB962C8B-B14F-4D97-AF65-F5344CB8AC3E}">
        <p14:creationId xmlns:p14="http://schemas.microsoft.com/office/powerpoint/2010/main" val="248571743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20641</TotalTime>
  <Words>1145</Words>
  <Application>Microsoft Office PowerPoint</Application>
  <PresentationFormat>Произвольный</PresentationFormat>
  <Paragraphs>139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Ретро</vt:lpstr>
      <vt:lpstr>Презентация PowerPoint</vt:lpstr>
      <vt:lpstr>О ФОНДЕ</vt:lpstr>
      <vt:lpstr>ПОРТФЕЛЬ ПРОЕКТОВ ФОНДА</vt:lpstr>
      <vt:lpstr>РАБОТА С ПРОЕКТАМИ</vt:lpstr>
      <vt:lpstr> МЕРОПРИЯТИЯ  по популяризации  НАЦИОНАЛЬНОЙ ТЕХНОЛОГИЧЕСКОЙ ИНИЦИАТИВЫ (НТИ)  в Чувашской Республике</vt:lpstr>
      <vt:lpstr>ПЕРСПЕКТИВА   ДЕЯТЕЛЬНОСТИ   ФОНДА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предоставлении финансовой поддержки Фондом венчурных инвестиций Чувашской Республики</dc:title>
  <dc:creator>ven</dc:creator>
  <cp:lastModifiedBy>Администрация Ибресинского района Татьяна Набока</cp:lastModifiedBy>
  <cp:revision>516</cp:revision>
  <cp:lastPrinted>2020-12-25T12:57:04Z</cp:lastPrinted>
  <dcterms:created xsi:type="dcterms:W3CDTF">2012-04-27T15:13:07Z</dcterms:created>
  <dcterms:modified xsi:type="dcterms:W3CDTF">2021-06-03T12:15:37Z</dcterms:modified>
</cp:coreProperties>
</file>