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4" r:id="rId2"/>
    <p:sldId id="273" r:id="rId3"/>
    <p:sldId id="260" r:id="rId4"/>
    <p:sldId id="259" r:id="rId5"/>
    <p:sldId id="262" r:id="rId6"/>
    <p:sldId id="263" r:id="rId7"/>
    <p:sldId id="264" r:id="rId8"/>
    <p:sldId id="272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4493" autoAdjust="0"/>
  </p:normalViewPr>
  <p:slideViewPr>
    <p:cSldViewPr>
      <p:cViewPr varScale="1">
        <p:scale>
          <a:sx n="92" d="100"/>
          <a:sy n="92" d="100"/>
        </p:scale>
        <p:origin x="-5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6EA50-8C07-41A6-A838-F26838E03FC7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B0209-A9F6-4581-8B1F-15818C232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628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B0209-A9F6-4581-8B1F-15818C23206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708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B0209-A9F6-4581-8B1F-15818C23206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677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41F1-280E-45F2-B2B0-7BA0895C2EC0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9F11-FF84-4EFE-80FC-4307BC2FF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525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41F1-280E-45F2-B2B0-7BA0895C2EC0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9F11-FF84-4EFE-80FC-4307BC2FF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508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41F1-280E-45F2-B2B0-7BA0895C2EC0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9F11-FF84-4EFE-80FC-4307BC2FF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191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41F1-280E-45F2-B2B0-7BA0895C2EC0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9F11-FF84-4EFE-80FC-4307BC2FF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608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41F1-280E-45F2-B2B0-7BA0895C2EC0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9F11-FF84-4EFE-80FC-4307BC2FF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374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41F1-280E-45F2-B2B0-7BA0895C2EC0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9F11-FF84-4EFE-80FC-4307BC2FF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31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41F1-280E-45F2-B2B0-7BA0895C2EC0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9F11-FF84-4EFE-80FC-4307BC2FF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10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41F1-280E-45F2-B2B0-7BA0895C2EC0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9F11-FF84-4EFE-80FC-4307BC2FF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775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41F1-280E-45F2-B2B0-7BA0895C2EC0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9F11-FF84-4EFE-80FC-4307BC2FF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319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41F1-280E-45F2-B2B0-7BA0895C2EC0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9F11-FF84-4EFE-80FC-4307BC2FF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974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41F1-280E-45F2-B2B0-7BA0895C2EC0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9F11-FF84-4EFE-80FC-4307BC2FF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034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D41F1-280E-45F2-B2B0-7BA0895C2EC0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69F11-FF84-4EFE-80FC-4307BC2FF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78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/>
              <a:t>Виды поддержек для субъектов МСП и </a:t>
            </a:r>
            <a:r>
              <a:rPr lang="ru-RU" sz="3600" b="1" i="1" dirty="0" err="1" smtClean="0"/>
              <a:t>самозанятых</a:t>
            </a:r>
            <a:r>
              <a:rPr lang="ru-RU" sz="3600" b="1" i="1" dirty="0" smtClean="0"/>
              <a:t> граждан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lvl="3"/>
            <a:endParaRPr lang="ru-RU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689897" y="1844630"/>
            <a:ext cx="7848872" cy="86409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Информационная </a:t>
            </a:r>
          </a:p>
          <a:p>
            <a:pPr algn="ctr"/>
            <a:r>
              <a:rPr lang="ru-RU" dirty="0" smtClean="0"/>
              <a:t>(</a:t>
            </a:r>
            <a:r>
              <a:rPr lang="ru-RU" dirty="0" err="1" smtClean="0"/>
              <a:t>web</a:t>
            </a:r>
            <a:r>
              <a:rPr lang="ru-RU" dirty="0" smtClean="0"/>
              <a:t>-сайт </a:t>
            </a:r>
            <a:r>
              <a:rPr lang="ru-RU" dirty="0"/>
              <a:t>«Малый бизнес Чувашии» - www.mb.cap.ru)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683568" y="3197744"/>
            <a:ext cx="7884723" cy="86409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Консультационная </a:t>
            </a:r>
            <a:endParaRPr lang="ru-RU" b="1" dirty="0" smtClean="0"/>
          </a:p>
          <a:p>
            <a:pPr algn="ctr"/>
            <a:r>
              <a:rPr lang="ru-RU" dirty="0" smtClean="0"/>
              <a:t>(по видам государственной и муниципальной поддержки)</a:t>
            </a:r>
            <a:endParaRPr lang="ru-RU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755576" y="4710950"/>
            <a:ext cx="7776864" cy="87829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Имущественная </a:t>
            </a:r>
          </a:p>
          <a:p>
            <a:pPr algn="ctr"/>
            <a:r>
              <a:rPr lang="ru-RU" sz="1400" dirty="0" smtClean="0"/>
              <a:t>(Перечень </a:t>
            </a:r>
            <a:r>
              <a:rPr lang="ru-RU" sz="1400" dirty="0"/>
              <a:t>муниципального имущества Ибресинского района для предоставления его во владение и (или) в пользование на долгосрочной основе по льготным ставкам арендной платы субъектам малого и среднего </a:t>
            </a:r>
            <a:r>
              <a:rPr lang="ru-RU" sz="1400" dirty="0" smtClean="0"/>
              <a:t>предпринимательства и </a:t>
            </a:r>
            <a:r>
              <a:rPr lang="ru-RU" sz="1400" dirty="0" err="1" smtClean="0"/>
              <a:t>самозанятым</a:t>
            </a:r>
            <a:r>
              <a:rPr lang="ru-RU" sz="1400" dirty="0" smtClean="0"/>
              <a:t> гражданам)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3814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dirty="0" smtClean="0"/>
              <a:t>Площадка </a:t>
            </a:r>
            <a:r>
              <a:rPr lang="ru-RU" sz="3600" dirty="0"/>
              <a:t>«3»</a:t>
            </a:r>
            <a:br>
              <a:rPr lang="ru-RU" sz="3600" dirty="0"/>
            </a:br>
            <a:endParaRPr lang="ru-RU" sz="3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60797163"/>
              </p:ext>
            </p:extLst>
          </p:nvPr>
        </p:nvGraphicFramePr>
        <p:xfrm>
          <a:off x="457200" y="1628800"/>
          <a:ext cx="4038600" cy="40431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8600"/>
              </a:tblGrid>
              <a:tr h="276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Место расположения: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Чувашская Республика, Ибресинский район, п. </a:t>
                      </a:r>
                      <a:r>
                        <a:rPr lang="ru-RU" sz="700" dirty="0" err="1">
                          <a:effectLst/>
                        </a:rPr>
                        <a:t>Бугуян</a:t>
                      </a:r>
                      <a:r>
                        <a:rPr lang="ru-RU" sz="700" dirty="0">
                          <a:effectLst/>
                        </a:rPr>
                        <a:t>, ул. Школьная д.11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51" marR="42951" marT="0" marB="0"/>
                </a:tc>
              </a:tr>
              <a:tr h="138093">
                <a:tc>
                  <a:txBody>
                    <a:bodyPr/>
                    <a:lstStyle/>
                    <a:p>
                      <a:pPr marL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Тип площадки: не жилое здание -  здание котельной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51" marR="42951" marT="0" marB="0"/>
                </a:tc>
              </a:tr>
              <a:tr h="611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Наименование объектов недвижимости: 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нежилое здание, одноэтажное кирпичное, общей площадью 123,7 кв. м., с кадастровым номером 21:10:020502:204, 1969 года постройки, (регистрация права собственности 21-21-14/013/2011-359  от 11.10.2011).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51" marR="42951" marT="0" marB="0"/>
                </a:tc>
              </a:tr>
              <a:tr h="290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Общая площадь объектов имущественного комплекса: 123,7 кв. м.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Общая площадь земельных участков имущественного комплекса: </a:t>
                      </a:r>
                      <a:r>
                        <a:rPr lang="ru-RU" sz="800">
                          <a:effectLst/>
                        </a:rPr>
                        <a:t>площадью 24291 кв.м.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51" marR="42951" marT="0" marB="0"/>
                </a:tc>
              </a:tr>
              <a:tr h="138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Технические характеристики объекта: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51" marR="42951" marT="0" marB="0"/>
                </a:tc>
              </a:tr>
              <a:tr h="470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Категория земель: </a:t>
                      </a:r>
                      <a:r>
                        <a:rPr lang="ru-RU" sz="800">
                          <a:effectLst/>
                        </a:rPr>
                        <a:t>земельный участок, категория земель: земли населенных пунктов, площадью 24291 кв.м. с кадастровым номером 21:10:020502:141 (регистрация права собственности № 21-21-04/006/2008-212  от 15.04.2008);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51" marR="42951" marT="0" marB="0"/>
                </a:tc>
              </a:tr>
              <a:tr h="276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Вид разрешенного пользования: 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Для обслуживания зданий и сооружений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51" marR="42951" marT="0" marB="0"/>
                </a:tc>
              </a:tr>
              <a:tr h="138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Форма передачи: аренда/продажа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51" marR="42951" marT="0" marB="0"/>
                </a:tc>
              </a:tr>
              <a:tr h="771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Наличие инфраструктуры: 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Отопление  имеется Гкал/час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Электроэнергия имеется кВт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Водоснабжение имеется </a:t>
                      </a:r>
                      <a:r>
                        <a:rPr lang="ru-RU" sz="800" dirty="0" err="1">
                          <a:effectLst/>
                        </a:rPr>
                        <a:t>куб.м</a:t>
                      </a:r>
                      <a:r>
                        <a:rPr lang="ru-RU" sz="800" dirty="0">
                          <a:effectLst/>
                        </a:rPr>
                        <a:t>/год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Канализация имеется </a:t>
                      </a:r>
                      <a:r>
                        <a:rPr lang="ru-RU" sz="800" dirty="0" err="1">
                          <a:effectLst/>
                        </a:rPr>
                        <a:t>куб.м</a:t>
                      </a:r>
                      <a:r>
                        <a:rPr lang="ru-RU" sz="800" dirty="0">
                          <a:effectLst/>
                        </a:rPr>
                        <a:t>/год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51" marR="42951" marT="0" marB="0"/>
                </a:tc>
              </a:tr>
              <a:tr h="932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Удаленность земельного участка (в км):</a:t>
                      </a:r>
                      <a:endParaRPr lang="ru-RU" sz="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 dirty="0">
                          <a:effectLst/>
                        </a:rPr>
                        <a:t>135 км от столицы республики г. Чебоксары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 dirty="0">
                          <a:effectLst/>
                        </a:rPr>
                        <a:t>25 км от центра муниципального образования, в котором располагается площадка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 dirty="0">
                          <a:effectLst/>
                        </a:rPr>
                        <a:t>25 км от ближайшей магистрали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25 от ближайшей ж/дороги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51" marR="42951" marT="0" marB="0"/>
                </a:tc>
              </a:tr>
            </a:tbl>
          </a:graphicData>
        </a:graphic>
      </p:graphicFrame>
      <p:pic>
        <p:nvPicPr>
          <p:cNvPr id="6" name="Объект 5" descr="C:\Users\ibrecon4\AppData\Local\Microsoft\Windows\Temporary Internet Files\Content.Word\Снимок.pn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542" y="1700808"/>
            <a:ext cx="3728914" cy="3960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255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Площадка «4»</a:t>
            </a:r>
            <a:br>
              <a:rPr lang="ru-RU" sz="3200" dirty="0"/>
            </a:br>
            <a:endParaRPr lang="ru-RU" sz="32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</p:nvPr>
        </p:nvGraphicFramePr>
        <p:xfrm>
          <a:off x="457200" y="2047967"/>
          <a:ext cx="4038600" cy="35919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8600"/>
              </a:tblGrid>
              <a:tr h="137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Место расположения:</a:t>
                      </a:r>
                      <a:r>
                        <a:rPr lang="ru-RU" sz="800">
                          <a:effectLst/>
                        </a:rPr>
                        <a:t> </a:t>
                      </a:r>
                      <a:r>
                        <a:rPr lang="ru-RU" sz="700">
                          <a:effectLst/>
                        </a:rPr>
                        <a:t>Чувашская Республика, Ибресинский район, п.Ибреси, ул. Маресьева, 61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735" marR="44735" marT="0" marB="0"/>
                </a:tc>
              </a:tr>
              <a:tr h="251512">
                <a:tc>
                  <a:txBody>
                    <a:bodyPr/>
                    <a:lstStyle/>
                    <a:p>
                      <a:pPr marL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Тип площадки: </a:t>
                      </a:r>
                      <a:endParaRPr lang="ru-RU" sz="800">
                        <a:effectLst/>
                      </a:endParaRPr>
                    </a:p>
                    <a:p>
                      <a:pPr marL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помещение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735" marR="44735" marT="0" marB="0"/>
                </a:tc>
              </a:tr>
              <a:tr h="674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Наименование объектов недвижимости: </a:t>
                      </a:r>
                      <a:endParaRPr lang="ru-RU" sz="800">
                        <a:effectLst/>
                      </a:endParaRPr>
                    </a:p>
                    <a:p>
                      <a:pPr marL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помещение</a:t>
                      </a:r>
                      <a:r>
                        <a:rPr lang="ru-RU" sz="800">
                          <a:effectLst/>
                        </a:rPr>
                        <a:t>  в нежилом здании, контора-лаборатория, двухэтажное кирпичное,   площадью 20,16 кв. м., с кадастровым номером 21:10:000000:3807, 1973 года постройки, (регистрация права собственности № 21-21-14/008/2010-365  от 09.12.2010).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735" marR="44735" marT="0" marB="0"/>
                </a:tc>
              </a:tr>
              <a:tr h="251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Общая площадь объектов имущественного комплекса: 407,2 кв. м.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Общая площадь земельных участков имущественного комплекса: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735" marR="44735" marT="0" marB="0"/>
                </a:tc>
              </a:tr>
              <a:tr h="138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Технические характеристики объекта: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735" marR="44735" marT="0" marB="0"/>
                </a:tc>
              </a:tr>
              <a:tr h="411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Категория земель: </a:t>
                      </a:r>
                      <a:r>
                        <a:rPr lang="ru-RU" sz="800">
                          <a:effectLst/>
                        </a:rPr>
                        <a:t>земельный участок, категория земель: земли населенных пунктов, площадью 587 кв.м. с кадастровым номером 21:10:160204:90 (регистрация права собственности  № 21-21-14/010/2010-252  от 12.01.2011)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735" marR="44735" marT="0" marB="0"/>
                </a:tc>
              </a:tr>
              <a:tr h="251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Вид разрешенного пользования: 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для производственно технических нужд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735" marR="44735" marT="0" marB="0"/>
                </a:tc>
              </a:tr>
              <a:tr h="125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Форма передачи: аренда/продажа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735" marR="44735" marT="0" marB="0"/>
                </a:tc>
              </a:tr>
              <a:tr h="674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Наличие инфраструктуры: 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Отопление  имеется Гкал/час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Электроэнергия имеется кВт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Водоснабжение имеется куб. м/год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Канализация имеется куб. м/год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735" marR="44735" marT="0" marB="0"/>
                </a:tc>
              </a:tr>
              <a:tr h="674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Удаленность земельного участка (в км):</a:t>
                      </a:r>
                      <a:endParaRPr lang="ru-RU" sz="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 dirty="0">
                          <a:effectLst/>
                        </a:rPr>
                        <a:t>110 км от столицы республики г. Чебоксары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 dirty="0">
                          <a:effectLst/>
                        </a:rPr>
                        <a:t>0 км от центра муниципального образования, в котором располагается площадка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 dirty="0">
                          <a:effectLst/>
                        </a:rPr>
                        <a:t>1 км от ближайшей магистрали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350м от ближайшей ж/дороги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735" marR="44735" marT="0" marB="0"/>
                </a:tc>
              </a:tr>
            </a:tbl>
          </a:graphicData>
        </a:graphic>
      </p:graphicFrame>
      <p:pic>
        <p:nvPicPr>
          <p:cNvPr id="5" name="Объект 4" descr="C:\Users\ibrecon4\AppData\Local\Microsoft\Windows\Temporary Internet Files\Content.Word\Снимок6.pn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844824"/>
            <a:ext cx="3672408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884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Площадка «5»</a:t>
            </a:r>
            <a:br>
              <a:rPr lang="ru-RU" sz="3200" dirty="0"/>
            </a:b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</p:nvPr>
        </p:nvGraphicFramePr>
        <p:xfrm>
          <a:off x="457200" y="1838442"/>
          <a:ext cx="4038600" cy="40051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8600"/>
              </a:tblGrid>
              <a:tr h="251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Место расположения: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Чувашская Республика, Ибресинский район, п.Ибреси, ул.Маресьева, 61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735" marR="44735" marT="0" marB="0"/>
                </a:tc>
              </a:tr>
              <a:tr h="125756">
                <a:tc>
                  <a:txBody>
                    <a:bodyPr/>
                    <a:lstStyle/>
                    <a:p>
                      <a:pPr marL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Тип площадки: помещение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735" marR="44735" marT="0" marB="0"/>
                </a:tc>
              </a:tr>
              <a:tr h="674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Наименование объектов недвижимости: 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Нежилое помещение в здании конторы-лаборатории, двухэтажное кирпичное,  площадью 43,18 кв. м., с кадастровым номером 21:10:000000:3807, 1973 года постройки, (регистрация права собственности № 21-21-14/008/2010-365  от 09.12.2010).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735" marR="44735" marT="0" marB="0"/>
                </a:tc>
              </a:tr>
              <a:tr h="262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Общая площадь объектов имущественного комплекса:  кв. м  </a:t>
                      </a:r>
                      <a:r>
                        <a:rPr lang="ru-RU" sz="800">
                          <a:effectLst/>
                        </a:rPr>
                        <a:t>407,2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Общая площадь земельных участков имущественного комплекса: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735" marR="44735" marT="0" marB="0"/>
                </a:tc>
              </a:tr>
              <a:tr h="548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Технические характеристики объекта: </a:t>
                      </a:r>
                      <a:r>
                        <a:rPr lang="ru-RU" sz="800">
                          <a:effectLst/>
                        </a:rPr>
                        <a:t>нежилое здание, контора-лаборатория, двухэтажное кирпичное, общей площадью 407,2 кв. м., с кадастровым номером 21:10:000000:3807, 1973 года постройки, (регистрация права собственности № 21-21-14/008/2010-365  от 09.12.2010).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735" marR="44735" marT="0" marB="0"/>
                </a:tc>
              </a:tr>
              <a:tr h="411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Категория земель: </a:t>
                      </a:r>
                      <a:r>
                        <a:rPr lang="ru-RU" sz="800">
                          <a:effectLst/>
                        </a:rPr>
                        <a:t>земельный участок, категория земель: земли населенных пунктов, площадью 587 кв.м. с кадастровым номером 21:10:160204:90 (регистрация права собственности  № 21-21-14/010/2010-252  от 12.01.2011)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735" marR="44735" marT="0" marB="0"/>
                </a:tc>
              </a:tr>
              <a:tr h="251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Вид разрешенного пользования: 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для производственно технических нужд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735" marR="44735" marT="0" marB="0"/>
                </a:tc>
              </a:tr>
              <a:tr h="125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Форма передачи: аренда/продажа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735" marR="44735" marT="0" marB="0"/>
                </a:tc>
              </a:tr>
              <a:tr h="674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Наличие инфраструктуры: 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Отопление  имеется Гкал/час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Электроэнергия имеется кВт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Водоснабжение имеется куб.м/год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Канализация имеется куб.м/год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735" marR="44735" marT="0" marB="0"/>
                </a:tc>
              </a:tr>
              <a:tr h="674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Удаленность земельного участка (в км):</a:t>
                      </a:r>
                      <a:endParaRPr lang="ru-RU" sz="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 dirty="0">
                          <a:effectLst/>
                        </a:rPr>
                        <a:t>110 км от столицы республики г. Чебоксары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 dirty="0">
                          <a:effectLst/>
                        </a:rPr>
                        <a:t>0 км от центра муниципального образования, в котором располагается площадка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 dirty="0">
                          <a:effectLst/>
                        </a:rPr>
                        <a:t>1 км от ближайшей магистрали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 350 м от ближайшей ж/дороги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735" marR="44735" marT="0" marB="0"/>
                </a:tc>
              </a:tr>
            </a:tbl>
          </a:graphicData>
        </a:graphic>
      </p:graphicFrame>
      <p:pic>
        <p:nvPicPr>
          <p:cNvPr id="6" name="Объект 5" descr="C:\Users\ibrecon4\AppData\Local\Microsoft\Windows\Temporary Internet Files\Content.Word\Снимок6.pn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571" y="1988840"/>
            <a:ext cx="3079869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158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Площадка «6»</a:t>
            </a:r>
            <a:br>
              <a:rPr lang="ru-RU" sz="3200" dirty="0"/>
            </a:b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</p:nvPr>
        </p:nvGraphicFramePr>
        <p:xfrm>
          <a:off x="457200" y="2111605"/>
          <a:ext cx="4038600" cy="34678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8600"/>
              </a:tblGrid>
              <a:tr h="262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Место расположения:</a:t>
                      </a:r>
                      <a:r>
                        <a:rPr lang="ru-RU" sz="800">
                          <a:effectLst/>
                        </a:rPr>
                        <a:t> </a:t>
                      </a:r>
                      <a:r>
                        <a:rPr lang="ru-RU" sz="700">
                          <a:effectLst/>
                        </a:rPr>
                        <a:t>Чувашская Республика, Ибресинский район, п.Ибреси, ул.Маресьева, 61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735" marR="44735" marT="0" marB="0"/>
                </a:tc>
              </a:tr>
              <a:tr h="125756">
                <a:tc>
                  <a:txBody>
                    <a:bodyPr/>
                    <a:lstStyle/>
                    <a:p>
                      <a:pPr marL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Тип площадки: помещение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735" marR="44735" marT="0" marB="0"/>
                </a:tc>
              </a:tr>
              <a:tr h="548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Наименование объектов недвижимости: помещение</a:t>
                      </a:r>
                      <a:r>
                        <a:rPr lang="ru-RU" sz="800">
                          <a:effectLst/>
                        </a:rPr>
                        <a:t> нежилое здание, контора-лаборатория, двухэтажное кирпичное, общей площадью 42,33 кв. м., с кадастровым номером 21:10:000000:3807, 1973 года постройки, (регистрация права собственности № 21-21-14/008/2010-365  от 09.12.2010).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735" marR="44735" marT="0" marB="0"/>
                </a:tc>
              </a:tr>
              <a:tr h="262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Общая площадь объектов имущественного комплекса: </a:t>
                      </a:r>
                      <a:r>
                        <a:rPr lang="ru-RU" sz="800">
                          <a:effectLst/>
                        </a:rPr>
                        <a:t>407,2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Общая площадь земельных участков имущественного комплекса: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735" marR="44735" marT="0" marB="0"/>
                </a:tc>
              </a:tr>
              <a:tr h="125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Технические характеристики объекта: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735" marR="44735" marT="0" marB="0"/>
                </a:tc>
              </a:tr>
              <a:tr h="411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Категория земель: </a:t>
                      </a:r>
                      <a:r>
                        <a:rPr lang="ru-RU" sz="800">
                          <a:effectLst/>
                        </a:rPr>
                        <a:t>земельный участок, категория земель: земли населенных пунктов, площадью 587 кв.м. с кадастровым номером 21:10:160204:90 (регистрация права собственности  № 21-21-14/010/2010-252  от 12.01.2011)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735" marR="44735" marT="0" marB="0"/>
                </a:tc>
              </a:tr>
              <a:tr h="251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Вид разрешенного пользования: 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для производственно технических нужд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735" marR="44735" marT="0" marB="0"/>
                </a:tc>
              </a:tr>
              <a:tr h="125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Форма передачи: аренда/продажа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735" marR="44735" marT="0" marB="0"/>
                </a:tc>
              </a:tr>
              <a:tr h="674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Наличие инфраструктуры: 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Отопление  имеется Гкал/час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Электроэнергия имеется кВт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Водоснабжение имеется куб.м/год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Канализация имеется куб.м/год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735" marR="44735" marT="0" marB="0"/>
                </a:tc>
              </a:tr>
              <a:tr h="674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Удаленность земельного участка (в км):</a:t>
                      </a:r>
                      <a:endParaRPr lang="ru-RU" sz="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 dirty="0">
                          <a:effectLst/>
                        </a:rPr>
                        <a:t>110 км от столицы республики г. Чебоксары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 dirty="0">
                          <a:effectLst/>
                        </a:rPr>
                        <a:t>0 км от центра муниципального образования, в котором располагается площадка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 dirty="0">
                          <a:effectLst/>
                        </a:rPr>
                        <a:t>1 км от ближайшей магистрали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350 от ближайшей ж/дороги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735" marR="44735" marT="0" marB="0"/>
                </a:tc>
              </a:tr>
            </a:tbl>
          </a:graphicData>
        </a:graphic>
      </p:graphicFrame>
      <p:pic>
        <p:nvPicPr>
          <p:cNvPr id="6" name="Объект 5" descr="C:\Users\ibrecon4\AppData\Local\Microsoft\Windows\Temporary Internet Files\Content.Word\Снимок6.pn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571" y="2132856"/>
            <a:ext cx="3151877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685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Площадка «7»</a:t>
            </a:r>
            <a:br>
              <a:rPr lang="ru-RU" sz="3200" dirty="0"/>
            </a:br>
            <a:endParaRPr lang="ru-RU" sz="32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27291654"/>
              </p:ext>
            </p:extLst>
          </p:nvPr>
        </p:nvGraphicFramePr>
        <p:xfrm>
          <a:off x="457200" y="1340766"/>
          <a:ext cx="4038600" cy="46085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8600"/>
              </a:tblGrid>
              <a:tr h="167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Место расположения: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700" dirty="0">
                          <a:effectLst/>
                        </a:rPr>
                        <a:t>Чувашская Республика, Ибресинский район, </a:t>
                      </a:r>
                      <a:r>
                        <a:rPr lang="ru-RU" sz="700" dirty="0" err="1">
                          <a:effectLst/>
                        </a:rPr>
                        <a:t>п.Ибреси</a:t>
                      </a:r>
                      <a:r>
                        <a:rPr lang="ru-RU" sz="700" dirty="0">
                          <a:effectLst/>
                        </a:rPr>
                        <a:t>, </a:t>
                      </a:r>
                      <a:r>
                        <a:rPr lang="ru-RU" sz="700" dirty="0" err="1">
                          <a:effectLst/>
                        </a:rPr>
                        <a:t>ул.Маресьева</a:t>
                      </a:r>
                      <a:r>
                        <a:rPr lang="ru-RU" sz="700" dirty="0">
                          <a:effectLst/>
                        </a:rPr>
                        <a:t>, 61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735" marR="44735" marT="0" marB="0"/>
                </a:tc>
              </a:tr>
              <a:tr h="153793">
                <a:tc>
                  <a:txBody>
                    <a:bodyPr/>
                    <a:lstStyle/>
                    <a:p>
                      <a:pPr marL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Тип площадки: помещение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735" marR="44735" marT="0" marB="0"/>
                </a:tc>
              </a:tr>
              <a:tr h="675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Наименование объектов недвижимости:   помещение</a:t>
                      </a:r>
                      <a:r>
                        <a:rPr lang="ru-RU" sz="800">
                          <a:effectLst/>
                        </a:rPr>
                        <a:t> в нежилом здании, конторы-лаборатории, двухэтажное кирпичное,  площадью 15,73 кв. м., с кадастровым номером 21:10:000000:3807, 1973 года постройки, (регистрация права собственности № 21-21-14/008/2010-365  от 09.12.2010).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735" marR="44735" marT="0" marB="0"/>
                </a:tc>
              </a:tr>
              <a:tr h="3215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Общая площадь объектов имущественного комплекса:</a:t>
                      </a:r>
                      <a:r>
                        <a:rPr lang="ru-RU" sz="800">
                          <a:effectLst/>
                        </a:rPr>
                        <a:t> 407,2</a:t>
                      </a:r>
                      <a:r>
                        <a:rPr lang="ru-RU" sz="700">
                          <a:effectLst/>
                        </a:rPr>
                        <a:t> кв.м.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Общая площадь земельных участков имущественного комплекса: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735" marR="44735" marT="0" marB="0"/>
                </a:tc>
              </a:tr>
              <a:tr h="675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Технические характеристики объекта: : помещение</a:t>
                      </a:r>
                      <a:r>
                        <a:rPr lang="ru-RU" sz="800">
                          <a:effectLst/>
                        </a:rPr>
                        <a:t> нежилое здание, контора-лаборатория, двухэтажное кирпичное, общей площадью 407,2 кв. м., с кадастровым номером 21:10:000000:3807, 1973 года постройки, (регистрация права собственности № 21-21-14/008/2010-365  от 09.12.2010).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735" marR="44735" marT="0" marB="0"/>
                </a:tc>
              </a:tr>
              <a:tr h="503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Категория земель: </a:t>
                      </a:r>
                      <a:r>
                        <a:rPr lang="ru-RU" sz="800">
                          <a:effectLst/>
                        </a:rPr>
                        <a:t>земельный участок, категория земель: земли населенных пунктов, площадью 587 кв.м. с кадастровым номером 21:10:160204:90 (регистрация права собственности  № 21-21-14/010/2010-252  от 12.01.2011)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735" marR="44735" marT="0" marB="0"/>
                </a:tc>
              </a:tr>
              <a:tr h="307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Вид разрешенного пользования: 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для производственно технических нужд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735" marR="44735" marT="0" marB="0"/>
                </a:tc>
              </a:tr>
              <a:tr h="153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Форма передачи: аренда/продажа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735" marR="44735" marT="0" marB="0"/>
                </a:tc>
              </a:tr>
              <a:tr h="8251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Наличие инфраструктуры: 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Отопление  имеется Гкал/час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Электроэнергия имеется кВт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Водоснабжение имеется куб.м/год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Канализация имеется куб.м/год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735" marR="44735" marT="0" marB="0"/>
                </a:tc>
              </a:tr>
              <a:tr h="8251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Удаленность земельного участка (в км):</a:t>
                      </a:r>
                      <a:endParaRPr lang="ru-RU" sz="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 dirty="0">
                          <a:effectLst/>
                        </a:rPr>
                        <a:t>110 км от столицы республики г. Чебоксары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 dirty="0">
                          <a:effectLst/>
                        </a:rPr>
                        <a:t>0 км от центра муниципального образования, в котором располагается площадка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 dirty="0">
                          <a:effectLst/>
                        </a:rPr>
                        <a:t>1 км от ближайшей магистрали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350 от ближайшей ж/дороги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735" marR="44735" marT="0" marB="0"/>
                </a:tc>
              </a:tr>
            </a:tbl>
          </a:graphicData>
        </a:graphic>
      </p:graphicFrame>
      <p:pic>
        <p:nvPicPr>
          <p:cNvPr id="5" name="Объект 4" descr="C:\Users\ibrecon4\AppData\Local\Microsoft\Windows\Temporary Internet Files\Content.Word\Снимок6.pn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484784"/>
            <a:ext cx="3960440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06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800199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Имущественная поддержка субъектов </a:t>
            </a:r>
            <a:r>
              <a:rPr lang="ru-RU" b="1" i="1" dirty="0" smtClean="0">
                <a:solidFill>
                  <a:schemeClr val="tx1"/>
                </a:solidFill>
              </a:rPr>
              <a:t>МСП и </a:t>
            </a:r>
            <a:r>
              <a:rPr lang="ru-RU" b="1" i="1" dirty="0" err="1" smtClean="0">
                <a:solidFill>
                  <a:schemeClr val="tx1"/>
                </a:solidFill>
              </a:rPr>
              <a:t>самозанятых</a:t>
            </a:r>
            <a:r>
              <a:rPr lang="ru-RU" b="1" i="1" dirty="0" smtClean="0">
                <a:solidFill>
                  <a:schemeClr val="tx1"/>
                </a:solidFill>
              </a:rPr>
              <a:t> граждан</a:t>
            </a:r>
            <a:endParaRPr lang="ru-RU" b="1" i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755576" y="2708920"/>
            <a:ext cx="7704856" cy="3384376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4800" dirty="0" smtClean="0">
                <a:solidFill>
                  <a:schemeClr val="tx1"/>
                </a:solidFill>
              </a:rPr>
              <a:t>	</a:t>
            </a:r>
            <a:r>
              <a:rPr lang="ru-RU" sz="5600" dirty="0" smtClean="0">
                <a:solidFill>
                  <a:schemeClr val="tx1"/>
                </a:solidFill>
              </a:rPr>
              <a:t>Имущественная </a:t>
            </a:r>
            <a:r>
              <a:rPr lang="ru-RU" sz="5600" dirty="0">
                <a:solidFill>
                  <a:schemeClr val="tx1"/>
                </a:solidFill>
              </a:rPr>
              <a:t>поддержка субъектов МСП и организаций, образующих инфраструктуру поддержки субъектов МСП, предусмотренная Федеральным законом от 24.07.2007 № 209-ФЗ «О развитии малого и среднего предпринимательства» (далее – Закон № 209-ФЗ), осуществляется органами государственной власти, органами местного самоуправления в виде передачи во владение и (или) в пользование государственного или муниципального имущества, в том числе земельных участков, зданий, строений, сооружений, нежилых помещений, оборудования, машин, механизмов, установок, транспортных средств, инвентаря, </a:t>
            </a:r>
            <a:r>
              <a:rPr lang="ru-RU" sz="5600" dirty="0" smtClean="0">
                <a:solidFill>
                  <a:schemeClr val="tx1"/>
                </a:solidFill>
              </a:rPr>
              <a:t>инструментов.</a:t>
            </a:r>
            <a:endParaRPr lang="ru-RU" sz="5600" dirty="0">
              <a:solidFill>
                <a:schemeClr val="tx1"/>
              </a:solidFill>
            </a:endParaRPr>
          </a:p>
          <a:p>
            <a:pPr algn="just"/>
            <a:r>
              <a:rPr lang="ru-RU" sz="5600" dirty="0" smtClean="0">
                <a:solidFill>
                  <a:schemeClr val="tx1"/>
                </a:solidFill>
              </a:rPr>
              <a:t>	В </a:t>
            </a:r>
            <a:r>
              <a:rPr lang="ru-RU" sz="5600" dirty="0">
                <a:solidFill>
                  <a:schemeClr val="tx1"/>
                </a:solidFill>
              </a:rPr>
              <a:t>целях оказания имущественной поддержки субъектам малого и среднего предпринимательства федеральные органы исполнительной власти, органы исполнительной власти субъектов Российской Федерации, органы местного самоуправления утверждают перечни государственного имущества и муниципального имущества, свободного от прав третьих лиц (за исключением имущественных прав субъектов МСП), в том числе закрепленного за государственными и муниципальными предприятиями и учреждениями, предусмотренные частью 4 статьи 18 Федерального закона от 24.07.2007 № 209-ФЗ «О развитии малого и среднего предпринимательства в Российской Федерации».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92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Земельные участки (</a:t>
            </a:r>
            <a:r>
              <a:rPr lang="en-US" dirty="0" smtClean="0"/>
              <a:t>greenfield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sz="3600" dirty="0" smtClean="0"/>
              <a:t>Площадка </a:t>
            </a:r>
            <a:r>
              <a:rPr lang="ru-RU" sz="3600" dirty="0" smtClean="0"/>
              <a:t>№ 1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расположения: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Чувашская Республика, Ибресинский район, д.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Андрюшево</a:t>
            </a:r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га: 1,40 га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Кадастровый номер: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Кадастровый стоимость, руб.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земель: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 сельскохозяйственного назначения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разрешенного использования: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сельскохозяйственного производства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собственности: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 государственная собственность, на которые не разграничена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Имеющиеся обременения: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передачи (аренда, продажа): 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продажа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земельного участка, руб./га: 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рыночной стоимости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инфраструктуры: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электроэнергия, водоснабжение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Удаленность земельного участка (в км):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1.110 км от столицы республики г. Чебоксары;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5 км от центра муниципального образования, в котором располагается площадка;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0,05 км от ближайшей автомагистрали;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6 км от ближайшей ж/дороги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Контактное лицо: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Хормалинского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поселения, 8(83538)2-70-30</a:t>
            </a:r>
          </a:p>
          <a:p>
            <a:endParaRPr lang="ru-RU" sz="9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11" descr="http://gov.cap.ru/UserFiles/orgs/GrvId_60/mtf_andrushevo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0808"/>
            <a:ext cx="3472836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912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Площадка</a:t>
            </a:r>
            <a:r>
              <a:rPr lang="ru-RU" dirty="0" smtClean="0"/>
              <a:t> </a:t>
            </a:r>
            <a:r>
              <a:rPr lang="ru-RU" sz="3200" dirty="0" smtClean="0"/>
              <a:t>№2</a:t>
            </a:r>
            <a:endParaRPr lang="ru-RU" sz="32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7987584"/>
              </p:ext>
            </p:extLst>
          </p:nvPr>
        </p:nvGraphicFramePr>
        <p:xfrm>
          <a:off x="457200" y="1497430"/>
          <a:ext cx="4038600" cy="44238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8600"/>
              </a:tblGrid>
              <a:tr h="337995">
                <a:tc>
                  <a:txBody>
                    <a:bodyPr/>
                    <a:lstStyle/>
                    <a:p>
                      <a:pPr marL="171450" marR="89535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расположения:</a:t>
                      </a:r>
                    </a:p>
                    <a:p>
                      <a:pPr marL="171450" marR="89535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Чувашская Республика, Ибресинский район, Березовское сельское поселение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22" marR="45222" marT="0" marB="0">
                    <a:solidFill>
                      <a:schemeClr val="bg1"/>
                    </a:solidFill>
                  </a:tcPr>
                </a:tc>
              </a:tr>
              <a:tr h="127125">
                <a:tc>
                  <a:txBody>
                    <a:bodyPr/>
                    <a:lstStyle/>
                    <a:p>
                      <a:pPr marL="171450" marR="89535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Площадь: 9,9347 га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22" marR="45222" marT="0" marB="0">
                    <a:solidFill>
                      <a:schemeClr val="bg1"/>
                    </a:solidFill>
                  </a:tcPr>
                </a:tc>
              </a:tr>
              <a:tr h="127125">
                <a:tc>
                  <a:txBody>
                    <a:bodyPr/>
                    <a:lstStyle/>
                    <a:p>
                      <a:pPr marL="171450" marR="89535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Кадастровый номер: 21:10:220401:148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22" marR="45222" marT="0" marB="0">
                    <a:solidFill>
                      <a:schemeClr val="bg1"/>
                    </a:solidFill>
                  </a:tcPr>
                </a:tc>
              </a:tr>
              <a:tr h="127125">
                <a:tc>
                  <a:txBody>
                    <a:bodyPr/>
                    <a:lstStyle/>
                    <a:p>
                      <a:pPr marL="171450" marR="89535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Кадастровая стоимость (руб.):291086,71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22" marR="45222" marT="0" marB="0">
                    <a:solidFill>
                      <a:schemeClr val="bg1"/>
                    </a:solidFill>
                  </a:tcPr>
                </a:tc>
              </a:tr>
              <a:tr h="337995">
                <a:tc>
                  <a:txBody>
                    <a:bodyPr/>
                    <a:lstStyle/>
                    <a:p>
                      <a:pPr marL="171450" marR="89535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земель:</a:t>
                      </a:r>
                    </a:p>
                    <a:p>
                      <a:pPr marL="171450" marR="89535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Земли сельскохозяйственного назначения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22" marR="45222" marT="0" marB="0">
                    <a:solidFill>
                      <a:schemeClr val="bg1"/>
                    </a:solidFill>
                  </a:tcPr>
                </a:tc>
              </a:tr>
              <a:tr h="337995">
                <a:tc>
                  <a:txBody>
                    <a:bodyPr/>
                    <a:lstStyle/>
                    <a:p>
                      <a:pPr marL="171450" marR="89535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разрешенного использования:</a:t>
                      </a:r>
                    </a:p>
                    <a:p>
                      <a:pPr marL="171450" marR="89535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сельскохозяйственного производства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22" marR="45222" marT="0" marB="0">
                    <a:solidFill>
                      <a:schemeClr val="bg1"/>
                    </a:solidFill>
                  </a:tcPr>
                </a:tc>
              </a:tr>
              <a:tr h="337995">
                <a:tc>
                  <a:txBody>
                    <a:bodyPr/>
                    <a:lstStyle/>
                    <a:p>
                      <a:pPr marL="171450" marR="89535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собственности:</a:t>
                      </a:r>
                    </a:p>
                    <a:p>
                      <a:pPr marL="171450" marR="89535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Земли государственная собственность, на которые не разграничена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22" marR="45222" marT="0" marB="0">
                    <a:solidFill>
                      <a:schemeClr val="bg1"/>
                    </a:solidFill>
                  </a:tcPr>
                </a:tc>
              </a:tr>
              <a:tr h="127125">
                <a:tc>
                  <a:txBody>
                    <a:bodyPr/>
                    <a:lstStyle/>
                    <a:p>
                      <a:pPr marL="171450" marR="89535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Имеющиеся обременения: нет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22" marR="45222" marT="0" marB="0">
                    <a:solidFill>
                      <a:schemeClr val="bg1"/>
                    </a:solidFill>
                  </a:tcPr>
                </a:tc>
              </a:tr>
              <a:tr h="337995">
                <a:tc>
                  <a:txBody>
                    <a:bodyPr/>
                    <a:lstStyle/>
                    <a:p>
                      <a:pPr marL="171450" marR="89535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передачи (аренда, продажа):</a:t>
                      </a:r>
                    </a:p>
                    <a:p>
                      <a:pPr marL="171450" marR="89535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аренда/продажа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22" marR="45222" marT="0" marB="0">
                    <a:solidFill>
                      <a:schemeClr val="bg1"/>
                    </a:solidFill>
                  </a:tcPr>
                </a:tc>
              </a:tr>
              <a:tr h="337995">
                <a:tc>
                  <a:txBody>
                    <a:bodyPr/>
                    <a:lstStyle/>
                    <a:p>
                      <a:pPr marL="171450" marR="89535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земельного участка, руб./га:</a:t>
                      </a:r>
                    </a:p>
                    <a:p>
                      <a:pPr marL="171450" marR="89535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рыночной стоимости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22" marR="45222" marT="0" marB="0">
                    <a:solidFill>
                      <a:schemeClr val="bg1"/>
                    </a:solidFill>
                  </a:tcPr>
                </a:tc>
              </a:tr>
              <a:tr h="337995">
                <a:tc>
                  <a:txBody>
                    <a:bodyPr/>
                    <a:lstStyle/>
                    <a:p>
                      <a:pPr marL="171450" marR="89535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инфраструктуры:</a:t>
                      </a:r>
                    </a:p>
                    <a:p>
                      <a:pPr marL="171450" marR="89535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имеется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22" marR="45222" marT="0" marB="0">
                    <a:solidFill>
                      <a:schemeClr val="bg1"/>
                    </a:solidFill>
                  </a:tcPr>
                </a:tc>
              </a:tr>
              <a:tr h="970604">
                <a:tc>
                  <a:txBody>
                    <a:bodyPr/>
                    <a:lstStyle/>
                    <a:p>
                      <a:pPr marL="171450" marR="89535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Удаленность земельного участка (в км):</a:t>
                      </a:r>
                    </a:p>
                    <a:p>
                      <a:pPr marL="171450" marR="89535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120 км от столицы республики г. Чебоксары;</a:t>
                      </a:r>
                    </a:p>
                    <a:p>
                      <a:pPr marL="171450" marR="89535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 25 км от центра муниципального образования, в котором располагается площадка;</a:t>
                      </a:r>
                    </a:p>
                    <a:p>
                      <a:pPr marL="171450" marR="89535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0,70 км от ближайшей автомагистрали;</a:t>
                      </a:r>
                    </a:p>
                    <a:p>
                      <a:pPr marL="171450" marR="89535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0,10 км от ближайшей ж/дороги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22" marR="45222" marT="0" marB="0">
                    <a:solidFill>
                      <a:schemeClr val="bg1"/>
                    </a:solidFill>
                  </a:tcPr>
                </a:tc>
              </a:tr>
              <a:tr h="465119">
                <a:tc>
                  <a:txBody>
                    <a:bodyPr/>
                    <a:lstStyle/>
                    <a:p>
                      <a:pPr marR="895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Контактное лицо:</a:t>
                      </a:r>
                    </a:p>
                    <a:p>
                      <a:pPr marR="895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 Ибресинского района Чувашской Республики, отдел экономики и управления имуществом,(83538)2-25-71, 2-33-33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22" marR="45222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Объект 7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0" t="19041" b="14616"/>
          <a:stretch>
            <a:fillRect/>
          </a:stretch>
        </p:blipFill>
        <p:spPr bwMode="auto">
          <a:xfrm>
            <a:off x="4648200" y="2460942"/>
            <a:ext cx="4038600" cy="28044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3541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/>
              <a:t>Площадка №3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92972172"/>
              </p:ext>
            </p:extLst>
          </p:nvPr>
        </p:nvGraphicFramePr>
        <p:xfrm>
          <a:off x="755576" y="1124744"/>
          <a:ext cx="3744416" cy="54915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4416"/>
              </a:tblGrid>
              <a:tr h="543065">
                <a:tc>
                  <a:txBody>
                    <a:bodyPr/>
                    <a:lstStyle/>
                    <a:p>
                      <a:pPr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Место расположения: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Чувашская Республика, Ибресинский район,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Большеабакасинское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сельское поселение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42718">
                <a:tc>
                  <a:txBody>
                    <a:bodyPr/>
                    <a:lstStyle/>
                    <a:p>
                      <a:pPr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Площадь: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16,78 га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42718">
                <a:tc>
                  <a:txBody>
                    <a:bodyPr/>
                    <a:lstStyle/>
                    <a:p>
                      <a:pPr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Кадастровый номер: 	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21:10:060101:1538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42718">
                <a:tc>
                  <a:txBody>
                    <a:bodyPr/>
                    <a:lstStyle/>
                    <a:p>
                      <a:pPr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Кадастровая стоимость (руб.):</a:t>
                      </a: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562130,00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00347">
                <a:tc>
                  <a:txBody>
                    <a:bodyPr/>
                    <a:lstStyle/>
                    <a:p>
                      <a:pPr marR="89535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Категория земель: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89535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Земли сельскохозяйственного назначения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00347">
                <a:tc>
                  <a:txBody>
                    <a:bodyPr/>
                    <a:lstStyle/>
                    <a:p>
                      <a:pPr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Вид разрешенного использования: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8953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Для сельскохозяйственного производства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93464">
                <a:tc>
                  <a:txBody>
                    <a:bodyPr/>
                    <a:lstStyle/>
                    <a:p>
                      <a:pPr marR="89535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Форма собственности: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89535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Земли государственная собственность, на которые не разграничена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42718">
                <a:tc>
                  <a:txBody>
                    <a:bodyPr/>
                    <a:lstStyle/>
                    <a:p>
                      <a:pPr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Имеющиеся обременения: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42718">
                <a:tc>
                  <a:txBody>
                    <a:bodyPr/>
                    <a:lstStyle/>
                    <a:p>
                      <a:pPr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Форма передачи (аренда, продажа):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00347">
                <a:tc>
                  <a:txBody>
                    <a:bodyPr/>
                    <a:lstStyle/>
                    <a:p>
                      <a:pPr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Стоимость земельного участка, руб./га: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рыночной стоимости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315951">
                <a:tc>
                  <a:txBody>
                    <a:bodyPr/>
                    <a:lstStyle/>
                    <a:p>
                      <a:pPr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Удаленность земельного участка (в км):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120 км от столицы республики г. Чебоксары;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8953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 14 км от центра муниципального образования, в котором располагается площадка;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89535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4 км от ближайшей автомагистрали;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89535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3 км от ближайшей ж/дороги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702632">
                <a:tc>
                  <a:txBody>
                    <a:bodyPr/>
                    <a:lstStyle/>
                    <a:p>
                      <a:pPr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Контактное лицо: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Администрация Ибресинского района Чувашской Республики, отдел экономики и управления имуществом,(83538)2-25-71, 2-33-33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86837">
                <a:tc>
                  <a:txBody>
                    <a:bodyPr/>
                    <a:lstStyle/>
                    <a:p>
                      <a:pPr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6" marR="39096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Объект 5" descr="1538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2420888"/>
            <a:ext cx="3888432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2864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/>
              <a:t>Площадка № 4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58479074"/>
              </p:ext>
            </p:extLst>
          </p:nvPr>
        </p:nvGraphicFramePr>
        <p:xfrm>
          <a:off x="546390" y="1369714"/>
          <a:ext cx="3860220" cy="49726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60220"/>
              </a:tblGrid>
              <a:tr h="353763">
                <a:tc>
                  <a:txBody>
                    <a:bodyPr/>
                    <a:lstStyle/>
                    <a:p>
                      <a:pPr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Место расположения:</a:t>
                      </a:r>
                    </a:p>
                    <a:p>
                      <a:pPr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Чувашская Республика, Ибресинский район, с. 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</a:rPr>
                        <a:t>Хормалы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, ул. Овражная, д. 8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25" marR="43225" marT="0" marB="0">
                    <a:solidFill>
                      <a:schemeClr val="bg1"/>
                    </a:solidFill>
                  </a:tcPr>
                </a:tc>
              </a:tr>
              <a:tr h="117708">
                <a:tc>
                  <a:txBody>
                    <a:bodyPr/>
                    <a:lstStyle/>
                    <a:p>
                      <a:pPr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Площадь: 1,0739 га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25" marR="43225" marT="0" marB="0">
                    <a:solidFill>
                      <a:schemeClr val="bg1"/>
                    </a:solidFill>
                  </a:tcPr>
                </a:tc>
              </a:tr>
              <a:tr h="117708">
                <a:tc>
                  <a:txBody>
                    <a:bodyPr/>
                    <a:lstStyle/>
                    <a:p>
                      <a:pPr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Кадастровый номер: 	21:10:100208:90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25" marR="43225" marT="0" marB="0">
                    <a:solidFill>
                      <a:schemeClr val="bg1"/>
                    </a:solidFill>
                  </a:tcPr>
                </a:tc>
              </a:tr>
              <a:tr h="117708">
                <a:tc>
                  <a:txBody>
                    <a:bodyPr/>
                    <a:lstStyle/>
                    <a:p>
                      <a:pPr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Кадастровая стоимость (руб.):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434 714,72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25" marR="43225" marT="0" marB="0">
                    <a:solidFill>
                      <a:schemeClr val="bg1"/>
                    </a:solidFill>
                  </a:tcPr>
                </a:tc>
              </a:tr>
              <a:tr h="353763">
                <a:tc>
                  <a:txBody>
                    <a:bodyPr/>
                    <a:lstStyle/>
                    <a:p>
                      <a:pPr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Категория земель:</a:t>
                      </a:r>
                    </a:p>
                    <a:p>
                      <a:pPr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Земли населенных пунктов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25" marR="43225" marT="0" marB="0">
                    <a:solidFill>
                      <a:schemeClr val="bg1"/>
                    </a:solidFill>
                  </a:tcPr>
                </a:tc>
              </a:tr>
              <a:tr h="353763">
                <a:tc>
                  <a:txBody>
                    <a:bodyPr/>
                    <a:lstStyle/>
                    <a:p>
                      <a:pPr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Вид разрешенного использования:</a:t>
                      </a:r>
                    </a:p>
                    <a:p>
                      <a:pPr marR="8953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Для обслуживания зданий и сооружений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25" marR="43225" marT="0" marB="0">
                    <a:solidFill>
                      <a:schemeClr val="bg1"/>
                    </a:solidFill>
                  </a:tcPr>
                </a:tc>
              </a:tr>
              <a:tr h="353763">
                <a:tc>
                  <a:txBody>
                    <a:bodyPr/>
                    <a:lstStyle/>
                    <a:p>
                      <a:pPr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Форма собственности:</a:t>
                      </a:r>
                    </a:p>
                    <a:p>
                      <a:pPr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республиканская собственность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25" marR="43225" marT="0" marB="0">
                    <a:solidFill>
                      <a:schemeClr val="bg1"/>
                    </a:solidFill>
                  </a:tcPr>
                </a:tc>
              </a:tr>
              <a:tr h="117708">
                <a:tc>
                  <a:txBody>
                    <a:bodyPr/>
                    <a:lstStyle/>
                    <a:p>
                      <a:pPr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Имеющиеся обременения: нет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25" marR="43225" marT="0" marB="0">
                    <a:solidFill>
                      <a:schemeClr val="bg1"/>
                    </a:solidFill>
                  </a:tcPr>
                </a:tc>
              </a:tr>
              <a:tr h="117708">
                <a:tc>
                  <a:txBody>
                    <a:bodyPr/>
                    <a:lstStyle/>
                    <a:p>
                      <a:pPr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Форма передачи (аренда,продажа):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25" marR="43225" marT="0" marB="0">
                    <a:solidFill>
                      <a:schemeClr val="bg1"/>
                    </a:solidFill>
                  </a:tcPr>
                </a:tc>
              </a:tr>
              <a:tr h="706403">
                <a:tc>
                  <a:txBody>
                    <a:bodyPr/>
                    <a:lstStyle/>
                    <a:p>
                      <a:pPr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Стоимость земельного участка, руб./га:</a:t>
                      </a:r>
                    </a:p>
                    <a:p>
                      <a:pPr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По рыночной стоимости</a:t>
                      </a:r>
                    </a:p>
                    <a:p>
                      <a:pPr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25" marR="43225" marT="0" marB="0">
                    <a:solidFill>
                      <a:schemeClr val="bg1"/>
                    </a:solidFill>
                  </a:tcPr>
                </a:tc>
              </a:tr>
              <a:tr h="595633">
                <a:tc>
                  <a:txBody>
                    <a:bodyPr/>
                    <a:lstStyle/>
                    <a:p>
                      <a:pPr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Наличие инфраструктуры:</a:t>
                      </a:r>
                    </a:p>
                    <a:p>
                      <a:pPr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Имеется электроэнергия, газ, водопровод, канализация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25" marR="43225" marT="0" marB="0">
                    <a:solidFill>
                      <a:schemeClr val="bg1"/>
                    </a:solidFill>
                  </a:tcPr>
                </a:tc>
              </a:tr>
              <a:tr h="1079372">
                <a:tc>
                  <a:txBody>
                    <a:bodyPr/>
                    <a:lstStyle/>
                    <a:p>
                      <a:pPr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Удаленность земельного участка (в км):</a:t>
                      </a:r>
                    </a:p>
                    <a:p>
                      <a:pPr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1. 112 км от столицы республики г. Чебоксары;</a:t>
                      </a:r>
                    </a:p>
                    <a:p>
                      <a:pPr marR="8953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2. 7 км от центра муниципального образования, в котором располагается площадка;</a:t>
                      </a:r>
                    </a:p>
                    <a:p>
                      <a:pPr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3. 0,5 км от ближайшей автомагистрали;</a:t>
                      </a:r>
                    </a:p>
                    <a:p>
                      <a:pPr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4. 8 км от ближайшей ж/дороги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25" marR="43225" marT="0" marB="0">
                    <a:solidFill>
                      <a:schemeClr val="bg1"/>
                    </a:solidFill>
                  </a:tcPr>
                </a:tc>
              </a:tr>
              <a:tr h="472606">
                <a:tc>
                  <a:txBody>
                    <a:bodyPr/>
                    <a:lstStyle/>
                    <a:p>
                      <a:pPr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Контактное лицо:</a:t>
                      </a:r>
                    </a:p>
                    <a:p>
                      <a:pPr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Администрация Ибресинского района Чувашской Республики, отдел экономики и управления имуществом,(83538)2-25-71, 2-33-33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25" marR="43225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Объект 5" descr="256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88840"/>
            <a:ext cx="4248472" cy="3888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3381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/>
              <a:t>Площадка № 5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64849379"/>
              </p:ext>
            </p:extLst>
          </p:nvPr>
        </p:nvGraphicFramePr>
        <p:xfrm>
          <a:off x="587908" y="1484783"/>
          <a:ext cx="3777183" cy="5022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77183"/>
              </a:tblGrid>
              <a:tr h="351783">
                <a:tc>
                  <a:txBody>
                    <a:bodyPr/>
                    <a:lstStyle/>
                    <a:p>
                      <a:pPr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Место расположения:</a:t>
                      </a:r>
                    </a:p>
                    <a:p>
                      <a:pPr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Чувашская Республика, Ибресинский район, Березовское сельское поселение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95" marR="42295" marT="0" marB="0">
                    <a:solidFill>
                      <a:schemeClr val="bg1"/>
                    </a:solidFill>
                  </a:tcPr>
                </a:tc>
              </a:tr>
              <a:tr h="114531">
                <a:tc>
                  <a:txBody>
                    <a:bodyPr/>
                    <a:lstStyle/>
                    <a:p>
                      <a:pPr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Площадь: 6,381 га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95" marR="42295" marT="0" marB="0">
                    <a:solidFill>
                      <a:schemeClr val="bg1"/>
                    </a:solidFill>
                  </a:tcPr>
                </a:tc>
              </a:tr>
              <a:tr h="114531">
                <a:tc>
                  <a:txBody>
                    <a:bodyPr/>
                    <a:lstStyle/>
                    <a:p>
                      <a:pPr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Кадастровый номер: 21:10:220101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95" marR="42295" marT="0" marB="0">
                    <a:solidFill>
                      <a:schemeClr val="bg1"/>
                    </a:solidFill>
                  </a:tcPr>
                </a:tc>
              </a:tr>
              <a:tr h="114531">
                <a:tc>
                  <a:txBody>
                    <a:bodyPr/>
                    <a:lstStyle/>
                    <a:p>
                      <a:pPr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Кадастровая стоимость (руб.):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95" marR="42295" marT="0" marB="0">
                    <a:solidFill>
                      <a:schemeClr val="bg1"/>
                    </a:solidFill>
                  </a:tcPr>
                </a:tc>
              </a:tr>
              <a:tr h="351783">
                <a:tc>
                  <a:txBody>
                    <a:bodyPr/>
                    <a:lstStyle/>
                    <a:p>
                      <a:pPr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Категория земель:</a:t>
                      </a:r>
                    </a:p>
                    <a:p>
                      <a:pPr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Земли сельскохозяйственного назначения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95" marR="42295" marT="0" marB="0">
                    <a:solidFill>
                      <a:schemeClr val="bg1"/>
                    </a:solidFill>
                  </a:tcPr>
                </a:tc>
              </a:tr>
              <a:tr h="351783">
                <a:tc>
                  <a:txBody>
                    <a:bodyPr/>
                    <a:lstStyle/>
                    <a:p>
                      <a:pPr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Вид разрешенного использования:</a:t>
                      </a:r>
                    </a:p>
                    <a:p>
                      <a:pPr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Для сельскохозяйственного производства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95" marR="42295" marT="0" marB="0">
                    <a:solidFill>
                      <a:schemeClr val="bg1"/>
                    </a:solidFill>
                  </a:tcPr>
                </a:tc>
              </a:tr>
              <a:tr h="351783">
                <a:tc>
                  <a:txBody>
                    <a:bodyPr/>
                    <a:lstStyle/>
                    <a:p>
                      <a:pPr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Форма собственности: </a:t>
                      </a:r>
                    </a:p>
                    <a:p>
                      <a:pPr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Земли государственная собственность, на которые не разграничена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95" marR="42295" marT="0" marB="0">
                    <a:solidFill>
                      <a:schemeClr val="bg1"/>
                    </a:solidFill>
                  </a:tcPr>
                </a:tc>
              </a:tr>
              <a:tr h="351783">
                <a:tc>
                  <a:txBody>
                    <a:bodyPr/>
                    <a:lstStyle/>
                    <a:p>
                      <a:pPr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Имеющиеся обременения: нет</a:t>
                      </a:r>
                    </a:p>
                    <a:p>
                      <a:pPr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95" marR="42295" marT="0" marB="0">
                    <a:solidFill>
                      <a:schemeClr val="bg1"/>
                    </a:solidFill>
                  </a:tcPr>
                </a:tc>
              </a:tr>
              <a:tr h="114531">
                <a:tc>
                  <a:txBody>
                    <a:bodyPr/>
                    <a:lstStyle/>
                    <a:p>
                      <a:pPr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Форма передачи (аренда, продажа):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95" marR="42295" marT="0" marB="0">
                    <a:solidFill>
                      <a:schemeClr val="bg1"/>
                    </a:solidFill>
                  </a:tcPr>
                </a:tc>
              </a:tr>
              <a:tr h="351783">
                <a:tc>
                  <a:txBody>
                    <a:bodyPr/>
                    <a:lstStyle/>
                    <a:p>
                      <a:pPr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Стоимость земельного участка, руб./га:</a:t>
                      </a:r>
                    </a:p>
                    <a:p>
                      <a:pPr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По рыночной стоимости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95" marR="42295" marT="0" marB="0">
                    <a:solidFill>
                      <a:schemeClr val="bg1"/>
                    </a:solidFill>
                  </a:tcPr>
                </a:tc>
              </a:tr>
              <a:tr h="710478">
                <a:tc>
                  <a:txBody>
                    <a:bodyPr/>
                    <a:lstStyle/>
                    <a:p>
                      <a:pPr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Наличие инфраструктуры:</a:t>
                      </a:r>
                    </a:p>
                    <a:p>
                      <a:pPr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имеется линия электропередач, по совместительству с участком проходит асфальтированная дорога</a:t>
                      </a: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95" marR="42295" marT="0" marB="0">
                    <a:solidFill>
                      <a:schemeClr val="bg1"/>
                    </a:solidFill>
                  </a:tcPr>
                </a:tc>
              </a:tr>
              <a:tr h="1073332">
                <a:tc>
                  <a:txBody>
                    <a:bodyPr/>
                    <a:lstStyle/>
                    <a:p>
                      <a:pPr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Удаленность земельного участка (в км ):</a:t>
                      </a:r>
                    </a:p>
                    <a:p>
                      <a:pPr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1. 140 км от столицы республики г. Чебоксары;</a:t>
                      </a:r>
                    </a:p>
                    <a:p>
                      <a:pPr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2. 20 км от центра муниципального образования, в котором располагается площадка;</a:t>
                      </a:r>
                    </a:p>
                    <a:p>
                      <a:pPr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3. 0,70 км от ближайшей автомагистрали;</a:t>
                      </a:r>
                    </a:p>
                    <a:p>
                      <a:pPr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4. 20 км от ближайшей станции ж/дороги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95" marR="42295" marT="0" marB="0">
                    <a:solidFill>
                      <a:schemeClr val="bg1"/>
                    </a:solidFill>
                  </a:tcPr>
                </a:tc>
              </a:tr>
              <a:tr h="517202">
                <a:tc>
                  <a:txBody>
                    <a:bodyPr/>
                    <a:lstStyle/>
                    <a:p>
                      <a:pPr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Контактное лицо:</a:t>
                      </a:r>
                    </a:p>
                    <a:p>
                      <a:pPr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Администрация Ибресинского района Чувашской Республики, отдел экономики и управления имуществом,(83538)2-25-71, 2-33-33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95" marR="42295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Объект 5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520" y="2348880"/>
            <a:ext cx="3856952" cy="309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924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Инвестиционные площадки(</a:t>
            </a:r>
            <a:r>
              <a:rPr lang="en-US" b="1" dirty="0" smtClean="0"/>
              <a:t>brownfield)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dirty="0" smtClean="0"/>
              <a:t>Площадка </a:t>
            </a:r>
            <a:r>
              <a:rPr lang="ru-RU" sz="3600" dirty="0" smtClean="0"/>
              <a:t>«1»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27933971"/>
              </p:ext>
            </p:extLst>
          </p:nvPr>
        </p:nvGraphicFramePr>
        <p:xfrm>
          <a:off x="457200" y="2018625"/>
          <a:ext cx="4038600" cy="42753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8600"/>
              </a:tblGrid>
              <a:tr h="227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Место расположения: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Чувашская Республика, Ибресинский район, п. </a:t>
                      </a:r>
                      <a:r>
                        <a:rPr lang="ru-RU" sz="800" dirty="0" err="1">
                          <a:effectLst/>
                        </a:rPr>
                        <a:t>Бугуян</a:t>
                      </a:r>
                      <a:r>
                        <a:rPr lang="ru-RU" sz="800" dirty="0">
                          <a:effectLst/>
                        </a:rPr>
                        <a:t>,  ул. Школьная д.11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498" marR="40498" marT="0" marB="0"/>
                </a:tc>
              </a:tr>
              <a:tr h="428984">
                <a:tc>
                  <a:txBody>
                    <a:bodyPr/>
                    <a:lstStyle/>
                    <a:p>
                      <a:pPr marL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Тип площадки: </a:t>
                      </a:r>
                    </a:p>
                    <a:p>
                      <a:pPr marL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не жилое здание - муниципальное образовательное учреждение "</a:t>
                      </a:r>
                      <a:r>
                        <a:rPr lang="ru-RU" sz="800" dirty="0" err="1">
                          <a:effectLst/>
                        </a:rPr>
                        <a:t>Бугуянская</a:t>
                      </a:r>
                      <a:r>
                        <a:rPr lang="ru-RU" sz="800" dirty="0">
                          <a:effectLst/>
                        </a:rPr>
                        <a:t> основная общеобразовательная школа"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498" marR="40498" marT="0" marB="0"/>
                </a:tc>
              </a:tr>
              <a:tr h="372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Наименование объектов недвижимости:  нежилое здание, одноэтажное кирпичное, общей площадью 1251,8 кв. м., с кадастровым номером 21:10:020502:215, 1989 года постройки, (регистрация права собственности 21-21-04/001/2008-029  от 07.02.2008);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498" marR="40498" marT="0" marB="0"/>
                </a:tc>
              </a:tr>
              <a:tr h="238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Общая площадь объектов имущественного комплекса: 1251,8 кв. м.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Общая площадь земельных участков имущественного комплекса:  24291 </a:t>
                      </a:r>
                      <a:r>
                        <a:rPr lang="ru-RU" sz="800" dirty="0" err="1">
                          <a:effectLst/>
                        </a:rPr>
                        <a:t>кв.м</a:t>
                      </a:r>
                      <a:r>
                        <a:rPr lang="ru-RU" sz="800" dirty="0">
                          <a:effectLst/>
                        </a:rPr>
                        <a:t>.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498" marR="40498" marT="0" marB="0"/>
                </a:tc>
              </a:tr>
              <a:tr h="372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Технические характеристики объекта: нежилое здание, одноэтажное кирпичное, общей площадью 1251,8 кв. м., с кадастровым номером 21:10:020502:215, 1989 года постройки, (регистрация права собственности 21-21-04/001/2008-029  от 07.02.2008);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498" marR="40498" marT="0" marB="0"/>
                </a:tc>
              </a:tr>
              <a:tr h="486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Категория земель: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земельный участок, категория земель: земли населенных пунктов, площадью 24291 </a:t>
                      </a:r>
                      <a:r>
                        <a:rPr lang="ru-RU" sz="800" dirty="0" err="1">
                          <a:effectLst/>
                        </a:rPr>
                        <a:t>кв.м</a:t>
                      </a:r>
                      <a:r>
                        <a:rPr lang="ru-RU" sz="800" dirty="0">
                          <a:effectLst/>
                        </a:rPr>
                        <a:t>. с кадастровым номером 21:10:020502:141 (регистрация права собственности № 21-21-04/006/2008-212  от 15.04.2008);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498" marR="40498" marT="0" marB="0"/>
                </a:tc>
              </a:tr>
              <a:tr h="227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Вид разрешенного пользования: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Для обслуживания зданий и сооружений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498" marR="40498" marT="0" marB="0"/>
                </a:tc>
              </a:tr>
              <a:tr h="113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Форма передачи: аренда/продажа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498" marR="40498" marT="0" marB="0"/>
                </a:tc>
              </a:tr>
              <a:tr h="610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Наличие инфраструктуры: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Отопление  имеется Гкал/час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Электроэнергия имеется  кВт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Водоснабжение имеется </a:t>
                      </a:r>
                      <a:r>
                        <a:rPr lang="ru-RU" sz="800" dirty="0" err="1">
                          <a:effectLst/>
                        </a:rPr>
                        <a:t>куб.м</a:t>
                      </a:r>
                      <a:r>
                        <a:rPr lang="ru-RU" sz="800" dirty="0">
                          <a:effectLst/>
                        </a:rPr>
                        <a:t>/год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Канализация имеется </a:t>
                      </a:r>
                      <a:r>
                        <a:rPr lang="ru-RU" sz="800" dirty="0" err="1">
                          <a:effectLst/>
                        </a:rPr>
                        <a:t>куб.м</a:t>
                      </a:r>
                      <a:r>
                        <a:rPr lang="ru-RU" sz="800" dirty="0">
                          <a:effectLst/>
                        </a:rPr>
                        <a:t>/год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498" marR="40498" marT="0" marB="0"/>
                </a:tc>
              </a:tr>
              <a:tr h="610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Удаленность земельного участка (в км):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 dirty="0">
                          <a:effectLst/>
                        </a:rPr>
                        <a:t>135 км от столицы республики г. Чебоксары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 dirty="0">
                          <a:effectLst/>
                        </a:rPr>
                        <a:t>25 км от центра муниципального образования, в котором располагается площадка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 dirty="0">
                          <a:effectLst/>
                        </a:rPr>
                        <a:t>25 км от ближайшей магистрали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25 от ближайшей ж/дороги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498" marR="40498" marT="0" marB="0"/>
                </a:tc>
              </a:tr>
            </a:tbl>
          </a:graphicData>
        </a:graphic>
      </p:graphicFrame>
      <p:pic>
        <p:nvPicPr>
          <p:cNvPr id="10" name="Объект 9" descr="C:\Users\ibrecon4\AppData\Local\Microsoft\Windows\Temporary Internet Files\Content.Word\Снимок.pn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542" y="1988840"/>
            <a:ext cx="3800922" cy="3600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645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Площадка «2»</a:t>
            </a:r>
            <a:br>
              <a:rPr lang="ru-RU" sz="3200" dirty="0"/>
            </a:b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</p:nvPr>
        </p:nvGraphicFramePr>
        <p:xfrm>
          <a:off x="457200" y="2250706"/>
          <a:ext cx="4038600" cy="33475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8600"/>
              </a:tblGrid>
              <a:tr h="262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Место расположения: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700" dirty="0">
                          <a:effectLst/>
                        </a:rPr>
                        <a:t>Чувашская Республика, Ибресинский район, п. </a:t>
                      </a:r>
                      <a:r>
                        <a:rPr lang="ru-RU" sz="700" dirty="0" err="1">
                          <a:effectLst/>
                        </a:rPr>
                        <a:t>Бугуян</a:t>
                      </a:r>
                      <a:r>
                        <a:rPr lang="ru-RU" sz="700" dirty="0">
                          <a:effectLst/>
                        </a:rPr>
                        <a:t>, ул. Школьная д.4а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735" marR="44735" marT="0" marB="0"/>
                </a:tc>
              </a:tr>
              <a:tr h="125756">
                <a:tc>
                  <a:txBody>
                    <a:bodyPr/>
                    <a:lstStyle/>
                    <a:p>
                      <a:pPr marL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Тип площадки: не жилое здание - гараж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735" marR="44735" marT="0" marB="0"/>
                </a:tc>
              </a:tr>
              <a:tr h="211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Наименование объектов недвижимости: не жилое здание - гараж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735" marR="44735" marT="0" marB="0"/>
                </a:tc>
              </a:tr>
              <a:tr h="3772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Общая площадь объектов имущественного комплекса: 91,5 кв.м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Общая площадь земельных участков имущественного комплекса: 100 кв.м.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735" marR="44735" marT="0" marB="0"/>
                </a:tc>
              </a:tr>
              <a:tr h="125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Технические характеристики объекта: кадастровый номер 21:10:020502:206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735" marR="44735" marT="0" marB="0"/>
                </a:tc>
              </a:tr>
              <a:tr h="3772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Категория земель: земельный участок, категория земель: земли населенных пунктов, площадью 100 кв.м. с кадастровым номером 21:10:020502:129 (регистрация права собственности № 21:10:020502:129-21/046/2018-1  от 24.10.2018)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735" marR="44735" marT="0" marB="0"/>
                </a:tc>
              </a:tr>
              <a:tr h="251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Вид разрешенного пользования: 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Для производственно-технических нужд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735" marR="44735" marT="0" marB="0"/>
                </a:tc>
              </a:tr>
              <a:tr h="125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Форма передачи: аренда/продажа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735" marR="44735" marT="0" marB="0"/>
                </a:tc>
              </a:tr>
              <a:tr h="674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Наличие инфраструктуры: 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Отопление  не имеется Гкал/час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Электроэнергия имеется кВт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Водоснабжение не имеется куб.м/год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Канализация не имеется  куб.м/год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735" marR="44735" marT="0" marB="0"/>
                </a:tc>
              </a:tr>
              <a:tr h="674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Удаленность земельного участка (в км):</a:t>
                      </a:r>
                      <a:endParaRPr lang="ru-RU" sz="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 dirty="0">
                          <a:effectLst/>
                        </a:rPr>
                        <a:t>135 км от столицы республики г. Чебоксары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 dirty="0">
                          <a:effectLst/>
                        </a:rPr>
                        <a:t>25 км от центра муниципального образования, в котором располагается площадка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 dirty="0">
                          <a:effectLst/>
                        </a:rPr>
                        <a:t>25 км от ближайшей магистрали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25 от ближайшей ж/дороги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735" marR="44735" marT="0" marB="0"/>
                </a:tc>
              </a:tr>
            </a:tbl>
          </a:graphicData>
        </a:graphic>
      </p:graphicFrame>
      <p:pic>
        <p:nvPicPr>
          <p:cNvPr id="6" name="Объект 5" descr="C:\Users\ibrecon4\AppData\Local\Microsoft\Windows\Temporary Internet Files\Content.Word\Снимок4.pn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340" y="2204865"/>
            <a:ext cx="3156100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339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1856</TotalTime>
  <Words>1953</Words>
  <Application>Microsoft Office PowerPoint</Application>
  <PresentationFormat>Экран (4:3)</PresentationFormat>
  <Paragraphs>299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Виды поддержек для субъектов МСП и самозанятых граждан</vt:lpstr>
      <vt:lpstr>Имущественная поддержка субъектов МСП и самозанятых граждан</vt:lpstr>
      <vt:lpstr>Земельные участки (greenfield) Площадка № 1</vt:lpstr>
      <vt:lpstr>Площадка №2</vt:lpstr>
      <vt:lpstr>Площадка №3 </vt:lpstr>
      <vt:lpstr>Площадка № 4 </vt:lpstr>
      <vt:lpstr>Площадка № 5 </vt:lpstr>
      <vt:lpstr> Инвестиционные площадки(brownfield) Площадка «1» </vt:lpstr>
      <vt:lpstr>Площадка «2» </vt:lpstr>
      <vt:lpstr> Площадка «3» </vt:lpstr>
      <vt:lpstr>Площадка «4» </vt:lpstr>
      <vt:lpstr>Площадка «5» </vt:lpstr>
      <vt:lpstr>Площадка «6» </vt:lpstr>
      <vt:lpstr>Площадка «7»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Администрация Ибресинского района Татьяна Набока</dc:creator>
  <cp:lastModifiedBy>Администрация Ибресинского района Татьяна Набока</cp:lastModifiedBy>
  <cp:revision>31</cp:revision>
  <dcterms:created xsi:type="dcterms:W3CDTF">2021-06-09T11:01:25Z</dcterms:created>
  <dcterms:modified xsi:type="dcterms:W3CDTF">2021-06-11T10:54:30Z</dcterms:modified>
</cp:coreProperties>
</file>