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96" r:id="rId2"/>
    <p:sldId id="514" r:id="rId3"/>
    <p:sldId id="385" r:id="rId4"/>
    <p:sldId id="546" r:id="rId5"/>
    <p:sldId id="387" r:id="rId6"/>
    <p:sldId id="550" r:id="rId7"/>
    <p:sldId id="544" r:id="rId8"/>
    <p:sldId id="547" r:id="rId9"/>
    <p:sldId id="545" r:id="rId10"/>
    <p:sldId id="548" r:id="rId11"/>
    <p:sldId id="543" r:id="rId12"/>
    <p:sldId id="522" r:id="rId13"/>
    <p:sldId id="552" r:id="rId14"/>
    <p:sldId id="551" r:id="rId15"/>
    <p:sldId id="554" r:id="rId16"/>
    <p:sldId id="555" r:id="rId17"/>
    <p:sldId id="556" r:id="rId18"/>
    <p:sldId id="557" r:id="rId19"/>
    <p:sldId id="558" r:id="rId20"/>
    <p:sldId id="538" r:id="rId21"/>
    <p:sldId id="559" r:id="rId22"/>
    <p:sldId id="530" r:id="rId23"/>
    <p:sldId id="560" r:id="rId24"/>
    <p:sldId id="561" r:id="rId25"/>
    <p:sldId id="563" r:id="rId26"/>
    <p:sldId id="564" r:id="rId27"/>
    <p:sldId id="565" r:id="rId28"/>
    <p:sldId id="566" r:id="rId29"/>
    <p:sldId id="567" r:id="rId30"/>
    <p:sldId id="568" r:id="rId31"/>
    <p:sldId id="542" r:id="rId32"/>
  </p:sldIdLst>
  <p:sldSz cx="10691813" cy="7559675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63" userDrawn="1">
          <p15:clr>
            <a:srgbClr val="A4A3A4"/>
          </p15:clr>
        </p15:guide>
        <p15:guide id="2" pos="533" userDrawn="1">
          <p15:clr>
            <a:srgbClr val="A4A3A4"/>
          </p15:clr>
        </p15:guide>
        <p15:guide id="3" pos="1077" userDrawn="1">
          <p15:clr>
            <a:srgbClr val="A4A3A4"/>
          </p15:clr>
        </p15:guide>
        <p15:guide id="4" orient="horz" pos="90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орина Екатерина Леонидовна" initials="ГЕЛ" lastIdx="2" clrIdx="0">
    <p:extLst>
      <p:ext uri="{19B8F6BF-5375-455C-9EA6-DF929625EA0E}">
        <p15:presenceInfo xmlns="" xmlns:p15="http://schemas.microsoft.com/office/powerpoint/2012/main" userId="S-1-5-21-2542494797-2759003736-1566031932-20664" providerId="AD"/>
      </p:ext>
    </p:extLst>
  </p:cmAuthor>
  <p:cmAuthor id="2" name="extrena" initials="e" lastIdx="7" clrIdx="1">
    <p:extLst>
      <p:ext uri="{19B8F6BF-5375-455C-9EA6-DF929625EA0E}">
        <p15:presenceInfo xmlns="" xmlns:p15="http://schemas.microsoft.com/office/powerpoint/2012/main" userId="extre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D5338"/>
    <a:srgbClr val="F7F2E5"/>
    <a:srgbClr val="000000"/>
    <a:srgbClr val="C59368"/>
    <a:srgbClr val="562212"/>
    <a:srgbClr val="959595"/>
    <a:srgbClr val="EDD8C2"/>
    <a:srgbClr val="F2ECDE"/>
    <a:srgbClr val="F79647"/>
    <a:srgbClr val="607C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101" autoAdjust="0"/>
    <p:restoredTop sz="96374" autoAdjust="0"/>
  </p:normalViewPr>
  <p:slideViewPr>
    <p:cSldViewPr snapToGrid="0">
      <p:cViewPr>
        <p:scale>
          <a:sx n="75" d="100"/>
          <a:sy n="75" d="100"/>
        </p:scale>
        <p:origin x="-846" y="162"/>
      </p:cViewPr>
      <p:guideLst>
        <p:guide orient="horz" pos="363"/>
        <p:guide orient="horz" pos="907"/>
        <p:guide pos="533"/>
        <p:guide pos="107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26337-D0CD-48D6-A0E1-AD5861E1B0BF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FB82C-153F-4E5B-9C4D-5017BDDBB9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8213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="" xmlns:p14="http://schemas.microsoft.com/office/powerpoint/2010/main" val="607933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0930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0930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0930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0930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0930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0930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0930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0930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09304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0930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9353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09304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0930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09304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09304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09304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09304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09304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0930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0930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0930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0930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0930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0930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0930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0930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5691" y="349217"/>
            <a:ext cx="1278856" cy="368413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837097" y="358775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="" xmlns:p14="http://schemas.microsoft.com/office/powerpoint/2010/main" val="98069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812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056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5691" y="349217"/>
            <a:ext cx="1278856" cy="368413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837097" y="358775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="" xmlns:p14="http://schemas.microsoft.com/office/powerpoint/2010/main" val="327938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045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551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593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215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879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792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462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 userDrawn="1"/>
        </p:nvSpPr>
        <p:spPr>
          <a:xfrm>
            <a:off x="10111425" y="7070327"/>
            <a:ext cx="418910" cy="418910"/>
          </a:xfrm>
          <a:prstGeom prst="ellipse">
            <a:avLst/>
          </a:prstGeom>
          <a:solidFill>
            <a:srgbClr val="F7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0729D-6DE3-4785-BDC3-95AD7889F248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10089705" y="7127888"/>
            <a:ext cx="462349" cy="28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796126-9FE8-47CA-8F39-CFE5822E4F2F}" type="slidenum">
              <a:rPr lang="ru-RU" sz="1228" smtClean="0">
                <a:solidFill>
                  <a:srgbClr val="562212"/>
                </a:solidFill>
              </a:rPr>
              <a:pPr algn="ctr"/>
              <a:t>‹#›</a:t>
            </a:fld>
            <a:endParaRPr lang="ru-RU" sz="1228" dirty="0">
              <a:solidFill>
                <a:srgbClr val="56221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342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t="29636" r="25088"/>
          <a:stretch/>
        </p:blipFill>
        <p:spPr>
          <a:xfrm>
            <a:off x="4929913" y="-157593"/>
            <a:ext cx="6645162" cy="6239912"/>
          </a:xfrm>
          <a:prstGeom prst="rect">
            <a:avLst/>
          </a:prstGeom>
        </p:spPr>
      </p:pic>
      <p:sp>
        <p:nvSpPr>
          <p:cNvPr id="23" name="Арка 22"/>
          <p:cNvSpPr/>
          <p:nvPr/>
        </p:nvSpPr>
        <p:spPr>
          <a:xfrm rot="18477485">
            <a:off x="-2152382" y="5761648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Арка 20"/>
          <p:cNvSpPr/>
          <p:nvPr/>
        </p:nvSpPr>
        <p:spPr>
          <a:xfrm rot="9900000">
            <a:off x="9058499" y="6227266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1675" y="314036"/>
            <a:ext cx="813089" cy="218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12101" y="7084291"/>
            <a:ext cx="566252" cy="379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58725" y="4023213"/>
            <a:ext cx="7191657" cy="2402987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920709" y="2084142"/>
            <a:ext cx="9091392" cy="2582371"/>
            <a:chOff x="920709" y="2234968"/>
            <a:chExt cx="8532371" cy="2423584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5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1167198" y="4108370"/>
            <a:ext cx="7164002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kumimoji="0" lang="ru-RU" sz="4000" b="1" i="0" u="none" strike="noStrike" kern="1200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irce" pitchFamily="34" charset="-52"/>
                <a:ea typeface="Calibri" panose="020F0502020204030204" pitchFamily="34" charset="0"/>
                <a:cs typeface="Arial" panose="020B0604020202020204" pitchFamily="34" charset="0"/>
              </a:rPr>
              <a:t>СОЦИАЛЬНОЕ </a:t>
            </a:r>
            <a:r>
              <a:rPr kumimoji="0" lang="ru-RU" sz="4000" b="1" i="0" u="none" strike="noStrike" kern="1200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irce" pitchFamily="34" charset="-52"/>
                <a:ea typeface="Calibri" panose="020F0502020204030204" pitchFamily="34" charset="0"/>
                <a:cs typeface="Arial" panose="020B0604020202020204" pitchFamily="34" charset="0"/>
              </a:rPr>
              <a:t>ПРЕДПРИНИМАТЕЛЬСТВО:</a:t>
            </a:r>
          </a:p>
          <a:p>
            <a:pPr lvl="0">
              <a:lnSpc>
                <a:spcPct val="107000"/>
              </a:lnSpc>
              <a:defRPr/>
            </a:pPr>
            <a:r>
              <a:rPr kumimoji="0" lang="ru-RU" sz="4000" b="1" i="0" u="none" strike="noStrike" kern="1200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irce" pitchFamily="34" charset="-52"/>
                <a:ea typeface="Calibri" panose="020F0502020204030204" pitchFamily="34" charset="0"/>
                <a:cs typeface="Arial" panose="020B0604020202020204" pitchFamily="34" charset="0"/>
              </a:rPr>
              <a:t>ЮРИДИЧЕСКИЕ АСПЕКТЫ</a:t>
            </a:r>
            <a:endParaRPr kumimoji="0" lang="ru-RU" sz="40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irce" pitchFamily="34" charset="-5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32403" y="256939"/>
            <a:ext cx="1534076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958411" y="6460324"/>
            <a:ext cx="3347390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3600" b="1" dirty="0" smtClean="0">
                <a:solidFill>
                  <a:srgbClr val="562212"/>
                </a:solidFill>
                <a:latin typeface="Circe" pitchFamily="34" charset="-52"/>
                <a:ea typeface="Roboto Black" panose="02000000000000000000" pitchFamily="2" charset="0"/>
              </a:rPr>
              <a:t>Игорь Иванов</a:t>
            </a:r>
            <a:endParaRPr lang="ru-RU" sz="3600" b="1" dirty="0">
              <a:solidFill>
                <a:srgbClr val="562212"/>
              </a:solidFill>
              <a:latin typeface="Circe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340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37097" y="362864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  <a:latin typeface="Circe" pitchFamily="34" charset="-5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28711" y="1876628"/>
            <a:ext cx="7990752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 smtClean="0">
                <a:latin typeface="Circe" pitchFamily="34" charset="-52"/>
                <a:cs typeface="Arial" panose="020B0604020202020204" pitchFamily="34" charset="0"/>
              </a:rPr>
              <a:t> </a:t>
            </a:r>
            <a:endParaRPr lang="ru-RU" sz="1600" dirty="0">
              <a:latin typeface="Circe" pitchFamily="34" charset="-52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19370" y="-1137057"/>
            <a:ext cx="3790733" cy="8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79" dirty="0">
                <a:solidFill>
                  <a:schemeClr val="tx1"/>
                </a:solidFill>
                <a:latin typeface="Circe" pitchFamily="34" charset="-52"/>
              </a:rPr>
              <a:t>Иконки на каждый буллит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t="-77" r="218" b="-1"/>
          <a:stretch/>
        </p:blipFill>
        <p:spPr>
          <a:xfrm>
            <a:off x="9302065" y="6100324"/>
            <a:ext cx="2322296" cy="2328515"/>
          </a:xfrm>
          <a:prstGeom prst="rect">
            <a:avLst/>
          </a:prstGeom>
        </p:spPr>
      </p:pic>
      <p:pic>
        <p:nvPicPr>
          <p:cNvPr id="38914" name="Picture 2" descr="C:\Users\Igor\Desktop\Реестр МСП отметка социальное предприяти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6037" y="1649413"/>
            <a:ext cx="7705726" cy="505777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34000" y="1714500"/>
            <a:ext cx="3213100" cy="101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34000" y="2882900"/>
            <a:ext cx="939800" cy="127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12416" y="877372"/>
            <a:ext cx="6381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288" indent="-14288"/>
            <a:r>
              <a:rPr lang="ru-RU" sz="3200" dirty="0" smtClean="0">
                <a:latin typeface="Circe" pitchFamily="34" charset="-52"/>
              </a:rPr>
              <a:t>СОЦИАЛЬНОЕ ПРЕДПРИЯТИЕ </a:t>
            </a:r>
            <a:endParaRPr lang="en-US" sz="3200" dirty="0" smtClean="0">
              <a:latin typeface="Circe" pitchFamily="34" charset="-52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990600" y="4368800"/>
            <a:ext cx="47625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63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37097" y="362864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  <a:latin typeface="Circe" pitchFamily="34" charset="-5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28711" y="1876628"/>
            <a:ext cx="7990752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 smtClean="0">
                <a:latin typeface="Circe" pitchFamily="34" charset="-52"/>
                <a:cs typeface="Arial" panose="020B0604020202020204" pitchFamily="34" charset="0"/>
              </a:rPr>
              <a:t> </a:t>
            </a:r>
            <a:endParaRPr lang="ru-RU" sz="1600" dirty="0">
              <a:latin typeface="Circe" pitchFamily="34" charset="-52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19370" y="-1137057"/>
            <a:ext cx="3790733" cy="8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79" dirty="0">
                <a:solidFill>
                  <a:schemeClr val="tx1"/>
                </a:solidFill>
                <a:latin typeface="Circe" pitchFamily="34" charset="-52"/>
              </a:rPr>
              <a:t>Иконки на каждый буллит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t="-77" r="218" b="-1"/>
          <a:stretch/>
        </p:blipFill>
        <p:spPr>
          <a:xfrm>
            <a:off x="9302065" y="6100324"/>
            <a:ext cx="2322296" cy="23285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1650" y="1324273"/>
            <a:ext cx="100139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indent="-14288"/>
            <a:r>
              <a:rPr lang="ru-RU" sz="3200" b="1" dirty="0" smtClean="0">
                <a:latin typeface="Circe" pitchFamily="34" charset="-52"/>
              </a:rPr>
              <a:t>Ограничения:</a:t>
            </a:r>
          </a:p>
          <a:p>
            <a:pPr marL="14288" indent="-14288"/>
            <a:endParaRPr lang="ru-RU" sz="3200" b="1" dirty="0" smtClean="0">
              <a:latin typeface="Circe" pitchFamily="34" charset="-52"/>
            </a:endParaRPr>
          </a:p>
          <a:p>
            <a:pPr marL="14288" indent="-14288">
              <a:buFont typeface="Arial" pitchFamily="34" charset="0"/>
              <a:buChar char="•"/>
            </a:pPr>
            <a:r>
              <a:rPr lang="ru-RU" sz="3200" dirty="0" smtClean="0">
                <a:latin typeface="Circe" pitchFamily="34" charset="-52"/>
              </a:rPr>
              <a:t> Производство и реализации подакцизных товаров</a:t>
            </a:r>
          </a:p>
          <a:p>
            <a:pPr marL="14288" indent="-14288">
              <a:buFont typeface="Arial" pitchFamily="34" charset="0"/>
              <a:buChar char="•"/>
            </a:pPr>
            <a:endParaRPr lang="ru-RU" sz="3200" dirty="0" smtClean="0">
              <a:latin typeface="Circe" pitchFamily="34" charset="-52"/>
            </a:endParaRPr>
          </a:p>
          <a:p>
            <a:pPr marL="14288" indent="-14288">
              <a:buFont typeface="Arial" pitchFamily="34" charset="0"/>
              <a:buChar char="•"/>
            </a:pPr>
            <a:r>
              <a:rPr lang="ru-RU" sz="3200" dirty="0" smtClean="0">
                <a:latin typeface="Circe" pitchFamily="34" charset="-52"/>
              </a:rPr>
              <a:t> Добыча и реализация полезных ископаемых </a:t>
            </a:r>
          </a:p>
          <a:p>
            <a:pPr marL="14288" indent="-14288"/>
            <a:r>
              <a:rPr lang="ru-RU" sz="3200" dirty="0" smtClean="0">
                <a:latin typeface="Circe" pitchFamily="34" charset="-52"/>
              </a:rPr>
              <a:t>(кроме общераспространенных)</a:t>
            </a:r>
            <a:endParaRPr lang="ru-RU" sz="2800" dirty="0" smtClean="0">
              <a:latin typeface="Circe" pitchFamily="34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63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1" y="1"/>
            <a:ext cx="10691813" cy="7559674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b="44173"/>
          <a:stretch/>
        </p:blipFill>
        <p:spPr>
          <a:xfrm rot="10800000">
            <a:off x="-1698187" y="-1354013"/>
            <a:ext cx="6966537" cy="3894792"/>
          </a:xfrm>
          <a:prstGeom prst="rect">
            <a:avLst/>
          </a:prstGeom>
        </p:spPr>
      </p:pic>
      <p:sp>
        <p:nvSpPr>
          <p:cNvPr id="19" name="Арка 18"/>
          <p:cNvSpPr/>
          <p:nvPr/>
        </p:nvSpPr>
        <p:spPr>
          <a:xfrm rot="8100000">
            <a:off x="6691351" y="4031579"/>
            <a:ext cx="6496390" cy="6496390"/>
          </a:xfrm>
          <a:prstGeom prst="blockArc">
            <a:avLst>
              <a:gd name="adj1" fmla="val 956724"/>
              <a:gd name="adj2" fmla="val 11921681"/>
              <a:gd name="adj3" fmla="val 18078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</a:endParaRPr>
          </a:p>
        </p:txBody>
      </p:sp>
      <p:sp>
        <p:nvSpPr>
          <p:cNvPr id="18" name="Арка 17"/>
          <p:cNvSpPr/>
          <p:nvPr/>
        </p:nvSpPr>
        <p:spPr>
          <a:xfrm rot="8470968">
            <a:off x="-1173830" y="6386391"/>
            <a:ext cx="3537529" cy="3537529"/>
          </a:xfrm>
          <a:prstGeom prst="blockArc">
            <a:avLst>
              <a:gd name="adj1" fmla="val 3346679"/>
              <a:gd name="adj2" fmla="val 13202193"/>
              <a:gd name="adj3" fmla="val 12415"/>
            </a:avLst>
          </a:prstGeom>
          <a:solidFill>
            <a:srgbClr val="C59368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1435" y="2927496"/>
            <a:ext cx="924756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4800" dirty="0" smtClean="0">
                <a:solidFill>
                  <a:srgbClr val="ED5338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2</a:t>
            </a:r>
            <a:r>
              <a:rPr lang="en-US" sz="4800" dirty="0" smtClean="0">
                <a:solidFill>
                  <a:srgbClr val="ED5338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. </a:t>
            </a:r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Виды социальных</a:t>
            </a:r>
          </a:p>
          <a:p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предприятий</a:t>
            </a:r>
            <a:endParaRPr lang="en-US" sz="4800" dirty="0" smtClean="0">
              <a:solidFill>
                <a:schemeClr val="bg1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4434" y="4754614"/>
            <a:ext cx="2398886" cy="104061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726" y="353128"/>
            <a:ext cx="1295626" cy="373244"/>
          </a:xfrm>
          <a:prstGeom prst="rect">
            <a:avLst/>
          </a:prstGeom>
        </p:spPr>
      </p:pic>
      <p:grpSp>
        <p:nvGrpSpPr>
          <p:cNvPr id="3" name="Группа 4"/>
          <p:cNvGrpSpPr/>
          <p:nvPr/>
        </p:nvGrpSpPr>
        <p:grpSpPr>
          <a:xfrm>
            <a:off x="5902960" y="-213360"/>
            <a:ext cx="1188720" cy="1205309"/>
            <a:chOff x="5008880" y="1849120"/>
            <a:chExt cx="1188720" cy="1205309"/>
          </a:xfrm>
          <a:solidFill>
            <a:srgbClr val="C59368">
              <a:alpha val="31000"/>
            </a:srgbClr>
          </a:solidFill>
        </p:grpSpPr>
        <p:sp>
          <p:nvSpPr>
            <p:cNvPr id="4" name="Овал 3"/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" name="Группа 6"/>
          <p:cNvGrpSpPr/>
          <p:nvPr/>
        </p:nvGrpSpPr>
        <p:grpSpPr>
          <a:xfrm>
            <a:off x="3474720" y="5443575"/>
            <a:ext cx="2119256" cy="1472882"/>
            <a:chOff x="2418080" y="4704080"/>
            <a:chExt cx="2032000" cy="1412239"/>
          </a:xfrm>
          <a:solidFill>
            <a:srgbClr val="EDD8C2">
              <a:alpha val="20000"/>
            </a:srgbClr>
          </a:solidFill>
        </p:grpSpPr>
        <p:sp>
          <p:nvSpPr>
            <p:cNvPr id="6" name="Прямоугольник 5"/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lum bright="-53000" contrast="39000"/>
          </a:blip>
          <a:stretch>
            <a:fillRect/>
          </a:stretch>
        </p:blipFill>
        <p:spPr>
          <a:xfrm>
            <a:off x="8795471" y="2105886"/>
            <a:ext cx="2491277" cy="8697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19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37097" y="362864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  <a:latin typeface="Circe" pitchFamily="34" charset="-5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28711" y="1876628"/>
            <a:ext cx="7990752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 smtClean="0">
                <a:latin typeface="Circe" pitchFamily="34" charset="-52"/>
                <a:cs typeface="Arial" panose="020B0604020202020204" pitchFamily="34" charset="0"/>
              </a:rPr>
              <a:t> </a:t>
            </a:r>
            <a:endParaRPr lang="ru-RU" sz="1600" dirty="0">
              <a:latin typeface="Circe" pitchFamily="34" charset="-52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19370" y="-1137057"/>
            <a:ext cx="3790733" cy="8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79" dirty="0">
                <a:solidFill>
                  <a:schemeClr val="tx1"/>
                </a:solidFill>
                <a:latin typeface="Circe" pitchFamily="34" charset="-52"/>
              </a:rPr>
              <a:t>Иконки на каждый буллит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t="-77" r="218" b="-1"/>
          <a:stretch/>
        </p:blipFill>
        <p:spPr>
          <a:xfrm>
            <a:off x="9263965" y="6100324"/>
            <a:ext cx="2322296" cy="23285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6250" y="2441873"/>
            <a:ext cx="520065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3200" dirty="0" smtClean="0">
                <a:latin typeface="Circe" pitchFamily="34" charset="-52"/>
              </a:rPr>
              <a:t>По </a:t>
            </a:r>
            <a:r>
              <a:rPr lang="ru-RU" sz="3200" dirty="0" smtClean="0">
                <a:latin typeface="Circe" pitchFamily="34" charset="-52"/>
              </a:rPr>
              <a:t>итогам прошлого года</a:t>
            </a:r>
            <a:r>
              <a:rPr lang="ru-RU" sz="3200" dirty="0" smtClean="0">
                <a:latin typeface="Circe" pitchFamily="34" charset="-52"/>
              </a:rPr>
              <a:t>:</a:t>
            </a:r>
          </a:p>
          <a:p>
            <a:pPr marL="514350" indent="-514350"/>
            <a:endParaRPr lang="ru-RU" sz="3200" dirty="0" smtClean="0">
              <a:latin typeface="Circe" pitchFamily="34" charset="-52"/>
            </a:endParaRPr>
          </a:p>
          <a:p>
            <a:pPr marL="14288" indent="-14288">
              <a:buFont typeface="Arial" pitchFamily="34" charset="0"/>
              <a:buChar char="•"/>
            </a:pPr>
            <a:r>
              <a:rPr lang="ru-RU" sz="3200" dirty="0" smtClean="0">
                <a:latin typeface="Circe" pitchFamily="34" charset="-52"/>
              </a:rPr>
              <a:t>не </a:t>
            </a:r>
            <a:r>
              <a:rPr lang="ru-RU" sz="3200" dirty="0" smtClean="0">
                <a:latin typeface="Circe" pitchFamily="34" charset="-52"/>
              </a:rPr>
              <a:t>менее 50% работников из социально уязвимых категорий</a:t>
            </a:r>
          </a:p>
          <a:p>
            <a:pPr marL="14288" indent="-14288">
              <a:buFont typeface="Arial" pitchFamily="34" charset="0"/>
              <a:buChar char="•"/>
            </a:pPr>
            <a:r>
              <a:rPr lang="ru-RU" sz="3200" dirty="0" smtClean="0">
                <a:latin typeface="Circe" pitchFamily="34" charset="-52"/>
              </a:rPr>
              <a:t>их </a:t>
            </a:r>
            <a:r>
              <a:rPr lang="ru-RU" sz="3200" dirty="0" smtClean="0">
                <a:latin typeface="Circe" pitchFamily="34" charset="-52"/>
              </a:rPr>
              <a:t>зарплата не менее 25% от общего фонда оплаты </a:t>
            </a:r>
            <a:r>
              <a:rPr lang="ru-RU" sz="3200" dirty="0" smtClean="0">
                <a:latin typeface="Circe" pitchFamily="34" charset="-52"/>
              </a:rPr>
              <a:t>труда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17700" y="897276"/>
            <a:ext cx="8001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3200" b="1" dirty="0" smtClean="0"/>
              <a:t>Обеспечение занятости </a:t>
            </a:r>
          </a:p>
          <a:p>
            <a:pPr marL="514350" indent="-514350" algn="ctr"/>
            <a:r>
              <a:rPr lang="ru-RU" sz="3200" b="1" dirty="0" smtClean="0">
                <a:latin typeface="Circe" pitchFamily="34" charset="-52"/>
              </a:rPr>
              <a:t>социально </a:t>
            </a:r>
            <a:r>
              <a:rPr lang="ru-RU" sz="3200" b="1" dirty="0" smtClean="0">
                <a:latin typeface="Circe" pitchFamily="34" charset="-52"/>
              </a:rPr>
              <a:t>уязвимых </a:t>
            </a:r>
            <a:r>
              <a:rPr lang="ru-RU" sz="3200" b="1" dirty="0" smtClean="0">
                <a:latin typeface="Circe" pitchFamily="34" charset="-52"/>
              </a:rPr>
              <a:t>граждан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8" name="Picture 4" descr="C:\Users\Igor\Desktop\Слайд2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599" y="2463800"/>
            <a:ext cx="5129213" cy="3846910"/>
          </a:xfrm>
          <a:prstGeom prst="rect">
            <a:avLst/>
          </a:prstGeom>
          <a:noFill/>
        </p:spPr>
      </p:pic>
      <p:pic>
        <p:nvPicPr>
          <p:cNvPr id="11" name="Picture 5" descr="C:\Users\Igor\Desktop\Трудовая-книж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7199" y="3352942"/>
            <a:ext cx="2603501" cy="195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763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37097" y="362864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  <a:latin typeface="Circe" pitchFamily="34" charset="-5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28711" y="1876628"/>
            <a:ext cx="7990752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 smtClean="0">
                <a:latin typeface="Circe" pitchFamily="34" charset="-52"/>
                <a:cs typeface="Arial" panose="020B0604020202020204" pitchFamily="34" charset="0"/>
              </a:rPr>
              <a:t> </a:t>
            </a:r>
            <a:endParaRPr lang="ru-RU" sz="1600" dirty="0">
              <a:latin typeface="Circe" pitchFamily="34" charset="-52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19370" y="-1137057"/>
            <a:ext cx="3790733" cy="8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79" dirty="0">
                <a:solidFill>
                  <a:schemeClr val="tx1"/>
                </a:solidFill>
                <a:latin typeface="Circe" pitchFamily="34" charset="-52"/>
              </a:rPr>
              <a:t>Иконки на каждый буллит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t="-77" r="218" b="-1"/>
          <a:stretch/>
        </p:blipFill>
        <p:spPr>
          <a:xfrm>
            <a:off x="9302065" y="6100324"/>
            <a:ext cx="2322296" cy="23285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1650" y="1324273"/>
            <a:ext cx="1001395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indent="-14288"/>
            <a:r>
              <a:rPr lang="ru-RU" sz="3200" b="1" dirty="0" smtClean="0">
                <a:latin typeface="Circe" pitchFamily="34" charset="-52"/>
              </a:rPr>
              <a:t>Социально уязвимые категории граждан:</a:t>
            </a:r>
          </a:p>
          <a:p>
            <a:pPr marL="14288" indent="-14288"/>
            <a:endParaRPr lang="ru-RU" sz="3200" dirty="0" smtClean="0">
              <a:latin typeface="Circe" pitchFamily="34" charset="-52"/>
            </a:endParaRPr>
          </a:p>
          <a:p>
            <a:pPr marL="14288" indent="-14288">
              <a:buFont typeface="Arial" pitchFamily="34" charset="0"/>
              <a:buChar char="•"/>
            </a:pPr>
            <a:r>
              <a:rPr lang="ru-RU" sz="2800" dirty="0" smtClean="0">
                <a:latin typeface="Circe" pitchFamily="34" charset="-52"/>
              </a:rPr>
              <a:t> Инвалиды (лица с ограниченными возможностями здоровья)</a:t>
            </a:r>
          </a:p>
          <a:p>
            <a:pPr marL="14288" indent="-14288">
              <a:buFont typeface="Arial" pitchFamily="34" charset="0"/>
              <a:buChar char="•"/>
            </a:pPr>
            <a:r>
              <a:rPr lang="ru-RU" sz="2800" dirty="0" smtClean="0">
                <a:latin typeface="Circe" pitchFamily="34" charset="-52"/>
              </a:rPr>
              <a:t> Одинокие и многодетные родители</a:t>
            </a:r>
          </a:p>
          <a:p>
            <a:pPr marL="14288" indent="-14288">
              <a:buFont typeface="Arial" pitchFamily="34" charset="0"/>
              <a:buChar char="•"/>
            </a:pPr>
            <a:r>
              <a:rPr lang="ru-RU" sz="2800" dirty="0" smtClean="0">
                <a:latin typeface="Circe" pitchFamily="34" charset="-52"/>
              </a:rPr>
              <a:t> Пенсионеры (граждане </a:t>
            </a:r>
            <a:r>
              <a:rPr lang="ru-RU" sz="2800" dirty="0" err="1" smtClean="0">
                <a:latin typeface="Circe" pitchFamily="34" charset="-52"/>
              </a:rPr>
              <a:t>предпенсионного</a:t>
            </a:r>
            <a:r>
              <a:rPr lang="ru-RU" sz="2800" dirty="0" smtClean="0">
                <a:latin typeface="Circe" pitchFamily="34" charset="-52"/>
              </a:rPr>
              <a:t> возраста)</a:t>
            </a:r>
          </a:p>
          <a:p>
            <a:pPr marL="14288" indent="-14288">
              <a:buFont typeface="Arial" pitchFamily="34" charset="0"/>
              <a:buChar char="•"/>
            </a:pPr>
            <a:r>
              <a:rPr lang="ru-RU" sz="2800" dirty="0" smtClean="0">
                <a:latin typeface="Circe" pitchFamily="34" charset="-52"/>
              </a:rPr>
              <a:t> Выпускники детских домов до 23 лет</a:t>
            </a:r>
          </a:p>
          <a:p>
            <a:pPr marL="14288" indent="-14288">
              <a:buFont typeface="Arial" pitchFamily="34" charset="0"/>
              <a:buChar char="•"/>
            </a:pPr>
            <a:r>
              <a:rPr lang="ru-RU" sz="2800" dirty="0" smtClean="0">
                <a:latin typeface="Circe" pitchFamily="34" charset="-52"/>
              </a:rPr>
              <a:t> Бывшие заключенные с неснятой судимостью</a:t>
            </a:r>
          </a:p>
          <a:p>
            <a:pPr marL="14288" indent="-14288">
              <a:buFont typeface="Arial" pitchFamily="34" charset="0"/>
              <a:buChar char="•"/>
            </a:pPr>
            <a:r>
              <a:rPr lang="ru-RU" sz="2800" dirty="0" smtClean="0">
                <a:latin typeface="Circe" pitchFamily="34" charset="-52"/>
              </a:rPr>
              <a:t> Беженцы и вынужденные переселенцы</a:t>
            </a:r>
          </a:p>
          <a:p>
            <a:pPr marL="14288" indent="-14288">
              <a:buFont typeface="Arial" pitchFamily="34" charset="0"/>
              <a:buChar char="•"/>
            </a:pPr>
            <a:r>
              <a:rPr lang="ru-RU" sz="2800" dirty="0" smtClean="0">
                <a:latin typeface="Circe" pitchFamily="34" charset="-52"/>
              </a:rPr>
              <a:t> Малоимущие граждане</a:t>
            </a:r>
          </a:p>
          <a:p>
            <a:pPr marL="14288" indent="-14288">
              <a:buFont typeface="Arial" pitchFamily="34" charset="0"/>
              <a:buChar char="•"/>
            </a:pPr>
            <a:r>
              <a:rPr lang="ru-RU" sz="2800" dirty="0" smtClean="0">
                <a:latin typeface="Circe" pitchFamily="34" charset="-52"/>
              </a:rPr>
              <a:t> Лица без определенного места жительства и занятий</a:t>
            </a:r>
          </a:p>
          <a:p>
            <a:pPr marL="14288" indent="-14288"/>
            <a:endParaRPr lang="ru-RU" sz="2800" dirty="0" smtClean="0">
              <a:latin typeface="Circe" pitchFamily="34" charset="-52"/>
            </a:endParaRPr>
          </a:p>
          <a:p>
            <a:pPr marL="14288" indent="-14288"/>
            <a:r>
              <a:rPr lang="ru-RU" sz="2800" dirty="0" smtClean="0">
                <a:latin typeface="Circe" pitchFamily="34" charset="-52"/>
              </a:rPr>
              <a:t>иные граждане, нуждающиеся в социальном обслуживании</a:t>
            </a:r>
          </a:p>
        </p:txBody>
      </p:sp>
    </p:spTree>
    <p:extLst>
      <p:ext uri="{BB962C8B-B14F-4D97-AF65-F5344CB8AC3E}">
        <p14:creationId xmlns="" xmlns:p14="http://schemas.microsoft.com/office/powerpoint/2010/main" val="13763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37097" y="362864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  <a:latin typeface="Circe" pitchFamily="34" charset="-5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28711" y="1876628"/>
            <a:ext cx="7990752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 smtClean="0">
                <a:latin typeface="Circe" pitchFamily="34" charset="-52"/>
                <a:cs typeface="Arial" panose="020B0604020202020204" pitchFamily="34" charset="0"/>
              </a:rPr>
              <a:t> </a:t>
            </a:r>
            <a:endParaRPr lang="ru-RU" sz="1600" dirty="0">
              <a:latin typeface="Circe" pitchFamily="34" charset="-52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19370" y="-1137057"/>
            <a:ext cx="3790733" cy="8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79" dirty="0">
                <a:solidFill>
                  <a:schemeClr val="tx1"/>
                </a:solidFill>
                <a:latin typeface="Circe" pitchFamily="34" charset="-52"/>
              </a:rPr>
              <a:t>Иконки на каждый буллит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t="-77" r="218" b="-1"/>
          <a:stretch/>
        </p:blipFill>
        <p:spPr>
          <a:xfrm>
            <a:off x="9263965" y="6100324"/>
            <a:ext cx="2322296" cy="23285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6250" y="2708573"/>
            <a:ext cx="52006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3200" dirty="0" smtClean="0">
                <a:latin typeface="Circe" pitchFamily="34" charset="-52"/>
              </a:rPr>
              <a:t>По </a:t>
            </a:r>
            <a:r>
              <a:rPr lang="ru-RU" sz="3200" dirty="0" smtClean="0">
                <a:latin typeface="Circe" pitchFamily="34" charset="-52"/>
              </a:rPr>
              <a:t>итогам прошлого года</a:t>
            </a:r>
            <a:r>
              <a:rPr lang="ru-RU" sz="3200" dirty="0" smtClean="0">
                <a:latin typeface="Circe" pitchFamily="34" charset="-52"/>
              </a:rPr>
              <a:t>:</a:t>
            </a:r>
          </a:p>
          <a:p>
            <a:pPr marL="14288" indent="-14288">
              <a:buFont typeface="Arial" pitchFamily="34" charset="0"/>
              <a:buChar char="•"/>
            </a:pPr>
            <a:r>
              <a:rPr lang="ru-RU" sz="3200" dirty="0" smtClean="0">
                <a:latin typeface="Circe" pitchFamily="34" charset="-52"/>
              </a:rPr>
              <a:t>не </a:t>
            </a:r>
            <a:r>
              <a:rPr lang="ru-RU" sz="3200" dirty="0" smtClean="0">
                <a:latin typeface="Circe" pitchFamily="34" charset="-52"/>
              </a:rPr>
              <a:t>менее 50% дохода получено от социального вида деятельности</a:t>
            </a:r>
          </a:p>
          <a:p>
            <a:pPr marL="14288" indent="-14288">
              <a:buFont typeface="Arial" pitchFamily="34" charset="0"/>
              <a:buChar char="•"/>
            </a:pPr>
            <a:r>
              <a:rPr lang="ru-RU" sz="3200" dirty="0" smtClean="0">
                <a:latin typeface="Circe" pitchFamily="34" charset="-52"/>
              </a:rPr>
              <a:t>не менее 50% </a:t>
            </a:r>
            <a:r>
              <a:rPr lang="ru-RU" sz="3200" dirty="0" smtClean="0">
                <a:latin typeface="Circe" pitchFamily="34" charset="-52"/>
              </a:rPr>
              <a:t>прибыли </a:t>
            </a:r>
            <a:r>
              <a:rPr lang="ru-RU" sz="3200" dirty="0" smtClean="0">
                <a:latin typeface="Circe" pitchFamily="34" charset="-52"/>
              </a:rPr>
              <a:t>направлено на такой вид </a:t>
            </a:r>
            <a:r>
              <a:rPr lang="ru-RU" sz="3200" dirty="0" smtClean="0">
                <a:latin typeface="Circe" pitchFamily="34" charset="-52"/>
              </a:rPr>
              <a:t>деятельности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08100" y="833776"/>
            <a:ext cx="84963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irce" pitchFamily="34" charset="-52"/>
              </a:rPr>
              <a:t>2. Продажа товаров/услуг, производимых </a:t>
            </a:r>
            <a:endParaRPr lang="ru-RU" sz="3200" b="1" dirty="0" smtClean="0">
              <a:latin typeface="Circe" pitchFamily="34" charset="-52"/>
            </a:endParaRPr>
          </a:p>
          <a:p>
            <a:pPr algn="ctr"/>
            <a:r>
              <a:rPr lang="ru-RU" sz="3200" b="1" dirty="0" smtClean="0">
                <a:latin typeface="Circe" pitchFamily="34" charset="-52"/>
              </a:rPr>
              <a:t>социально уязвимыми категориями граждан</a:t>
            </a:r>
            <a:endParaRPr lang="ru-RU" sz="3200" b="1" dirty="0" smtClean="0">
              <a:latin typeface="Circe" pitchFamily="34" charset="-52"/>
            </a:endParaRPr>
          </a:p>
        </p:txBody>
      </p:sp>
      <p:pic>
        <p:nvPicPr>
          <p:cNvPr id="13" name="Picture 6" descr="C:\Users\Igor\Desktop\online-kassa-dlja-kurier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5800" y="2849150"/>
            <a:ext cx="4619796" cy="3259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763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37097" y="362864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  <a:latin typeface="Circe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19370" y="-1137057"/>
            <a:ext cx="3790733" cy="8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79" dirty="0">
                <a:solidFill>
                  <a:schemeClr val="tx1"/>
                </a:solidFill>
                <a:latin typeface="Circe" pitchFamily="34" charset="-52"/>
              </a:rPr>
              <a:t>Иконки на каждый буллит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t="-77" r="218" b="-1"/>
          <a:stretch/>
        </p:blipFill>
        <p:spPr>
          <a:xfrm>
            <a:off x="9263965" y="6100324"/>
            <a:ext cx="2322296" cy="23285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6250" y="3356273"/>
            <a:ext cx="52006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3200" dirty="0" smtClean="0">
                <a:latin typeface="Circe" pitchFamily="34" charset="-52"/>
              </a:rPr>
              <a:t>По </a:t>
            </a:r>
            <a:r>
              <a:rPr lang="ru-RU" sz="3200" dirty="0" smtClean="0">
                <a:latin typeface="Circe" pitchFamily="34" charset="-52"/>
              </a:rPr>
              <a:t>итогам прошлого года</a:t>
            </a:r>
            <a:r>
              <a:rPr lang="ru-RU" sz="3200" dirty="0" smtClean="0">
                <a:latin typeface="Circe" pitchFamily="34" charset="-52"/>
              </a:rPr>
              <a:t>:</a:t>
            </a:r>
          </a:p>
          <a:p>
            <a:pPr marL="14288" indent="-14288">
              <a:buFont typeface="Arial" pitchFamily="34" charset="0"/>
              <a:buChar char="•"/>
            </a:pPr>
            <a:r>
              <a:rPr lang="ru-RU" sz="3200" dirty="0" smtClean="0">
                <a:latin typeface="Circe" pitchFamily="34" charset="-52"/>
              </a:rPr>
              <a:t>не </a:t>
            </a:r>
            <a:r>
              <a:rPr lang="ru-RU" sz="3200" dirty="0" smtClean="0">
                <a:latin typeface="Circe" pitchFamily="34" charset="-52"/>
              </a:rPr>
              <a:t>менее 50% дохода получено от социального вида деятельности</a:t>
            </a:r>
          </a:p>
          <a:p>
            <a:pPr marL="14288" indent="-14288">
              <a:buFont typeface="Arial" pitchFamily="34" charset="0"/>
              <a:buChar char="•"/>
            </a:pPr>
            <a:r>
              <a:rPr lang="ru-RU" sz="3200" dirty="0" smtClean="0">
                <a:latin typeface="Circe" pitchFamily="34" charset="-52"/>
              </a:rPr>
              <a:t>не менее 50% </a:t>
            </a:r>
            <a:r>
              <a:rPr lang="ru-RU" sz="3200" dirty="0" smtClean="0">
                <a:latin typeface="Circe" pitchFamily="34" charset="-52"/>
              </a:rPr>
              <a:t>прибыли </a:t>
            </a:r>
            <a:r>
              <a:rPr lang="ru-RU" sz="3200" dirty="0" smtClean="0">
                <a:latin typeface="Circe" pitchFamily="34" charset="-52"/>
              </a:rPr>
              <a:t>направлено на такой вид </a:t>
            </a:r>
            <a:r>
              <a:rPr lang="ru-RU" sz="3200" dirty="0" smtClean="0">
                <a:latin typeface="Circe" pitchFamily="34" charset="-52"/>
              </a:rPr>
              <a:t>деятельности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08100" y="833776"/>
            <a:ext cx="8496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irce" pitchFamily="34" charset="-52"/>
              </a:rPr>
              <a:t>3. Реализация товаров/услуг для</a:t>
            </a:r>
            <a:endParaRPr lang="ru-RU" sz="3200" b="1" dirty="0" smtClean="0">
              <a:latin typeface="Circe" pitchFamily="34" charset="-52"/>
            </a:endParaRPr>
          </a:p>
          <a:p>
            <a:pPr algn="ctr"/>
            <a:r>
              <a:rPr lang="ru-RU" sz="3200" b="1" dirty="0" smtClean="0">
                <a:latin typeface="Circe" pitchFamily="34" charset="-52"/>
              </a:rPr>
              <a:t>социально уязвимых категорий граждан</a:t>
            </a:r>
          </a:p>
          <a:p>
            <a:pPr algn="ctr"/>
            <a:r>
              <a:rPr lang="ru-RU" sz="3200" b="1" dirty="0" smtClean="0"/>
              <a:t>для улучшения их </a:t>
            </a:r>
            <a:r>
              <a:rPr lang="ru-RU" sz="3200" b="1" dirty="0" smtClean="0"/>
              <a:t>жизни</a:t>
            </a:r>
            <a:endParaRPr lang="ru-RU" sz="3200" b="1" dirty="0" smtClean="0">
              <a:latin typeface="Circe" pitchFamily="34" charset="-52"/>
            </a:endParaRPr>
          </a:p>
        </p:txBody>
      </p:sp>
      <p:pic>
        <p:nvPicPr>
          <p:cNvPr id="12" name="Picture 2" descr="C:\Users\Igor\Desktop\Слайд2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6300" y="3416301"/>
            <a:ext cx="4267200" cy="3200400"/>
          </a:xfrm>
          <a:prstGeom prst="rect">
            <a:avLst/>
          </a:prstGeom>
          <a:noFill/>
        </p:spPr>
      </p:pic>
      <p:pic>
        <p:nvPicPr>
          <p:cNvPr id="14" name="Picture 2" descr="C:\Users\Igor\Desktop\big_1336413942teas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83400" y="4178301"/>
            <a:ext cx="2292350" cy="154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763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37097" y="362864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  <a:latin typeface="Circe" pitchFamily="34" charset="-5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28711" y="1876628"/>
            <a:ext cx="7990752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 smtClean="0">
                <a:latin typeface="Circe" pitchFamily="34" charset="-52"/>
                <a:cs typeface="Arial" panose="020B0604020202020204" pitchFamily="34" charset="0"/>
              </a:rPr>
              <a:t> </a:t>
            </a:r>
            <a:endParaRPr lang="ru-RU" sz="1600" dirty="0">
              <a:latin typeface="Circe" pitchFamily="34" charset="-52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19370" y="-1137057"/>
            <a:ext cx="3790733" cy="8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79" dirty="0">
                <a:solidFill>
                  <a:schemeClr val="tx1"/>
                </a:solidFill>
                <a:latin typeface="Circe" pitchFamily="34" charset="-52"/>
              </a:rPr>
              <a:t>Иконки на каждый буллит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t="-77" r="218" b="-1"/>
          <a:stretch/>
        </p:blipFill>
        <p:spPr>
          <a:xfrm>
            <a:off x="9302065" y="6100324"/>
            <a:ext cx="2322296" cy="23285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0850" y="1004034"/>
            <a:ext cx="965835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indent="-14288">
              <a:buFont typeface="Arial" pitchFamily="34" charset="0"/>
              <a:buChar char="•"/>
            </a:pPr>
            <a:r>
              <a:rPr lang="ru-RU" sz="2700" dirty="0" smtClean="0">
                <a:latin typeface="Circe" pitchFamily="34" charset="-52"/>
              </a:rPr>
              <a:t>Услуги, направленные на:</a:t>
            </a:r>
          </a:p>
          <a:p>
            <a:pPr marL="14288" indent="-14288"/>
            <a:r>
              <a:rPr lang="ru-RU" sz="2700" dirty="0" smtClean="0">
                <a:latin typeface="Circe" pitchFamily="34" charset="-52"/>
              </a:rPr>
              <a:t>-поддержание </a:t>
            </a:r>
            <a:r>
              <a:rPr lang="ru-RU" sz="2700" dirty="0" smtClean="0">
                <a:latin typeface="Circe" pitchFamily="34" charset="-52"/>
              </a:rPr>
              <a:t>жизнедеятельности в быту</a:t>
            </a:r>
          </a:p>
          <a:p>
            <a:pPr marL="14288" indent="-14288"/>
            <a:r>
              <a:rPr lang="ru-RU" sz="2700" dirty="0" smtClean="0">
                <a:latin typeface="Circe" pitchFamily="34" charset="-52"/>
              </a:rPr>
              <a:t>-коррекцию </a:t>
            </a:r>
            <a:r>
              <a:rPr lang="ru-RU" sz="2700" dirty="0" smtClean="0">
                <a:latin typeface="Circe" pitchFamily="34" charset="-52"/>
              </a:rPr>
              <a:t>психологического </a:t>
            </a:r>
            <a:r>
              <a:rPr lang="ru-RU" sz="2700" dirty="0" smtClean="0">
                <a:latin typeface="Circe" pitchFamily="34" charset="-52"/>
              </a:rPr>
              <a:t>состояния</a:t>
            </a:r>
          </a:p>
          <a:p>
            <a:pPr marL="14288" indent="-14288"/>
            <a:r>
              <a:rPr lang="ru-RU" sz="2700" dirty="0" smtClean="0">
                <a:latin typeface="Circe" pitchFamily="34" charset="-52"/>
              </a:rPr>
              <a:t>-адаптацию </a:t>
            </a:r>
            <a:r>
              <a:rPr lang="ru-RU" sz="2700" dirty="0" smtClean="0">
                <a:latin typeface="Circe" pitchFamily="34" charset="-52"/>
              </a:rPr>
              <a:t>в социальной </a:t>
            </a:r>
            <a:r>
              <a:rPr lang="ru-RU" sz="2700" dirty="0" smtClean="0">
                <a:latin typeface="Circe" pitchFamily="34" charset="-52"/>
              </a:rPr>
              <a:t>среде</a:t>
            </a:r>
          </a:p>
          <a:p>
            <a:pPr marL="14288" indent="-14288"/>
            <a:r>
              <a:rPr lang="ru-RU" sz="2700" dirty="0" smtClean="0">
                <a:latin typeface="Circe" pitchFamily="34" charset="-52"/>
              </a:rPr>
              <a:t>-поддержание </a:t>
            </a:r>
            <a:r>
              <a:rPr lang="ru-RU" sz="2700" dirty="0" smtClean="0">
                <a:latin typeface="Circe" pitchFamily="34" charset="-52"/>
              </a:rPr>
              <a:t>и сохранение здоровья</a:t>
            </a:r>
          </a:p>
          <a:p>
            <a:pPr marL="14288" indent="-14288"/>
            <a:r>
              <a:rPr lang="ru-RU" sz="2700" dirty="0" smtClean="0">
                <a:latin typeface="Circe" pitchFamily="34" charset="-52"/>
              </a:rPr>
              <a:t>-профилактику </a:t>
            </a:r>
            <a:r>
              <a:rPr lang="ru-RU" sz="2700" dirty="0" smtClean="0">
                <a:latin typeface="Circe" pitchFamily="34" charset="-52"/>
              </a:rPr>
              <a:t>отклонений в поведении</a:t>
            </a:r>
          </a:p>
          <a:p>
            <a:pPr marL="14288" indent="-14288"/>
            <a:r>
              <a:rPr lang="ru-RU" sz="2700" dirty="0" smtClean="0">
                <a:latin typeface="Circe" pitchFamily="34" charset="-52"/>
              </a:rPr>
              <a:t>-помощь </a:t>
            </a:r>
            <a:r>
              <a:rPr lang="ru-RU" sz="2700" dirty="0" smtClean="0">
                <a:latin typeface="Circe" pitchFamily="34" charset="-52"/>
              </a:rPr>
              <a:t>в трудоустройстве и трудовой адаптации</a:t>
            </a:r>
          </a:p>
          <a:p>
            <a:pPr marL="14288" indent="-14288"/>
            <a:r>
              <a:rPr lang="ru-RU" sz="2700" dirty="0" smtClean="0">
                <a:latin typeface="Circe" pitchFamily="34" charset="-52"/>
              </a:rPr>
              <a:t>-повышение </a:t>
            </a:r>
            <a:r>
              <a:rPr lang="ru-RU" sz="2700" dirty="0" smtClean="0">
                <a:latin typeface="Circe" pitchFamily="34" charset="-52"/>
              </a:rPr>
              <a:t>коммуникативного </a:t>
            </a:r>
            <a:r>
              <a:rPr lang="ru-RU" sz="2700" dirty="0" smtClean="0">
                <a:latin typeface="Circe" pitchFamily="34" charset="-52"/>
              </a:rPr>
              <a:t>потенциала</a:t>
            </a:r>
          </a:p>
          <a:p>
            <a:pPr marL="14288" indent="-14288">
              <a:buFont typeface="Arial" pitchFamily="34" charset="0"/>
              <a:buChar char="•"/>
            </a:pPr>
            <a:r>
              <a:rPr lang="ru-RU" sz="2700" dirty="0" smtClean="0">
                <a:latin typeface="Circe" pitchFamily="34" charset="-52"/>
              </a:rPr>
              <a:t>Услуги </a:t>
            </a:r>
            <a:r>
              <a:rPr lang="ru-RU" sz="2700" dirty="0" smtClean="0">
                <a:latin typeface="Circe" pitchFamily="34" charset="-52"/>
              </a:rPr>
              <a:t>в сфере дополнительного </a:t>
            </a:r>
            <a:r>
              <a:rPr lang="ru-RU" sz="2700" dirty="0" smtClean="0">
                <a:latin typeface="Circe" pitchFamily="34" charset="-52"/>
              </a:rPr>
              <a:t>образования</a:t>
            </a:r>
          </a:p>
          <a:p>
            <a:pPr marL="14288" indent="-14288">
              <a:buFont typeface="Arial" pitchFamily="34" charset="0"/>
              <a:buChar char="•"/>
            </a:pPr>
            <a:r>
              <a:rPr lang="ru-RU" sz="2700" dirty="0" smtClean="0">
                <a:latin typeface="Circe" pitchFamily="34" charset="-52"/>
              </a:rPr>
              <a:t>Реализация </a:t>
            </a:r>
            <a:r>
              <a:rPr lang="ru-RU" sz="2700" dirty="0" smtClean="0">
                <a:latin typeface="Circe" pitchFamily="34" charset="-52"/>
              </a:rPr>
              <a:t>медицинских </a:t>
            </a:r>
            <a:r>
              <a:rPr lang="ru-RU" sz="2700" dirty="0" smtClean="0">
                <a:latin typeface="Circe" pitchFamily="34" charset="-52"/>
              </a:rPr>
              <a:t>изделий</a:t>
            </a:r>
          </a:p>
          <a:p>
            <a:pPr marL="14288" indent="-14288">
              <a:buFont typeface="Arial" pitchFamily="34" charset="0"/>
              <a:buChar char="•"/>
            </a:pPr>
            <a:r>
              <a:rPr lang="ru-RU" sz="2700" dirty="0" smtClean="0">
                <a:latin typeface="Circe" pitchFamily="34" charset="-52"/>
              </a:rPr>
              <a:t>Организация </a:t>
            </a:r>
            <a:r>
              <a:rPr lang="ru-RU" sz="2700" dirty="0" smtClean="0">
                <a:latin typeface="Circe" pitchFamily="34" charset="-52"/>
              </a:rPr>
              <a:t>отдыха и </a:t>
            </a:r>
            <a:r>
              <a:rPr lang="ru-RU" sz="2700" dirty="0" smtClean="0">
                <a:latin typeface="Circe" pitchFamily="34" charset="-52"/>
              </a:rPr>
              <a:t>оздоровления</a:t>
            </a:r>
          </a:p>
          <a:p>
            <a:pPr marL="14288" indent="-14288">
              <a:buFont typeface="Arial" pitchFamily="34" charset="0"/>
              <a:buChar char="•"/>
            </a:pPr>
            <a:r>
              <a:rPr lang="ru-RU" sz="2700" dirty="0" smtClean="0">
                <a:latin typeface="Circe" pitchFamily="34" charset="-52"/>
              </a:rPr>
              <a:t>Обеспечение </a:t>
            </a:r>
            <a:r>
              <a:rPr lang="ru-RU" sz="2700" dirty="0" smtClean="0">
                <a:latin typeface="Circe" pitchFamily="34" charset="-52"/>
              </a:rPr>
              <a:t>доступа инвалидов к инфраструктуре, транспорту, связи и </a:t>
            </a:r>
            <a:r>
              <a:rPr lang="ru-RU" sz="2700" dirty="0" smtClean="0">
                <a:latin typeface="Circe" pitchFamily="34" charset="-52"/>
              </a:rPr>
              <a:t>информации</a:t>
            </a:r>
            <a:endParaRPr lang="ru-RU" sz="2700" dirty="0" smtClean="0">
              <a:latin typeface="Circe" pitchFamily="34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63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37097" y="362864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  <a:latin typeface="Circe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19370" y="-1137057"/>
            <a:ext cx="3790733" cy="8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79" dirty="0">
                <a:solidFill>
                  <a:schemeClr val="tx1"/>
                </a:solidFill>
                <a:latin typeface="Circe" pitchFamily="34" charset="-52"/>
              </a:rPr>
              <a:t>Иконки на каждый буллит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t="-77" r="218" b="-1"/>
          <a:stretch/>
        </p:blipFill>
        <p:spPr>
          <a:xfrm>
            <a:off x="9263965" y="6100324"/>
            <a:ext cx="2322296" cy="23285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0850" y="2441873"/>
            <a:ext cx="52006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3200" dirty="0" smtClean="0">
                <a:latin typeface="Circe" pitchFamily="34" charset="-52"/>
              </a:rPr>
              <a:t>По </a:t>
            </a:r>
            <a:r>
              <a:rPr lang="ru-RU" sz="3200" dirty="0" smtClean="0">
                <a:latin typeface="Circe" pitchFamily="34" charset="-52"/>
              </a:rPr>
              <a:t>итогам прошлого года</a:t>
            </a:r>
            <a:r>
              <a:rPr lang="ru-RU" sz="3200" dirty="0" smtClean="0">
                <a:latin typeface="Circe" pitchFamily="34" charset="-52"/>
              </a:rPr>
              <a:t>:</a:t>
            </a:r>
          </a:p>
          <a:p>
            <a:pPr marL="14288" indent="-14288">
              <a:buFont typeface="Arial" pitchFamily="34" charset="0"/>
              <a:buChar char="•"/>
            </a:pPr>
            <a:r>
              <a:rPr lang="ru-RU" sz="3200" dirty="0" smtClean="0">
                <a:latin typeface="Circe" pitchFamily="34" charset="-52"/>
              </a:rPr>
              <a:t>не </a:t>
            </a:r>
            <a:r>
              <a:rPr lang="ru-RU" sz="3200" dirty="0" smtClean="0">
                <a:latin typeface="Circe" pitchFamily="34" charset="-52"/>
              </a:rPr>
              <a:t>менее 50% дохода получено от социального вида деятельности</a:t>
            </a:r>
          </a:p>
          <a:p>
            <a:pPr marL="14288" indent="-14288">
              <a:buFont typeface="Arial" pitchFamily="34" charset="0"/>
              <a:buChar char="•"/>
            </a:pPr>
            <a:r>
              <a:rPr lang="ru-RU" sz="3200" dirty="0" smtClean="0">
                <a:latin typeface="Circe" pitchFamily="34" charset="-52"/>
              </a:rPr>
              <a:t>не менее 50% </a:t>
            </a:r>
            <a:r>
              <a:rPr lang="ru-RU" sz="3200" dirty="0" smtClean="0">
                <a:latin typeface="Circe" pitchFamily="34" charset="-52"/>
              </a:rPr>
              <a:t>прибыли </a:t>
            </a:r>
            <a:r>
              <a:rPr lang="ru-RU" sz="3200" dirty="0" smtClean="0">
                <a:latin typeface="Circe" pitchFamily="34" charset="-52"/>
              </a:rPr>
              <a:t>направлено на такой вид </a:t>
            </a:r>
            <a:r>
              <a:rPr lang="ru-RU" sz="3200" dirty="0" smtClean="0">
                <a:latin typeface="Circe" pitchFamily="34" charset="-52"/>
              </a:rPr>
              <a:t>деятельности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08100" y="973476"/>
            <a:ext cx="8496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irce" pitchFamily="34" charset="-52"/>
              </a:rPr>
              <a:t>4. Общественно полезная деятельность</a:t>
            </a:r>
          </a:p>
        </p:txBody>
      </p:sp>
      <p:pic>
        <p:nvPicPr>
          <p:cNvPr id="11" name="Picture 3" descr="C:\Users\Igor\Desktop\unnam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1488" y="2400299"/>
            <a:ext cx="4791972" cy="3403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763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37097" y="362864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  <a:latin typeface="Circe" pitchFamily="34" charset="-5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28711" y="1876628"/>
            <a:ext cx="7990752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 smtClean="0">
                <a:latin typeface="Circe" pitchFamily="34" charset="-52"/>
                <a:cs typeface="Arial" panose="020B0604020202020204" pitchFamily="34" charset="0"/>
              </a:rPr>
              <a:t> </a:t>
            </a:r>
            <a:endParaRPr lang="ru-RU" sz="1600" dirty="0">
              <a:latin typeface="Circe" pitchFamily="34" charset="-52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19370" y="-1137057"/>
            <a:ext cx="3790733" cy="8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79" dirty="0">
                <a:solidFill>
                  <a:schemeClr val="tx1"/>
                </a:solidFill>
                <a:latin typeface="Circe" pitchFamily="34" charset="-52"/>
              </a:rPr>
              <a:t>Иконки на каждый буллит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t="-77" r="218" b="-1"/>
          <a:stretch/>
        </p:blipFill>
        <p:spPr>
          <a:xfrm>
            <a:off x="9302065" y="6100324"/>
            <a:ext cx="2322296" cy="23285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0850" y="1004034"/>
            <a:ext cx="965835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indent="-14288">
              <a:buFont typeface="Arial" pitchFamily="34" charset="0"/>
              <a:buChar char="•"/>
            </a:pPr>
            <a:r>
              <a:rPr lang="ru-RU" sz="2400" dirty="0" smtClean="0">
                <a:latin typeface="Circe" pitchFamily="34" charset="-52"/>
              </a:rPr>
              <a:t>Услуги, направленные на укрепление семьи, семейное воспитание детей, поддержку материнства и детства</a:t>
            </a:r>
          </a:p>
          <a:p>
            <a:pPr marL="14288" indent="-14288">
              <a:buFont typeface="Arial" pitchFamily="34" charset="0"/>
              <a:buChar char="•"/>
            </a:pPr>
            <a:r>
              <a:rPr lang="ru-RU" sz="2400" dirty="0" smtClean="0">
                <a:latin typeface="Circe" pitchFamily="34" charset="-52"/>
              </a:rPr>
              <a:t>Организация отдыха и оздоровления детей</a:t>
            </a:r>
          </a:p>
          <a:p>
            <a:pPr marL="14288" indent="-14288">
              <a:buFont typeface="Arial" pitchFamily="34" charset="0"/>
              <a:buChar char="•"/>
            </a:pPr>
            <a:r>
              <a:rPr lang="ru-RU" sz="2400" dirty="0" smtClean="0">
                <a:latin typeface="Circe" pitchFamily="34" charset="-52"/>
              </a:rPr>
              <a:t>Услуги в сфере образования для детей</a:t>
            </a:r>
          </a:p>
          <a:p>
            <a:pPr marL="14288" indent="-14288">
              <a:buFont typeface="Arial" pitchFamily="34" charset="0"/>
              <a:buChar char="•"/>
            </a:pPr>
            <a:r>
              <a:rPr lang="ru-RU" sz="2400" dirty="0" smtClean="0">
                <a:latin typeface="Circe" pitchFamily="34" charset="-52"/>
              </a:rPr>
              <a:t>Помощь в освоении основных общеобразовательных программ, развитии и социальной адаптации</a:t>
            </a:r>
          </a:p>
          <a:p>
            <a:pPr marL="14288" indent="-14288">
              <a:buFont typeface="Arial" pitchFamily="34" charset="0"/>
              <a:buChar char="•"/>
            </a:pPr>
            <a:r>
              <a:rPr lang="ru-RU" sz="2400" dirty="0" smtClean="0">
                <a:latin typeface="Circe" pitchFamily="34" charset="-52"/>
              </a:rPr>
              <a:t>Обучение работников и волонтеров социально ориентированных некоммерческих организаций для повышения качества их услуг </a:t>
            </a:r>
          </a:p>
          <a:p>
            <a:pPr marL="14288" indent="-14288">
              <a:buFont typeface="Arial" pitchFamily="34" charset="0"/>
              <a:buChar char="•"/>
            </a:pPr>
            <a:r>
              <a:rPr lang="ru-RU" sz="2400" dirty="0" smtClean="0">
                <a:latin typeface="Circe" pitchFamily="34" charset="-52"/>
              </a:rPr>
              <a:t>Культурно-просветительская деятельность (в т.ч. деятельность музеев, театров, библиотек, архивов, творческих студий, ботанических и зоологических садов, домов культуры и народного творчества)</a:t>
            </a:r>
          </a:p>
          <a:p>
            <a:pPr marL="14288" indent="-14288">
              <a:buFont typeface="Arial" pitchFamily="34" charset="0"/>
              <a:buChar char="•"/>
            </a:pPr>
            <a:r>
              <a:rPr lang="ru-RU" sz="2400" dirty="0" smtClean="0">
                <a:latin typeface="Circe" pitchFamily="34" charset="-52"/>
              </a:rPr>
              <a:t>Услуги, направленные на развитие межнационального сотрудничества, сохранение культуры народов Российской Федерации</a:t>
            </a:r>
          </a:p>
          <a:p>
            <a:pPr marL="14288" indent="-14288">
              <a:buFont typeface="Arial" pitchFamily="34" charset="0"/>
              <a:buChar char="•"/>
            </a:pPr>
            <a:r>
              <a:rPr lang="ru-RU" sz="2400" dirty="0" smtClean="0">
                <a:latin typeface="Circe" pitchFamily="34" charset="-52"/>
              </a:rPr>
              <a:t>Выпуск печатной продукции, связанной с образованием, наукой и культурой</a:t>
            </a:r>
            <a:endParaRPr lang="ru-RU" sz="2400" dirty="0" smtClean="0">
              <a:latin typeface="Circe" pitchFamily="34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63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29310" y="580224"/>
            <a:ext cx="8410705" cy="58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Circe" pitchFamily="34" charset="-52"/>
                <a:ea typeface="Roboto Black" panose="02000000000000000000" pitchFamily="2" charset="0"/>
              </a:rPr>
              <a:t>Содержание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7097" y="362864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743710" y="1693781"/>
            <a:ext cx="9141890" cy="400110"/>
            <a:chOff x="743710" y="1529806"/>
            <a:chExt cx="9141890" cy="400110"/>
          </a:xfrm>
        </p:grpSpPr>
        <p:sp>
          <p:nvSpPr>
            <p:cNvPr id="7" name="TextBox 6"/>
            <p:cNvSpPr txBox="1"/>
            <p:nvPr/>
          </p:nvSpPr>
          <p:spPr>
            <a:xfrm>
              <a:off x="743710" y="1529806"/>
              <a:ext cx="9141890" cy="400110"/>
            </a:xfrm>
            <a:prstGeom prst="rect">
              <a:avLst/>
            </a:prstGeom>
            <a:solidFill>
              <a:srgbClr val="F7F2E5"/>
            </a:solidFill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5338"/>
                  </a:solidFill>
                  <a:effectLst/>
                  <a:uLnTx/>
                  <a:uFillTx/>
                  <a:latin typeface="Circe" pitchFamily="34" charset="-52"/>
                  <a:ea typeface="Roboto Black" panose="02000000000000000000" pitchFamily="2" charset="0"/>
                </a:rPr>
                <a:t>1. </a:t>
              </a:r>
              <a:r>
                <a:rPr lang="ru-RU" sz="2000" b="1" dirty="0" smtClean="0">
                  <a:solidFill>
                    <a:srgbClr val="562212"/>
                  </a:solidFill>
                  <a:latin typeface="Circe" pitchFamily="34" charset="-52"/>
                  <a:ea typeface="Roboto Black" panose="02000000000000000000" pitchFamily="2" charset="0"/>
                </a:rPr>
                <a:t>Понятие </a:t>
              </a:r>
              <a:r>
                <a:rPr lang="ru-RU" sz="2000" b="1" dirty="0" smtClean="0">
                  <a:solidFill>
                    <a:srgbClr val="562212"/>
                  </a:solidFill>
                  <a:latin typeface="Circe" pitchFamily="34" charset="-52"/>
                  <a:ea typeface="Roboto Black" panose="02000000000000000000" pitchFamily="2" charset="0"/>
                </a:rPr>
                <a:t>социального предпринимательства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Circe" pitchFamily="34" charset="-52"/>
                  <a:ea typeface="Roboto Black" panose="02000000000000000000" pitchFamily="2" charset="0"/>
                </a:rPr>
                <a:t>		    	          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Circe" pitchFamily="34" charset="-52"/>
                <a:ea typeface="Roboto Black" panose="020000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Прямая соединительная линия 13"/>
            <p:cNvCxnSpPr>
              <a:cxnSpLocks/>
            </p:cNvCxnSpPr>
            <p:nvPr/>
          </p:nvCxnSpPr>
          <p:spPr>
            <a:xfrm>
              <a:off x="6375400" y="1715625"/>
              <a:ext cx="3073400" cy="25400"/>
            </a:xfrm>
            <a:prstGeom prst="line">
              <a:avLst/>
            </a:prstGeom>
            <a:ln w="19050" cap="rnd">
              <a:solidFill>
                <a:srgbClr val="ED533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718310" y="4680617"/>
            <a:ext cx="9127490" cy="707886"/>
            <a:chOff x="743710" y="1871004"/>
            <a:chExt cx="9141890" cy="929546"/>
          </a:xfrm>
          <a:solidFill>
            <a:srgbClr val="F7F2E5"/>
          </a:solidFill>
        </p:grpSpPr>
        <p:sp>
          <p:nvSpPr>
            <p:cNvPr id="8" name="TextBox 7"/>
            <p:cNvSpPr txBox="1"/>
            <p:nvPr/>
          </p:nvSpPr>
          <p:spPr>
            <a:xfrm>
              <a:off x="743710" y="1871004"/>
              <a:ext cx="9141890" cy="92954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60363" lvl="0" indent="-360363"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5338"/>
                  </a:solidFill>
                  <a:effectLst/>
                  <a:uLnTx/>
                  <a:uFillTx/>
                  <a:latin typeface="Circe" pitchFamily="34" charset="-52"/>
                  <a:ea typeface="Roboto Black" panose="02000000000000000000" pitchFamily="2" charset="0"/>
                </a:rPr>
                <a:t>4. </a:t>
              </a:r>
              <a:r>
                <a:rPr lang="ru-RU" sz="2000" b="1" dirty="0" smtClean="0">
                  <a:solidFill>
                    <a:srgbClr val="562212"/>
                  </a:solidFill>
                  <a:latin typeface="Circe" pitchFamily="34" charset="-52"/>
                  <a:ea typeface="Roboto Black" panose="02000000000000000000" pitchFamily="2" charset="0"/>
                </a:rPr>
                <a:t>Получение статуса социального предприятия 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Circe" pitchFamily="34" charset="-52"/>
                  <a:ea typeface="Roboto Black" panose="02000000000000000000" pitchFamily="2" charset="0"/>
                </a:rPr>
                <a:t>												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Circe" pitchFamily="34" charset="-52"/>
                <a:ea typeface="Roboto Black" panose="020000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Прямая соединительная линия 17"/>
            <p:cNvCxnSpPr>
              <a:cxnSpLocks/>
            </p:cNvCxnSpPr>
            <p:nvPr/>
          </p:nvCxnSpPr>
          <p:spPr>
            <a:xfrm flipV="1">
              <a:off x="6447885" y="2111941"/>
              <a:ext cx="3141849" cy="16677"/>
            </a:xfrm>
            <a:prstGeom prst="line">
              <a:avLst/>
            </a:prstGeom>
            <a:grpFill/>
            <a:ln w="19050" cap="rnd">
              <a:solidFill>
                <a:srgbClr val="ED533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>
            <a:off x="743710" y="2677834"/>
            <a:ext cx="9141890" cy="707886"/>
            <a:chOff x="743710" y="1529806"/>
            <a:chExt cx="9141890" cy="1062185"/>
          </a:xfrm>
        </p:grpSpPr>
        <p:sp>
          <p:nvSpPr>
            <p:cNvPr id="35" name="TextBox 34"/>
            <p:cNvSpPr txBox="1"/>
            <p:nvPr/>
          </p:nvSpPr>
          <p:spPr>
            <a:xfrm>
              <a:off x="743710" y="1529806"/>
              <a:ext cx="9141890" cy="1062185"/>
            </a:xfrm>
            <a:prstGeom prst="rect">
              <a:avLst/>
            </a:prstGeom>
            <a:solidFill>
              <a:srgbClr val="F7F2E5"/>
            </a:solidFill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5338"/>
                  </a:solidFill>
                  <a:effectLst/>
                  <a:uLnTx/>
                  <a:uFillTx/>
                  <a:latin typeface="Circe" pitchFamily="34" charset="-52"/>
                  <a:ea typeface="Roboto Black" panose="02000000000000000000" pitchFamily="2" charset="0"/>
                </a:rPr>
                <a:t>2. </a:t>
              </a:r>
              <a:r>
                <a:rPr lang="ru-RU" sz="2000" b="1" dirty="0" smtClean="0">
                  <a:solidFill>
                    <a:srgbClr val="562212"/>
                  </a:solidFill>
                  <a:latin typeface="Circe" pitchFamily="34" charset="-52"/>
                  <a:ea typeface="Roboto Black" panose="02000000000000000000" pitchFamily="2" charset="0"/>
                </a:rPr>
                <a:t>Виды </a:t>
              </a:r>
              <a:r>
                <a:rPr lang="ru-RU" sz="2000" b="1" dirty="0" smtClean="0">
                  <a:solidFill>
                    <a:srgbClr val="562212"/>
                  </a:solidFill>
                  <a:latin typeface="Circe" pitchFamily="34" charset="-52"/>
                  <a:ea typeface="Roboto Black" panose="02000000000000000000" pitchFamily="2" charset="0"/>
                </a:rPr>
                <a:t>социальных предприятий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Circe" pitchFamily="34" charset="-52"/>
                  <a:ea typeface="Roboto Black" panose="02000000000000000000" pitchFamily="2" charset="0"/>
                </a:rPr>
                <a:t>		</a:t>
              </a:r>
              <a:r>
                <a:rPr lang="ru-RU" sz="2000" b="1" dirty="0">
                  <a:solidFill>
                    <a:srgbClr val="562212"/>
                  </a:solidFill>
                  <a:latin typeface="Circe" pitchFamily="34" charset="-52"/>
                  <a:ea typeface="Roboto Black" panose="02000000000000000000" pitchFamily="2" charset="0"/>
                </a:rPr>
                <a:t>		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Circe" pitchFamily="34" charset="-52"/>
                  <a:ea typeface="Roboto Black" panose="02000000000000000000" pitchFamily="2" charset="0"/>
                </a:rPr>
                <a:t>										          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Circe" pitchFamily="34" charset="-52"/>
                <a:ea typeface="Roboto Black" panose="020000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38" name="Прямая соединительная линия 37"/>
            <p:cNvCxnSpPr>
              <a:cxnSpLocks/>
            </p:cNvCxnSpPr>
            <p:nvPr/>
          </p:nvCxnSpPr>
          <p:spPr>
            <a:xfrm>
              <a:off x="4902200" y="1818452"/>
              <a:ext cx="4559300" cy="38114"/>
            </a:xfrm>
            <a:prstGeom prst="line">
              <a:avLst/>
            </a:prstGeom>
            <a:ln w="19050" cap="rnd">
              <a:solidFill>
                <a:srgbClr val="ED533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Группа 38"/>
          <p:cNvGrpSpPr/>
          <p:nvPr/>
        </p:nvGrpSpPr>
        <p:grpSpPr>
          <a:xfrm>
            <a:off x="705610" y="3743318"/>
            <a:ext cx="9187690" cy="400110"/>
            <a:chOff x="743710" y="1529806"/>
            <a:chExt cx="9141890" cy="789427"/>
          </a:xfrm>
        </p:grpSpPr>
        <p:sp>
          <p:nvSpPr>
            <p:cNvPr id="40" name="TextBox 39"/>
            <p:cNvSpPr txBox="1"/>
            <p:nvPr/>
          </p:nvSpPr>
          <p:spPr>
            <a:xfrm>
              <a:off x="743710" y="1529806"/>
              <a:ext cx="9141890" cy="789427"/>
            </a:xfrm>
            <a:prstGeom prst="rect">
              <a:avLst/>
            </a:prstGeom>
            <a:solidFill>
              <a:srgbClr val="F7F2E5"/>
            </a:solidFill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5338"/>
                  </a:solidFill>
                  <a:effectLst/>
                  <a:uLnTx/>
                  <a:uFillTx/>
                  <a:latin typeface="Circe" pitchFamily="34" charset="-52"/>
                  <a:ea typeface="Roboto Black" panose="02000000000000000000" pitchFamily="2" charset="0"/>
                </a:rPr>
                <a:t>3. </a:t>
              </a:r>
              <a:r>
                <a:rPr lang="ru-RU" sz="2000" b="1" dirty="0" smtClean="0">
                  <a:solidFill>
                    <a:srgbClr val="562212"/>
                  </a:solidFill>
                  <a:latin typeface="Circe" pitchFamily="34" charset="-52"/>
                  <a:ea typeface="Roboto Black" panose="02000000000000000000" pitchFamily="2" charset="0"/>
                </a:rPr>
                <a:t>Поддержка социальных предприятий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Circe" pitchFamily="34" charset="-52"/>
                  <a:ea typeface="Roboto Black" panose="02000000000000000000" pitchFamily="2" charset="0"/>
                </a:rPr>
                <a:t>		</a:t>
              </a:r>
              <a:r>
                <a:rPr lang="ru-RU" sz="2000" dirty="0">
                  <a:solidFill>
                    <a:srgbClr val="562212"/>
                  </a:solidFill>
                  <a:latin typeface="Circe" pitchFamily="34" charset="-52"/>
                  <a:ea typeface="Roboto Black" panose="02000000000000000000" pitchFamily="2" charset="0"/>
                </a:rPr>
                <a:t>		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Circe" pitchFamily="34" charset="-52"/>
                  <a:ea typeface="Roboto Black" panose="02000000000000000000" pitchFamily="2" charset="0"/>
                </a:rPr>
                <a:t>				          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Circe" pitchFamily="34" charset="-52"/>
                <a:ea typeface="Roboto Black" panose="020000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41" name="Прямая соединительная линия 40"/>
            <p:cNvCxnSpPr>
              <a:cxnSpLocks/>
            </p:cNvCxnSpPr>
            <p:nvPr/>
          </p:nvCxnSpPr>
          <p:spPr>
            <a:xfrm flipV="1">
              <a:off x="5500668" y="1911945"/>
              <a:ext cx="3942648" cy="25057"/>
            </a:xfrm>
            <a:prstGeom prst="line">
              <a:avLst/>
            </a:prstGeom>
            <a:ln w="19050" cap="rnd">
              <a:solidFill>
                <a:srgbClr val="ED533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Прямоугольник 41"/>
          <p:cNvSpPr/>
          <p:nvPr/>
        </p:nvSpPr>
        <p:spPr>
          <a:xfrm>
            <a:off x="9455540" y="171580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9472238" y="2717307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9434138" y="377140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9484938" y="467310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8090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1" y="1"/>
            <a:ext cx="10691813" cy="7559674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b="44173"/>
          <a:stretch/>
        </p:blipFill>
        <p:spPr>
          <a:xfrm rot="10800000">
            <a:off x="-1698187" y="-1354013"/>
            <a:ext cx="6966537" cy="3894792"/>
          </a:xfrm>
          <a:prstGeom prst="rect">
            <a:avLst/>
          </a:prstGeom>
        </p:spPr>
      </p:pic>
      <p:sp>
        <p:nvSpPr>
          <p:cNvPr id="19" name="Арка 18"/>
          <p:cNvSpPr/>
          <p:nvPr/>
        </p:nvSpPr>
        <p:spPr>
          <a:xfrm rot="8100000">
            <a:off x="6691351" y="4031579"/>
            <a:ext cx="6496390" cy="6496390"/>
          </a:xfrm>
          <a:prstGeom prst="blockArc">
            <a:avLst>
              <a:gd name="adj1" fmla="val 956724"/>
              <a:gd name="adj2" fmla="val 11921681"/>
              <a:gd name="adj3" fmla="val 18078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</a:endParaRPr>
          </a:p>
        </p:txBody>
      </p:sp>
      <p:sp>
        <p:nvSpPr>
          <p:cNvPr id="18" name="Арка 17"/>
          <p:cNvSpPr/>
          <p:nvPr/>
        </p:nvSpPr>
        <p:spPr>
          <a:xfrm rot="8470968">
            <a:off x="-1173830" y="6386391"/>
            <a:ext cx="3537529" cy="3537529"/>
          </a:xfrm>
          <a:prstGeom prst="blockArc">
            <a:avLst>
              <a:gd name="adj1" fmla="val 3346679"/>
              <a:gd name="adj2" fmla="val 13202193"/>
              <a:gd name="adj3" fmla="val 12415"/>
            </a:avLst>
          </a:prstGeom>
          <a:solidFill>
            <a:srgbClr val="C59368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935" y="2317896"/>
            <a:ext cx="915866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4800" dirty="0" smtClean="0">
                <a:solidFill>
                  <a:srgbClr val="ED5338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3</a:t>
            </a:r>
            <a:r>
              <a:rPr lang="en-US" sz="4800" dirty="0" smtClean="0">
                <a:solidFill>
                  <a:srgbClr val="ED5338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. </a:t>
            </a:r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Поддержка социальных предприятий</a:t>
            </a:r>
            <a:endParaRPr lang="en-US" sz="4800" dirty="0" smtClean="0">
              <a:solidFill>
                <a:schemeClr val="bg1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4434" y="4754614"/>
            <a:ext cx="2398886" cy="104061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726" y="353128"/>
            <a:ext cx="1295626" cy="373244"/>
          </a:xfrm>
          <a:prstGeom prst="rect">
            <a:avLst/>
          </a:prstGeom>
        </p:spPr>
      </p:pic>
      <p:grpSp>
        <p:nvGrpSpPr>
          <p:cNvPr id="3" name="Группа 4"/>
          <p:cNvGrpSpPr/>
          <p:nvPr/>
        </p:nvGrpSpPr>
        <p:grpSpPr>
          <a:xfrm>
            <a:off x="5902960" y="-213360"/>
            <a:ext cx="1188720" cy="1205309"/>
            <a:chOff x="5008880" y="1849120"/>
            <a:chExt cx="1188720" cy="1205309"/>
          </a:xfrm>
          <a:solidFill>
            <a:srgbClr val="C59368">
              <a:alpha val="31000"/>
            </a:srgbClr>
          </a:solidFill>
        </p:grpSpPr>
        <p:sp>
          <p:nvSpPr>
            <p:cNvPr id="4" name="Овал 3"/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" name="Группа 6"/>
          <p:cNvGrpSpPr/>
          <p:nvPr/>
        </p:nvGrpSpPr>
        <p:grpSpPr>
          <a:xfrm>
            <a:off x="3474720" y="5443575"/>
            <a:ext cx="2119256" cy="1472882"/>
            <a:chOff x="2418080" y="4704080"/>
            <a:chExt cx="2032000" cy="1412239"/>
          </a:xfrm>
          <a:solidFill>
            <a:srgbClr val="EDD8C2">
              <a:alpha val="20000"/>
            </a:srgbClr>
          </a:solidFill>
        </p:grpSpPr>
        <p:sp>
          <p:nvSpPr>
            <p:cNvPr id="6" name="Прямоугольник 5"/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lum bright="-53000" contrast="39000"/>
          </a:blip>
          <a:stretch>
            <a:fillRect/>
          </a:stretch>
        </p:blipFill>
        <p:spPr>
          <a:xfrm>
            <a:off x="8795471" y="2105886"/>
            <a:ext cx="2491277" cy="8697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19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37097" y="362864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  <a:latin typeface="Circe" pitchFamily="34" charset="-5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28711" y="1876628"/>
            <a:ext cx="7990752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 smtClean="0">
                <a:latin typeface="Circe" pitchFamily="34" charset="-52"/>
                <a:cs typeface="Arial" panose="020B0604020202020204" pitchFamily="34" charset="0"/>
              </a:rPr>
              <a:t> </a:t>
            </a:r>
            <a:endParaRPr lang="ru-RU" sz="1600" dirty="0">
              <a:latin typeface="Circe" pitchFamily="34" charset="-52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19370" y="-1137057"/>
            <a:ext cx="3790733" cy="8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79" dirty="0">
                <a:solidFill>
                  <a:schemeClr val="tx1"/>
                </a:solidFill>
                <a:latin typeface="Circe" pitchFamily="34" charset="-52"/>
              </a:rPr>
              <a:t>Иконки на каждый буллит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t="-77" r="218" b="-1"/>
          <a:stretch/>
        </p:blipFill>
        <p:spPr>
          <a:xfrm>
            <a:off x="9302065" y="6100324"/>
            <a:ext cx="2322296" cy="23285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0850" y="851634"/>
            <a:ext cx="965835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indent="-14288"/>
            <a:r>
              <a:rPr lang="ru-RU" sz="2400" b="1" dirty="0" smtClean="0">
                <a:latin typeface="Circe" pitchFamily="34" charset="-52"/>
              </a:rPr>
              <a:t>Направления государственной поддержки:</a:t>
            </a:r>
            <a:endParaRPr lang="ru-RU" sz="2400" b="1" dirty="0" smtClean="0">
              <a:latin typeface="Circe" pitchFamily="34" charset="-52"/>
            </a:endParaRPr>
          </a:p>
          <a:p>
            <a:pPr marL="14288" indent="-14288">
              <a:buFont typeface="Wingdings" pitchFamily="2" charset="2"/>
              <a:buChar char="§"/>
            </a:pPr>
            <a:endParaRPr lang="ru-RU" sz="2400" dirty="0" smtClean="0">
              <a:latin typeface="Circe" pitchFamily="34" charset="-52"/>
            </a:endParaRPr>
          </a:p>
          <a:p>
            <a:pPr marL="14288" indent="-14288">
              <a:buFont typeface="Wingdings" pitchFamily="2" charset="2"/>
              <a:buChar char="§"/>
            </a:pPr>
            <a:r>
              <a:rPr lang="ru-RU" sz="2400" dirty="0" smtClean="0">
                <a:latin typeface="Circe" pitchFamily="34" charset="-52"/>
              </a:rPr>
              <a:t>Финансовая </a:t>
            </a:r>
            <a:r>
              <a:rPr lang="ru-RU" sz="2400" dirty="0" smtClean="0">
                <a:latin typeface="Circe" pitchFamily="34" charset="-52"/>
              </a:rPr>
              <a:t>поддержка (субсидии</a:t>
            </a:r>
            <a:r>
              <a:rPr lang="ru-RU" sz="2400" dirty="0" smtClean="0">
                <a:latin typeface="Circe" pitchFamily="34" charset="-52"/>
              </a:rPr>
              <a:t>)</a:t>
            </a:r>
          </a:p>
          <a:p>
            <a:pPr marL="14288" indent="-14288">
              <a:buFont typeface="Wingdings" pitchFamily="2" charset="2"/>
              <a:buChar char="§"/>
            </a:pPr>
            <a:endParaRPr lang="ru-RU" sz="2400" dirty="0" smtClean="0">
              <a:latin typeface="Circe" pitchFamily="34" charset="-52"/>
            </a:endParaRPr>
          </a:p>
          <a:p>
            <a:pPr marL="14288" indent="-14288">
              <a:buFont typeface="Wingdings" pitchFamily="2" charset="2"/>
              <a:buChar char="§"/>
            </a:pPr>
            <a:r>
              <a:rPr lang="ru-RU" sz="2400" dirty="0" smtClean="0">
                <a:latin typeface="Circe" pitchFamily="34" charset="-52"/>
              </a:rPr>
              <a:t> Имущественная </a:t>
            </a:r>
            <a:r>
              <a:rPr lang="ru-RU" sz="2400" dirty="0" smtClean="0">
                <a:latin typeface="Circe" pitchFamily="34" charset="-52"/>
              </a:rPr>
              <a:t>поддержка (предоставление в пользование </a:t>
            </a:r>
            <a:r>
              <a:rPr lang="ru-RU" sz="2400" dirty="0" smtClean="0">
                <a:latin typeface="Circe" pitchFamily="34" charset="-52"/>
              </a:rPr>
              <a:t>государственного </a:t>
            </a:r>
            <a:r>
              <a:rPr lang="ru-RU" sz="2400" dirty="0" smtClean="0">
                <a:latin typeface="Circe" pitchFamily="34" charset="-52"/>
              </a:rPr>
              <a:t>и муниципального имущества на льготных условиях</a:t>
            </a:r>
            <a:r>
              <a:rPr lang="ru-RU" sz="2400" dirty="0" smtClean="0">
                <a:latin typeface="Circe" pitchFamily="34" charset="-52"/>
              </a:rPr>
              <a:t>)</a:t>
            </a:r>
          </a:p>
          <a:p>
            <a:pPr marL="14288" indent="-14288"/>
            <a:endParaRPr lang="ru-RU" sz="2400" dirty="0" smtClean="0">
              <a:latin typeface="Circe" pitchFamily="34" charset="-52"/>
            </a:endParaRPr>
          </a:p>
          <a:p>
            <a:pPr marL="14288" indent="-14288">
              <a:buFont typeface="Wingdings" pitchFamily="2" charset="2"/>
              <a:buChar char="§"/>
            </a:pPr>
            <a:r>
              <a:rPr lang="ru-RU" sz="2400" dirty="0" smtClean="0">
                <a:latin typeface="Circe" pitchFamily="34" charset="-52"/>
              </a:rPr>
              <a:t> Информационная</a:t>
            </a:r>
            <a:r>
              <a:rPr lang="ru-RU" sz="2400" dirty="0" smtClean="0">
                <a:latin typeface="Circe" pitchFamily="34" charset="-52"/>
              </a:rPr>
              <a:t>, консультационная и методическая поддержка (в т.ч. по вопросам привлечения финансирования и участия в закупках</a:t>
            </a:r>
            <a:r>
              <a:rPr lang="ru-RU" sz="2400" dirty="0" smtClean="0">
                <a:latin typeface="Circe" pitchFamily="34" charset="-52"/>
              </a:rPr>
              <a:t>)</a:t>
            </a:r>
          </a:p>
          <a:p>
            <a:pPr marL="14288" indent="-14288"/>
            <a:endParaRPr lang="ru-RU" sz="2400" dirty="0" smtClean="0">
              <a:latin typeface="Circe" pitchFamily="34" charset="-52"/>
            </a:endParaRPr>
          </a:p>
          <a:p>
            <a:pPr marL="14288" indent="-14288">
              <a:buFont typeface="Wingdings" pitchFamily="2" charset="2"/>
              <a:buChar char="§"/>
            </a:pPr>
            <a:r>
              <a:rPr lang="ru-RU" sz="2400" dirty="0" smtClean="0">
                <a:latin typeface="Circe" pitchFamily="34" charset="-52"/>
              </a:rPr>
              <a:t> Содействие </a:t>
            </a:r>
            <a:r>
              <a:rPr lang="ru-RU" sz="2400" dirty="0" smtClean="0">
                <a:latin typeface="Circe" pitchFamily="34" charset="-52"/>
              </a:rPr>
              <a:t>в межрегиональном сотрудничестве, поиске деловых партнеров (участие в ярмарках, деловых конгрессах, выставках</a:t>
            </a:r>
            <a:r>
              <a:rPr lang="ru-RU" sz="2400" dirty="0" smtClean="0">
                <a:latin typeface="Circe" pitchFamily="34" charset="-52"/>
              </a:rPr>
              <a:t>)</a:t>
            </a:r>
          </a:p>
          <a:p>
            <a:pPr marL="14288" indent="-14288"/>
            <a:endParaRPr lang="ru-RU" sz="2400" dirty="0" smtClean="0">
              <a:latin typeface="Circe" pitchFamily="34" charset="-52"/>
            </a:endParaRPr>
          </a:p>
          <a:p>
            <a:pPr marL="14288" indent="-14288">
              <a:buFont typeface="Wingdings" pitchFamily="2" charset="2"/>
              <a:buChar char="§"/>
            </a:pPr>
            <a:r>
              <a:rPr lang="ru-RU" sz="2400" dirty="0" smtClean="0">
                <a:latin typeface="Circe" pitchFamily="34" charset="-52"/>
              </a:rPr>
              <a:t> Организация </a:t>
            </a:r>
            <a:r>
              <a:rPr lang="ru-RU" sz="2400" dirty="0" smtClean="0">
                <a:latin typeface="Circe" pitchFamily="34" charset="-52"/>
              </a:rPr>
              <a:t>обучения, содействие в прохождении оценки квалификации </a:t>
            </a:r>
            <a:r>
              <a:rPr lang="ru-RU" sz="2400" dirty="0" smtClean="0">
                <a:latin typeface="Circe" pitchFamily="34" charset="-52"/>
              </a:rPr>
              <a:t>работников</a:t>
            </a:r>
          </a:p>
        </p:txBody>
      </p:sp>
    </p:spTree>
    <p:extLst>
      <p:ext uri="{BB962C8B-B14F-4D97-AF65-F5344CB8AC3E}">
        <p14:creationId xmlns="" xmlns:p14="http://schemas.microsoft.com/office/powerpoint/2010/main" val="13763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1" y="1"/>
            <a:ext cx="10691813" cy="7559674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b="44173"/>
          <a:stretch/>
        </p:blipFill>
        <p:spPr>
          <a:xfrm rot="10800000">
            <a:off x="-1698187" y="-1354013"/>
            <a:ext cx="6966537" cy="3894792"/>
          </a:xfrm>
          <a:prstGeom prst="rect">
            <a:avLst/>
          </a:prstGeom>
        </p:spPr>
      </p:pic>
      <p:sp>
        <p:nvSpPr>
          <p:cNvPr id="19" name="Арка 18"/>
          <p:cNvSpPr/>
          <p:nvPr/>
        </p:nvSpPr>
        <p:spPr>
          <a:xfrm rot="8100000">
            <a:off x="6691351" y="4031579"/>
            <a:ext cx="6496390" cy="6496390"/>
          </a:xfrm>
          <a:prstGeom prst="blockArc">
            <a:avLst>
              <a:gd name="adj1" fmla="val 956724"/>
              <a:gd name="adj2" fmla="val 11921681"/>
              <a:gd name="adj3" fmla="val 18078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</a:endParaRPr>
          </a:p>
        </p:txBody>
      </p:sp>
      <p:sp>
        <p:nvSpPr>
          <p:cNvPr id="18" name="Арка 17"/>
          <p:cNvSpPr/>
          <p:nvPr/>
        </p:nvSpPr>
        <p:spPr>
          <a:xfrm rot="8470968">
            <a:off x="-1173830" y="6386391"/>
            <a:ext cx="3537529" cy="3537529"/>
          </a:xfrm>
          <a:prstGeom prst="blockArc">
            <a:avLst>
              <a:gd name="adj1" fmla="val 3346679"/>
              <a:gd name="adj2" fmla="val 13202193"/>
              <a:gd name="adj3" fmla="val 12415"/>
            </a:avLst>
          </a:prstGeom>
          <a:solidFill>
            <a:srgbClr val="C59368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935" y="2317896"/>
            <a:ext cx="952696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4800" dirty="0" smtClean="0">
                <a:solidFill>
                  <a:srgbClr val="ED5338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4</a:t>
            </a:r>
            <a:r>
              <a:rPr lang="en-US" sz="4800" dirty="0" smtClean="0">
                <a:solidFill>
                  <a:srgbClr val="ED5338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. </a:t>
            </a:r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 </a:t>
            </a:r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Получение статуса социального предприятия</a:t>
            </a:r>
            <a:endParaRPr lang="en-US" sz="4800" dirty="0" smtClean="0">
              <a:solidFill>
                <a:schemeClr val="bg1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4434" y="4754614"/>
            <a:ext cx="2398886" cy="104061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726" y="353128"/>
            <a:ext cx="1295626" cy="373244"/>
          </a:xfrm>
          <a:prstGeom prst="rect">
            <a:avLst/>
          </a:prstGeom>
        </p:spPr>
      </p:pic>
      <p:grpSp>
        <p:nvGrpSpPr>
          <p:cNvPr id="3" name="Группа 4"/>
          <p:cNvGrpSpPr/>
          <p:nvPr/>
        </p:nvGrpSpPr>
        <p:grpSpPr>
          <a:xfrm>
            <a:off x="5902960" y="-213360"/>
            <a:ext cx="1188720" cy="1205309"/>
            <a:chOff x="5008880" y="1849120"/>
            <a:chExt cx="1188720" cy="1205309"/>
          </a:xfrm>
          <a:solidFill>
            <a:srgbClr val="C59368">
              <a:alpha val="31000"/>
            </a:srgbClr>
          </a:solidFill>
        </p:grpSpPr>
        <p:sp>
          <p:nvSpPr>
            <p:cNvPr id="4" name="Овал 3"/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" name="Группа 6"/>
          <p:cNvGrpSpPr/>
          <p:nvPr/>
        </p:nvGrpSpPr>
        <p:grpSpPr>
          <a:xfrm>
            <a:off x="3474720" y="5443575"/>
            <a:ext cx="2119256" cy="1472882"/>
            <a:chOff x="2418080" y="4704080"/>
            <a:chExt cx="2032000" cy="1412239"/>
          </a:xfrm>
          <a:solidFill>
            <a:srgbClr val="EDD8C2">
              <a:alpha val="20000"/>
            </a:srgbClr>
          </a:solidFill>
        </p:grpSpPr>
        <p:sp>
          <p:nvSpPr>
            <p:cNvPr id="6" name="Прямоугольник 5"/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lum bright="-53000" contrast="39000"/>
          </a:blip>
          <a:stretch>
            <a:fillRect/>
          </a:stretch>
        </p:blipFill>
        <p:spPr>
          <a:xfrm>
            <a:off x="8795471" y="2105886"/>
            <a:ext cx="2491277" cy="8697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19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37097" y="362864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  <a:latin typeface="Circe" pitchFamily="34" charset="-5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28711" y="1876628"/>
            <a:ext cx="7990752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 smtClean="0">
                <a:latin typeface="Circe" pitchFamily="34" charset="-52"/>
                <a:cs typeface="Arial" panose="020B0604020202020204" pitchFamily="34" charset="0"/>
              </a:rPr>
              <a:t> </a:t>
            </a:r>
            <a:endParaRPr lang="ru-RU" sz="1600" dirty="0">
              <a:latin typeface="Circe" pitchFamily="34" charset="-52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19370" y="-1137057"/>
            <a:ext cx="3790733" cy="8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79" dirty="0">
                <a:solidFill>
                  <a:schemeClr val="tx1"/>
                </a:solidFill>
                <a:latin typeface="Circe" pitchFamily="34" charset="-52"/>
              </a:rPr>
              <a:t>Иконки на каждый буллит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t="-77" r="218" b="-1"/>
          <a:stretch/>
        </p:blipFill>
        <p:spPr>
          <a:xfrm>
            <a:off x="9302065" y="6100324"/>
            <a:ext cx="2322296" cy="23285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0850" y="851634"/>
            <a:ext cx="965835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indent="-14288"/>
            <a:r>
              <a:rPr lang="ru-RU" sz="3200" b="1" dirty="0" smtClean="0">
                <a:latin typeface="Circe" pitchFamily="34" charset="-52"/>
              </a:rPr>
              <a:t>Получение статуса социального предприятия:</a:t>
            </a:r>
          </a:p>
          <a:p>
            <a:pPr marL="14288" indent="-14288"/>
            <a:endParaRPr lang="ru-RU" sz="3200" dirty="0" smtClean="0">
              <a:latin typeface="Circe" pitchFamily="34" charset="-52"/>
            </a:endParaRPr>
          </a:p>
          <a:p>
            <a:pPr marL="14288" indent="-14288"/>
            <a:r>
              <a:rPr lang="ru-RU" sz="3200" dirty="0" smtClean="0">
                <a:latin typeface="Circe" pitchFamily="34" charset="-52"/>
              </a:rPr>
              <a:t>1. Подача </a:t>
            </a:r>
            <a:r>
              <a:rPr lang="ru-RU" sz="3200" dirty="0" smtClean="0">
                <a:latin typeface="Circe" pitchFamily="34" charset="-52"/>
              </a:rPr>
              <a:t>пакета </a:t>
            </a:r>
            <a:r>
              <a:rPr lang="ru-RU" sz="3200" dirty="0" smtClean="0">
                <a:latin typeface="Circe" pitchFamily="34" charset="-52"/>
              </a:rPr>
              <a:t>документов </a:t>
            </a:r>
            <a:r>
              <a:rPr lang="ru-RU" sz="3200" dirty="0" smtClean="0">
                <a:latin typeface="Circe" pitchFamily="34" charset="-52"/>
              </a:rPr>
              <a:t>до 1 мая:</a:t>
            </a:r>
          </a:p>
          <a:p>
            <a:pPr marL="14288" indent="-14288"/>
            <a:r>
              <a:rPr lang="ru-RU" sz="3200" dirty="0" smtClean="0">
                <a:latin typeface="Circe" pitchFamily="34" charset="-52"/>
              </a:rPr>
              <a:t>- непосредственно в уполномоченный орган (Минэкономразвития Чувашии)</a:t>
            </a:r>
          </a:p>
          <a:p>
            <a:pPr marL="14288" indent="-14288">
              <a:buFontTx/>
              <a:buChar char="-"/>
            </a:pPr>
            <a:r>
              <a:rPr lang="ru-RU" sz="3200" dirty="0" smtClean="0">
                <a:latin typeface="Circe" pitchFamily="34" charset="-52"/>
              </a:rPr>
              <a:t>через  инфраструктуру </a:t>
            </a:r>
            <a:r>
              <a:rPr lang="ru-RU" sz="3200" dirty="0" smtClean="0">
                <a:latin typeface="Circe" pitchFamily="34" charset="-52"/>
              </a:rPr>
              <a:t>МСП (Мой бизнес</a:t>
            </a:r>
            <a:r>
              <a:rPr lang="ru-RU" sz="3200" dirty="0" smtClean="0">
                <a:latin typeface="Circe" pitchFamily="34" charset="-52"/>
              </a:rPr>
              <a:t>)</a:t>
            </a:r>
          </a:p>
          <a:p>
            <a:pPr marL="14288" indent="-14288"/>
            <a:endParaRPr lang="ru-RU" sz="3200" dirty="0" smtClean="0">
              <a:latin typeface="Circe" pitchFamily="34" charset="-52"/>
            </a:endParaRPr>
          </a:p>
          <a:p>
            <a:pPr marL="14288" indent="-14288"/>
            <a:r>
              <a:rPr lang="ru-RU" sz="3200" dirty="0" smtClean="0">
                <a:latin typeface="Circe" pitchFamily="34" charset="-52"/>
              </a:rPr>
              <a:t>2. Рассмотрение документов специальной комиссией в течение 1 месяца.  Реестр формируется по состоянию на 1 июля.</a:t>
            </a:r>
          </a:p>
          <a:p>
            <a:pPr marL="14288" indent="-14288"/>
            <a:endParaRPr lang="ru-RU" sz="3200" dirty="0" smtClean="0">
              <a:latin typeface="Circe" pitchFamily="34" charset="-52"/>
            </a:endParaRPr>
          </a:p>
          <a:p>
            <a:pPr marL="14288" indent="-14288"/>
            <a:endParaRPr lang="ru-RU" sz="3200" dirty="0" smtClean="0">
              <a:latin typeface="Circe" pitchFamily="34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63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37097" y="362864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  <a:latin typeface="Circe" pitchFamily="34" charset="-5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28711" y="1876628"/>
            <a:ext cx="7990752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 smtClean="0">
                <a:latin typeface="Circe" pitchFamily="34" charset="-52"/>
                <a:cs typeface="Arial" panose="020B0604020202020204" pitchFamily="34" charset="0"/>
              </a:rPr>
              <a:t> </a:t>
            </a:r>
            <a:endParaRPr lang="ru-RU" sz="1600" dirty="0">
              <a:latin typeface="Circe" pitchFamily="34" charset="-52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19370" y="-1137057"/>
            <a:ext cx="3790733" cy="8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79" dirty="0">
                <a:solidFill>
                  <a:schemeClr val="tx1"/>
                </a:solidFill>
                <a:latin typeface="Circe" pitchFamily="34" charset="-52"/>
              </a:rPr>
              <a:t>Иконки на каждый буллит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t="-77" r="218" b="-1"/>
          <a:stretch/>
        </p:blipFill>
        <p:spPr>
          <a:xfrm>
            <a:off x="9302065" y="6100324"/>
            <a:ext cx="2322296" cy="23285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0850" y="851634"/>
            <a:ext cx="965835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indent="-14288"/>
            <a:r>
              <a:rPr lang="ru-RU" sz="3200" b="1" dirty="0" smtClean="0">
                <a:latin typeface="Circe" pitchFamily="34" charset="-52"/>
              </a:rPr>
              <a:t>1. Документы по обеспечению занятости:</a:t>
            </a:r>
          </a:p>
          <a:p>
            <a:pPr marL="14288" indent="-14288"/>
            <a:endParaRPr lang="ru-RU" sz="3200" b="1" dirty="0" smtClean="0">
              <a:latin typeface="Circe" pitchFamily="34" charset="-52"/>
            </a:endParaRPr>
          </a:p>
          <a:p>
            <a:pPr marL="14288" indent="-14288"/>
            <a:r>
              <a:rPr lang="ru-RU" sz="3200" dirty="0" smtClean="0">
                <a:latin typeface="Circe" pitchFamily="34" charset="-52"/>
              </a:rPr>
              <a:t>1. Заявление (Приложение №1 к Приказу 773)</a:t>
            </a:r>
          </a:p>
          <a:p>
            <a:pPr marL="14288" indent="-14288"/>
            <a:r>
              <a:rPr lang="ru-RU" sz="3200" dirty="0" smtClean="0">
                <a:latin typeface="Circe" pitchFamily="34" charset="-52"/>
              </a:rPr>
              <a:t>2. Отчет о социальном воздействии (Приложение №2 к Приказу 773)</a:t>
            </a:r>
          </a:p>
          <a:p>
            <a:pPr marL="14288" indent="-14288"/>
            <a:r>
              <a:rPr lang="ru-RU" sz="3200" dirty="0" smtClean="0">
                <a:latin typeface="Circe" pitchFamily="34" charset="-52"/>
              </a:rPr>
              <a:t>3. Сведения о численности и зарплате работников (Приложение №4 к Приказу 773)</a:t>
            </a:r>
          </a:p>
          <a:p>
            <a:pPr marL="14288" indent="-14288"/>
            <a:r>
              <a:rPr lang="ru-RU" sz="3200" dirty="0" smtClean="0">
                <a:latin typeface="Circe" pitchFamily="34" charset="-52"/>
              </a:rPr>
              <a:t>4. Копия штатного расписания</a:t>
            </a:r>
          </a:p>
          <a:p>
            <a:pPr marL="14288" indent="-14288"/>
            <a:r>
              <a:rPr lang="ru-RU" sz="3200" dirty="0" smtClean="0">
                <a:latin typeface="Circe" pitchFamily="34" charset="-52"/>
              </a:rPr>
              <a:t>5. Копии трудовых договоров</a:t>
            </a:r>
          </a:p>
          <a:p>
            <a:pPr marL="14288" indent="-14288"/>
            <a:r>
              <a:rPr lang="ru-RU" sz="3200" dirty="0" smtClean="0">
                <a:latin typeface="Circe" pitchFamily="34" charset="-52"/>
              </a:rPr>
              <a:t>6. Копии документов на социально уязвимых граждан (Приложение №3 к Приказу 773)</a:t>
            </a:r>
          </a:p>
          <a:p>
            <a:pPr marL="14288" indent="-14288"/>
            <a:r>
              <a:rPr lang="ru-RU" sz="3200" dirty="0" smtClean="0">
                <a:latin typeface="Circe" pitchFamily="34" charset="-52"/>
              </a:rPr>
              <a:t>7. Согласия на обработку персональных данных</a:t>
            </a:r>
            <a:endParaRPr lang="ru-RU" sz="3200" dirty="0" smtClean="0">
              <a:latin typeface="Circe" pitchFamily="34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63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37097" y="362864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  <a:latin typeface="Circe" pitchFamily="34" charset="-5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28711" y="1876628"/>
            <a:ext cx="7990752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 smtClean="0">
                <a:latin typeface="Circe" pitchFamily="34" charset="-52"/>
                <a:cs typeface="Arial" panose="020B0604020202020204" pitchFamily="34" charset="0"/>
              </a:rPr>
              <a:t> </a:t>
            </a:r>
            <a:endParaRPr lang="ru-RU" sz="1600" dirty="0">
              <a:latin typeface="Circe" pitchFamily="34" charset="-52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19370" y="-1137057"/>
            <a:ext cx="3790733" cy="8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79" dirty="0">
                <a:solidFill>
                  <a:schemeClr val="tx1"/>
                </a:solidFill>
                <a:latin typeface="Circe" pitchFamily="34" charset="-52"/>
              </a:rPr>
              <a:t>Иконки на каждый буллит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t="-77" r="218" b="-1"/>
          <a:stretch/>
        </p:blipFill>
        <p:spPr>
          <a:xfrm>
            <a:off x="9302065" y="6100324"/>
            <a:ext cx="2322296" cy="23285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0850" y="851634"/>
            <a:ext cx="965835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indent="-14288"/>
            <a:r>
              <a:rPr lang="ru-RU" sz="3200" b="1" dirty="0" smtClean="0">
                <a:latin typeface="Circe" pitchFamily="34" charset="-52"/>
              </a:rPr>
              <a:t>2. </a:t>
            </a:r>
            <a:r>
              <a:rPr lang="ru-RU" sz="3200" b="1" dirty="0" smtClean="0">
                <a:latin typeface="Circe" pitchFamily="34" charset="-52"/>
              </a:rPr>
              <a:t>Документы по </a:t>
            </a:r>
            <a:r>
              <a:rPr lang="ru-RU" sz="3200" b="1" dirty="0" smtClean="0">
                <a:latin typeface="Circe" pitchFamily="34" charset="-52"/>
              </a:rPr>
              <a:t>реализации товаров/услуг, производимых социально уязвимыми категориями</a:t>
            </a:r>
            <a:endParaRPr lang="ru-RU" sz="3200" b="1" dirty="0" smtClean="0">
              <a:latin typeface="Circe" pitchFamily="34" charset="-52"/>
            </a:endParaRPr>
          </a:p>
          <a:p>
            <a:pPr marL="14288" indent="-14288"/>
            <a:endParaRPr lang="ru-RU" sz="3200" b="1" dirty="0" smtClean="0">
              <a:latin typeface="Circe" pitchFamily="34" charset="-52"/>
            </a:endParaRPr>
          </a:p>
          <a:p>
            <a:pPr marL="14288" indent="-14288"/>
            <a:r>
              <a:rPr lang="ru-RU" sz="3200" dirty="0" smtClean="0">
                <a:latin typeface="Circe" pitchFamily="34" charset="-52"/>
              </a:rPr>
              <a:t>1. Заявление (Приложение №1 к Приказу 773)</a:t>
            </a:r>
          </a:p>
          <a:p>
            <a:pPr marL="14288" indent="-14288"/>
            <a:r>
              <a:rPr lang="ru-RU" sz="3200" dirty="0" smtClean="0">
                <a:latin typeface="Circe" pitchFamily="34" charset="-52"/>
              </a:rPr>
              <a:t>2. Отчет о социальном воздействии (Приложение №2 к Приказу 773)</a:t>
            </a:r>
          </a:p>
          <a:p>
            <a:pPr marL="14288" indent="-14288"/>
            <a:r>
              <a:rPr lang="ru-RU" sz="3200" dirty="0" smtClean="0">
                <a:latin typeface="Circe" pitchFamily="34" charset="-52"/>
              </a:rPr>
              <a:t>3. Сведения о реализации </a:t>
            </a:r>
            <a:r>
              <a:rPr lang="ru-RU" sz="3200" dirty="0" smtClean="0">
                <a:latin typeface="Circe" pitchFamily="34" charset="-52"/>
              </a:rPr>
              <a:t>товаров/услуг, </a:t>
            </a:r>
            <a:r>
              <a:rPr lang="ru-RU" sz="3200" dirty="0" smtClean="0">
                <a:latin typeface="Circe" pitchFamily="34" charset="-52"/>
              </a:rPr>
              <a:t>производимых </a:t>
            </a:r>
            <a:r>
              <a:rPr lang="ru-RU" sz="3200" dirty="0" smtClean="0">
                <a:latin typeface="Circe" pitchFamily="34" charset="-52"/>
              </a:rPr>
              <a:t>социально уязвимыми гражданами (Приложение </a:t>
            </a:r>
            <a:r>
              <a:rPr lang="ru-RU" sz="3200" dirty="0" smtClean="0">
                <a:latin typeface="Circe" pitchFamily="34" charset="-52"/>
              </a:rPr>
              <a:t>№</a:t>
            </a:r>
            <a:r>
              <a:rPr lang="ru-RU" sz="3200" dirty="0" smtClean="0">
                <a:latin typeface="Circe" pitchFamily="34" charset="-52"/>
              </a:rPr>
              <a:t>5 </a:t>
            </a:r>
            <a:r>
              <a:rPr lang="ru-RU" sz="3200" dirty="0" smtClean="0">
                <a:latin typeface="Circe" pitchFamily="34" charset="-52"/>
              </a:rPr>
              <a:t>к Приказу 773</a:t>
            </a:r>
            <a:r>
              <a:rPr lang="ru-RU" sz="3200" dirty="0" smtClean="0">
                <a:latin typeface="Circe" pitchFamily="34" charset="-52"/>
              </a:rPr>
              <a:t>)</a:t>
            </a:r>
            <a:endParaRPr lang="ru-RU" sz="3200" dirty="0" smtClean="0">
              <a:latin typeface="Circe" pitchFamily="34" charset="-52"/>
            </a:endParaRPr>
          </a:p>
          <a:p>
            <a:pPr marL="14288" indent="-14288"/>
            <a:r>
              <a:rPr lang="ru-RU" sz="3200" dirty="0" smtClean="0">
                <a:latin typeface="Circe" pitchFamily="34" charset="-52"/>
              </a:rPr>
              <a:t>4. Справка о доле доходов и </a:t>
            </a:r>
            <a:r>
              <a:rPr lang="ru-RU" sz="3200" dirty="0" smtClean="0">
                <a:latin typeface="Circe" pitchFamily="34" charset="-52"/>
              </a:rPr>
              <a:t>чистой </a:t>
            </a:r>
            <a:r>
              <a:rPr lang="ru-RU" sz="3200" dirty="0" smtClean="0">
                <a:latin typeface="Circe" pitchFamily="34" charset="-52"/>
              </a:rPr>
              <a:t>прибыли </a:t>
            </a:r>
            <a:endParaRPr lang="ru-RU" sz="3200" dirty="0" smtClean="0">
              <a:latin typeface="Circe" pitchFamily="34" charset="-52"/>
            </a:endParaRPr>
          </a:p>
          <a:p>
            <a:pPr marL="14288" indent="-14288"/>
            <a:r>
              <a:rPr lang="ru-RU" sz="3200" dirty="0" smtClean="0">
                <a:latin typeface="Circe" pitchFamily="34" charset="-52"/>
              </a:rPr>
              <a:t>(</a:t>
            </a:r>
            <a:r>
              <a:rPr lang="ru-RU" sz="3200" dirty="0" smtClean="0">
                <a:latin typeface="Circe" pitchFamily="34" charset="-52"/>
              </a:rPr>
              <a:t>П</a:t>
            </a:r>
            <a:r>
              <a:rPr lang="ru-RU" sz="3200" dirty="0" smtClean="0">
                <a:latin typeface="Circe" pitchFamily="34" charset="-52"/>
              </a:rPr>
              <a:t>риложение </a:t>
            </a:r>
            <a:r>
              <a:rPr lang="ru-RU" sz="3200" dirty="0" smtClean="0">
                <a:latin typeface="Circe" pitchFamily="34" charset="-52"/>
              </a:rPr>
              <a:t>№</a:t>
            </a:r>
            <a:r>
              <a:rPr lang="ru-RU" sz="3200" dirty="0" smtClean="0">
                <a:latin typeface="Circe" pitchFamily="34" charset="-52"/>
              </a:rPr>
              <a:t>6</a:t>
            </a:r>
            <a:r>
              <a:rPr lang="ru-RU" sz="3200" dirty="0" smtClean="0">
                <a:latin typeface="Circe" pitchFamily="34" charset="-52"/>
              </a:rPr>
              <a:t> к Приказу 773</a:t>
            </a:r>
            <a:r>
              <a:rPr lang="ru-RU" sz="3200" dirty="0" smtClean="0">
                <a:latin typeface="Circe" pitchFamily="34" charset="-52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13763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37097" y="362864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  <a:latin typeface="Circe" pitchFamily="34" charset="-5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28711" y="1876628"/>
            <a:ext cx="7990752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 smtClean="0">
                <a:latin typeface="Circe" pitchFamily="34" charset="-52"/>
                <a:cs typeface="Arial" panose="020B0604020202020204" pitchFamily="34" charset="0"/>
              </a:rPr>
              <a:t> </a:t>
            </a:r>
            <a:endParaRPr lang="ru-RU" sz="1600" dirty="0">
              <a:latin typeface="Circe" pitchFamily="34" charset="-52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19370" y="-1137057"/>
            <a:ext cx="3790733" cy="8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79" dirty="0">
                <a:solidFill>
                  <a:schemeClr val="tx1"/>
                </a:solidFill>
                <a:latin typeface="Circe" pitchFamily="34" charset="-52"/>
              </a:rPr>
              <a:t>Иконки на каждый буллит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t="-77" r="218" b="-1"/>
          <a:stretch/>
        </p:blipFill>
        <p:spPr>
          <a:xfrm>
            <a:off x="9302065" y="6100324"/>
            <a:ext cx="2322296" cy="23285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0850" y="851634"/>
            <a:ext cx="965835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indent="-14288"/>
            <a:r>
              <a:rPr lang="ru-RU" sz="3200" b="1" dirty="0" smtClean="0">
                <a:latin typeface="Circe" pitchFamily="34" charset="-52"/>
              </a:rPr>
              <a:t>3. </a:t>
            </a:r>
            <a:r>
              <a:rPr lang="ru-RU" sz="3200" b="1" dirty="0" smtClean="0">
                <a:latin typeface="Circe" pitchFamily="34" charset="-52"/>
              </a:rPr>
              <a:t>Документы по </a:t>
            </a:r>
            <a:r>
              <a:rPr lang="ru-RU" sz="3200" b="1" dirty="0" smtClean="0">
                <a:latin typeface="Circe" pitchFamily="34" charset="-52"/>
              </a:rPr>
              <a:t>реализации товаров/услуг для социально уязвимых категорий</a:t>
            </a:r>
            <a:endParaRPr lang="ru-RU" sz="3200" b="1" dirty="0" smtClean="0">
              <a:latin typeface="Circe" pitchFamily="34" charset="-52"/>
            </a:endParaRPr>
          </a:p>
          <a:p>
            <a:pPr marL="14288" indent="-14288"/>
            <a:endParaRPr lang="ru-RU" sz="3200" b="1" dirty="0" smtClean="0">
              <a:latin typeface="Circe" pitchFamily="34" charset="-52"/>
            </a:endParaRPr>
          </a:p>
          <a:p>
            <a:pPr marL="14288" indent="-14288"/>
            <a:r>
              <a:rPr lang="ru-RU" sz="3200" dirty="0" smtClean="0">
                <a:latin typeface="Circe" pitchFamily="34" charset="-52"/>
              </a:rPr>
              <a:t>1. Заявление (Приложение №1 к Приказу 773)</a:t>
            </a:r>
          </a:p>
          <a:p>
            <a:pPr marL="14288" indent="-14288"/>
            <a:r>
              <a:rPr lang="ru-RU" sz="3200" dirty="0" smtClean="0">
                <a:latin typeface="Circe" pitchFamily="34" charset="-52"/>
              </a:rPr>
              <a:t>2. Отчет о социальном воздействии (Приложение №2 к Приказу 773)</a:t>
            </a:r>
          </a:p>
          <a:p>
            <a:pPr marL="14288" indent="-14288"/>
            <a:r>
              <a:rPr lang="ru-RU" sz="3200" dirty="0" smtClean="0">
                <a:latin typeface="Circe" pitchFamily="34" charset="-52"/>
              </a:rPr>
              <a:t>3. </a:t>
            </a:r>
            <a:r>
              <a:rPr lang="ru-RU" sz="3200" dirty="0" smtClean="0">
                <a:latin typeface="Circe" pitchFamily="34" charset="-52"/>
              </a:rPr>
              <a:t>Справка </a:t>
            </a:r>
            <a:r>
              <a:rPr lang="ru-RU" sz="3200" dirty="0" smtClean="0">
                <a:latin typeface="Circe" pitchFamily="34" charset="-52"/>
              </a:rPr>
              <a:t>о доле доходов и </a:t>
            </a:r>
            <a:r>
              <a:rPr lang="ru-RU" sz="3200" dirty="0" smtClean="0">
                <a:latin typeface="Circe" pitchFamily="34" charset="-52"/>
              </a:rPr>
              <a:t>чистой </a:t>
            </a:r>
            <a:r>
              <a:rPr lang="ru-RU" sz="3200" dirty="0" smtClean="0">
                <a:latin typeface="Circe" pitchFamily="34" charset="-52"/>
              </a:rPr>
              <a:t>прибыли </a:t>
            </a:r>
            <a:endParaRPr lang="ru-RU" sz="3200" dirty="0" smtClean="0">
              <a:latin typeface="Circe" pitchFamily="34" charset="-52"/>
            </a:endParaRPr>
          </a:p>
          <a:p>
            <a:pPr marL="14288" indent="-14288"/>
            <a:r>
              <a:rPr lang="ru-RU" sz="3200" dirty="0" smtClean="0">
                <a:latin typeface="Circe" pitchFamily="34" charset="-52"/>
              </a:rPr>
              <a:t>(</a:t>
            </a:r>
            <a:r>
              <a:rPr lang="ru-RU" sz="3200" dirty="0" smtClean="0">
                <a:latin typeface="Circe" pitchFamily="34" charset="-52"/>
              </a:rPr>
              <a:t>П</a:t>
            </a:r>
            <a:r>
              <a:rPr lang="ru-RU" sz="3200" dirty="0" smtClean="0">
                <a:latin typeface="Circe" pitchFamily="34" charset="-52"/>
              </a:rPr>
              <a:t>риложение </a:t>
            </a:r>
            <a:r>
              <a:rPr lang="ru-RU" sz="3200" dirty="0" smtClean="0">
                <a:latin typeface="Circe" pitchFamily="34" charset="-52"/>
              </a:rPr>
              <a:t>№</a:t>
            </a:r>
            <a:r>
              <a:rPr lang="ru-RU" sz="3200" dirty="0" smtClean="0">
                <a:latin typeface="Circe" pitchFamily="34" charset="-52"/>
              </a:rPr>
              <a:t>6</a:t>
            </a:r>
            <a:r>
              <a:rPr lang="ru-RU" sz="3200" dirty="0" smtClean="0">
                <a:latin typeface="Circe" pitchFamily="34" charset="-52"/>
              </a:rPr>
              <a:t> к Приказу 773</a:t>
            </a:r>
            <a:r>
              <a:rPr lang="ru-RU" sz="3200" dirty="0" smtClean="0">
                <a:latin typeface="Circe" pitchFamily="34" charset="-52"/>
              </a:rPr>
              <a:t>)</a:t>
            </a:r>
          </a:p>
          <a:p>
            <a:pPr marL="14288" indent="-14288"/>
            <a:r>
              <a:rPr lang="ru-RU" sz="3200" dirty="0" smtClean="0">
                <a:latin typeface="Circe" pitchFamily="34" charset="-52"/>
              </a:rPr>
              <a:t>4. Сведения </a:t>
            </a:r>
            <a:r>
              <a:rPr lang="ru-RU" sz="3200" dirty="0" smtClean="0">
                <a:latin typeface="Circe" pitchFamily="34" charset="-52"/>
              </a:rPr>
              <a:t>об осуществляемой деятельности по производству </a:t>
            </a:r>
            <a:r>
              <a:rPr lang="ru-RU" sz="3200" dirty="0" smtClean="0">
                <a:latin typeface="Circe" pitchFamily="34" charset="-52"/>
              </a:rPr>
              <a:t>товаров/услуг для </a:t>
            </a:r>
            <a:r>
              <a:rPr lang="ru-RU" sz="3200" dirty="0" smtClean="0">
                <a:latin typeface="Circe" pitchFamily="34" charset="-52"/>
              </a:rPr>
              <a:t>социально </a:t>
            </a:r>
            <a:r>
              <a:rPr lang="ru-RU" sz="3200" dirty="0" smtClean="0">
                <a:latin typeface="Circe" pitchFamily="34" charset="-52"/>
              </a:rPr>
              <a:t>уязвимых граждан (</a:t>
            </a:r>
            <a:r>
              <a:rPr lang="ru-RU" sz="3200" dirty="0" smtClean="0">
                <a:latin typeface="Circe" pitchFamily="34" charset="-52"/>
              </a:rPr>
              <a:t>П</a:t>
            </a:r>
            <a:r>
              <a:rPr lang="ru-RU" sz="3200" dirty="0" smtClean="0">
                <a:latin typeface="Circe" pitchFamily="34" charset="-52"/>
              </a:rPr>
              <a:t>риложение </a:t>
            </a:r>
            <a:r>
              <a:rPr lang="ru-RU" sz="3200" dirty="0" smtClean="0">
                <a:latin typeface="Circe" pitchFamily="34" charset="-52"/>
              </a:rPr>
              <a:t>№</a:t>
            </a:r>
            <a:r>
              <a:rPr lang="ru-RU" sz="3200" dirty="0" smtClean="0">
                <a:latin typeface="Circe" pitchFamily="34" charset="-52"/>
              </a:rPr>
              <a:t>7 </a:t>
            </a:r>
            <a:r>
              <a:rPr lang="ru-RU" sz="3200" dirty="0" smtClean="0">
                <a:latin typeface="Circe" pitchFamily="34" charset="-52"/>
              </a:rPr>
              <a:t>к Приказу 773</a:t>
            </a:r>
            <a:r>
              <a:rPr lang="ru-RU" sz="3200" dirty="0" smtClean="0">
                <a:latin typeface="Circe" pitchFamily="34" charset="-52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13763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37097" y="362864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  <a:latin typeface="Circe" pitchFamily="34" charset="-5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28711" y="1876628"/>
            <a:ext cx="7990752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 smtClean="0">
                <a:latin typeface="Circe" pitchFamily="34" charset="-52"/>
                <a:cs typeface="Arial" panose="020B0604020202020204" pitchFamily="34" charset="0"/>
              </a:rPr>
              <a:t> </a:t>
            </a:r>
            <a:endParaRPr lang="ru-RU" sz="1600" dirty="0">
              <a:latin typeface="Circe" pitchFamily="34" charset="-52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19370" y="-1137057"/>
            <a:ext cx="3790733" cy="8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79" dirty="0">
                <a:solidFill>
                  <a:schemeClr val="tx1"/>
                </a:solidFill>
                <a:latin typeface="Circe" pitchFamily="34" charset="-52"/>
              </a:rPr>
              <a:t>Иконки на каждый буллит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t="-77" r="218" b="-1"/>
          <a:stretch/>
        </p:blipFill>
        <p:spPr>
          <a:xfrm>
            <a:off x="9302065" y="6100324"/>
            <a:ext cx="2322296" cy="23285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0850" y="851634"/>
            <a:ext cx="965835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indent="-14288"/>
            <a:r>
              <a:rPr lang="ru-RU" sz="3200" b="1" dirty="0" smtClean="0">
                <a:latin typeface="Circe" pitchFamily="34" charset="-52"/>
              </a:rPr>
              <a:t>4. </a:t>
            </a:r>
            <a:r>
              <a:rPr lang="ru-RU" sz="3200" b="1" dirty="0" smtClean="0">
                <a:latin typeface="Circe" pitchFamily="34" charset="-52"/>
              </a:rPr>
              <a:t>Документы по </a:t>
            </a:r>
            <a:r>
              <a:rPr lang="ru-RU" sz="3200" b="1" dirty="0" smtClean="0">
                <a:latin typeface="Circe" pitchFamily="34" charset="-52"/>
              </a:rPr>
              <a:t>общественно-полезной деятельности</a:t>
            </a:r>
            <a:endParaRPr lang="ru-RU" sz="3200" b="1" dirty="0" smtClean="0">
              <a:latin typeface="Circe" pitchFamily="34" charset="-52"/>
            </a:endParaRPr>
          </a:p>
          <a:p>
            <a:pPr marL="14288" indent="-14288"/>
            <a:endParaRPr lang="ru-RU" sz="3200" b="1" dirty="0" smtClean="0">
              <a:latin typeface="Circe" pitchFamily="34" charset="-52"/>
            </a:endParaRPr>
          </a:p>
          <a:p>
            <a:pPr marL="14288" indent="-14288"/>
            <a:r>
              <a:rPr lang="ru-RU" sz="3200" dirty="0" smtClean="0">
                <a:latin typeface="Circe" pitchFamily="34" charset="-52"/>
              </a:rPr>
              <a:t>1. Заявление (Приложение №1 к Приказу 773)</a:t>
            </a:r>
          </a:p>
          <a:p>
            <a:pPr marL="14288" indent="-14288"/>
            <a:r>
              <a:rPr lang="ru-RU" sz="3200" dirty="0" smtClean="0">
                <a:latin typeface="Circe" pitchFamily="34" charset="-52"/>
              </a:rPr>
              <a:t>2. Отчет о социальном воздействии (Приложение №2 к Приказу 773)</a:t>
            </a:r>
          </a:p>
          <a:p>
            <a:pPr marL="14288" indent="-14288"/>
            <a:r>
              <a:rPr lang="ru-RU" sz="3200" dirty="0" smtClean="0">
                <a:latin typeface="Circe" pitchFamily="34" charset="-52"/>
              </a:rPr>
              <a:t>3. </a:t>
            </a:r>
            <a:r>
              <a:rPr lang="ru-RU" sz="3200" dirty="0" smtClean="0">
                <a:latin typeface="Circe" pitchFamily="34" charset="-52"/>
              </a:rPr>
              <a:t>Справка </a:t>
            </a:r>
            <a:r>
              <a:rPr lang="ru-RU" sz="3200" dirty="0" smtClean="0">
                <a:latin typeface="Circe" pitchFamily="34" charset="-52"/>
              </a:rPr>
              <a:t>о доле доходов и </a:t>
            </a:r>
            <a:r>
              <a:rPr lang="ru-RU" sz="3200" dirty="0" smtClean="0">
                <a:latin typeface="Circe" pitchFamily="34" charset="-52"/>
              </a:rPr>
              <a:t>чистой </a:t>
            </a:r>
            <a:r>
              <a:rPr lang="ru-RU" sz="3200" dirty="0" smtClean="0">
                <a:latin typeface="Circe" pitchFamily="34" charset="-52"/>
              </a:rPr>
              <a:t>прибыли </a:t>
            </a:r>
            <a:endParaRPr lang="ru-RU" sz="3200" dirty="0" smtClean="0">
              <a:latin typeface="Circe" pitchFamily="34" charset="-52"/>
            </a:endParaRPr>
          </a:p>
          <a:p>
            <a:pPr marL="14288" indent="-14288"/>
            <a:r>
              <a:rPr lang="ru-RU" sz="3200" dirty="0" smtClean="0">
                <a:latin typeface="Circe" pitchFamily="34" charset="-52"/>
              </a:rPr>
              <a:t>(</a:t>
            </a:r>
            <a:r>
              <a:rPr lang="ru-RU" sz="3200" dirty="0" smtClean="0">
                <a:latin typeface="Circe" pitchFamily="34" charset="-52"/>
              </a:rPr>
              <a:t>П</a:t>
            </a:r>
            <a:r>
              <a:rPr lang="ru-RU" sz="3200" dirty="0" smtClean="0">
                <a:latin typeface="Circe" pitchFamily="34" charset="-52"/>
              </a:rPr>
              <a:t>риложение </a:t>
            </a:r>
            <a:r>
              <a:rPr lang="ru-RU" sz="3200" dirty="0" smtClean="0">
                <a:latin typeface="Circe" pitchFamily="34" charset="-52"/>
              </a:rPr>
              <a:t>№</a:t>
            </a:r>
            <a:r>
              <a:rPr lang="ru-RU" sz="3200" dirty="0" smtClean="0">
                <a:latin typeface="Circe" pitchFamily="34" charset="-52"/>
              </a:rPr>
              <a:t>6</a:t>
            </a:r>
            <a:r>
              <a:rPr lang="ru-RU" sz="3200" dirty="0" smtClean="0">
                <a:latin typeface="Circe" pitchFamily="34" charset="-52"/>
              </a:rPr>
              <a:t> к Приказу 773</a:t>
            </a:r>
            <a:r>
              <a:rPr lang="ru-RU" sz="3200" dirty="0" smtClean="0">
                <a:latin typeface="Circe" pitchFamily="34" charset="-52"/>
              </a:rPr>
              <a:t>)</a:t>
            </a:r>
          </a:p>
          <a:p>
            <a:pPr marL="14288" indent="-14288"/>
            <a:r>
              <a:rPr lang="ru-RU" sz="3200" dirty="0" smtClean="0">
                <a:latin typeface="Circe" pitchFamily="34" charset="-52"/>
              </a:rPr>
              <a:t>4</a:t>
            </a:r>
            <a:r>
              <a:rPr lang="ru-RU" sz="3200" dirty="0" smtClean="0">
                <a:latin typeface="Circe" pitchFamily="34" charset="-52"/>
              </a:rPr>
              <a:t>. Сведения </a:t>
            </a:r>
            <a:r>
              <a:rPr lang="ru-RU" sz="3200" dirty="0" smtClean="0">
                <a:latin typeface="Circe" pitchFamily="34" charset="-52"/>
              </a:rPr>
              <a:t>деятельности</a:t>
            </a:r>
            <a:r>
              <a:rPr lang="ru-RU" sz="3200" dirty="0" smtClean="0">
                <a:latin typeface="Circe" pitchFamily="34" charset="-52"/>
              </a:rPr>
              <a:t>, направленной на достижение общественно полезных целей </a:t>
            </a:r>
            <a:endParaRPr lang="ru-RU" sz="3200" dirty="0" smtClean="0">
              <a:latin typeface="Circe" pitchFamily="34" charset="-52"/>
            </a:endParaRPr>
          </a:p>
          <a:p>
            <a:pPr marL="14288" indent="-14288"/>
            <a:r>
              <a:rPr lang="ru-RU" sz="3200" dirty="0" smtClean="0">
                <a:latin typeface="Circe" pitchFamily="34" charset="-52"/>
              </a:rPr>
              <a:t>(Приложение </a:t>
            </a:r>
            <a:r>
              <a:rPr lang="ru-RU" sz="3200" dirty="0" smtClean="0">
                <a:latin typeface="Circe" pitchFamily="34" charset="-52"/>
              </a:rPr>
              <a:t>№</a:t>
            </a:r>
            <a:r>
              <a:rPr lang="ru-RU" sz="3200" dirty="0" smtClean="0">
                <a:latin typeface="Circe" pitchFamily="34" charset="-52"/>
              </a:rPr>
              <a:t>8 </a:t>
            </a:r>
            <a:r>
              <a:rPr lang="ru-RU" sz="3200" dirty="0" smtClean="0">
                <a:latin typeface="Circe" pitchFamily="34" charset="-52"/>
              </a:rPr>
              <a:t>к Приказу 773</a:t>
            </a:r>
            <a:r>
              <a:rPr lang="ru-RU" sz="3200" dirty="0" smtClean="0">
                <a:latin typeface="Circe" pitchFamily="34" charset="-52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13763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37097" y="362864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  <a:latin typeface="Circe" pitchFamily="34" charset="-5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28711" y="1876628"/>
            <a:ext cx="7990752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 smtClean="0">
                <a:latin typeface="Circe" pitchFamily="34" charset="-52"/>
                <a:cs typeface="Arial" panose="020B0604020202020204" pitchFamily="34" charset="0"/>
              </a:rPr>
              <a:t> </a:t>
            </a:r>
            <a:endParaRPr lang="ru-RU" sz="1600" dirty="0">
              <a:latin typeface="Circe" pitchFamily="34" charset="-52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19370" y="-1137057"/>
            <a:ext cx="3790733" cy="8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79" dirty="0">
                <a:solidFill>
                  <a:schemeClr val="tx1"/>
                </a:solidFill>
                <a:latin typeface="Circe" pitchFamily="34" charset="-52"/>
              </a:rPr>
              <a:t>Иконки на каждый буллит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t="-77" r="218" b="-1"/>
          <a:stretch/>
        </p:blipFill>
        <p:spPr>
          <a:xfrm>
            <a:off x="9302065" y="6100324"/>
            <a:ext cx="2322296" cy="23285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0850" y="851634"/>
            <a:ext cx="965835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indent="-14288"/>
            <a:r>
              <a:rPr lang="ru-RU" sz="3200" b="1" dirty="0" smtClean="0">
                <a:latin typeface="Circe" pitchFamily="34" charset="-52"/>
              </a:rPr>
              <a:t>4. </a:t>
            </a:r>
            <a:r>
              <a:rPr lang="ru-RU" sz="3200" b="1" dirty="0" smtClean="0">
                <a:latin typeface="Circe" pitchFamily="34" charset="-52"/>
              </a:rPr>
              <a:t>Документы по </a:t>
            </a:r>
            <a:r>
              <a:rPr lang="ru-RU" sz="3200" b="1" dirty="0" smtClean="0">
                <a:latin typeface="Circe" pitchFamily="34" charset="-52"/>
              </a:rPr>
              <a:t>общественно-полезной деятельности</a:t>
            </a:r>
            <a:endParaRPr lang="ru-RU" sz="3200" b="1" dirty="0" smtClean="0">
              <a:latin typeface="Circe" pitchFamily="34" charset="-52"/>
            </a:endParaRPr>
          </a:p>
          <a:p>
            <a:pPr marL="14288" indent="-14288"/>
            <a:endParaRPr lang="ru-RU" sz="3200" b="1" dirty="0" smtClean="0">
              <a:latin typeface="Circe" pitchFamily="34" charset="-52"/>
            </a:endParaRPr>
          </a:p>
          <a:p>
            <a:pPr marL="14288" indent="-14288"/>
            <a:r>
              <a:rPr lang="ru-RU" sz="3200" dirty="0" smtClean="0">
                <a:latin typeface="Circe" pitchFamily="34" charset="-52"/>
              </a:rPr>
              <a:t>1. Заявление (Приложение №1 к Приказу 773)</a:t>
            </a:r>
          </a:p>
          <a:p>
            <a:pPr marL="14288" indent="-14288"/>
            <a:r>
              <a:rPr lang="ru-RU" sz="3200" dirty="0" smtClean="0">
                <a:latin typeface="Circe" pitchFamily="34" charset="-52"/>
              </a:rPr>
              <a:t>2. Отчет о социальном воздействии (Приложение №2 к Приказу 773)</a:t>
            </a:r>
          </a:p>
          <a:p>
            <a:pPr marL="14288" indent="-14288"/>
            <a:r>
              <a:rPr lang="ru-RU" sz="3200" dirty="0" smtClean="0">
                <a:latin typeface="Circe" pitchFamily="34" charset="-52"/>
              </a:rPr>
              <a:t>3. </a:t>
            </a:r>
            <a:r>
              <a:rPr lang="ru-RU" sz="3200" dirty="0" smtClean="0">
                <a:latin typeface="Circe" pitchFamily="34" charset="-52"/>
              </a:rPr>
              <a:t>Справка </a:t>
            </a:r>
            <a:r>
              <a:rPr lang="ru-RU" sz="3200" dirty="0" smtClean="0">
                <a:latin typeface="Circe" pitchFamily="34" charset="-52"/>
              </a:rPr>
              <a:t>о доле доходов и </a:t>
            </a:r>
            <a:r>
              <a:rPr lang="ru-RU" sz="3200" dirty="0" smtClean="0">
                <a:latin typeface="Circe" pitchFamily="34" charset="-52"/>
              </a:rPr>
              <a:t>чистой </a:t>
            </a:r>
            <a:r>
              <a:rPr lang="ru-RU" sz="3200" dirty="0" smtClean="0">
                <a:latin typeface="Circe" pitchFamily="34" charset="-52"/>
              </a:rPr>
              <a:t>прибыли </a:t>
            </a:r>
            <a:endParaRPr lang="ru-RU" sz="3200" dirty="0" smtClean="0">
              <a:latin typeface="Circe" pitchFamily="34" charset="-52"/>
            </a:endParaRPr>
          </a:p>
          <a:p>
            <a:pPr marL="14288" indent="-14288"/>
            <a:r>
              <a:rPr lang="ru-RU" sz="3200" dirty="0" smtClean="0">
                <a:latin typeface="Circe" pitchFamily="34" charset="-52"/>
              </a:rPr>
              <a:t>(</a:t>
            </a:r>
            <a:r>
              <a:rPr lang="ru-RU" sz="3200" dirty="0" smtClean="0">
                <a:latin typeface="Circe" pitchFamily="34" charset="-52"/>
              </a:rPr>
              <a:t>П</a:t>
            </a:r>
            <a:r>
              <a:rPr lang="ru-RU" sz="3200" dirty="0" smtClean="0">
                <a:latin typeface="Circe" pitchFamily="34" charset="-52"/>
              </a:rPr>
              <a:t>риложение </a:t>
            </a:r>
            <a:r>
              <a:rPr lang="ru-RU" sz="3200" dirty="0" smtClean="0">
                <a:latin typeface="Circe" pitchFamily="34" charset="-52"/>
              </a:rPr>
              <a:t>№</a:t>
            </a:r>
            <a:r>
              <a:rPr lang="ru-RU" sz="3200" dirty="0" smtClean="0">
                <a:latin typeface="Circe" pitchFamily="34" charset="-52"/>
              </a:rPr>
              <a:t>6</a:t>
            </a:r>
            <a:r>
              <a:rPr lang="ru-RU" sz="3200" dirty="0" smtClean="0">
                <a:latin typeface="Circe" pitchFamily="34" charset="-52"/>
              </a:rPr>
              <a:t> к Приказу 773</a:t>
            </a:r>
            <a:r>
              <a:rPr lang="ru-RU" sz="3200" dirty="0" smtClean="0">
                <a:latin typeface="Circe" pitchFamily="34" charset="-52"/>
              </a:rPr>
              <a:t>)</a:t>
            </a:r>
          </a:p>
          <a:p>
            <a:pPr marL="14288" indent="-14288"/>
            <a:r>
              <a:rPr lang="ru-RU" sz="3200" dirty="0" smtClean="0">
                <a:latin typeface="Circe" pitchFamily="34" charset="-52"/>
              </a:rPr>
              <a:t>4</a:t>
            </a:r>
            <a:r>
              <a:rPr lang="ru-RU" sz="3200" dirty="0" smtClean="0">
                <a:latin typeface="Circe" pitchFamily="34" charset="-52"/>
              </a:rPr>
              <a:t>. Сведения </a:t>
            </a:r>
            <a:r>
              <a:rPr lang="ru-RU" sz="3200" dirty="0" smtClean="0">
                <a:latin typeface="Circe" pitchFamily="34" charset="-52"/>
              </a:rPr>
              <a:t>деятельности</a:t>
            </a:r>
            <a:r>
              <a:rPr lang="ru-RU" sz="3200" dirty="0" smtClean="0">
                <a:latin typeface="Circe" pitchFamily="34" charset="-52"/>
              </a:rPr>
              <a:t>, направленной на достижение общественно полезных целей </a:t>
            </a:r>
            <a:endParaRPr lang="ru-RU" sz="3200" dirty="0" smtClean="0">
              <a:latin typeface="Circe" pitchFamily="34" charset="-52"/>
            </a:endParaRPr>
          </a:p>
          <a:p>
            <a:pPr marL="14288" indent="-14288"/>
            <a:r>
              <a:rPr lang="ru-RU" sz="3200" dirty="0" smtClean="0">
                <a:latin typeface="Circe" pitchFamily="34" charset="-52"/>
              </a:rPr>
              <a:t>(Приложение </a:t>
            </a:r>
            <a:r>
              <a:rPr lang="ru-RU" sz="3200" dirty="0" smtClean="0">
                <a:latin typeface="Circe" pitchFamily="34" charset="-52"/>
              </a:rPr>
              <a:t>№</a:t>
            </a:r>
            <a:r>
              <a:rPr lang="ru-RU" sz="3200" dirty="0" smtClean="0">
                <a:latin typeface="Circe" pitchFamily="34" charset="-52"/>
              </a:rPr>
              <a:t>8 </a:t>
            </a:r>
            <a:r>
              <a:rPr lang="ru-RU" sz="3200" dirty="0" smtClean="0">
                <a:latin typeface="Circe" pitchFamily="34" charset="-52"/>
              </a:rPr>
              <a:t>к Приказу 773</a:t>
            </a:r>
            <a:r>
              <a:rPr lang="ru-RU" sz="3200" dirty="0" smtClean="0">
                <a:latin typeface="Circe" pitchFamily="34" charset="-52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13763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37097" y="362864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  <a:latin typeface="Circe" pitchFamily="34" charset="-5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28711" y="1876628"/>
            <a:ext cx="7990752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 smtClean="0">
                <a:latin typeface="Circe" pitchFamily="34" charset="-52"/>
                <a:cs typeface="Arial" panose="020B0604020202020204" pitchFamily="34" charset="0"/>
              </a:rPr>
              <a:t> </a:t>
            </a:r>
            <a:endParaRPr lang="ru-RU" sz="1600" dirty="0">
              <a:latin typeface="Circe" pitchFamily="34" charset="-52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19370" y="-1137057"/>
            <a:ext cx="3790733" cy="8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79" dirty="0">
                <a:solidFill>
                  <a:schemeClr val="tx1"/>
                </a:solidFill>
                <a:latin typeface="Circe" pitchFamily="34" charset="-52"/>
              </a:rPr>
              <a:t>Иконки на каждый буллит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t="-77" r="218" b="-1"/>
          <a:stretch/>
        </p:blipFill>
        <p:spPr>
          <a:xfrm>
            <a:off x="9302065" y="6100324"/>
            <a:ext cx="2322296" cy="23285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898650" y="1092934"/>
            <a:ext cx="6508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indent="-14288"/>
            <a:r>
              <a:rPr lang="ru-RU" sz="3200" b="1" dirty="0" smtClean="0">
                <a:latin typeface="Circe" pitchFamily="34" charset="-52"/>
              </a:rPr>
              <a:t>Отчет о социальном воздействии</a:t>
            </a:r>
            <a:endParaRPr lang="ru-RU" sz="3200" b="1" dirty="0" smtClean="0">
              <a:latin typeface="Circe" pitchFamily="34" charset="-52"/>
            </a:endParaRPr>
          </a:p>
        </p:txBody>
      </p:sp>
      <p:pic>
        <p:nvPicPr>
          <p:cNvPr id="46082" name="Picture 2" descr="C:\Users\Igor\Desktop\4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274" y="2236788"/>
            <a:ext cx="9755191" cy="4037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763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1" y="1"/>
            <a:ext cx="10691813" cy="7559674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b="44173"/>
          <a:stretch/>
        </p:blipFill>
        <p:spPr>
          <a:xfrm rot="10800000">
            <a:off x="-1698187" y="-1354013"/>
            <a:ext cx="6966537" cy="3894792"/>
          </a:xfrm>
          <a:prstGeom prst="rect">
            <a:avLst/>
          </a:prstGeom>
        </p:spPr>
      </p:pic>
      <p:sp>
        <p:nvSpPr>
          <p:cNvPr id="19" name="Арка 18"/>
          <p:cNvSpPr/>
          <p:nvPr/>
        </p:nvSpPr>
        <p:spPr>
          <a:xfrm rot="8100000">
            <a:off x="6691351" y="4031579"/>
            <a:ext cx="6496390" cy="6496390"/>
          </a:xfrm>
          <a:prstGeom prst="blockArc">
            <a:avLst>
              <a:gd name="adj1" fmla="val 956724"/>
              <a:gd name="adj2" fmla="val 11921681"/>
              <a:gd name="adj3" fmla="val 18078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</a:endParaRPr>
          </a:p>
        </p:txBody>
      </p:sp>
      <p:sp>
        <p:nvSpPr>
          <p:cNvPr id="18" name="Арка 17"/>
          <p:cNvSpPr/>
          <p:nvPr/>
        </p:nvSpPr>
        <p:spPr>
          <a:xfrm rot="8470968">
            <a:off x="-1173830" y="6386391"/>
            <a:ext cx="3537529" cy="3537529"/>
          </a:xfrm>
          <a:prstGeom prst="blockArc">
            <a:avLst>
              <a:gd name="adj1" fmla="val 3346679"/>
              <a:gd name="adj2" fmla="val 13202193"/>
              <a:gd name="adj3" fmla="val 12415"/>
            </a:avLst>
          </a:prstGeom>
          <a:solidFill>
            <a:srgbClr val="C59368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9535" y="3105296"/>
            <a:ext cx="9895265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 smtClean="0">
                <a:solidFill>
                  <a:srgbClr val="ED5338"/>
                </a:solidFill>
                <a:latin typeface="Circe" pitchFamily="34" charset="-52"/>
                <a:ea typeface="Roboto Black" panose="02000000000000000000" pitchFamily="2" charset="0"/>
              </a:rPr>
              <a:t>1. </a:t>
            </a:r>
            <a:r>
              <a:rPr lang="ru-RU" sz="4800" dirty="0" smtClean="0">
                <a:solidFill>
                  <a:schemeClr val="bg1"/>
                </a:solidFill>
                <a:latin typeface="Circe" pitchFamily="34" charset="-52"/>
                <a:ea typeface="Roboto Black" panose="02000000000000000000" pitchFamily="2" charset="0"/>
              </a:rPr>
              <a:t>Понятие </a:t>
            </a:r>
            <a:r>
              <a:rPr lang="ru-RU" sz="4800" dirty="0" smtClean="0">
                <a:solidFill>
                  <a:schemeClr val="bg1"/>
                </a:solidFill>
                <a:latin typeface="Circe" pitchFamily="34" charset="-52"/>
                <a:ea typeface="Roboto Black" panose="02000000000000000000" pitchFamily="2" charset="0"/>
              </a:rPr>
              <a:t>социального </a:t>
            </a:r>
            <a:r>
              <a:rPr lang="ru-RU" sz="4800" dirty="0" smtClean="0">
                <a:solidFill>
                  <a:schemeClr val="bg1"/>
                </a:solidFill>
                <a:latin typeface="Circe" pitchFamily="34" charset="-52"/>
                <a:ea typeface="Roboto Black" panose="02000000000000000000" pitchFamily="2" charset="0"/>
              </a:rPr>
              <a:t>предпринимательства</a:t>
            </a:r>
          </a:p>
          <a:p>
            <a:endParaRPr lang="en-US" sz="4800" dirty="0" smtClean="0">
              <a:solidFill>
                <a:schemeClr val="bg1"/>
              </a:solidFill>
              <a:latin typeface="Circe" pitchFamily="34" charset="-52"/>
              <a:ea typeface="Roboto Black" panose="020000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4434" y="4754614"/>
            <a:ext cx="2398886" cy="104061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726" y="353128"/>
            <a:ext cx="1295626" cy="373244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02960" y="-213360"/>
            <a:ext cx="1188720" cy="1205309"/>
            <a:chOff x="5008880" y="1849120"/>
            <a:chExt cx="1188720" cy="1205309"/>
          </a:xfrm>
          <a:solidFill>
            <a:srgbClr val="C59368">
              <a:alpha val="31000"/>
            </a:srgbClr>
          </a:solidFill>
        </p:grpSpPr>
        <p:sp>
          <p:nvSpPr>
            <p:cNvPr id="4" name="Овал 3"/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474720" y="5443575"/>
            <a:ext cx="2119256" cy="1472882"/>
            <a:chOff x="2418080" y="4704080"/>
            <a:chExt cx="2032000" cy="1412239"/>
          </a:xfrm>
          <a:solidFill>
            <a:srgbClr val="EDD8C2">
              <a:alpha val="20000"/>
            </a:srgbClr>
          </a:solidFill>
        </p:grpSpPr>
        <p:sp>
          <p:nvSpPr>
            <p:cNvPr id="6" name="Прямоугольник 5"/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lum bright="-53000" contrast="39000"/>
          </a:blip>
          <a:stretch>
            <a:fillRect/>
          </a:stretch>
        </p:blipFill>
        <p:spPr>
          <a:xfrm>
            <a:off x="8795471" y="2105886"/>
            <a:ext cx="2491277" cy="8697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19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37097" y="362864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  <a:latin typeface="Circe" pitchFamily="34" charset="-5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28711" y="1876628"/>
            <a:ext cx="7990752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 smtClean="0">
                <a:latin typeface="Circe" pitchFamily="34" charset="-52"/>
                <a:cs typeface="Arial" panose="020B0604020202020204" pitchFamily="34" charset="0"/>
              </a:rPr>
              <a:t> </a:t>
            </a:r>
            <a:endParaRPr lang="ru-RU" sz="1600" dirty="0">
              <a:latin typeface="Circe" pitchFamily="34" charset="-52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19370" y="-1137057"/>
            <a:ext cx="3790733" cy="8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79" dirty="0">
                <a:solidFill>
                  <a:schemeClr val="tx1"/>
                </a:solidFill>
                <a:latin typeface="Circe" pitchFamily="34" charset="-52"/>
              </a:rPr>
              <a:t>Иконки на каждый буллит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t="-77" r="218" b="-1"/>
          <a:stretch/>
        </p:blipFill>
        <p:spPr>
          <a:xfrm>
            <a:off x="9302065" y="6100324"/>
            <a:ext cx="2322296" cy="23285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898650" y="1092934"/>
            <a:ext cx="6508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indent="-14288"/>
            <a:r>
              <a:rPr lang="ru-RU" sz="3200" b="1" dirty="0" smtClean="0">
                <a:latin typeface="Circe" pitchFamily="34" charset="-52"/>
              </a:rPr>
              <a:t>Отчет о социальном воздействии</a:t>
            </a:r>
            <a:endParaRPr lang="ru-RU" sz="3200" b="1" dirty="0" smtClean="0">
              <a:latin typeface="Circe" pitchFamily="34" charset="-52"/>
            </a:endParaRPr>
          </a:p>
        </p:txBody>
      </p:sp>
      <p:pic>
        <p:nvPicPr>
          <p:cNvPr id="47106" name="Picture 2" descr="C:\Users\Igor\Desktop\45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386" y="2122488"/>
            <a:ext cx="9586913" cy="4993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763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t="-77" r="218" b="-1"/>
          <a:stretch/>
        </p:blipFill>
        <p:spPr>
          <a:xfrm>
            <a:off x="9302065" y="6100324"/>
            <a:ext cx="2322296" cy="232851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37097" y="362864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  <a:latin typeface="Circe" pitchFamily="34" charset="-5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28711" y="1876628"/>
            <a:ext cx="7990752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 smtClean="0">
                <a:latin typeface="Circe" pitchFamily="34" charset="-52"/>
                <a:cs typeface="Arial" panose="020B0604020202020204" pitchFamily="34" charset="0"/>
              </a:rPr>
              <a:t> </a:t>
            </a:r>
            <a:endParaRPr lang="ru-RU" sz="1600" dirty="0">
              <a:latin typeface="Circe" pitchFamily="34" charset="-52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19370" y="-1137057"/>
            <a:ext cx="3790733" cy="8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79" dirty="0">
                <a:solidFill>
                  <a:schemeClr val="tx1"/>
                </a:solidFill>
                <a:latin typeface="Circe" pitchFamily="34" charset="-52"/>
              </a:rPr>
              <a:t>Иконки на каждый буллит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7682" y="1411274"/>
            <a:ext cx="88535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 indent="-14288"/>
            <a:endParaRPr lang="ru-RU" sz="2400" dirty="0" smtClean="0">
              <a:latin typeface="Open Sans" pitchFamily="34" charset="0"/>
              <a:cs typeface="Calibri" pitchFamily="34" charset="0"/>
            </a:endParaRPr>
          </a:p>
          <a:p>
            <a:pPr marL="14288" indent="-14288"/>
            <a:r>
              <a:rPr lang="ru-RU" sz="2400" dirty="0" smtClean="0">
                <a:latin typeface="Open Sans" pitchFamily="34" charset="0"/>
                <a:cs typeface="Calibri" pitchFamily="34" charset="0"/>
              </a:rPr>
              <a:t>Агентство по поддержке малого и среднего бизнеса в Чувашии </a:t>
            </a:r>
            <a:r>
              <a:rPr lang="en-US" sz="2400" dirty="0" smtClean="0">
                <a:latin typeface="Open Sans" pitchFamily="34" charset="0"/>
                <a:cs typeface="Calibri" pitchFamily="34" charset="0"/>
              </a:rPr>
              <a:t>https://www.apmb.org/</a:t>
            </a:r>
            <a:r>
              <a:rPr lang="ru-RU" sz="2400" dirty="0" smtClean="0">
                <a:latin typeface="Open Sans" pitchFamily="34" charset="0"/>
                <a:cs typeface="Calibri" pitchFamily="34" charset="0"/>
              </a:rPr>
              <a:t> , +7 (8352) 489-666</a:t>
            </a:r>
          </a:p>
          <a:p>
            <a:pPr marL="14288" indent="-14288"/>
            <a:endParaRPr lang="ru-RU" sz="2400" dirty="0" smtClean="0">
              <a:latin typeface="Open Sans" pitchFamily="34" charset="0"/>
              <a:cs typeface="Calibri" pitchFamily="34" charset="0"/>
            </a:endParaRPr>
          </a:p>
          <a:p>
            <a:pPr marL="14288" indent="-14288"/>
            <a:r>
              <a:rPr lang="ru-RU" sz="2400" dirty="0" smtClean="0">
                <a:latin typeface="Open Sans" pitchFamily="34" charset="0"/>
                <a:cs typeface="Calibri" pitchFamily="34" charset="0"/>
              </a:rPr>
              <a:t>Спикер - Игорь Иванов</a:t>
            </a:r>
            <a:endParaRPr lang="ru-RU" sz="2400" dirty="0" smtClean="0">
              <a:latin typeface="Open Sans" pitchFamily="34" charset="0"/>
              <a:cs typeface="Calibri" pitchFamily="34" charset="0"/>
            </a:endParaRPr>
          </a:p>
          <a:p>
            <a:pPr marL="14288" indent="-14288"/>
            <a:r>
              <a:rPr lang="ru-RU" sz="2400" dirty="0" smtClean="0">
                <a:latin typeface="Open Sans" pitchFamily="34" charset="0"/>
                <a:cs typeface="Calibri" pitchFamily="34" charset="0"/>
              </a:rPr>
              <a:t>Центр </a:t>
            </a:r>
            <a:r>
              <a:rPr lang="ru-RU" sz="2400" dirty="0" smtClean="0">
                <a:latin typeface="Open Sans" pitchFamily="34" charset="0"/>
                <a:cs typeface="Calibri" pitchFamily="34" charset="0"/>
              </a:rPr>
              <a:t>юридической грамотности «ЗНАТЬ»</a:t>
            </a:r>
          </a:p>
          <a:p>
            <a:pPr marL="14288" indent="-14288"/>
            <a:r>
              <a:rPr lang="en-US" sz="2400" dirty="0" smtClean="0">
                <a:latin typeface="Open Sans" pitchFamily="34" charset="0"/>
                <a:cs typeface="Calibri" pitchFamily="34" charset="0"/>
              </a:rPr>
              <a:t>https://www.trainlaw.</a:t>
            </a:r>
            <a:r>
              <a:rPr lang="en-US" sz="2400" dirty="0" smtClean="0">
                <a:latin typeface="Open Sans" pitchFamily="34" charset="0"/>
                <a:cs typeface="Calibri" pitchFamily="34" charset="0"/>
              </a:rPr>
              <a:t>ru</a:t>
            </a:r>
            <a:r>
              <a:rPr lang="en-US" sz="2400" dirty="0" smtClean="0">
                <a:latin typeface="Open Sans" pitchFamily="34" charset="0"/>
                <a:cs typeface="Calibri" pitchFamily="34" charset="0"/>
              </a:rPr>
              <a:t>/</a:t>
            </a:r>
            <a:r>
              <a:rPr lang="ru-RU" sz="2400" dirty="0" smtClean="0">
                <a:latin typeface="Open Sans" pitchFamily="34" charset="0"/>
                <a:cs typeface="Calibri" pitchFamily="34" charset="0"/>
              </a:rPr>
              <a:t>, +7 (952) 026-99-09</a:t>
            </a:r>
          </a:p>
          <a:p>
            <a:pPr marL="14288" indent="-14288"/>
            <a:endParaRPr lang="ru-RU" sz="2400" dirty="0" smtClean="0">
              <a:latin typeface="Open Sans" pitchFamily="34" charset="0"/>
              <a:cs typeface="Calibri" pitchFamily="34" charset="0"/>
            </a:endParaRPr>
          </a:p>
          <a:p>
            <a:pPr marL="14288" indent="-14288"/>
            <a:endParaRPr lang="ru-RU" sz="2400" dirty="0" smtClean="0">
              <a:latin typeface="Open Sans" pitchFamily="34" charset="0"/>
              <a:cs typeface="Calibri" pitchFamily="34" charset="0"/>
            </a:endParaRPr>
          </a:p>
          <a:p>
            <a:pPr marL="14288" indent="-14288"/>
            <a:endParaRPr lang="ru-RU" sz="2400" dirty="0" smtClean="0">
              <a:latin typeface="Circe" pitchFamily="34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63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37097" y="362864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  <a:latin typeface="Circe" pitchFamily="34" charset="-5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28711" y="1876628"/>
            <a:ext cx="7990752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 smtClean="0">
                <a:latin typeface="Circe" pitchFamily="34" charset="-52"/>
                <a:cs typeface="Arial" panose="020B0604020202020204" pitchFamily="34" charset="0"/>
              </a:rPr>
              <a:t> </a:t>
            </a:r>
            <a:endParaRPr lang="ru-RU" sz="1600" dirty="0">
              <a:latin typeface="Circe" pitchFamily="34" charset="-52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19370" y="-1137057"/>
            <a:ext cx="3790733" cy="8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79" dirty="0">
                <a:solidFill>
                  <a:schemeClr val="tx1"/>
                </a:solidFill>
                <a:latin typeface="Circe" pitchFamily="34" charset="-52"/>
              </a:rPr>
              <a:t>Иконки на каждый буллит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t="-77" r="218" b="-1"/>
          <a:stretch/>
        </p:blipFill>
        <p:spPr>
          <a:xfrm>
            <a:off x="9302065" y="6100324"/>
            <a:ext cx="2322296" cy="23285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1650" y="1004034"/>
            <a:ext cx="1019016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indent="-14288" algn="ctr"/>
            <a:r>
              <a:rPr lang="ru-RU" sz="3600" b="1" dirty="0" smtClean="0">
                <a:latin typeface="Circe" pitchFamily="34" charset="-52"/>
              </a:rPr>
              <a:t>Нормативная база</a:t>
            </a:r>
          </a:p>
          <a:p>
            <a:pPr marL="14288" indent="-14288"/>
            <a:endParaRPr lang="ru-RU" sz="3200" dirty="0" smtClean="0">
              <a:latin typeface="Circe" pitchFamily="34" charset="-52"/>
            </a:endParaRPr>
          </a:p>
          <a:p>
            <a:pPr marL="14288" indent="-14288">
              <a:buFont typeface="Arial" pitchFamily="34" charset="0"/>
              <a:buChar char="•"/>
            </a:pPr>
            <a:r>
              <a:rPr lang="ru-RU" sz="3200" dirty="0" smtClean="0">
                <a:latin typeface="Circe" pitchFamily="34" charset="-52"/>
              </a:rPr>
              <a:t>Федеральный закон от 24 июля 2007 г. N 209-ФЗ </a:t>
            </a:r>
            <a:endParaRPr lang="ru-RU" sz="3200" dirty="0" smtClean="0">
              <a:latin typeface="Circe" pitchFamily="34" charset="-52"/>
            </a:endParaRPr>
          </a:p>
          <a:p>
            <a:pPr marL="14288" indent="-14288"/>
            <a:r>
              <a:rPr lang="ru-RU" sz="3200" dirty="0" smtClean="0">
                <a:latin typeface="Circe" pitchFamily="34" charset="-52"/>
              </a:rPr>
              <a:t>«</a:t>
            </a:r>
            <a:r>
              <a:rPr lang="ru-RU" sz="3200" dirty="0" smtClean="0">
                <a:latin typeface="Circe" pitchFamily="34" charset="-52"/>
              </a:rPr>
              <a:t>О развитии малого и среднего п</a:t>
            </a:r>
            <a:r>
              <a:rPr lang="ru-RU" sz="3200" dirty="0" smtClean="0">
                <a:latin typeface="Circe" pitchFamily="34" charset="-52"/>
              </a:rPr>
              <a:t>редпринимательства </a:t>
            </a:r>
            <a:r>
              <a:rPr lang="ru-RU" sz="3200" dirty="0" smtClean="0">
                <a:latin typeface="Circe" pitchFamily="34" charset="-52"/>
              </a:rPr>
              <a:t>в Российской Федерации» (ст. 24.1</a:t>
            </a:r>
            <a:r>
              <a:rPr lang="ru-RU" sz="3200" dirty="0" smtClean="0">
                <a:latin typeface="Circe" pitchFamily="34" charset="-52"/>
              </a:rPr>
              <a:t>)</a:t>
            </a:r>
          </a:p>
          <a:p>
            <a:pPr marL="14288" indent="-14288"/>
            <a:endParaRPr lang="ru-RU" sz="3200" dirty="0" smtClean="0">
              <a:latin typeface="Circe" pitchFamily="34" charset="-52"/>
            </a:endParaRPr>
          </a:p>
          <a:p>
            <a:pPr marL="14288" indent="-14288">
              <a:buFont typeface="Arial" pitchFamily="34" charset="0"/>
              <a:buChar char="•"/>
            </a:pPr>
            <a:r>
              <a:rPr lang="ru-RU" sz="3200" dirty="0" smtClean="0">
                <a:latin typeface="Circe" pitchFamily="34" charset="-52"/>
              </a:rPr>
              <a:t>Приказ Министерства экономического развития РФ от 29 ноября 2019 г. N 773 </a:t>
            </a:r>
            <a:r>
              <a:rPr lang="ru-RU" sz="3200" dirty="0" smtClean="0">
                <a:latin typeface="Circe" pitchFamily="34" charset="-52"/>
              </a:rPr>
              <a:t>«</a:t>
            </a:r>
            <a:r>
              <a:rPr lang="ru-RU" sz="3200" dirty="0" smtClean="0">
                <a:latin typeface="Circe" pitchFamily="34" charset="-52"/>
              </a:rPr>
              <a:t>Об утверждении Порядка признания субъекта малого или среднего предпринимательства социальным предприятием и Порядка формирования перечня субъектов малого и среднего предпринимательства, имеющих статус социального предприятия»</a:t>
            </a:r>
            <a:endParaRPr lang="ru-RU" sz="3200" dirty="0" smtClean="0">
              <a:latin typeface="Circe" pitchFamily="34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63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Igor\Desktop\logosocz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279900"/>
            <a:ext cx="3132581" cy="249237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837097" y="362864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  <a:latin typeface="Circe" pitchFamily="34" charset="-5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28711" y="1876628"/>
            <a:ext cx="7990752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 smtClean="0">
                <a:latin typeface="Circe" pitchFamily="34" charset="-52"/>
                <a:cs typeface="Arial" panose="020B0604020202020204" pitchFamily="34" charset="0"/>
              </a:rPr>
              <a:t> </a:t>
            </a:r>
            <a:endParaRPr lang="ru-RU" sz="1600" dirty="0">
              <a:latin typeface="Circe" pitchFamily="34" charset="-52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19370" y="-1137057"/>
            <a:ext cx="3790733" cy="8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79" dirty="0">
                <a:solidFill>
                  <a:schemeClr val="tx1"/>
                </a:solidFill>
                <a:latin typeface="Circe" pitchFamily="34" charset="-52"/>
              </a:rPr>
              <a:t>Иконки на каждый буллит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44550" y="992873"/>
            <a:ext cx="87185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indent="-14288"/>
            <a:r>
              <a:rPr lang="ru-RU" sz="3200" dirty="0" smtClean="0">
                <a:latin typeface="Circe" pitchFamily="34" charset="-52"/>
                <a:ea typeface="Roboto Black" panose="02000000000000000000" pitchFamily="2" charset="0"/>
              </a:rPr>
              <a:t>СОЦИАЛЬНОЕ ПРЕДПРИНИМАТЕЛЬСТВО</a:t>
            </a:r>
          </a:p>
          <a:p>
            <a:pPr marL="14288" indent="-14288"/>
            <a:endParaRPr lang="ru-RU" sz="3200" dirty="0" smtClean="0">
              <a:latin typeface="Circe" pitchFamily="34" charset="-52"/>
            </a:endParaRPr>
          </a:p>
          <a:p>
            <a:pPr marL="14288" indent="-14288"/>
            <a:r>
              <a:rPr lang="ru-RU" sz="3200" dirty="0" smtClean="0">
                <a:latin typeface="Circe" pitchFamily="34" charset="-52"/>
              </a:rPr>
              <a:t>деятельность</a:t>
            </a:r>
            <a:r>
              <a:rPr lang="ru-RU" sz="3200" dirty="0" smtClean="0">
                <a:latin typeface="Circe" pitchFamily="34" charset="-52"/>
              </a:rPr>
              <a:t>, направленная на систематическое получение </a:t>
            </a:r>
            <a:r>
              <a:rPr lang="ru-RU" sz="3200" dirty="0" smtClean="0">
                <a:latin typeface="Circe" pitchFamily="34" charset="-52"/>
              </a:rPr>
              <a:t>прибыли</a:t>
            </a:r>
          </a:p>
          <a:p>
            <a:pPr marL="14288" indent="-14288"/>
            <a:r>
              <a:rPr lang="ru-RU" sz="3200" dirty="0" smtClean="0">
                <a:latin typeface="Circe" pitchFamily="34" charset="-52"/>
              </a:rPr>
              <a:t>+ </a:t>
            </a:r>
            <a:r>
              <a:rPr lang="ru-RU" sz="3200" dirty="0" smtClean="0"/>
              <a:t>достижение </a:t>
            </a:r>
            <a:r>
              <a:rPr lang="ru-RU" sz="3200" dirty="0" smtClean="0"/>
              <a:t>общественно полезных целей</a:t>
            </a:r>
            <a:endParaRPr lang="ru-RU" sz="3200" dirty="0" smtClean="0">
              <a:latin typeface="Circe" pitchFamily="34" charset="-52"/>
            </a:endParaRPr>
          </a:p>
          <a:p>
            <a:pPr marL="14288" indent="-14288"/>
            <a:r>
              <a:rPr lang="ru-RU" sz="3200" dirty="0" smtClean="0">
                <a:latin typeface="Circe" pitchFamily="34" charset="-52"/>
              </a:rPr>
              <a:t>+ решение </a:t>
            </a:r>
            <a:r>
              <a:rPr lang="ru-RU" sz="3200" dirty="0" smtClean="0">
                <a:latin typeface="Circe" pitchFamily="34" charset="-52"/>
              </a:rPr>
              <a:t>социальных проблем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/>
          <a:srcRect t="-77" r="218" b="-1"/>
          <a:stretch/>
        </p:blipFill>
        <p:spPr>
          <a:xfrm>
            <a:off x="9302065" y="6100324"/>
            <a:ext cx="2322296" cy="2328515"/>
          </a:xfrm>
          <a:prstGeom prst="rect">
            <a:avLst/>
          </a:prstGeom>
        </p:spPr>
      </p:pic>
      <p:pic>
        <p:nvPicPr>
          <p:cNvPr id="13" name="Picture 2" descr="C:\Users\Igor\Desktop\Profit-PNG-Photo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98600" y="4069706"/>
            <a:ext cx="2971800" cy="2931169"/>
          </a:xfrm>
          <a:prstGeom prst="rect">
            <a:avLst/>
          </a:prstGeom>
          <a:noFill/>
        </p:spPr>
      </p:pic>
      <p:sp>
        <p:nvSpPr>
          <p:cNvPr id="16" name="Крест 15"/>
          <p:cNvSpPr/>
          <p:nvPr/>
        </p:nvSpPr>
        <p:spPr>
          <a:xfrm>
            <a:off x="5092700" y="5283200"/>
            <a:ext cx="596900" cy="571500"/>
          </a:xfrm>
          <a:prstGeom prst="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63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37097" y="362864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  <a:latin typeface="Circe" pitchFamily="34" charset="-5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28711" y="1876628"/>
            <a:ext cx="7990752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 smtClean="0">
                <a:latin typeface="Circe" pitchFamily="34" charset="-52"/>
                <a:cs typeface="Arial" panose="020B0604020202020204" pitchFamily="34" charset="0"/>
              </a:rPr>
              <a:t> </a:t>
            </a:r>
            <a:endParaRPr lang="ru-RU" sz="1600" dirty="0">
              <a:latin typeface="Circe" pitchFamily="34" charset="-52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19370" y="-1137057"/>
            <a:ext cx="3790733" cy="8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79" dirty="0">
                <a:solidFill>
                  <a:schemeClr val="tx1"/>
                </a:solidFill>
                <a:latin typeface="Circe" pitchFamily="34" charset="-52"/>
              </a:rPr>
              <a:t>Иконки на каждый буллит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44550" y="1640573"/>
            <a:ext cx="87185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indent="-14288"/>
            <a:r>
              <a:rPr lang="ru-RU" sz="3200" dirty="0" smtClean="0">
                <a:latin typeface="Circe" pitchFamily="34" charset="-52"/>
                <a:ea typeface="Roboto Black" panose="02000000000000000000" pitchFamily="2" charset="0"/>
              </a:rPr>
              <a:t>В отличие от некоммерческой деятельности:</a:t>
            </a:r>
          </a:p>
          <a:p>
            <a:pPr marL="14288" indent="-14288"/>
            <a:endParaRPr lang="ru-RU" sz="3200" dirty="0" smtClean="0">
              <a:latin typeface="Circe" pitchFamily="34" charset="-52"/>
              <a:ea typeface="Roboto Black" panose="02000000000000000000" pitchFamily="2" charset="0"/>
            </a:endParaRPr>
          </a:p>
          <a:p>
            <a:pPr marL="14288" indent="-14288"/>
            <a:r>
              <a:rPr lang="ru-RU" sz="3200" dirty="0" smtClean="0">
                <a:latin typeface="Circe" pitchFamily="34" charset="-52"/>
              </a:rPr>
              <a:t>+ простая регистрация </a:t>
            </a:r>
            <a:r>
              <a:rPr lang="ru-RU" sz="3200" dirty="0" err="1" smtClean="0">
                <a:latin typeface="Circe" pitchFamily="34" charset="-52"/>
              </a:rPr>
              <a:t>Юрлица</a:t>
            </a:r>
            <a:r>
              <a:rPr lang="ru-RU" sz="3200" dirty="0" smtClean="0">
                <a:latin typeface="Circe" pitchFamily="34" charset="-52"/>
              </a:rPr>
              <a:t> или ИП</a:t>
            </a:r>
          </a:p>
          <a:p>
            <a:pPr marL="14288" indent="-14288"/>
            <a:endParaRPr lang="ru-RU" sz="3200" dirty="0" smtClean="0">
              <a:latin typeface="Circe" pitchFamily="34" charset="-52"/>
            </a:endParaRPr>
          </a:p>
          <a:p>
            <a:pPr marL="14288" indent="-14288"/>
            <a:r>
              <a:rPr lang="ru-RU" sz="3200" dirty="0" smtClean="0">
                <a:latin typeface="Circe" pitchFamily="34" charset="-52"/>
              </a:rPr>
              <a:t>+ отсутствие отчетностей об имуществе, расходах, реализации программ</a:t>
            </a:r>
          </a:p>
          <a:p>
            <a:pPr marL="14288" indent="-14288"/>
            <a:endParaRPr lang="ru-RU" sz="3200" dirty="0" smtClean="0">
              <a:latin typeface="Circe" pitchFamily="34" charset="-52"/>
            </a:endParaRPr>
          </a:p>
          <a:p>
            <a:pPr marL="14288" indent="-14288"/>
            <a:r>
              <a:rPr lang="ru-RU" sz="3200" dirty="0" smtClean="0">
                <a:latin typeface="Circe" pitchFamily="34" charset="-52"/>
              </a:rPr>
              <a:t>+ простая бухгалтерия и расчет налогов</a:t>
            </a:r>
          </a:p>
          <a:p>
            <a:pPr marL="14288" indent="-14288"/>
            <a:endParaRPr lang="ru-RU" sz="3200" dirty="0" smtClean="0">
              <a:latin typeface="Circe" pitchFamily="34" charset="-52"/>
            </a:endParaRPr>
          </a:p>
          <a:p>
            <a:pPr marL="14288" indent="-14288"/>
            <a:endParaRPr lang="ru-RU" sz="3200" dirty="0" smtClean="0">
              <a:latin typeface="Circe" pitchFamily="34" charset="-52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t="-77" r="218" b="-1"/>
          <a:stretch/>
        </p:blipFill>
        <p:spPr>
          <a:xfrm>
            <a:off x="9302065" y="6100324"/>
            <a:ext cx="2322296" cy="23285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63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Igor\Desktop\podbor-personala-vazhnoe-umenie__2448-168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9301" y="2895635"/>
            <a:ext cx="4862512" cy="436468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837097" y="362864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  <a:latin typeface="Circe" pitchFamily="34" charset="-5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28711" y="1876628"/>
            <a:ext cx="7990752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 smtClean="0">
                <a:latin typeface="Circe" pitchFamily="34" charset="-52"/>
                <a:cs typeface="Arial" panose="020B0604020202020204" pitchFamily="34" charset="0"/>
              </a:rPr>
              <a:t> </a:t>
            </a:r>
            <a:endParaRPr lang="ru-RU" sz="1600" dirty="0">
              <a:latin typeface="Circe" pitchFamily="34" charset="-52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19370" y="-1137057"/>
            <a:ext cx="3790733" cy="8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79" dirty="0">
                <a:solidFill>
                  <a:schemeClr val="tx1"/>
                </a:solidFill>
                <a:latin typeface="Circe" pitchFamily="34" charset="-52"/>
              </a:rPr>
              <a:t>Иконки на каждый буллит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/>
          <a:srcRect t="-77" r="218" b="-1"/>
          <a:stretch/>
        </p:blipFill>
        <p:spPr>
          <a:xfrm>
            <a:off x="9302065" y="6100324"/>
            <a:ext cx="2322296" cy="23285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66750" y="1743373"/>
            <a:ext cx="633095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indent="-14288"/>
            <a:r>
              <a:rPr lang="ru-RU" sz="3200" dirty="0" smtClean="0">
                <a:latin typeface="Circe" pitchFamily="34" charset="-52"/>
              </a:rPr>
              <a:t>СОЦИАЛЬНОЕ ПРЕДПРИЯТИЕ </a:t>
            </a:r>
            <a:endParaRPr lang="en-US" sz="3200" dirty="0" smtClean="0">
              <a:latin typeface="Circe" pitchFamily="34" charset="-52"/>
            </a:endParaRPr>
          </a:p>
          <a:p>
            <a:pPr marL="14288" indent="-14288"/>
            <a:endParaRPr lang="ru-RU" sz="3200" dirty="0" smtClean="0">
              <a:latin typeface="Circe" pitchFamily="34" charset="-52"/>
            </a:endParaRPr>
          </a:p>
          <a:p>
            <a:pPr marL="14288" indent="-14288"/>
            <a:r>
              <a:rPr lang="ru-RU" sz="3200" dirty="0" smtClean="0">
                <a:latin typeface="Circe" pitchFamily="34" charset="-52"/>
              </a:rPr>
              <a:t>- субъект малого или среднего предпринимательства (ИП, ООО и другое юридическое лицо), осуществляющий деятельность в сфере социального предпринимательства</a:t>
            </a:r>
          </a:p>
        </p:txBody>
      </p:sp>
    </p:spTree>
    <p:extLst>
      <p:ext uri="{BB962C8B-B14F-4D97-AF65-F5344CB8AC3E}">
        <p14:creationId xmlns="" xmlns:p14="http://schemas.microsoft.com/office/powerpoint/2010/main" val="13763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37097" y="362864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  <a:latin typeface="Circe" pitchFamily="34" charset="-5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28711" y="1876628"/>
            <a:ext cx="7990752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 smtClean="0">
                <a:latin typeface="Circe" pitchFamily="34" charset="-52"/>
                <a:cs typeface="Arial" panose="020B0604020202020204" pitchFamily="34" charset="0"/>
              </a:rPr>
              <a:t> </a:t>
            </a:r>
            <a:endParaRPr lang="ru-RU" sz="1600" dirty="0">
              <a:latin typeface="Circe" pitchFamily="34" charset="-52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19370" y="-1137057"/>
            <a:ext cx="3790733" cy="8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79" dirty="0">
                <a:solidFill>
                  <a:schemeClr val="tx1"/>
                </a:solidFill>
                <a:latin typeface="Circe" pitchFamily="34" charset="-52"/>
              </a:rPr>
              <a:t>Иконки на каждый буллит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t="-77" r="218" b="-1"/>
          <a:stretch/>
        </p:blipFill>
        <p:spPr>
          <a:xfrm>
            <a:off x="9302065" y="6100324"/>
            <a:ext cx="2322296" cy="2328515"/>
          </a:xfrm>
          <a:prstGeom prst="rect">
            <a:avLst/>
          </a:prstGeom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675" y="1809750"/>
            <a:ext cx="974407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946150" y="865873"/>
            <a:ext cx="79311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Критерии субъектов малого и среднего предпринимательства </a:t>
            </a:r>
            <a:r>
              <a:rPr lang="ru-RU" sz="3200" dirty="0" smtClean="0"/>
              <a:t>(ст. 4 </a:t>
            </a:r>
            <a:r>
              <a:rPr lang="ru-RU" sz="3200" dirty="0" smtClean="0"/>
              <a:t>ФЗ №</a:t>
            </a:r>
            <a:r>
              <a:rPr lang="ru-RU" sz="3200" dirty="0" smtClean="0"/>
              <a:t>209)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3763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t="-77" r="218" b="-1"/>
          <a:stretch/>
        </p:blipFill>
        <p:spPr>
          <a:xfrm>
            <a:off x="9302065" y="6100324"/>
            <a:ext cx="2322296" cy="232851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37097" y="362864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  <a:latin typeface="Circe" pitchFamily="34" charset="-5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28711" y="1876628"/>
            <a:ext cx="7990752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 smtClean="0">
                <a:latin typeface="Circe" pitchFamily="34" charset="-52"/>
                <a:cs typeface="Arial" panose="020B0604020202020204" pitchFamily="34" charset="0"/>
              </a:rPr>
              <a:t> </a:t>
            </a:r>
            <a:endParaRPr lang="ru-RU" sz="1600" dirty="0">
              <a:latin typeface="Circe" pitchFamily="34" charset="-52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19370" y="-1137057"/>
            <a:ext cx="3790733" cy="8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79" dirty="0">
                <a:solidFill>
                  <a:schemeClr val="tx1"/>
                </a:solidFill>
                <a:latin typeface="Circe" pitchFamily="34" charset="-52"/>
              </a:rPr>
              <a:t>Иконки на каждый буллит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95016" y="1067872"/>
            <a:ext cx="68723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288" indent="-14288"/>
            <a:r>
              <a:rPr lang="ru-RU" sz="3200" dirty="0" smtClean="0">
                <a:latin typeface="Circe" pitchFamily="34" charset="-52"/>
              </a:rPr>
              <a:t>РЕЕСТР МСП (</a:t>
            </a:r>
            <a:r>
              <a:rPr lang="en-US" sz="3200" dirty="0" smtClean="0">
                <a:latin typeface="Circe" pitchFamily="34" charset="-52"/>
              </a:rPr>
              <a:t>https://rmsp.nalog.ru/</a:t>
            </a:r>
            <a:r>
              <a:rPr lang="ru-RU" sz="3200" dirty="0" smtClean="0">
                <a:latin typeface="Circe" pitchFamily="34" charset="-52"/>
              </a:rPr>
              <a:t>)</a:t>
            </a:r>
            <a:endParaRPr lang="en-US" sz="3200" dirty="0" smtClean="0">
              <a:latin typeface="Circe" pitchFamily="34" charset="-52"/>
            </a:endParaRPr>
          </a:p>
        </p:txBody>
      </p:sp>
      <p:pic>
        <p:nvPicPr>
          <p:cNvPr id="15363" name="Picture 3" descr="C:\Users\Igor\Desktop\12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612" y="1803242"/>
            <a:ext cx="8574088" cy="5397657"/>
          </a:xfrm>
          <a:prstGeom prst="rect">
            <a:avLst/>
          </a:prstGeom>
          <a:noFill/>
        </p:spPr>
      </p:pic>
      <p:pic>
        <p:nvPicPr>
          <p:cNvPr id="15362" name="Picture 2" descr="C:\Users\Igor\Desktop\123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0000" y="3403600"/>
            <a:ext cx="4125913" cy="1500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763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8715</TotalTime>
  <Words>1250</Words>
  <Application>Microsoft Office PowerPoint</Application>
  <PresentationFormat>Произвольный</PresentationFormat>
  <Paragraphs>214</Paragraphs>
  <Slides>31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Synergy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Екатерина Леонидовна</dc:creator>
  <cp:lastModifiedBy>Igor</cp:lastModifiedBy>
  <cp:revision>648</cp:revision>
  <cp:lastPrinted>2019-05-25T08:03:43Z</cp:lastPrinted>
  <dcterms:created xsi:type="dcterms:W3CDTF">2019-04-26T08:56:54Z</dcterms:created>
  <dcterms:modified xsi:type="dcterms:W3CDTF">2021-03-16T19:44:56Z</dcterms:modified>
</cp:coreProperties>
</file>