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7.xml" ContentType="application/vnd.openxmlformats-officedocument.presentationml.notesSlide+xml"/>
  <Override PartName="/ppt/charts/chart13.xml" ContentType="application/vnd.openxmlformats-officedocument.drawingml.chart+xml"/>
  <Override PartName="/ppt/notesSlides/notesSlide8.xml" ContentType="application/vnd.openxmlformats-officedocument.presentationml.notesSlide+xml"/>
  <Override PartName="/ppt/charts/chart14.xml" ContentType="application/vnd.openxmlformats-officedocument.drawingml.chart+xml"/>
  <Override PartName="/ppt/notesSlides/notesSlide9.xml" ContentType="application/vnd.openxmlformats-officedocument.presentationml.notesSlide+xml"/>
  <Override PartName="/ppt/charts/chart1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1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1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1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6"/>
  </p:notesMasterIdLst>
  <p:sldIdLst>
    <p:sldId id="465" r:id="rId2"/>
    <p:sldId id="479" r:id="rId3"/>
    <p:sldId id="480" r:id="rId4"/>
    <p:sldId id="441" r:id="rId5"/>
    <p:sldId id="468" r:id="rId6"/>
    <p:sldId id="476" r:id="rId7"/>
    <p:sldId id="463" r:id="rId8"/>
    <p:sldId id="481" r:id="rId9"/>
    <p:sldId id="482" r:id="rId10"/>
    <p:sldId id="483" r:id="rId11"/>
    <p:sldId id="475" r:id="rId12"/>
    <p:sldId id="477" r:id="rId13"/>
    <p:sldId id="478" r:id="rId14"/>
    <p:sldId id="474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  <a:srgbClr val="FFCC99"/>
    <a:srgbClr val="00CCFF"/>
    <a:srgbClr val="FF3300"/>
    <a:srgbClr val="CC3300"/>
    <a:srgbClr val="CC6600"/>
    <a:srgbClr val="D60000"/>
    <a:srgbClr val="FF6600"/>
    <a:srgbClr val="FF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6404" autoAdjust="0"/>
  </p:normalViewPr>
  <p:slideViewPr>
    <p:cSldViewPr>
      <p:cViewPr varScale="1">
        <p:scale>
          <a:sx n="72" d="100"/>
          <a:sy n="72" d="100"/>
        </p:scale>
        <p:origin x="28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5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6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7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8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164314308616431E-2"/>
          <c:y val="0.14545449645728548"/>
          <c:w val="0.91967137138276789"/>
          <c:h val="0.811764769290574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Профицит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1DFC-44BC-A0EA-AD44C42DF614}"/>
              </c:ext>
            </c:extLst>
          </c:dPt>
          <c:cat>
            <c:strRef>
              <c:f>Лист1!$A$2:$A$3</c:f>
              <c:strCache>
                <c:ptCount val="2"/>
                <c:pt idx="0">
                  <c:v>План </c:v>
                </c:pt>
                <c:pt idx="1">
                  <c:v>Факт 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-43798.6</c:v>
                </c:pt>
                <c:pt idx="1">
                  <c:v>-18666.2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DFC-44BC-A0EA-AD44C42DF6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611824"/>
        <c:axId val="111612216"/>
      </c:barChart>
      <c:catAx>
        <c:axId val="11161182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111612216"/>
        <c:crosses val="autoZero"/>
        <c:auto val="1"/>
        <c:lblAlgn val="ctr"/>
        <c:lblOffset val="100"/>
        <c:noMultiLvlLbl val="0"/>
      </c:catAx>
      <c:valAx>
        <c:axId val="111612216"/>
        <c:scaling>
          <c:orientation val="minMax"/>
        </c:scaling>
        <c:delete val="1"/>
        <c:axPos val="l"/>
        <c:majorGridlines/>
        <c:numFmt formatCode="#,##0.0" sourceLinked="1"/>
        <c:majorTickMark val="out"/>
        <c:minorTickMark val="none"/>
        <c:tickLblPos val="none"/>
        <c:crossAx val="111611824"/>
        <c:crosses val="autoZero"/>
        <c:crossBetween val="between"/>
      </c:valAx>
      <c:spPr>
        <a:noFill/>
        <a:ln w="25408">
          <a:noFill/>
        </a:ln>
      </c:spPr>
    </c:plotArea>
    <c:plotVisOnly val="1"/>
    <c:dispBlanksAs val="gap"/>
    <c:showDLblsOverMax val="0"/>
  </c:chart>
  <c:txPr>
    <a:bodyPr/>
    <a:lstStyle/>
    <a:p>
      <a:pPr>
        <a:defRPr sz="1775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383784559260569E-2"/>
          <c:y val="2.3407865670104319E-2"/>
          <c:w val="0.94664941092166865"/>
          <c:h val="0.743039734644120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 г.</c:v>
                </c:pt>
                <c:pt idx="1">
                  <c:v>2019 г.</c:v>
                </c:pt>
                <c:pt idx="2">
                  <c:v>2020 г. 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454796.9</c:v>
                </c:pt>
                <c:pt idx="1">
                  <c:v>583462.19999999995</c:v>
                </c:pt>
                <c:pt idx="2">
                  <c:v>461743.7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87-4181-AB77-44F91FE0B2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4540336"/>
        <c:axId val="114539944"/>
      </c:barChart>
      <c:catAx>
        <c:axId val="114540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4539944"/>
        <c:crosses val="autoZero"/>
        <c:auto val="1"/>
        <c:lblAlgn val="ctr"/>
        <c:lblOffset val="100"/>
        <c:noMultiLvlLbl val="0"/>
      </c:catAx>
      <c:valAx>
        <c:axId val="114539944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one"/>
        <c:crossAx val="114540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4B68-485C-939A-3C94D7910809}"/>
              </c:ext>
            </c:extLst>
          </c:dPt>
          <c:dLbls>
            <c:dLbl>
              <c:idx val="0"/>
              <c:layout>
                <c:manualLayout>
                  <c:x val="0.17266941807896546"/>
                  <c:y val="-0.10695225782993809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B68-485C-939A-3C94D7910809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2007776902714494"/>
                  <c:y val="0.2188087687226672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B68-485C-939A-3C94D791080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3253401339380158"/>
                  <c:y val="-0.24238746199917183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B68-485C-939A-3C94D791080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3174994525591845E-2"/>
                  <c:y val="-0.12675807316321988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B68-485C-939A-3C94D791080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МТБ 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49992.2</c:v>
                </c:pt>
                <c:pt idx="1">
                  <c:v>275032.7</c:v>
                </c:pt>
                <c:pt idx="2">
                  <c:v>264285.2</c:v>
                </c:pt>
                <c:pt idx="3">
                  <c:v>17722.2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B68-485C-939A-3C94D79108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51486785051159"/>
          <c:y val="0.12014545572070069"/>
          <c:w val="0.73458646236802061"/>
          <c:h val="0.8229129376571326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D977-4E40-9492-5B148CC0F8F3}"/>
              </c:ext>
            </c:extLst>
          </c:dPt>
          <c:dLbls>
            <c:dLbl>
              <c:idx val="0"/>
              <c:layout>
                <c:manualLayout>
                  <c:x val="0.15389574565115732"/>
                  <c:y val="-0.13676309628148317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977-4E40-9492-5B148CC0F8F3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172620358883389E-2"/>
                  <c:y val="0.39891941018899141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977-4E40-9492-5B148CC0F8F3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6501471514645583"/>
                  <c:y val="0.14598146502240497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977-4E40-9492-5B148CC0F8F3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6242574793137696E-2"/>
                  <c:y val="-0.16921730918786806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977-4E40-9492-5B148CC0F8F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МТБ 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26651.599999999995</c:v>
                </c:pt>
                <c:pt idx="1">
                  <c:v>164719.20000000001</c:v>
                </c:pt>
                <c:pt idx="2">
                  <c:v>277504.8</c:v>
                </c:pt>
                <c:pt idx="3">
                  <c:v>19508.3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977-4E40-9492-5B148CC0F8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4"/>
              <c:layout>
                <c:manualLayout>
                  <c:x val="2.9889779672313973E-3"/>
                  <c:y val="-4.58040513503089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F55-435D-BE05-D3E7E3C57E78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2.98897796723128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F55-435D-BE05-D3E7E3C57E78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chemeClr val="lt1"/>
              </a:solidFill>
              <a:ln w="25420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Полевосундырское сельское поселение</c:v>
                </c:pt>
                <c:pt idx="1">
                  <c:v>Асановское сельское поселение</c:v>
                </c:pt>
                <c:pt idx="2">
                  <c:v>Чичканское сельское поселение</c:v>
                </c:pt>
                <c:pt idx="3">
                  <c:v>Урмаевское сельское поселение</c:v>
                </c:pt>
                <c:pt idx="4">
                  <c:v>Сюрбей- Токаевское сельское поселение </c:v>
                </c:pt>
                <c:pt idx="5">
                  <c:v>Тугаевское сельское поселение</c:v>
                </c:pt>
                <c:pt idx="6">
                  <c:v>Альбусь-Сюрбеевское сельское поселение</c:v>
                </c:pt>
                <c:pt idx="7">
                  <c:v>Комсомольское сельское поселение</c:v>
                </c:pt>
                <c:pt idx="8">
                  <c:v>Александровское сельское поселение</c:v>
                </c:pt>
                <c:pt idx="9">
                  <c:v>Шераутское сельское поселение</c:v>
                </c:pt>
                <c:pt idx="10">
                  <c:v>Новочелны- Сюрбеевское сельское поселение</c:v>
                </c:pt>
                <c:pt idx="11">
                  <c:v>Кайнлыкское сельское поселение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>
                  <c:v>78.5</c:v>
                </c:pt>
                <c:pt idx="1">
                  <c:v>90.8</c:v>
                </c:pt>
                <c:pt idx="2">
                  <c:v>94</c:v>
                </c:pt>
                <c:pt idx="3">
                  <c:v>94.2</c:v>
                </c:pt>
                <c:pt idx="4">
                  <c:v>99</c:v>
                </c:pt>
                <c:pt idx="5">
                  <c:v>102.6</c:v>
                </c:pt>
                <c:pt idx="6">
                  <c:v>104.1</c:v>
                </c:pt>
                <c:pt idx="7">
                  <c:v>104.7</c:v>
                </c:pt>
                <c:pt idx="8">
                  <c:v>107.3</c:v>
                </c:pt>
                <c:pt idx="9">
                  <c:v>107.7</c:v>
                </c:pt>
                <c:pt idx="10">
                  <c:v>111.4</c:v>
                </c:pt>
                <c:pt idx="11">
                  <c:v>113.7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F55-435D-BE05-D3E7E3C57E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104384"/>
        <c:axId val="170104776"/>
      </c:barChart>
      <c:catAx>
        <c:axId val="1701043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0104776"/>
        <c:crosses val="autoZero"/>
        <c:auto val="1"/>
        <c:lblAlgn val="ctr"/>
        <c:lblOffset val="100"/>
        <c:noMultiLvlLbl val="0"/>
      </c:catAx>
      <c:valAx>
        <c:axId val="170104776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0104384"/>
        <c:crosses val="autoZero"/>
        <c:crossBetween val="between"/>
      </c:valAx>
      <c:spPr>
        <a:noFill/>
        <a:ln w="25410">
          <a:noFill/>
        </a:ln>
      </c:spPr>
    </c:plotArea>
    <c:plotVisOnly val="1"/>
    <c:dispBlanksAs val="gap"/>
    <c:showDLblsOverMax val="0"/>
  </c:chart>
  <c:txPr>
    <a:bodyPr/>
    <a:lstStyle/>
    <a:p>
      <a:pPr>
        <a:defRPr sz="1802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ln w="28575"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3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Кайнлыкское сельское поселение</c:v>
                </c:pt>
                <c:pt idx="1">
                  <c:v>Чичканское сельское поселение</c:v>
                </c:pt>
                <c:pt idx="2">
                  <c:v>Александровское сельское поселение</c:v>
                </c:pt>
                <c:pt idx="3">
                  <c:v>Тугаевское сельское поселение</c:v>
                </c:pt>
                <c:pt idx="4">
                  <c:v>Асановское сельское поселение</c:v>
                </c:pt>
                <c:pt idx="5">
                  <c:v>Комсомольское сельское поселение</c:v>
                </c:pt>
                <c:pt idx="6">
                  <c:v>Полевосундырское сельское поселение</c:v>
                </c:pt>
                <c:pt idx="7">
                  <c:v>Сюрбей- Токаевское сельское поселение </c:v>
                </c:pt>
                <c:pt idx="8">
                  <c:v>Урмаевское сельское поселение</c:v>
                </c:pt>
                <c:pt idx="9">
                  <c:v>Шераутское сельское поселение</c:v>
                </c:pt>
                <c:pt idx="10">
                  <c:v>Новочелны- Сюрбеевское сельское поселение</c:v>
                </c:pt>
                <c:pt idx="11">
                  <c:v>Альбусь-Сюрбеевское сельское поселение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>
                  <c:v>69</c:v>
                </c:pt>
                <c:pt idx="1">
                  <c:v>89.9</c:v>
                </c:pt>
                <c:pt idx="2">
                  <c:v>91.1</c:v>
                </c:pt>
                <c:pt idx="3">
                  <c:v>93</c:v>
                </c:pt>
                <c:pt idx="4">
                  <c:v>94.2</c:v>
                </c:pt>
                <c:pt idx="5">
                  <c:v>99.5</c:v>
                </c:pt>
                <c:pt idx="6">
                  <c:v>101.8</c:v>
                </c:pt>
                <c:pt idx="7">
                  <c:v>105.8</c:v>
                </c:pt>
                <c:pt idx="8">
                  <c:v>108.3</c:v>
                </c:pt>
                <c:pt idx="9">
                  <c:v>109.9</c:v>
                </c:pt>
                <c:pt idx="10">
                  <c:v>113</c:v>
                </c:pt>
                <c:pt idx="11">
                  <c:v>142.19999999999999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5E4-42CB-B26C-CCA6167AEB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107520"/>
        <c:axId val="170107912"/>
      </c:barChart>
      <c:catAx>
        <c:axId val="1701075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0107912"/>
        <c:crosses val="autoZero"/>
        <c:auto val="1"/>
        <c:lblAlgn val="ctr"/>
        <c:lblOffset val="100"/>
        <c:noMultiLvlLbl val="0"/>
      </c:catAx>
      <c:valAx>
        <c:axId val="170107912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0107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884547244094506"/>
          <c:y val="0.24050778943700357"/>
          <c:w val="0.54897572178477694"/>
          <c:h val="0.7216395963802403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E1D7-4A72-9E8D-20499602F82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1D7-4A72-9E8D-20499602F82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E1D7-4A72-9E8D-20499602F82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1D7-4A72-9E8D-20499602F82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1D7-4A72-9E8D-20499602F82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E1D7-4A72-9E8D-20499602F82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1D7-4A72-9E8D-20499602F82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1D7-4A72-9E8D-20499602F822}"/>
              </c:ext>
            </c:extLst>
          </c:dPt>
          <c:dLbls>
            <c:dLbl>
              <c:idx val="0"/>
              <c:layout>
                <c:manualLayout>
                  <c:x val="9.3906341990979025E-2"/>
                  <c:y val="-0.1805954124382945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</a:t>
                    </a:r>
                    <a:r>
                      <a:rPr lang="ru-RU" sz="1100" dirty="0">
                        <a:latin typeface="Times New Roman" pitchFamily="18" charset="0"/>
                        <a:cs typeface="Times New Roman" pitchFamily="18" charset="0"/>
                      </a:rPr>
                      <a:t>вопросы</a:t>
                    </a:r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;        </a:t>
                    </a:r>
                    <a:r>
                      <a:rPr lang="ru-RU" sz="1100" dirty="0">
                        <a:latin typeface="Times New Roman" pitchFamily="18" charset="0"/>
                        <a:cs typeface="Times New Roman" pitchFamily="18" charset="0"/>
                      </a:rPr>
                      <a:t>66 689,1; 11%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E1D7-4A72-9E8D-20499602F822}"/>
                </c:ext>
                <c:ext xmlns:c15="http://schemas.microsoft.com/office/drawing/2012/chart" uri="{CE6537A1-D6FC-4f65-9D91-7224C49458BB}">
                  <c15:layout>
                    <c:manualLayout>
                      <c:w val="0.30615261026627616"/>
                      <c:h val="0.111936317834969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5248262132497681"/>
                  <c:y val="-7.433041578017643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Национальная </a:t>
                    </a:r>
                    <a:r>
                      <a:rPr lang="ru-RU" dirty="0"/>
                      <a:t>экономика; </a:t>
                    </a:r>
                    <a:r>
                      <a:rPr lang="ru-RU" dirty="0" smtClean="0"/>
                      <a:t>     48 </a:t>
                    </a:r>
                    <a:r>
                      <a:rPr lang="ru-RU" dirty="0"/>
                      <a:t>330,0; 8%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3541666666666671"/>
                  <c:y val="2.738583449381707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Жилищно-коммунальное </a:t>
                    </a:r>
                    <a:r>
                      <a:rPr lang="ru-RU" dirty="0"/>
                      <a:t>хозяйство; </a:t>
                    </a:r>
                    <a:r>
                      <a:rPr lang="ru-RU" dirty="0" smtClean="0"/>
                      <a:t>      56 </a:t>
                    </a:r>
                    <a:r>
                      <a:rPr lang="ru-RU" dirty="0"/>
                      <a:t>043,6; 9%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E1D7-4A72-9E8D-20499602F822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34960873414170635"/>
                  <c:y val="4.3012180802360724E-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1D7-4A72-9E8D-20499602F822}"/>
                </c:ext>
                <c:ext xmlns:c15="http://schemas.microsoft.com/office/drawing/2012/chart" uri="{CE6537A1-D6FC-4f65-9D91-7224C49458BB}">
                  <c15:layout>
                    <c:manualLayout>
                      <c:w val="0.24192753613458917"/>
                      <c:h val="0.11003603207815368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0.21610352500164837"/>
                  <c:y val="-1.8829161865421429E-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1D7-4A72-9E8D-20499602F822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2462837839155928"/>
                  <c:y val="-9.375000000000015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Социальная политика</a:t>
                    </a:r>
                    <a:r>
                      <a:rPr lang="ru-RU" dirty="0" smtClean="0"/>
                      <a:t>;         </a:t>
                    </a:r>
                    <a:r>
                      <a:rPr lang="ru-RU" dirty="0"/>
                      <a:t>21 761,2; 4%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1D7-4A72-9E8D-20499602F822}"/>
                </c:ext>
                <c:ext xmlns:c15="http://schemas.microsoft.com/office/drawing/2012/chart" uri="{CE6537A1-D6FC-4f65-9D91-7224C49458BB}">
                  <c15:layout>
                    <c:manualLayout>
                      <c:w val="0.22625318414367648"/>
                      <c:h val="0.11003603207815368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-0.16654806323985588"/>
                  <c:y val="-0.18566388434056971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1D7-4A72-9E8D-20499602F822}"/>
                </c:ext>
                <c:ext xmlns:c15="http://schemas.microsoft.com/office/drawing/2012/chart" uri="{CE6537A1-D6FC-4f65-9D91-7224C49458BB}">
                  <c15:layout>
                    <c:manualLayout>
                      <c:w val="0.233372081876385"/>
                      <c:h val="0.14423041752104543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6.7574658878674231E-4"/>
                  <c:y val="-0.1825389265175244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Прочие </a:t>
                    </a:r>
                    <a:r>
                      <a:rPr lang="ru-RU" dirty="0"/>
                      <a:t>расходы; </a:t>
                    </a:r>
                    <a:r>
                      <a:rPr lang="ru-RU" dirty="0" smtClean="0"/>
                      <a:t>           6 </a:t>
                    </a:r>
                    <a:r>
                      <a:rPr lang="ru-RU" dirty="0"/>
                      <a:t>843,9; 1%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1D7-4A72-9E8D-20499602F82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Образование</c:v>
                </c:pt>
                <c:pt idx="4">
                  <c:v>Культура и кинематография 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Прочие расходы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66689.100000000006</c:v>
                </c:pt>
                <c:pt idx="1">
                  <c:v>48330</c:v>
                </c:pt>
                <c:pt idx="2">
                  <c:v>56043.6</c:v>
                </c:pt>
                <c:pt idx="3">
                  <c:v>341869.6</c:v>
                </c:pt>
                <c:pt idx="4">
                  <c:v>59233.3</c:v>
                </c:pt>
                <c:pt idx="5">
                  <c:v>21761.200000000001</c:v>
                </c:pt>
                <c:pt idx="6">
                  <c:v>3550.9</c:v>
                </c:pt>
                <c:pt idx="7">
                  <c:v>6843.9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1D7-4A72-9E8D-20499602F82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15488236438313E-2"/>
          <c:y val="0.18071746255606921"/>
          <c:w val="0.92169023527123373"/>
          <c:h val="0.709346239163672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2019 г.</c:v>
                </c:pt>
                <c:pt idx="1">
                  <c:v>2020 г.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704978</c:v>
                </c:pt>
                <c:pt idx="1">
                  <c:v>604321.6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23B-49D3-869A-8737703500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0906304"/>
        <c:axId val="170906696"/>
      </c:barChart>
      <c:catAx>
        <c:axId val="17090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0906696"/>
        <c:crosses val="autoZero"/>
        <c:auto val="1"/>
        <c:lblAlgn val="ctr"/>
        <c:lblOffset val="100"/>
        <c:noMultiLvlLbl val="0"/>
      </c:catAx>
      <c:valAx>
        <c:axId val="170906696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one"/>
        <c:crossAx val="17090630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380346401201774"/>
          <c:y val="0.19311265800201569"/>
          <c:w val="0.5881282219199705"/>
          <c:h val="0.708839145798221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7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751-46C2-9BCD-E821DE9DC27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751-46C2-9BCD-E821DE9DC27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751-46C2-9BCD-E821DE9DC27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B751-46C2-9BCD-E821DE9DC273}"/>
              </c:ext>
            </c:extLst>
          </c:dPt>
          <c:dLbls>
            <c:dLbl>
              <c:idx val="0"/>
              <c:layout>
                <c:manualLayout>
                  <c:x val="0.17224476193797641"/>
                  <c:y val="9.92126714837749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751-46C2-9BCD-E821DE9DC273}"/>
                </c:ext>
                <c:ext xmlns:c15="http://schemas.microsoft.com/office/drawing/2012/chart" uri="{CE6537A1-D6FC-4f65-9D91-7224C49458BB}">
                  <c15:layout>
                    <c:manualLayout>
                      <c:w val="0.42821378242263841"/>
                      <c:h val="0.12203124999999998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17228971220205919"/>
                  <c:y val="-6.658058682704462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 Культура </a:t>
                    </a:r>
                    <a:r>
                      <a:rPr lang="ru-RU" dirty="0"/>
                      <a:t>и кинематография ; </a:t>
                    </a:r>
                    <a:r>
                      <a:rPr lang="ru-RU" dirty="0" smtClean="0"/>
                      <a:t>          59 </a:t>
                    </a:r>
                    <a:r>
                      <a:rPr lang="ru-RU" dirty="0"/>
                      <a:t>233,3; 14%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751-46C2-9BCD-E821DE9DC273}"/>
                </c:ext>
                <c:ext xmlns:c15="http://schemas.microsoft.com/office/drawing/2012/chart" uri="{CE6537A1-D6FC-4f65-9D91-7224C49458BB}">
                  <c15:layout>
                    <c:manualLayout>
                      <c:w val="0.33752197460826749"/>
                      <c:h val="0.14223449803149607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6.8897904775190519E-2"/>
                  <c:y val="-0.1238926976502196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 Физическая </a:t>
                    </a:r>
                    <a:r>
                      <a:rPr lang="ru-RU" dirty="0"/>
                      <a:t>культура и спорт; </a:t>
                    </a:r>
                    <a:r>
                      <a:rPr lang="ru-RU" dirty="0" smtClean="0"/>
                      <a:t>          3 </a:t>
                    </a:r>
                    <a:r>
                      <a:rPr lang="ru-RU" dirty="0"/>
                      <a:t>550,9; 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751-46C2-9BCD-E821DE9DC273}"/>
                </c:ext>
                <c:ext xmlns:c15="http://schemas.microsoft.com/office/drawing/2012/chart" uri="{CE6537A1-D6FC-4f65-9D91-7224C49458BB}">
                  <c15:layout>
                    <c:manualLayout>
                      <c:w val="0.33262938163473782"/>
                      <c:h val="0.11387499999999999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9.6785151946100989E-2"/>
                  <c:y val="-0.1085459097494292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dirty="0" smtClean="0"/>
                      <a:t>Социальная </a:t>
                    </a:r>
                    <a:r>
                      <a:rPr lang="ru-RU" dirty="0"/>
                      <a:t>политика</a:t>
                    </a:r>
                    <a:r>
                      <a:rPr lang="ru-RU" dirty="0" smtClean="0"/>
                      <a:t>;   </a:t>
                    </a:r>
                    <a:r>
                      <a:rPr lang="ru-RU" dirty="0"/>
                      <a:t>21 761,2; 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751-46C2-9BCD-E821DE9DC273}"/>
                </c:ext>
                <c:ext xmlns:c15="http://schemas.microsoft.com/office/drawing/2012/chart" uri="{CE6537A1-D6FC-4f65-9D91-7224C49458BB}">
                  <c15:layout>
                    <c:manualLayout>
                      <c:w val="0.33362680172412679"/>
                      <c:h val="0.1770625000000000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Образование</c:v>
                </c:pt>
                <c:pt idx="1">
                  <c:v>Культура и кинематография </c:v>
                </c:pt>
                <c:pt idx="2">
                  <c:v>Физическая культура и спорт</c:v>
                </c:pt>
                <c:pt idx="3">
                  <c:v>Социальная политика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341869.6</c:v>
                </c:pt>
                <c:pt idx="1">
                  <c:v>59233.3</c:v>
                </c:pt>
                <c:pt idx="2">
                  <c:v>3550.9</c:v>
                </c:pt>
                <c:pt idx="3">
                  <c:v>21761.200000000001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51-46C2-9BCD-E821DE9DC27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Лист1!$A$2:$A$3</c:f>
              <c:strCache>
                <c:ptCount val="2"/>
                <c:pt idx="0">
                  <c:v>2019 г.</c:v>
                </c:pt>
                <c:pt idx="1">
                  <c:v>2020 г.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508513.9</c:v>
                </c:pt>
                <c:pt idx="1">
                  <c:v>426415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D06-4C87-8636-5B72572FF6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1990200"/>
        <c:axId val="171990592"/>
      </c:barChart>
      <c:catAx>
        <c:axId val="171990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1990592"/>
        <c:crosses val="autoZero"/>
        <c:auto val="1"/>
        <c:lblAlgn val="ctr"/>
        <c:lblOffset val="100"/>
        <c:noMultiLvlLbl val="0"/>
      </c:catAx>
      <c:valAx>
        <c:axId val="171990592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one"/>
        <c:crossAx val="17199020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419985711549793"/>
          <c:y val="1.9915752603130409E-2"/>
          <c:w val="0.5195464357201941"/>
          <c:h val="0.8579760380737696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7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751-46C2-9BCD-E821DE9DC27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751-46C2-9BCD-E821DE9DC27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751-46C2-9BCD-E821DE9DC27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B751-46C2-9BCD-E821DE9DC27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EF3-474E-BB20-1DD1174E974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EF3-474E-BB20-1DD1174E974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3EF3-474E-BB20-1DD1174E9748}"/>
              </c:ext>
            </c:extLst>
          </c:dPt>
          <c:dLbls>
            <c:dLbl>
              <c:idx val="0"/>
              <c:layout>
                <c:manualLayout>
                  <c:x val="0.10493541720828715"/>
                  <c:y val="-0.1286481624703087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сельское </a:t>
                    </a:r>
                    <a:r>
                      <a:rPr lang="ru-RU" dirty="0"/>
                      <a:t>хозяйство; </a:t>
                    </a:r>
                    <a:r>
                      <a:rPr lang="ru-RU" dirty="0" smtClean="0"/>
                      <a:t>      23 </a:t>
                    </a:r>
                    <a:r>
                      <a:rPr lang="ru-RU" dirty="0"/>
                      <a:t>729,2; 19%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751-46C2-9BCD-E821DE9DC273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8089248811730304E-2"/>
                  <c:y val="0.1465990688615144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дорожное </a:t>
                    </a:r>
                    <a:r>
                      <a:rPr lang="ru-RU" dirty="0"/>
                      <a:t>хозяйство; </a:t>
                    </a:r>
                    <a:r>
                      <a:rPr lang="ru-RU" dirty="0" smtClean="0"/>
                      <a:t>       41 </a:t>
                    </a:r>
                    <a:r>
                      <a:rPr lang="ru-RU" dirty="0"/>
                      <a:t>998,3; 33%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751-46C2-9BCD-E821DE9DC273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9717840405963744"/>
                  <c:y val="0.1781527224791823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сельское </a:t>
                    </a:r>
                    <a:r>
                      <a:rPr lang="ru-RU" dirty="0"/>
                      <a:t>хозяйство; </a:t>
                    </a:r>
                    <a:r>
                      <a:rPr lang="ru-RU" dirty="0" smtClean="0"/>
                      <a:t>        3 </a:t>
                    </a:r>
                    <a:r>
                      <a:rPr lang="ru-RU" dirty="0"/>
                      <a:t>195,7; 2%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751-46C2-9BCD-E821DE9DC273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3254740403190774"/>
                  <c:y val="9.65160926896002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751-46C2-9BCD-E821DE9DC273}"/>
                </c:ext>
                <c:ext xmlns:c15="http://schemas.microsoft.com/office/drawing/2012/chart" uri="{CE6537A1-D6FC-4f65-9D91-7224C49458BB}">
                  <c15:layout>
                    <c:manualLayout>
                      <c:w val="0.22598016201249368"/>
                      <c:h val="0.13530507471181374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4.326028081007887E-2"/>
                  <c:y val="0.13854159880746647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EF3-474E-BB20-1DD1174E9748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7.0535092016600881E-2"/>
                  <c:y val="0.2555817625125978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другие </a:t>
                    </a:r>
                    <a:r>
                      <a:rPr lang="ru-RU" dirty="0"/>
                      <a:t>вопросы в области национальной экономики; </a:t>
                    </a:r>
                    <a:r>
                      <a:rPr lang="ru-RU" dirty="0" smtClean="0"/>
                      <a:t>        2 </a:t>
                    </a:r>
                    <a:r>
                      <a:rPr lang="ru-RU" dirty="0"/>
                      <a:t>868,6; 2%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EF3-474E-BB20-1DD1174E9748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25562405834342389"/>
                  <c:y val="0.24497101054963083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EF3-474E-BB20-1DD1174E9748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0.24416981707598881"/>
                  <c:y val="1.460010653096104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коммунальное </a:t>
                    </a:r>
                    <a:r>
                      <a:rPr lang="ru-RU" dirty="0"/>
                      <a:t>хозяйство</a:t>
                    </a:r>
                    <a:r>
                      <a:rPr lang="ru-RU" dirty="0" smtClean="0"/>
                      <a:t>;         </a:t>
                    </a:r>
                    <a:r>
                      <a:rPr lang="ru-RU" dirty="0"/>
                      <a:t>7 647,4; 6%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0.23300784752326995"/>
                  <c:y val="-6.083377721233770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другие </a:t>
                    </a:r>
                    <a:r>
                      <a:rPr lang="ru-RU" dirty="0"/>
                      <a:t>вопросы в области жкх; </a:t>
                    </a:r>
                    <a:r>
                      <a:rPr lang="ru-RU" dirty="0" smtClean="0"/>
                      <a:t> 2 </a:t>
                    </a:r>
                    <a:r>
                      <a:rPr lang="ru-RU" dirty="0"/>
                      <a:t>272,0; 2%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0.10799818832207196"/>
                  <c:y val="-0.15330111857509099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сельское хозяйство</c:v>
                </c:pt>
                <c:pt idx="1">
                  <c:v>дорожное хозяйство</c:v>
                </c:pt>
                <c:pt idx="2">
                  <c:v>сельское хозяйство</c:v>
                </c:pt>
                <c:pt idx="3">
                  <c:v>общеэкономические вопросы</c:v>
                </c:pt>
                <c:pt idx="4">
                  <c:v>водное хозяйство</c:v>
                </c:pt>
                <c:pt idx="5">
                  <c:v>другие вопросы в области национальной экономики</c:v>
                </c:pt>
                <c:pt idx="6">
                  <c:v>жилищное хозяйство</c:v>
                </c:pt>
                <c:pt idx="7">
                  <c:v>коммунальное хозяйство</c:v>
                </c:pt>
                <c:pt idx="8">
                  <c:v>другие вопросы в области жкх</c:v>
                </c:pt>
                <c:pt idx="9">
                  <c:v>благоустройство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23729.200000000001</c:v>
                </c:pt>
                <c:pt idx="1">
                  <c:v>41998.3</c:v>
                </c:pt>
                <c:pt idx="2">
                  <c:v>3195.7</c:v>
                </c:pt>
                <c:pt idx="3">
                  <c:v>49</c:v>
                </c:pt>
                <c:pt idx="4">
                  <c:v>218.4</c:v>
                </c:pt>
                <c:pt idx="5">
                  <c:v>2868.6</c:v>
                </c:pt>
                <c:pt idx="6">
                  <c:v>81.400000000000006</c:v>
                </c:pt>
                <c:pt idx="7">
                  <c:v>7647.4</c:v>
                </c:pt>
                <c:pt idx="8">
                  <c:v>2272</c:v>
                </c:pt>
                <c:pt idx="9">
                  <c:v>46042.8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51-46C2-9BCD-E821DE9DC27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164314308616104E-2"/>
          <c:y val="0.14545449645728548"/>
          <c:w val="0.91967137138276789"/>
          <c:h val="0.811764769290574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Профицит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7AB6-48EF-B097-636FD770F2C2}"/>
              </c:ext>
            </c:extLst>
          </c:dPt>
          <c:cat>
            <c:strRef>
              <c:f>Лист1!$A$2:$A$3</c:f>
              <c:strCache>
                <c:ptCount val="2"/>
                <c:pt idx="0">
                  <c:v>План </c:v>
                </c:pt>
                <c:pt idx="1">
                  <c:v>Факт 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-37433.4</c:v>
                </c:pt>
                <c:pt idx="1">
                  <c:v>-15625.7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AB6-48EF-B097-636FD770F2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039768"/>
        <c:axId val="114040160"/>
      </c:barChart>
      <c:catAx>
        <c:axId val="11403976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114040160"/>
        <c:crosses val="autoZero"/>
        <c:auto val="1"/>
        <c:lblAlgn val="ctr"/>
        <c:lblOffset val="100"/>
        <c:noMultiLvlLbl val="0"/>
      </c:catAx>
      <c:valAx>
        <c:axId val="114040160"/>
        <c:scaling>
          <c:orientation val="minMax"/>
        </c:scaling>
        <c:delete val="1"/>
        <c:axPos val="l"/>
        <c:majorGridlines/>
        <c:numFmt formatCode="#,##0.0" sourceLinked="1"/>
        <c:majorTickMark val="out"/>
        <c:minorTickMark val="none"/>
        <c:tickLblPos val="none"/>
        <c:crossAx val="114039768"/>
        <c:crosses val="autoZero"/>
        <c:crossBetween val="between"/>
      </c:valAx>
      <c:spPr>
        <a:noFill/>
        <a:ln w="25408">
          <a:noFill/>
        </a:ln>
      </c:spPr>
    </c:plotArea>
    <c:plotVisOnly val="1"/>
    <c:dispBlanksAs val="gap"/>
    <c:showDLblsOverMax val="0"/>
  </c:chart>
  <c:txPr>
    <a:bodyPr/>
    <a:lstStyle/>
    <a:p>
      <a:pPr>
        <a:defRPr sz="1773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139662016854982"/>
          <c:y val="7.1854156122570748E-2"/>
          <c:w val="0.81860337983144948"/>
          <c:h val="0.88959508614269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93,9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97,7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Расходы</c:v>
                </c:pt>
                <c:pt idx="1">
                  <c:v>Доходы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93.9</c:v>
                </c:pt>
                <c:pt idx="1">
                  <c:v>97.7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995-48E5-9A4F-C8A486777DA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Расходы</c:v>
                </c:pt>
                <c:pt idx="1">
                  <c:v>Доходы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6.1</c:v>
                </c:pt>
                <c:pt idx="1">
                  <c:v>2.2999999999999998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995-48E5-9A4F-C8A486777D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4040944"/>
        <c:axId val="114041336"/>
      </c:barChart>
      <c:catAx>
        <c:axId val="1140409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4041336"/>
        <c:crosses val="autoZero"/>
        <c:auto val="1"/>
        <c:lblAlgn val="ctr"/>
        <c:lblOffset val="100"/>
        <c:noMultiLvlLbl val="0"/>
      </c:catAx>
      <c:valAx>
        <c:axId val="114041336"/>
        <c:scaling>
          <c:orientation val="minMax"/>
        </c:scaling>
        <c:delete val="1"/>
        <c:axPos val="b"/>
        <c:numFmt formatCode="#,##0.0" sourceLinked="1"/>
        <c:majorTickMark val="out"/>
        <c:minorTickMark val="none"/>
        <c:tickLblPos val="none"/>
        <c:crossAx val="1140409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139662016854982"/>
          <c:y val="7.1854156122570748E-2"/>
          <c:w val="0.81860337983144948"/>
          <c:h val="0.88959508614269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94,2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97,5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Расходы</c:v>
                </c:pt>
                <c:pt idx="1">
                  <c:v>Доходы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94.2</c:v>
                </c:pt>
                <c:pt idx="1">
                  <c:v>97.5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C90-4437-8126-62551DCCC58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Расходы</c:v>
                </c:pt>
                <c:pt idx="1">
                  <c:v>Доходы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5.8</c:v>
                </c:pt>
                <c:pt idx="1">
                  <c:v>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C90-4437-8126-62551DCCC5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4042120"/>
        <c:axId val="114042512"/>
      </c:barChart>
      <c:catAx>
        <c:axId val="1140421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4042512"/>
        <c:crosses val="autoZero"/>
        <c:auto val="1"/>
        <c:lblAlgn val="ctr"/>
        <c:lblOffset val="100"/>
        <c:noMultiLvlLbl val="0"/>
      </c:catAx>
      <c:valAx>
        <c:axId val="114042512"/>
        <c:scaling>
          <c:orientation val="minMax"/>
        </c:scaling>
        <c:delete val="1"/>
        <c:axPos val="b"/>
        <c:numFmt formatCode="#,##0.0" sourceLinked="1"/>
        <c:majorTickMark val="out"/>
        <c:minorTickMark val="none"/>
        <c:tickLblPos val="none"/>
        <c:crossAx val="114042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281851139597159"/>
          <c:y val="1.4026511667918615E-2"/>
          <c:w val="0.83718150486689191"/>
          <c:h val="0.94883720930232551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2019год</c:v>
                </c:pt>
              </c:strCache>
            </c:strRef>
          </c:tx>
          <c:spPr>
            <a:solidFill>
              <a:srgbClr val="FFCC99"/>
            </a:solidFill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20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Расходы бюджета</c:v>
                </c:pt>
                <c:pt idx="1">
                  <c:v>Неналоговые доходы</c:v>
                </c:pt>
                <c:pt idx="2">
                  <c:v>Транспортный налог</c:v>
                </c:pt>
                <c:pt idx="3">
                  <c:v>ЕСХН</c:v>
                </c:pt>
                <c:pt idx="4">
                  <c:v>ЕНВД</c:v>
                </c:pt>
                <c:pt idx="5">
                  <c:v>Акцизы</c:v>
                </c:pt>
                <c:pt idx="6">
                  <c:v>НДФЛ</c:v>
                </c:pt>
                <c:pt idx="7">
                  <c:v>Собственные доходы</c:v>
                </c:pt>
                <c:pt idx="8">
                  <c:v>Доходы бюджета</c:v>
                </c:pt>
              </c:strCache>
            </c:strRef>
          </c:cat>
          <c:val>
            <c:numRef>
              <c:f>Лист1!$B$2:$B$10</c:f>
              <c:numCache>
                <c:formatCode>#,##0.0</c:formatCode>
                <c:ptCount val="9"/>
                <c:pt idx="0">
                  <c:v>704978</c:v>
                </c:pt>
                <c:pt idx="1">
                  <c:v>14533.1</c:v>
                </c:pt>
                <c:pt idx="2">
                  <c:v>2193.6999999999998</c:v>
                </c:pt>
                <c:pt idx="3">
                  <c:v>2215</c:v>
                </c:pt>
                <c:pt idx="4">
                  <c:v>10293.200000000004</c:v>
                </c:pt>
                <c:pt idx="5">
                  <c:v>7443.1</c:v>
                </c:pt>
                <c:pt idx="6">
                  <c:v>72408.3</c:v>
                </c:pt>
                <c:pt idx="7">
                  <c:v>125232.3</c:v>
                </c:pt>
                <c:pt idx="8">
                  <c:v>708694.5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2CF-459D-A282-2A1FC12452B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2020 год</c:v>
                </c:pt>
              </c:strCache>
            </c:strRef>
          </c:tx>
          <c:spPr>
            <a:solidFill>
              <a:srgbClr val="CC6600"/>
            </a:solidFill>
          </c:spPr>
          <c:invertIfNegative val="0"/>
          <c:dLbls>
            <c:dLbl>
              <c:idx val="0"/>
              <c:layout>
                <c:manualLayout>
                  <c:x val="1.1305723865439501E-2"/>
                  <c:y val="-6.97674418604662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2CF-459D-A282-2A1FC12452B2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3566868638527638E-2"/>
                  <c:y val="-1.627906976744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2CF-459D-A282-2A1FC12452B2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35668686385276E-2"/>
                  <c:y val="-1.16279069767441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2CF-459D-A282-2A1FC12452B2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5222895461758065E-3"/>
                  <c:y val="-2.0930232558139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2CF-459D-A282-2A1FC12452B2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0445790923515609E-3"/>
                  <c:y val="-1.627906976744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2CF-459D-A282-2A1FC12452B2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4.5222895461758065E-3"/>
                  <c:y val="-2.325581395348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2CF-459D-A282-2A1FC12452B2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35668686385276E-2"/>
                  <c:y val="-1.8604651162790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02CF-459D-A282-2A1FC12452B2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9.0445790923515609E-3"/>
                  <c:y val="-1.3953488372093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02CF-459D-A282-2A1FC12452B2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2.5065577129236755E-2"/>
                  <c:y val="-7.25394850382989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</c:spPr>
            <c:txPr>
              <a:bodyPr/>
              <a:lstStyle/>
              <a:p>
                <a:pPr>
                  <a:defRPr sz="120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Расходы бюджета</c:v>
                </c:pt>
                <c:pt idx="1">
                  <c:v>Неналоговые доходы</c:v>
                </c:pt>
                <c:pt idx="2">
                  <c:v>Транспортный налог</c:v>
                </c:pt>
                <c:pt idx="3">
                  <c:v>ЕСХН</c:v>
                </c:pt>
                <c:pt idx="4">
                  <c:v>ЕНВД</c:v>
                </c:pt>
                <c:pt idx="5">
                  <c:v>Акцизы</c:v>
                </c:pt>
                <c:pt idx="6">
                  <c:v>НДФЛ</c:v>
                </c:pt>
                <c:pt idx="7">
                  <c:v>Собственные доходы</c:v>
                </c:pt>
                <c:pt idx="8">
                  <c:v>Доходы бюджета</c:v>
                </c:pt>
              </c:strCache>
            </c:strRef>
          </c:cat>
          <c:val>
            <c:numRef>
              <c:f>Лист1!$C$2:$C$10</c:f>
              <c:numCache>
                <c:formatCode>#,##0.0</c:formatCode>
                <c:ptCount val="9"/>
                <c:pt idx="0">
                  <c:v>604321.6</c:v>
                </c:pt>
                <c:pt idx="1">
                  <c:v>11654.1</c:v>
                </c:pt>
                <c:pt idx="2">
                  <c:v>2276.1999999999998</c:v>
                </c:pt>
                <c:pt idx="3">
                  <c:v>5677.3</c:v>
                </c:pt>
                <c:pt idx="4">
                  <c:v>8592.2999999999938</c:v>
                </c:pt>
                <c:pt idx="5">
                  <c:v>6774.4</c:v>
                </c:pt>
                <c:pt idx="6">
                  <c:v>69813.899999999994</c:v>
                </c:pt>
                <c:pt idx="7">
                  <c:v>123911.8</c:v>
                </c:pt>
                <c:pt idx="8">
                  <c:v>585655.5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02CF-459D-A282-2A1FC12452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4541120"/>
        <c:axId val="114540728"/>
        <c:axId val="0"/>
      </c:bar3DChart>
      <c:catAx>
        <c:axId val="1145411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4540728"/>
        <c:crosses val="autoZero"/>
        <c:auto val="1"/>
        <c:lblAlgn val="ctr"/>
        <c:lblOffset val="100"/>
        <c:noMultiLvlLbl val="0"/>
      </c:catAx>
      <c:valAx>
        <c:axId val="114540728"/>
        <c:scaling>
          <c:orientation val="minMax"/>
        </c:scaling>
        <c:delete val="1"/>
        <c:axPos val="b"/>
        <c:numFmt formatCode="#,##0.0" sourceLinked="1"/>
        <c:majorTickMark val="out"/>
        <c:minorTickMark val="none"/>
        <c:tickLblPos val="none"/>
        <c:crossAx val="114541120"/>
        <c:crosses val="autoZero"/>
        <c:crossBetween val="between"/>
      </c:valAx>
      <c:spPr>
        <a:noFill/>
        <a:ln w="25395">
          <a:noFill/>
        </a:ln>
      </c:spPr>
    </c:plotArea>
    <c:legend>
      <c:legendPos val="r"/>
      <c:layout>
        <c:manualLayout>
          <c:xMode val="edge"/>
          <c:yMode val="edge"/>
          <c:x val="0.16457240091612091"/>
          <c:y val="0.91051939927901959"/>
          <c:w val="0.71550350466554669"/>
          <c:h val="8.7520166856300277E-2"/>
        </c:manualLayout>
      </c:layout>
      <c:overlay val="0"/>
      <c:txPr>
        <a:bodyPr/>
        <a:lstStyle/>
        <a:p>
          <a:pPr>
            <a:defRPr sz="120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1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2.9394882050142578E-2"/>
          <c:w val="0.9300604530531118"/>
          <c:h val="0.7862891777456825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</c:spPr>
          <c:invertIfNegative val="0"/>
          <c:dLbls>
            <c:spPr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txPr>
              <a:bodyPr/>
              <a:lstStyle/>
              <a:p>
                <a:pPr>
                  <a:defRPr sz="1022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 2019 год</c:v>
                </c:pt>
                <c:pt idx="1">
                  <c:v>за 2020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583462.19999999925</c:v>
                </c:pt>
                <c:pt idx="1">
                  <c:v>461743.7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3B-46C8-98BE-7D552F8D580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Собственные (налоговые и неналоговые) доходы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spPr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txPr>
              <a:bodyPr/>
              <a:lstStyle/>
              <a:p>
                <a:pPr>
                  <a:defRPr sz="1022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 2019 год</c:v>
                </c:pt>
                <c:pt idx="1">
                  <c:v>за 2020 год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125232.3</c:v>
                </c:pt>
                <c:pt idx="1">
                  <c:v>123911.8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33B-46C8-98BE-7D552F8D58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4541904"/>
        <c:axId val="114542296"/>
      </c:barChart>
      <c:catAx>
        <c:axId val="114541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22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4542296"/>
        <c:crosses val="autoZero"/>
        <c:auto val="1"/>
        <c:lblAlgn val="ctr"/>
        <c:lblOffset val="100"/>
        <c:noMultiLvlLbl val="0"/>
      </c:catAx>
      <c:valAx>
        <c:axId val="114542296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14541904"/>
        <c:crosses val="autoZero"/>
        <c:crossBetween val="between"/>
      </c:valAx>
      <c:spPr>
        <a:noFill/>
        <a:ln w="21686">
          <a:noFill/>
        </a:ln>
      </c:spPr>
    </c:plotArea>
    <c:legend>
      <c:legendPos val="b"/>
      <c:overlay val="1"/>
      <c:txPr>
        <a:bodyPr/>
        <a:lstStyle/>
        <a:p>
          <a:pPr>
            <a:defRPr sz="1022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532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281849513310825"/>
          <c:y val="1.6279101312222058E-2"/>
          <c:w val="0.83718150486689191"/>
          <c:h val="0.94883720930232551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2019год</c:v>
                </c:pt>
              </c:strCache>
            </c:strRef>
          </c:tx>
          <c:spPr>
            <a:solidFill>
              <a:srgbClr val="FFCC99"/>
            </a:solidFill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20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Расходы бюджета</c:v>
                </c:pt>
                <c:pt idx="1">
                  <c:v>Неналоговые доходы</c:v>
                </c:pt>
                <c:pt idx="2">
                  <c:v>Транспортный налог</c:v>
                </c:pt>
                <c:pt idx="3">
                  <c:v>ЕСХН</c:v>
                </c:pt>
                <c:pt idx="4">
                  <c:v>ЕНВД</c:v>
                </c:pt>
                <c:pt idx="5">
                  <c:v>Акцизы</c:v>
                </c:pt>
                <c:pt idx="6">
                  <c:v>НДФЛ</c:v>
                </c:pt>
                <c:pt idx="7">
                  <c:v>Собственные доходы</c:v>
                </c:pt>
                <c:pt idx="8">
                  <c:v>Доходы бюджета</c:v>
                </c:pt>
              </c:strCache>
            </c:strRef>
          </c:cat>
          <c:val>
            <c:numRef>
              <c:f>Лист1!$B$2:$B$10</c:f>
              <c:numCache>
                <c:formatCode>#,##0.0</c:formatCode>
                <c:ptCount val="9"/>
                <c:pt idx="0">
                  <c:v>691301.9</c:v>
                </c:pt>
                <c:pt idx="1">
                  <c:v>12713.1</c:v>
                </c:pt>
                <c:pt idx="2">
                  <c:v>2193.6999999999998</c:v>
                </c:pt>
                <c:pt idx="3">
                  <c:v>1549.3</c:v>
                </c:pt>
                <c:pt idx="4">
                  <c:v>10293.200000000004</c:v>
                </c:pt>
                <c:pt idx="5">
                  <c:v>2881.5</c:v>
                </c:pt>
                <c:pt idx="6">
                  <c:v>69054.3</c:v>
                </c:pt>
                <c:pt idx="7">
                  <c:v>101284.6</c:v>
                </c:pt>
                <c:pt idx="8">
                  <c:v>696748.7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2CF-459D-A282-2A1FC12452B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2020 год</c:v>
                </c:pt>
              </c:strCache>
            </c:strRef>
          </c:tx>
          <c:spPr>
            <a:solidFill>
              <a:srgbClr val="CC6600"/>
            </a:solidFill>
          </c:spPr>
          <c:invertIfNegative val="0"/>
          <c:dLbls>
            <c:dLbl>
              <c:idx val="0"/>
              <c:layout>
                <c:manualLayout>
                  <c:x val="1.1305723865439501E-2"/>
                  <c:y val="-6.97674418604661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2CF-459D-A282-2A1FC12452B2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3566868638527629E-2"/>
                  <c:y val="-1.627906976744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2CF-459D-A282-2A1FC12452B2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3566868638527591E-2"/>
                  <c:y val="-1.16279069767441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2CF-459D-A282-2A1FC12452B2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5222895461758065E-3"/>
                  <c:y val="-2.0930232558139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2CF-459D-A282-2A1FC12452B2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0445790923515609E-3"/>
                  <c:y val="-1.627906976744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2CF-459D-A282-2A1FC12452B2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4.5222895461758065E-3"/>
                  <c:y val="-2.325581395348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2CF-459D-A282-2A1FC12452B2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3566868638527591E-2"/>
                  <c:y val="-1.8604651162790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02CF-459D-A282-2A1FC12452B2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9.0445790923515609E-3"/>
                  <c:y val="-1.3953488372093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02CF-459D-A282-2A1FC12452B2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2.5065577129236745E-2"/>
                  <c:y val="-7.25394850382989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</c:spPr>
            <c:txPr>
              <a:bodyPr/>
              <a:lstStyle/>
              <a:p>
                <a:pPr>
                  <a:defRPr sz="120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Расходы бюджета</c:v>
                </c:pt>
                <c:pt idx="1">
                  <c:v>Неналоговые доходы</c:v>
                </c:pt>
                <c:pt idx="2">
                  <c:v>Транспортный налог</c:v>
                </c:pt>
                <c:pt idx="3">
                  <c:v>ЕСХН</c:v>
                </c:pt>
                <c:pt idx="4">
                  <c:v>ЕНВД</c:v>
                </c:pt>
                <c:pt idx="5">
                  <c:v>Акцизы</c:v>
                </c:pt>
                <c:pt idx="6">
                  <c:v>НДФЛ</c:v>
                </c:pt>
                <c:pt idx="7">
                  <c:v>Собственные доходы</c:v>
                </c:pt>
                <c:pt idx="8">
                  <c:v>Доходы бюджета</c:v>
                </c:pt>
              </c:strCache>
            </c:strRef>
          </c:cat>
          <c:val>
            <c:numRef>
              <c:f>Лист1!$C$2:$C$10</c:f>
              <c:numCache>
                <c:formatCode>#,##0.0</c:formatCode>
                <c:ptCount val="9"/>
                <c:pt idx="0">
                  <c:v>586551.80000000005</c:v>
                </c:pt>
                <c:pt idx="1">
                  <c:v>10142.299999999994</c:v>
                </c:pt>
                <c:pt idx="2">
                  <c:v>2276.1999999999998</c:v>
                </c:pt>
                <c:pt idx="3">
                  <c:v>3974.1</c:v>
                </c:pt>
                <c:pt idx="4">
                  <c:v>8592.2999999999938</c:v>
                </c:pt>
                <c:pt idx="5">
                  <c:v>2620.9</c:v>
                </c:pt>
                <c:pt idx="6">
                  <c:v>66602.3</c:v>
                </c:pt>
                <c:pt idx="7">
                  <c:v>99715.6</c:v>
                </c:pt>
                <c:pt idx="8">
                  <c:v>570926.1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02CF-459D-A282-2A1FC12452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8618264"/>
        <c:axId val="168618656"/>
        <c:axId val="0"/>
      </c:bar3DChart>
      <c:catAx>
        <c:axId val="1686182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8618656"/>
        <c:crosses val="autoZero"/>
        <c:auto val="1"/>
        <c:lblAlgn val="ctr"/>
        <c:lblOffset val="100"/>
        <c:noMultiLvlLbl val="0"/>
      </c:catAx>
      <c:valAx>
        <c:axId val="168618656"/>
        <c:scaling>
          <c:orientation val="minMax"/>
        </c:scaling>
        <c:delete val="1"/>
        <c:axPos val="b"/>
        <c:numFmt formatCode="#,##0.0" sourceLinked="1"/>
        <c:majorTickMark val="out"/>
        <c:minorTickMark val="none"/>
        <c:tickLblPos val="none"/>
        <c:crossAx val="168618264"/>
        <c:crosses val="autoZero"/>
        <c:crossBetween val="between"/>
      </c:valAx>
      <c:spPr>
        <a:noFill/>
        <a:ln w="25395">
          <a:noFill/>
        </a:ln>
      </c:spPr>
    </c:plotArea>
    <c:legend>
      <c:legendPos val="r"/>
      <c:layout>
        <c:manualLayout>
          <c:xMode val="edge"/>
          <c:yMode val="edge"/>
          <c:x val="0.16457240091612091"/>
          <c:y val="0.91051939927901959"/>
          <c:w val="0.71550350466554669"/>
          <c:h val="8.7520166856300277E-2"/>
        </c:manualLayout>
      </c:layout>
      <c:overlay val="0"/>
      <c:txPr>
        <a:bodyPr/>
        <a:lstStyle/>
        <a:p>
          <a:pPr>
            <a:defRPr sz="120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1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2.9394882050142578E-2"/>
          <c:w val="0.93006045305311136"/>
          <c:h val="0.7862891777456825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</c:spPr>
          <c:invertIfNegative val="0"/>
          <c:dLbls>
            <c:spPr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txPr>
              <a:bodyPr/>
              <a:lstStyle/>
              <a:p>
                <a:pPr>
                  <a:defRPr sz="1022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 2019 год</c:v>
                </c:pt>
                <c:pt idx="1">
                  <c:v>за 2020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595464.1</c:v>
                </c:pt>
                <c:pt idx="1">
                  <c:v>471210.5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3B-46C8-98BE-7D552F8D580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Собственные (налоговые и неналоговые) доходы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spPr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txPr>
              <a:bodyPr/>
              <a:lstStyle/>
              <a:p>
                <a:pPr>
                  <a:defRPr sz="1022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 2019 год</c:v>
                </c:pt>
                <c:pt idx="1">
                  <c:v>за 2020 год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101284.6</c:v>
                </c:pt>
                <c:pt idx="1">
                  <c:v>99715.6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33B-46C8-98BE-7D552F8D58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8619440"/>
        <c:axId val="168619832"/>
      </c:barChart>
      <c:catAx>
        <c:axId val="168619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22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8619832"/>
        <c:crosses val="autoZero"/>
        <c:auto val="1"/>
        <c:lblAlgn val="ctr"/>
        <c:lblOffset val="100"/>
        <c:noMultiLvlLbl val="0"/>
      </c:catAx>
      <c:valAx>
        <c:axId val="168619832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168619440"/>
        <c:crosses val="autoZero"/>
        <c:crossBetween val="between"/>
      </c:valAx>
      <c:spPr>
        <a:noFill/>
        <a:ln w="21686">
          <a:noFill/>
        </a:ln>
      </c:spPr>
    </c:plotArea>
    <c:legend>
      <c:legendPos val="b"/>
      <c:overlay val="1"/>
      <c:txPr>
        <a:bodyPr/>
        <a:lstStyle/>
        <a:p>
          <a:pPr>
            <a:defRPr sz="1022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532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818105801812184"/>
          <c:y val="0.11657617160869208"/>
          <c:w val="0.76742450717855792"/>
          <c:h val="0.8822863692890616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noFill/>
            </a:ln>
          </c:spPr>
          <c:explosion val="25"/>
          <c:dLbls>
            <c:dLbl>
              <c:idx val="0"/>
              <c:layout>
                <c:manualLayout>
                  <c:x val="6.0692032829984317E-2"/>
                  <c:y val="0.2421813646749977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НДФЛ; </a:t>
                    </a:r>
                    <a:r>
                      <a:rPr lang="ru-RU" b="0" dirty="0"/>
                      <a:t>69 813,9; 56%</a:t>
                    </a:r>
                    <a:endParaRPr lang="ru-RU" b="0" i="1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5EC-4CDF-A5A9-4241CA8AAB3A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9858070618043033"/>
                  <c:y val="7.1044935674960716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Акцизы; </a:t>
                    </a:r>
                    <a:r>
                      <a:rPr lang="ru-RU" b="0" dirty="0"/>
                      <a:t>6 774,4; 6%</a:t>
                    </a:r>
                    <a:endParaRPr lang="ru-RU" b="0" i="1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5EC-4CDF-A5A9-4241CA8AAB3A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9299924166601945"/>
                  <c:y val="3.1035736289948806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УСН; </a:t>
                    </a:r>
                    <a:r>
                      <a:rPr lang="ru-RU" b="0" dirty="0"/>
                      <a:t>2 391,0; 2%</a:t>
                    </a:r>
                    <a:endParaRPr lang="ru-RU" b="0" i="1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5EC-4CDF-A5A9-4241CA8AAB3A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20702401235690171"/>
                  <c:y val="4.8573404836954964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ЕНВД; </a:t>
                    </a:r>
                    <a:r>
                      <a:rPr lang="ru-RU" b="0" dirty="0"/>
                      <a:t>8 592,3; 7%</a:t>
                    </a:r>
                    <a:endParaRPr lang="ru-RU" b="0" i="1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5EC-4CDF-A5A9-4241CA8AAB3A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22392388723148493"/>
                  <c:y val="-1.9466811592580198E-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ЕСХН; </a:t>
                    </a:r>
                    <a:r>
                      <a:rPr lang="ru-RU" b="0" dirty="0"/>
                      <a:t>5 677,3; 5%</a:t>
                    </a:r>
                    <a:endParaRPr lang="ru-RU" b="0" i="1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21547397204493848"/>
                  <c:y val="-2.4286702418477531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 Транспортный </a:t>
                    </a:r>
                    <a:r>
                      <a:rPr lang="ru-RU" b="1" dirty="0"/>
                      <a:t>налог; </a:t>
                    </a:r>
                    <a:r>
                      <a:rPr lang="ru-RU" b="1" dirty="0" smtClean="0"/>
                      <a:t>           </a:t>
                    </a:r>
                    <a:r>
                      <a:rPr lang="ru-RU" b="0" dirty="0" smtClean="0"/>
                      <a:t>2 </a:t>
                    </a:r>
                    <a:r>
                      <a:rPr lang="ru-RU" b="0" dirty="0"/>
                      <a:t>276,2; 2%</a:t>
                    </a:r>
                    <a:endParaRPr lang="ru-RU" b="0" i="1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5EC-4CDF-A5A9-4241CA8AAB3A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20702401235690171"/>
                  <c:y val="-8.5003649698548456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Земельный налог; </a:t>
                    </a:r>
                    <a:r>
                      <a:rPr lang="ru-RU" b="0" dirty="0"/>
                      <a:t>7 928,1; 6%</a:t>
                    </a:r>
                    <a:endParaRPr lang="ru-RU" b="0" i="1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5EC-4CDF-A5A9-4241CA8AAB3A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0.25809192895344385"/>
                  <c:y val="-8.56519039182536E-2"/>
                </c:manualLayout>
              </c:layout>
              <c:tx>
                <c:rich>
                  <a:bodyPr/>
                  <a:lstStyle/>
                  <a:p>
                    <a:r>
                      <a:rPr lang="ru-RU" sz="1000" b="1" dirty="0"/>
                      <a:t>Налог на имущество  физических лиц; </a:t>
                    </a:r>
                    <a:r>
                      <a:rPr lang="ru-RU" sz="1000" b="0" dirty="0"/>
                      <a:t>5 680,6; 5%</a:t>
                    </a:r>
                    <a:endParaRPr lang="ru-RU" b="0" i="1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5EC-4CDF-A5A9-4241CA8AAB3A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0.2913630984837059"/>
                  <c:y val="-0.12999940571188404"/>
                </c:manualLayout>
              </c:layout>
              <c:tx>
                <c:rich>
                  <a:bodyPr/>
                  <a:lstStyle/>
                  <a:p>
                    <a:r>
                      <a:rPr lang="ru-RU" sz="1000" b="1" dirty="0" smtClean="0"/>
                      <a:t>  Государственная пошлина; </a:t>
                    </a:r>
                    <a:r>
                      <a:rPr lang="ru-RU" sz="1000" b="0" dirty="0" smtClean="0"/>
                      <a:t>3 012,5; 2%</a:t>
                    </a:r>
                    <a:endParaRPr lang="ru-RU" b="0" i="1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5EC-4CDF-A5A9-4241CA8AAB3A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0.24052026172604621"/>
                  <c:y val="-0.18684194433845835"/>
                </c:manualLayout>
              </c:layout>
              <c:tx>
                <c:rich>
                  <a:bodyPr/>
                  <a:lstStyle/>
                  <a:p>
                    <a:r>
                      <a:rPr lang="ru-RU" sz="1000" b="1" dirty="0"/>
                      <a:t>Прочие налоговые доходы; </a:t>
                    </a:r>
                    <a:r>
                      <a:rPr lang="ru-RU" sz="1000" b="0" dirty="0"/>
                      <a:t>111,5; 0%</a:t>
                    </a:r>
                    <a:endParaRPr lang="ru-RU" b="0" i="1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B5EC-4CDF-A5A9-4241CA8AAB3A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5.8619968033868701E-2"/>
                  <c:y val="-0.18095539135595026"/>
                </c:manualLayout>
              </c:layout>
              <c:tx>
                <c:rich>
                  <a:bodyPr/>
                  <a:lstStyle/>
                  <a:p>
                    <a:r>
                      <a:rPr lang="ru-RU" sz="1000" b="1" dirty="0"/>
                      <a:t>Доходы, получаемые в виде арендной платы за земельные участки; </a:t>
                    </a:r>
                    <a:r>
                      <a:rPr lang="ru-RU" sz="1000" b="0" dirty="0"/>
                      <a:t>3 842,5; 3%</a:t>
                    </a:r>
                    <a:endParaRPr lang="ru-RU" b="0" i="1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B5EC-4CDF-A5A9-4241CA8AAB3A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0.11038689549252553"/>
                  <c:y val="-0.16845053584978464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Доходы от продажи земельных участков; </a:t>
                    </a:r>
                    <a:r>
                      <a:rPr lang="ru-RU" b="0" dirty="0"/>
                      <a:t>2 332,6; 2%</a:t>
                    </a:r>
                    <a:endParaRPr lang="ru-RU" b="0" i="1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0.15158701757423299"/>
                  <c:y val="-2.1876692967504524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Штрафы; </a:t>
                    </a:r>
                    <a:r>
                      <a:rPr lang="ru-RU" b="0" dirty="0"/>
                      <a:t>1 560,1; 1%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0.11758619120244236"/>
                  <c:y val="-7.875609468301625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Прочие неналоговые доходы; </a:t>
                    </a:r>
                    <a:r>
                      <a:rPr lang="ru-RU" b="0" dirty="0"/>
                      <a:t>3 918,8; 3%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Лист1!$A$2:$A$15</c:f>
              <c:strCache>
                <c:ptCount val="14"/>
                <c:pt idx="0">
                  <c:v>НДФЛ</c:v>
                </c:pt>
                <c:pt idx="1">
                  <c:v>Акцизы</c:v>
                </c:pt>
                <c:pt idx="2">
                  <c:v>УСН</c:v>
                </c:pt>
                <c:pt idx="3">
                  <c:v>ЕНВД</c:v>
                </c:pt>
                <c:pt idx="4">
                  <c:v>ЕСХН</c:v>
                </c:pt>
                <c:pt idx="5">
                  <c:v>Транспортный налог</c:v>
                </c:pt>
                <c:pt idx="6">
                  <c:v>Земельный налог</c:v>
                </c:pt>
                <c:pt idx="7">
                  <c:v>Налог на имущество  физических лиц</c:v>
                </c:pt>
                <c:pt idx="8">
                  <c:v>Государственная пошлина</c:v>
                </c:pt>
                <c:pt idx="9">
                  <c:v>Прочие налоговые доходы</c:v>
                </c:pt>
                <c:pt idx="10">
                  <c:v>Доходы, получаемые в виде арендной платы за земельные участки</c:v>
                </c:pt>
                <c:pt idx="11">
                  <c:v>Доходы от продажи земельных участков</c:v>
                </c:pt>
                <c:pt idx="12">
                  <c:v>Штрафы</c:v>
                </c:pt>
                <c:pt idx="13">
                  <c:v>Прочие неналоговые доходы</c:v>
                </c:pt>
              </c:strCache>
            </c:strRef>
          </c:cat>
          <c:val>
            <c:numRef>
              <c:f>Лист1!$B$2:$B$15</c:f>
              <c:numCache>
                <c:formatCode>#,##0.0</c:formatCode>
                <c:ptCount val="14"/>
                <c:pt idx="0">
                  <c:v>69813.899999999994</c:v>
                </c:pt>
                <c:pt idx="1">
                  <c:v>6774.4</c:v>
                </c:pt>
                <c:pt idx="2">
                  <c:v>2391</c:v>
                </c:pt>
                <c:pt idx="3">
                  <c:v>8592.2999999999993</c:v>
                </c:pt>
                <c:pt idx="4">
                  <c:v>5677.3</c:v>
                </c:pt>
                <c:pt idx="5">
                  <c:v>2276.1999999999998</c:v>
                </c:pt>
                <c:pt idx="6">
                  <c:v>7928.1</c:v>
                </c:pt>
                <c:pt idx="7">
                  <c:v>5680.6</c:v>
                </c:pt>
                <c:pt idx="8">
                  <c:v>3012.5</c:v>
                </c:pt>
                <c:pt idx="9">
                  <c:v>111.5</c:v>
                </c:pt>
                <c:pt idx="10">
                  <c:v>3842.5</c:v>
                </c:pt>
                <c:pt idx="11">
                  <c:v>2332.6</c:v>
                </c:pt>
                <c:pt idx="12">
                  <c:v>1560.1</c:v>
                </c:pt>
                <c:pt idx="13">
                  <c:v>3918.8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B5EC-4CDF-A5A9-4241CA8AAB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2.18062E-7</cdr:x>
      <cdr:y>0</cdr:y>
    </cdr:from>
    <cdr:to>
      <cdr:x>0.34545</cdr:x>
      <cdr:y>0.12401</cdr:y>
    </cdr:to>
    <cdr:sp macro="" textlink="">
      <cdr:nvSpPr>
        <cdr:cNvPr id="2" name="Text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" y="0"/>
          <a:ext cx="1584176" cy="61633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9pPr>
        </a:lstStyle>
        <a:p xmlns:a="http://schemas.openxmlformats.org/drawingml/2006/main">
          <a:pPr algn="ctr" eaLnBrk="1" hangingPunct="1">
            <a:spcBef>
              <a:spcPct val="0"/>
            </a:spcBef>
            <a:buFontTx/>
            <a:buNone/>
          </a:pPr>
          <a:r>
            <a:rPr lang="ru-RU" altLang="ru-RU" sz="1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Снижение к 2019 г.                - 90,0 тыс</a:t>
          </a:r>
          <a:r>
            <a:rPr lang="ru-RU" altLang="ru-RU" sz="10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en-US" altLang="ru-RU" sz="10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altLang="ru-RU" sz="1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руб.    </a:t>
          </a:r>
          <a:endParaRPr lang="ru-RU" altLang="ru-RU" sz="1000" b="1" dirty="0">
            <a:solidFill>
              <a:schemeClr val="tx2">
                <a:lumMod val="60000"/>
                <a:lumOff val="4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2EE978-B73F-47B4-9C3F-A2B8739098E6}" type="datetimeFigureOut">
              <a:rPr lang="ru-RU"/>
              <a:pPr>
                <a:defRPr/>
              </a:pPr>
              <a:t>10.02.2021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551EBAB-37BD-43F4-B1D1-10406C4D97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4011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D96CC5-ACD3-4EF0-890B-E44FA9CA9C03}" type="slidenum">
              <a:rPr lang="ru-RU" altLang="ru-RU" smtClean="0">
                <a:solidFill>
                  <a:srgbClr val="000000"/>
                </a:solidFill>
              </a:rPr>
              <a:pPr/>
              <a:t>1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511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6975" y="687388"/>
            <a:ext cx="4595813" cy="3446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z="2000" b="1">
              <a:solidFill>
                <a:srgbClr val="FF0000"/>
              </a:solidFill>
            </a:endParaRPr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3EAE1A1-48EB-49B8-A39B-D8643305E38D}" type="slidenum">
              <a:rPr lang="ru-RU" altLang="ru-RU" smtClean="0">
                <a:solidFill>
                  <a:srgbClr val="000000"/>
                </a:solidFill>
                <a:cs typeface="Arial" pitchFamily="34" charset="0"/>
              </a:rPr>
              <a:pPr/>
              <a:t>2</a:t>
            </a:fld>
            <a:endParaRPr lang="ru-RU" altLang="ru-RU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317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6975" y="687388"/>
            <a:ext cx="4595813" cy="3446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z="2000" b="1" smtClean="0">
              <a:solidFill>
                <a:srgbClr val="FF0000"/>
              </a:solidFill>
            </a:endParaRP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806BE63-7DF5-4D2E-99FD-BECF0586C5B7}" type="slidenum">
              <a:rPr lang="ru-RU" altLang="ru-RU" smtClean="0">
                <a:solidFill>
                  <a:srgbClr val="000000"/>
                </a:solidFill>
                <a:cs typeface="Arial" pitchFamily="34" charset="0"/>
              </a:rPr>
              <a:pPr/>
              <a:t>3</a:t>
            </a:fld>
            <a:endParaRPr lang="ru-RU" altLang="ru-RU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05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6975" y="687388"/>
            <a:ext cx="4595813" cy="3446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z="2000" b="1" smtClean="0">
              <a:solidFill>
                <a:srgbClr val="FF0000"/>
              </a:solidFill>
            </a:endParaRP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806BE63-7DF5-4D2E-99FD-BECF0586C5B7}" type="slidenum">
              <a:rPr lang="ru-RU" altLang="ru-RU" smtClean="0">
                <a:solidFill>
                  <a:srgbClr val="000000"/>
                </a:solidFill>
                <a:cs typeface="Arial" pitchFamily="34" charset="0"/>
              </a:rPr>
              <a:pPr/>
              <a:t>4</a:t>
            </a:fld>
            <a:endParaRPr lang="ru-RU" altLang="ru-RU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748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6975" y="687388"/>
            <a:ext cx="4595813" cy="3446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z="2000" b="1" smtClean="0">
              <a:solidFill>
                <a:srgbClr val="FF0000"/>
              </a:solidFill>
            </a:endParaRPr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3EAE1A1-48EB-49B8-A39B-D8643305E38D}" type="slidenum">
              <a:rPr lang="ru-RU" altLang="ru-RU" smtClean="0">
                <a:solidFill>
                  <a:srgbClr val="000000"/>
                </a:solidFill>
                <a:cs typeface="Arial" pitchFamily="34" charset="0"/>
              </a:rPr>
              <a:pPr/>
              <a:t>6</a:t>
            </a:fld>
            <a:endParaRPr lang="ru-RU" altLang="ru-RU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870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6975" y="687388"/>
            <a:ext cx="4595813" cy="3446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z="2000" b="1" smtClean="0">
              <a:solidFill>
                <a:srgbClr val="FF0000"/>
              </a:solidFill>
            </a:endParaRP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806BE63-7DF5-4D2E-99FD-BECF0586C5B7}" type="slidenum">
              <a:rPr lang="ru-RU" altLang="ru-RU" smtClean="0">
                <a:solidFill>
                  <a:srgbClr val="000000"/>
                </a:solidFill>
                <a:cs typeface="Arial" pitchFamily="34" charset="0"/>
              </a:rPr>
              <a:pPr/>
              <a:t>7</a:t>
            </a:fld>
            <a:endParaRPr lang="ru-RU" altLang="ru-RU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7317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6975" y="687388"/>
            <a:ext cx="4595813" cy="3446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z="2000" b="1">
              <a:solidFill>
                <a:srgbClr val="FF0000"/>
              </a:solidFill>
            </a:endParaRP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806BE63-7DF5-4D2E-99FD-BECF0586C5B7}" type="slidenum">
              <a:rPr lang="ru-RU" altLang="ru-RU" smtClean="0">
                <a:solidFill>
                  <a:srgbClr val="000000"/>
                </a:solidFill>
                <a:cs typeface="Arial" pitchFamily="34" charset="0"/>
              </a:rPr>
              <a:pPr/>
              <a:t>8</a:t>
            </a:fld>
            <a:endParaRPr lang="ru-RU" altLang="ru-RU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290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6975" y="687388"/>
            <a:ext cx="4595813" cy="3446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z="2000" b="1">
              <a:solidFill>
                <a:srgbClr val="FF0000"/>
              </a:solidFill>
            </a:endParaRP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806BE63-7DF5-4D2E-99FD-BECF0586C5B7}" type="slidenum">
              <a:rPr lang="ru-RU" altLang="ru-RU" smtClean="0">
                <a:solidFill>
                  <a:srgbClr val="000000"/>
                </a:solidFill>
                <a:cs typeface="Arial" pitchFamily="34" charset="0"/>
              </a:rPr>
              <a:pPr/>
              <a:t>9</a:t>
            </a:fld>
            <a:endParaRPr lang="ru-RU" altLang="ru-RU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56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6975" y="687388"/>
            <a:ext cx="4595813" cy="3446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z="2000" b="1">
              <a:solidFill>
                <a:srgbClr val="FF0000"/>
              </a:solidFill>
            </a:endParaRP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806BE63-7DF5-4D2E-99FD-BECF0586C5B7}" type="slidenum">
              <a:rPr lang="ru-RU" altLang="ru-RU" smtClean="0">
                <a:solidFill>
                  <a:srgbClr val="000000"/>
                </a:solidFill>
                <a:cs typeface="Arial" pitchFamily="34" charset="0"/>
              </a:rPr>
              <a:pPr/>
              <a:t>10</a:t>
            </a:fld>
            <a:endParaRPr lang="ru-RU" altLang="ru-RU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013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4285695 w 2706"/>
                <a:gd name="T1" fmla="*/ 0 h 640"/>
                <a:gd name="T2" fmla="*/ 4285695 w 2706"/>
                <a:gd name="T3" fmla="*/ 0 h 640"/>
                <a:gd name="T4" fmla="*/ 4104744 w 2706"/>
                <a:gd name="T5" fmla="*/ 28579 h 640"/>
                <a:gd name="T6" fmla="*/ 3920617 w 2706"/>
                <a:gd name="T7" fmla="*/ 60334 h 640"/>
                <a:gd name="T8" fmla="*/ 3733317 w 2706"/>
                <a:gd name="T9" fmla="*/ 95264 h 640"/>
                <a:gd name="T10" fmla="*/ 3539667 w 2706"/>
                <a:gd name="T11" fmla="*/ 130194 h 640"/>
                <a:gd name="T12" fmla="*/ 3342842 w 2706"/>
                <a:gd name="T13" fmla="*/ 171476 h 640"/>
                <a:gd name="T14" fmla="*/ 3139669 w 2706"/>
                <a:gd name="T15" fmla="*/ 212757 h 640"/>
                <a:gd name="T16" fmla="*/ 2933320 w 2706"/>
                <a:gd name="T17" fmla="*/ 260389 h 640"/>
                <a:gd name="T18" fmla="*/ 2720623 w 2706"/>
                <a:gd name="T19" fmla="*/ 308021 h 640"/>
                <a:gd name="T20" fmla="*/ 2720623 w 2706"/>
                <a:gd name="T21" fmla="*/ 308021 h 640"/>
                <a:gd name="T22" fmla="*/ 2336498 w 2706"/>
                <a:gd name="T23" fmla="*/ 400110 h 640"/>
                <a:gd name="T24" fmla="*/ 1961896 w 2706"/>
                <a:gd name="T25" fmla="*/ 482672 h 640"/>
                <a:gd name="T26" fmla="*/ 1603167 w 2706"/>
                <a:gd name="T27" fmla="*/ 558884 h 640"/>
                <a:gd name="T28" fmla="*/ 1257137 w 2706"/>
                <a:gd name="T29" fmla="*/ 631920 h 640"/>
                <a:gd name="T30" fmla="*/ 926980 w 2706"/>
                <a:gd name="T31" fmla="*/ 695429 h 640"/>
                <a:gd name="T32" fmla="*/ 606347 w 2706"/>
                <a:gd name="T33" fmla="*/ 752588 h 640"/>
                <a:gd name="T34" fmla="*/ 298411 w 2706"/>
                <a:gd name="T35" fmla="*/ 806571 h 640"/>
                <a:gd name="T36" fmla="*/ 0 w 2706"/>
                <a:gd name="T37" fmla="*/ 854203 h 640"/>
                <a:gd name="T38" fmla="*/ 0 w 2706"/>
                <a:gd name="T39" fmla="*/ 854203 h 640"/>
                <a:gd name="T40" fmla="*/ 206348 w 2706"/>
                <a:gd name="T41" fmla="*/ 882782 h 640"/>
                <a:gd name="T42" fmla="*/ 403173 w 2706"/>
                <a:gd name="T43" fmla="*/ 908186 h 640"/>
                <a:gd name="T44" fmla="*/ 593648 w 2706"/>
                <a:gd name="T45" fmla="*/ 930414 h 640"/>
                <a:gd name="T46" fmla="*/ 780949 w 2706"/>
                <a:gd name="T47" fmla="*/ 949467 h 640"/>
                <a:gd name="T48" fmla="*/ 961900 w 2706"/>
                <a:gd name="T49" fmla="*/ 968520 h 640"/>
                <a:gd name="T50" fmla="*/ 1136503 w 2706"/>
                <a:gd name="T51" fmla="*/ 981222 h 640"/>
                <a:gd name="T52" fmla="*/ 1304756 w 2706"/>
                <a:gd name="T53" fmla="*/ 993924 h 640"/>
                <a:gd name="T54" fmla="*/ 1469835 w 2706"/>
                <a:gd name="T55" fmla="*/ 1003450 h 640"/>
                <a:gd name="T56" fmla="*/ 1631739 w 2706"/>
                <a:gd name="T57" fmla="*/ 1009801 h 640"/>
                <a:gd name="T58" fmla="*/ 1787294 w 2706"/>
                <a:gd name="T59" fmla="*/ 1012977 h 640"/>
                <a:gd name="T60" fmla="*/ 1936499 w 2706"/>
                <a:gd name="T61" fmla="*/ 1016152 h 640"/>
                <a:gd name="T62" fmla="*/ 2082530 w 2706"/>
                <a:gd name="T63" fmla="*/ 1016152 h 640"/>
                <a:gd name="T64" fmla="*/ 2225387 w 2706"/>
                <a:gd name="T65" fmla="*/ 1012977 h 640"/>
                <a:gd name="T66" fmla="*/ 2365069 w 2706"/>
                <a:gd name="T67" fmla="*/ 1009801 h 640"/>
                <a:gd name="T68" fmla="*/ 2498402 w 2706"/>
                <a:gd name="T69" fmla="*/ 1003450 h 640"/>
                <a:gd name="T70" fmla="*/ 2628560 w 2706"/>
                <a:gd name="T71" fmla="*/ 993924 h 640"/>
                <a:gd name="T72" fmla="*/ 2752369 w 2706"/>
                <a:gd name="T73" fmla="*/ 984397 h 640"/>
                <a:gd name="T74" fmla="*/ 2876178 w 2706"/>
                <a:gd name="T75" fmla="*/ 971695 h 640"/>
                <a:gd name="T76" fmla="*/ 2993637 w 2706"/>
                <a:gd name="T77" fmla="*/ 955818 h 640"/>
                <a:gd name="T78" fmla="*/ 3111097 w 2706"/>
                <a:gd name="T79" fmla="*/ 939941 h 640"/>
                <a:gd name="T80" fmla="*/ 3222208 w 2706"/>
                <a:gd name="T81" fmla="*/ 920888 h 640"/>
                <a:gd name="T82" fmla="*/ 3333319 w 2706"/>
                <a:gd name="T83" fmla="*/ 901835 h 640"/>
                <a:gd name="T84" fmla="*/ 3438080 w 2706"/>
                <a:gd name="T85" fmla="*/ 879607 h 640"/>
                <a:gd name="T86" fmla="*/ 3542841 w 2706"/>
                <a:gd name="T87" fmla="*/ 857378 h 640"/>
                <a:gd name="T88" fmla="*/ 3644428 w 2706"/>
                <a:gd name="T89" fmla="*/ 831974 h 640"/>
                <a:gd name="T90" fmla="*/ 3742841 w 2706"/>
                <a:gd name="T91" fmla="*/ 806571 h 640"/>
                <a:gd name="T92" fmla="*/ 3838078 w 2706"/>
                <a:gd name="T93" fmla="*/ 777991 h 640"/>
                <a:gd name="T94" fmla="*/ 3933316 w 2706"/>
                <a:gd name="T95" fmla="*/ 749412 h 640"/>
                <a:gd name="T96" fmla="*/ 4114267 w 2706"/>
                <a:gd name="T97" fmla="*/ 685903 h 640"/>
                <a:gd name="T98" fmla="*/ 4288870 w 2706"/>
                <a:gd name="T99" fmla="*/ 619218 h 640"/>
                <a:gd name="T100" fmla="*/ 4288870 w 2706"/>
                <a:gd name="T101" fmla="*/ 619218 h 640"/>
                <a:gd name="T102" fmla="*/ 4295219 w 2706"/>
                <a:gd name="T103" fmla="*/ 616042 h 640"/>
                <a:gd name="T104" fmla="*/ 4295219 w 2706"/>
                <a:gd name="T105" fmla="*/ 616042 h 640"/>
                <a:gd name="T106" fmla="*/ 4295219 w 2706"/>
                <a:gd name="T107" fmla="*/ 0 h 640"/>
                <a:gd name="T108" fmla="*/ 4295219 w 2706"/>
                <a:gd name="T109" fmla="*/ 0 h 640"/>
                <a:gd name="T110" fmla="*/ 4285695 w 2706"/>
                <a:gd name="T111" fmla="*/ 0 h 640"/>
                <a:gd name="T112" fmla="*/ 4285695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8280254 w 5216"/>
                <a:gd name="T1" fmla="*/ 1131992 h 762"/>
                <a:gd name="T2" fmla="*/ 7911960 w 5216"/>
                <a:gd name="T3" fmla="*/ 1087600 h 762"/>
                <a:gd name="T4" fmla="*/ 7108700 w 5216"/>
                <a:gd name="T5" fmla="*/ 967108 h 762"/>
                <a:gd name="T6" fmla="*/ 6213365 w 5216"/>
                <a:gd name="T7" fmla="*/ 805395 h 762"/>
                <a:gd name="T8" fmla="*/ 5216433 w 5216"/>
                <a:gd name="T9" fmla="*/ 592948 h 762"/>
                <a:gd name="T10" fmla="*/ 4676693 w 5216"/>
                <a:gd name="T11" fmla="*/ 469285 h 762"/>
                <a:gd name="T12" fmla="*/ 4257600 w 5216"/>
                <a:gd name="T13" fmla="*/ 374160 h 762"/>
                <a:gd name="T14" fmla="*/ 3857557 w 5216"/>
                <a:gd name="T15" fmla="*/ 291718 h 762"/>
                <a:gd name="T16" fmla="*/ 3476564 w 5216"/>
                <a:gd name="T17" fmla="*/ 221959 h 762"/>
                <a:gd name="T18" fmla="*/ 3111445 w 5216"/>
                <a:gd name="T19" fmla="*/ 161713 h 762"/>
                <a:gd name="T20" fmla="*/ 2762201 w 5216"/>
                <a:gd name="T21" fmla="*/ 114150 h 762"/>
                <a:gd name="T22" fmla="*/ 2117688 w 5216"/>
                <a:gd name="T23" fmla="*/ 44392 h 762"/>
                <a:gd name="T24" fmla="*/ 1539848 w 5216"/>
                <a:gd name="T25" fmla="*/ 6342 h 762"/>
                <a:gd name="T26" fmla="*/ 1022332 w 5216"/>
                <a:gd name="T27" fmla="*/ 0 h 762"/>
                <a:gd name="T28" fmla="*/ 568315 w 5216"/>
                <a:gd name="T29" fmla="*/ 15854 h 762"/>
                <a:gd name="T30" fmla="*/ 174622 w 5216"/>
                <a:gd name="T31" fmla="*/ 50734 h 762"/>
                <a:gd name="T32" fmla="*/ 0 w 5216"/>
                <a:gd name="T33" fmla="*/ 76100 h 762"/>
                <a:gd name="T34" fmla="*/ 498466 w 5216"/>
                <a:gd name="T35" fmla="*/ 136346 h 762"/>
                <a:gd name="T36" fmla="*/ 1035032 w 5216"/>
                <a:gd name="T37" fmla="*/ 221959 h 762"/>
                <a:gd name="T38" fmla="*/ 1609697 w 5216"/>
                <a:gd name="T39" fmla="*/ 332939 h 762"/>
                <a:gd name="T40" fmla="*/ 2225636 w 5216"/>
                <a:gd name="T41" fmla="*/ 469285 h 762"/>
                <a:gd name="T42" fmla="*/ 2787601 w 5216"/>
                <a:gd name="T43" fmla="*/ 599290 h 762"/>
                <a:gd name="T44" fmla="*/ 3822633 w 5216"/>
                <a:gd name="T45" fmla="*/ 818078 h 762"/>
                <a:gd name="T46" fmla="*/ 4298874 w 5216"/>
                <a:gd name="T47" fmla="*/ 906862 h 762"/>
                <a:gd name="T48" fmla="*/ 4749716 w 5216"/>
                <a:gd name="T49" fmla="*/ 982962 h 762"/>
                <a:gd name="T50" fmla="*/ 5175159 w 5216"/>
                <a:gd name="T51" fmla="*/ 1049550 h 762"/>
                <a:gd name="T52" fmla="*/ 5575202 w 5216"/>
                <a:gd name="T53" fmla="*/ 1100283 h 762"/>
                <a:gd name="T54" fmla="*/ 5953020 w 5216"/>
                <a:gd name="T55" fmla="*/ 1144675 h 762"/>
                <a:gd name="T56" fmla="*/ 6308614 w 5216"/>
                <a:gd name="T57" fmla="*/ 1173213 h 762"/>
                <a:gd name="T58" fmla="*/ 6641983 w 5216"/>
                <a:gd name="T59" fmla="*/ 1195409 h 762"/>
                <a:gd name="T60" fmla="*/ 6959477 w 5216"/>
                <a:gd name="T61" fmla="*/ 1208092 h 762"/>
                <a:gd name="T62" fmla="*/ 7254747 w 5216"/>
                <a:gd name="T63" fmla="*/ 1208092 h 762"/>
                <a:gd name="T64" fmla="*/ 7534142 w 5216"/>
                <a:gd name="T65" fmla="*/ 1201750 h 762"/>
                <a:gd name="T66" fmla="*/ 7797663 w 5216"/>
                <a:gd name="T67" fmla="*/ 1185896 h 762"/>
                <a:gd name="T68" fmla="*/ 8045308 w 5216"/>
                <a:gd name="T69" fmla="*/ 1160529 h 762"/>
                <a:gd name="T70" fmla="*/ 8280254 w 5216"/>
                <a:gd name="T71" fmla="*/ 1131992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11149 h 694"/>
                <a:gd name="T2" fmla="*/ 0 w 5144"/>
                <a:gd name="T3" fmla="*/ 111149 h 694"/>
                <a:gd name="T4" fmla="*/ 28568 w 5144"/>
                <a:gd name="T5" fmla="*/ 104797 h 694"/>
                <a:gd name="T6" fmla="*/ 114274 w 5144"/>
                <a:gd name="T7" fmla="*/ 88919 h 694"/>
                <a:gd name="T8" fmla="*/ 260290 w 5144"/>
                <a:gd name="T9" fmla="*/ 66689 h 694"/>
                <a:gd name="T10" fmla="*/ 355519 w 5144"/>
                <a:gd name="T11" fmla="*/ 53987 h 694"/>
                <a:gd name="T12" fmla="*/ 466618 w 5144"/>
                <a:gd name="T13" fmla="*/ 41284 h 694"/>
                <a:gd name="T14" fmla="*/ 590415 w 5144"/>
                <a:gd name="T15" fmla="*/ 31757 h 694"/>
                <a:gd name="T16" fmla="*/ 733257 w 5144"/>
                <a:gd name="T17" fmla="*/ 22230 h 694"/>
                <a:gd name="T18" fmla="*/ 888797 w 5144"/>
                <a:gd name="T19" fmla="*/ 12703 h 694"/>
                <a:gd name="T20" fmla="*/ 1063382 w 5144"/>
                <a:gd name="T21" fmla="*/ 6351 h 694"/>
                <a:gd name="T22" fmla="*/ 1253838 w 5144"/>
                <a:gd name="T23" fmla="*/ 3176 h 694"/>
                <a:gd name="T24" fmla="*/ 1460166 w 5144"/>
                <a:gd name="T25" fmla="*/ 0 h 694"/>
                <a:gd name="T26" fmla="*/ 1682365 w 5144"/>
                <a:gd name="T27" fmla="*/ 3176 h 694"/>
                <a:gd name="T28" fmla="*/ 1920435 w 5144"/>
                <a:gd name="T29" fmla="*/ 9527 h 694"/>
                <a:gd name="T30" fmla="*/ 2177552 w 5144"/>
                <a:gd name="T31" fmla="*/ 22230 h 694"/>
                <a:gd name="T32" fmla="*/ 2450539 w 5144"/>
                <a:gd name="T33" fmla="*/ 38108 h 694"/>
                <a:gd name="T34" fmla="*/ 2739398 w 5144"/>
                <a:gd name="T35" fmla="*/ 63514 h 694"/>
                <a:gd name="T36" fmla="*/ 3047302 w 5144"/>
                <a:gd name="T37" fmla="*/ 92095 h 694"/>
                <a:gd name="T38" fmla="*/ 3374253 w 5144"/>
                <a:gd name="T39" fmla="*/ 127027 h 694"/>
                <a:gd name="T40" fmla="*/ 3717074 w 5144"/>
                <a:gd name="T41" fmla="*/ 168311 h 694"/>
                <a:gd name="T42" fmla="*/ 4078941 w 5144"/>
                <a:gd name="T43" fmla="*/ 219122 h 694"/>
                <a:gd name="T44" fmla="*/ 4456680 w 5144"/>
                <a:gd name="T45" fmla="*/ 276284 h 694"/>
                <a:gd name="T46" fmla="*/ 4853464 w 5144"/>
                <a:gd name="T47" fmla="*/ 342973 h 694"/>
                <a:gd name="T48" fmla="*/ 5269294 w 5144"/>
                <a:gd name="T49" fmla="*/ 422365 h 694"/>
                <a:gd name="T50" fmla="*/ 5704169 w 5144"/>
                <a:gd name="T51" fmla="*/ 508108 h 694"/>
                <a:gd name="T52" fmla="*/ 6158090 w 5144"/>
                <a:gd name="T53" fmla="*/ 603379 h 694"/>
                <a:gd name="T54" fmla="*/ 6631057 w 5144"/>
                <a:gd name="T55" fmla="*/ 711352 h 694"/>
                <a:gd name="T56" fmla="*/ 7123069 w 5144"/>
                <a:gd name="T57" fmla="*/ 828852 h 694"/>
                <a:gd name="T58" fmla="*/ 7634127 w 5144"/>
                <a:gd name="T59" fmla="*/ 959055 h 694"/>
                <a:gd name="T60" fmla="*/ 8164231 w 5144"/>
                <a:gd name="T61" fmla="*/ 1101960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925827 h 584"/>
                <a:gd name="T2" fmla="*/ 0 w 3112"/>
                <a:gd name="T3" fmla="*/ 925827 h 584"/>
                <a:gd name="T4" fmla="*/ 142845 w 3112"/>
                <a:gd name="T5" fmla="*/ 887779 h 584"/>
                <a:gd name="T6" fmla="*/ 533288 w 3112"/>
                <a:gd name="T7" fmla="*/ 789489 h 584"/>
                <a:gd name="T8" fmla="*/ 803107 w 3112"/>
                <a:gd name="T9" fmla="*/ 722906 h 584"/>
                <a:gd name="T10" fmla="*/ 1114192 w 3112"/>
                <a:gd name="T11" fmla="*/ 649981 h 584"/>
                <a:gd name="T12" fmla="*/ 1460194 w 3112"/>
                <a:gd name="T13" fmla="*/ 570715 h 584"/>
                <a:gd name="T14" fmla="*/ 1831591 w 3112"/>
                <a:gd name="T15" fmla="*/ 485108 h 584"/>
                <a:gd name="T16" fmla="*/ 2225209 w 3112"/>
                <a:gd name="T17" fmla="*/ 402671 h 584"/>
                <a:gd name="T18" fmla="*/ 2628349 w 3112"/>
                <a:gd name="T19" fmla="*/ 320235 h 584"/>
                <a:gd name="T20" fmla="*/ 3041013 w 3112"/>
                <a:gd name="T21" fmla="*/ 244139 h 584"/>
                <a:gd name="T22" fmla="*/ 3450502 w 3112"/>
                <a:gd name="T23" fmla="*/ 171215 h 584"/>
                <a:gd name="T24" fmla="*/ 3653659 w 3112"/>
                <a:gd name="T25" fmla="*/ 139508 h 584"/>
                <a:gd name="T26" fmla="*/ 3850468 w 3112"/>
                <a:gd name="T27" fmla="*/ 107802 h 584"/>
                <a:gd name="T28" fmla="*/ 4047277 w 3112"/>
                <a:gd name="T29" fmla="*/ 82437 h 584"/>
                <a:gd name="T30" fmla="*/ 4237737 w 3112"/>
                <a:gd name="T31" fmla="*/ 57072 h 584"/>
                <a:gd name="T32" fmla="*/ 4425023 w 3112"/>
                <a:gd name="T33" fmla="*/ 38048 h 584"/>
                <a:gd name="T34" fmla="*/ 4602786 w 3112"/>
                <a:gd name="T35" fmla="*/ 22194 h 584"/>
                <a:gd name="T36" fmla="*/ 4774200 w 3112"/>
                <a:gd name="T37" fmla="*/ 9512 h 584"/>
                <a:gd name="T38" fmla="*/ 4939265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CA9BE-F59C-452E-9A74-375CD7932864}" type="datetime1">
              <a:rPr lang="ru-RU" smtClean="0"/>
              <a:pPr>
                <a:defRPr/>
              </a:pPr>
              <a:t>10.02.2021</a:t>
            </a:fld>
            <a:endParaRPr lang="ru-RU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3A5CB-088F-452F-9FC1-C8357E8C55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8134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22912-0733-49F4-AA55-4B66E75EF057}" type="datetime1">
              <a:rPr lang="ru-RU" smtClean="0"/>
              <a:pPr>
                <a:defRPr/>
              </a:pPr>
              <a:t>10.02.2021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1CB9E-4943-4571-85FB-F6434D994F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6646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4285695 w 2706"/>
                <a:gd name="T1" fmla="*/ 0 h 640"/>
                <a:gd name="T2" fmla="*/ 4285695 w 2706"/>
                <a:gd name="T3" fmla="*/ 0 h 640"/>
                <a:gd name="T4" fmla="*/ 4104744 w 2706"/>
                <a:gd name="T5" fmla="*/ 28545 h 640"/>
                <a:gd name="T6" fmla="*/ 3920617 w 2706"/>
                <a:gd name="T7" fmla="*/ 60262 h 640"/>
                <a:gd name="T8" fmla="*/ 3733317 w 2706"/>
                <a:gd name="T9" fmla="*/ 95151 h 640"/>
                <a:gd name="T10" fmla="*/ 3539667 w 2706"/>
                <a:gd name="T11" fmla="*/ 130039 h 640"/>
                <a:gd name="T12" fmla="*/ 3342842 w 2706"/>
                <a:gd name="T13" fmla="*/ 171271 h 640"/>
                <a:gd name="T14" fmla="*/ 3139669 w 2706"/>
                <a:gd name="T15" fmla="*/ 212503 h 640"/>
                <a:gd name="T16" fmla="*/ 2933320 w 2706"/>
                <a:gd name="T17" fmla="*/ 260078 h 640"/>
                <a:gd name="T18" fmla="*/ 2720623 w 2706"/>
                <a:gd name="T19" fmla="*/ 307654 h 640"/>
                <a:gd name="T20" fmla="*/ 2720623 w 2706"/>
                <a:gd name="T21" fmla="*/ 307654 h 640"/>
                <a:gd name="T22" fmla="*/ 2336498 w 2706"/>
                <a:gd name="T23" fmla="*/ 399633 h 640"/>
                <a:gd name="T24" fmla="*/ 1961896 w 2706"/>
                <a:gd name="T25" fmla="*/ 482097 h 640"/>
                <a:gd name="T26" fmla="*/ 1603167 w 2706"/>
                <a:gd name="T27" fmla="*/ 558217 h 640"/>
                <a:gd name="T28" fmla="*/ 1257137 w 2706"/>
                <a:gd name="T29" fmla="*/ 631166 h 640"/>
                <a:gd name="T30" fmla="*/ 926980 w 2706"/>
                <a:gd name="T31" fmla="*/ 694600 h 640"/>
                <a:gd name="T32" fmla="*/ 606347 w 2706"/>
                <a:gd name="T33" fmla="*/ 751690 h 640"/>
                <a:gd name="T34" fmla="*/ 298411 w 2706"/>
                <a:gd name="T35" fmla="*/ 805609 h 640"/>
                <a:gd name="T36" fmla="*/ 0 w 2706"/>
                <a:gd name="T37" fmla="*/ 853184 h 640"/>
                <a:gd name="T38" fmla="*/ 0 w 2706"/>
                <a:gd name="T39" fmla="*/ 853184 h 640"/>
                <a:gd name="T40" fmla="*/ 206348 w 2706"/>
                <a:gd name="T41" fmla="*/ 881729 h 640"/>
                <a:gd name="T42" fmla="*/ 403173 w 2706"/>
                <a:gd name="T43" fmla="*/ 907103 h 640"/>
                <a:gd name="T44" fmla="*/ 593648 w 2706"/>
                <a:gd name="T45" fmla="*/ 929304 h 640"/>
                <a:gd name="T46" fmla="*/ 780949 w 2706"/>
                <a:gd name="T47" fmla="*/ 948335 h 640"/>
                <a:gd name="T48" fmla="*/ 961900 w 2706"/>
                <a:gd name="T49" fmla="*/ 967365 h 640"/>
                <a:gd name="T50" fmla="*/ 1136503 w 2706"/>
                <a:gd name="T51" fmla="*/ 980051 h 640"/>
                <a:gd name="T52" fmla="*/ 1304756 w 2706"/>
                <a:gd name="T53" fmla="*/ 992738 h 640"/>
                <a:gd name="T54" fmla="*/ 1469835 w 2706"/>
                <a:gd name="T55" fmla="*/ 1002253 h 640"/>
                <a:gd name="T56" fmla="*/ 1631739 w 2706"/>
                <a:gd name="T57" fmla="*/ 1008597 h 640"/>
                <a:gd name="T58" fmla="*/ 1787294 w 2706"/>
                <a:gd name="T59" fmla="*/ 1011768 h 640"/>
                <a:gd name="T60" fmla="*/ 1936499 w 2706"/>
                <a:gd name="T61" fmla="*/ 1014940 h 640"/>
                <a:gd name="T62" fmla="*/ 2082530 w 2706"/>
                <a:gd name="T63" fmla="*/ 1014940 h 640"/>
                <a:gd name="T64" fmla="*/ 2225387 w 2706"/>
                <a:gd name="T65" fmla="*/ 1011768 h 640"/>
                <a:gd name="T66" fmla="*/ 2365069 w 2706"/>
                <a:gd name="T67" fmla="*/ 1008597 h 640"/>
                <a:gd name="T68" fmla="*/ 2498402 w 2706"/>
                <a:gd name="T69" fmla="*/ 1002253 h 640"/>
                <a:gd name="T70" fmla="*/ 2628560 w 2706"/>
                <a:gd name="T71" fmla="*/ 992738 h 640"/>
                <a:gd name="T72" fmla="*/ 2752369 w 2706"/>
                <a:gd name="T73" fmla="*/ 983223 h 640"/>
                <a:gd name="T74" fmla="*/ 2876178 w 2706"/>
                <a:gd name="T75" fmla="*/ 970536 h 640"/>
                <a:gd name="T76" fmla="*/ 2993637 w 2706"/>
                <a:gd name="T77" fmla="*/ 954678 h 640"/>
                <a:gd name="T78" fmla="*/ 3111097 w 2706"/>
                <a:gd name="T79" fmla="*/ 938820 h 640"/>
                <a:gd name="T80" fmla="*/ 3222208 w 2706"/>
                <a:gd name="T81" fmla="*/ 919789 h 640"/>
                <a:gd name="T82" fmla="*/ 3333319 w 2706"/>
                <a:gd name="T83" fmla="*/ 900759 h 640"/>
                <a:gd name="T84" fmla="*/ 3438080 w 2706"/>
                <a:gd name="T85" fmla="*/ 878557 h 640"/>
                <a:gd name="T86" fmla="*/ 3542841 w 2706"/>
                <a:gd name="T87" fmla="*/ 856356 h 640"/>
                <a:gd name="T88" fmla="*/ 3644428 w 2706"/>
                <a:gd name="T89" fmla="*/ 830982 h 640"/>
                <a:gd name="T90" fmla="*/ 3742841 w 2706"/>
                <a:gd name="T91" fmla="*/ 805609 h 640"/>
                <a:gd name="T92" fmla="*/ 3838078 w 2706"/>
                <a:gd name="T93" fmla="*/ 777063 h 640"/>
                <a:gd name="T94" fmla="*/ 3933316 w 2706"/>
                <a:gd name="T95" fmla="*/ 748518 h 640"/>
                <a:gd name="T96" fmla="*/ 4114267 w 2706"/>
                <a:gd name="T97" fmla="*/ 685085 h 640"/>
                <a:gd name="T98" fmla="*/ 4288870 w 2706"/>
                <a:gd name="T99" fmla="*/ 618479 h 640"/>
                <a:gd name="T100" fmla="*/ 4288870 w 2706"/>
                <a:gd name="T101" fmla="*/ 618479 h 640"/>
                <a:gd name="T102" fmla="*/ 4295219 w 2706"/>
                <a:gd name="T103" fmla="*/ 615307 h 640"/>
                <a:gd name="T104" fmla="*/ 4295219 w 2706"/>
                <a:gd name="T105" fmla="*/ 615307 h 640"/>
                <a:gd name="T106" fmla="*/ 4295219 w 2706"/>
                <a:gd name="T107" fmla="*/ 0 h 640"/>
                <a:gd name="T108" fmla="*/ 4295219 w 2706"/>
                <a:gd name="T109" fmla="*/ 0 h 640"/>
                <a:gd name="T110" fmla="*/ 4285695 w 2706"/>
                <a:gd name="T111" fmla="*/ 0 h 640"/>
                <a:gd name="T112" fmla="*/ 4285695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8280254 w 5216"/>
                <a:gd name="T1" fmla="*/ 1132754 h 762"/>
                <a:gd name="T2" fmla="*/ 7911960 w 5216"/>
                <a:gd name="T3" fmla="*/ 1088333 h 762"/>
                <a:gd name="T4" fmla="*/ 7108700 w 5216"/>
                <a:gd name="T5" fmla="*/ 967759 h 762"/>
                <a:gd name="T6" fmla="*/ 6213365 w 5216"/>
                <a:gd name="T7" fmla="*/ 805937 h 762"/>
                <a:gd name="T8" fmla="*/ 5216433 w 5216"/>
                <a:gd name="T9" fmla="*/ 593348 h 762"/>
                <a:gd name="T10" fmla="*/ 4676693 w 5216"/>
                <a:gd name="T11" fmla="*/ 469601 h 762"/>
                <a:gd name="T12" fmla="*/ 4257600 w 5216"/>
                <a:gd name="T13" fmla="*/ 374412 h 762"/>
                <a:gd name="T14" fmla="*/ 3857557 w 5216"/>
                <a:gd name="T15" fmla="*/ 291914 h 762"/>
                <a:gd name="T16" fmla="*/ 3476564 w 5216"/>
                <a:gd name="T17" fmla="*/ 222109 h 762"/>
                <a:gd name="T18" fmla="*/ 3111445 w 5216"/>
                <a:gd name="T19" fmla="*/ 161822 h 762"/>
                <a:gd name="T20" fmla="*/ 2762201 w 5216"/>
                <a:gd name="T21" fmla="*/ 114227 h 762"/>
                <a:gd name="T22" fmla="*/ 2117688 w 5216"/>
                <a:gd name="T23" fmla="*/ 44422 h 762"/>
                <a:gd name="T24" fmla="*/ 1539848 w 5216"/>
                <a:gd name="T25" fmla="*/ 6346 h 762"/>
                <a:gd name="T26" fmla="*/ 1022332 w 5216"/>
                <a:gd name="T27" fmla="*/ 0 h 762"/>
                <a:gd name="T28" fmla="*/ 568315 w 5216"/>
                <a:gd name="T29" fmla="*/ 15865 h 762"/>
                <a:gd name="T30" fmla="*/ 174622 w 5216"/>
                <a:gd name="T31" fmla="*/ 50768 h 762"/>
                <a:gd name="T32" fmla="*/ 0 w 5216"/>
                <a:gd name="T33" fmla="*/ 76152 h 762"/>
                <a:gd name="T34" fmla="*/ 498466 w 5216"/>
                <a:gd name="T35" fmla="*/ 136438 h 762"/>
                <a:gd name="T36" fmla="*/ 1035032 w 5216"/>
                <a:gd name="T37" fmla="*/ 222109 h 762"/>
                <a:gd name="T38" fmla="*/ 1609697 w 5216"/>
                <a:gd name="T39" fmla="*/ 333163 h 762"/>
                <a:gd name="T40" fmla="*/ 2225636 w 5216"/>
                <a:gd name="T41" fmla="*/ 469601 h 762"/>
                <a:gd name="T42" fmla="*/ 2787601 w 5216"/>
                <a:gd name="T43" fmla="*/ 599694 h 762"/>
                <a:gd name="T44" fmla="*/ 3822633 w 5216"/>
                <a:gd name="T45" fmla="*/ 818629 h 762"/>
                <a:gd name="T46" fmla="*/ 4298874 w 5216"/>
                <a:gd name="T47" fmla="*/ 907473 h 762"/>
                <a:gd name="T48" fmla="*/ 4749716 w 5216"/>
                <a:gd name="T49" fmla="*/ 983624 h 762"/>
                <a:gd name="T50" fmla="*/ 5175159 w 5216"/>
                <a:gd name="T51" fmla="*/ 1050257 h 762"/>
                <a:gd name="T52" fmla="*/ 5575202 w 5216"/>
                <a:gd name="T53" fmla="*/ 1101025 h 762"/>
                <a:gd name="T54" fmla="*/ 5953020 w 5216"/>
                <a:gd name="T55" fmla="*/ 1145446 h 762"/>
                <a:gd name="T56" fmla="*/ 6308614 w 5216"/>
                <a:gd name="T57" fmla="*/ 1174003 h 762"/>
                <a:gd name="T58" fmla="*/ 6641983 w 5216"/>
                <a:gd name="T59" fmla="*/ 1196214 h 762"/>
                <a:gd name="T60" fmla="*/ 6959477 w 5216"/>
                <a:gd name="T61" fmla="*/ 1208906 h 762"/>
                <a:gd name="T62" fmla="*/ 7254747 w 5216"/>
                <a:gd name="T63" fmla="*/ 1208906 h 762"/>
                <a:gd name="T64" fmla="*/ 7534142 w 5216"/>
                <a:gd name="T65" fmla="*/ 1202560 h 762"/>
                <a:gd name="T66" fmla="*/ 7797663 w 5216"/>
                <a:gd name="T67" fmla="*/ 1186695 h 762"/>
                <a:gd name="T68" fmla="*/ 8045308 w 5216"/>
                <a:gd name="T69" fmla="*/ 1161311 h 762"/>
                <a:gd name="T70" fmla="*/ 8280254 w 5216"/>
                <a:gd name="T71" fmla="*/ 113275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11244 h 694"/>
                <a:gd name="T2" fmla="*/ 0 w 5144"/>
                <a:gd name="T3" fmla="*/ 111244 h 694"/>
                <a:gd name="T4" fmla="*/ 28568 w 5144"/>
                <a:gd name="T5" fmla="*/ 104887 h 694"/>
                <a:gd name="T6" fmla="*/ 114274 w 5144"/>
                <a:gd name="T7" fmla="*/ 88995 h 694"/>
                <a:gd name="T8" fmla="*/ 260290 w 5144"/>
                <a:gd name="T9" fmla="*/ 66746 h 694"/>
                <a:gd name="T10" fmla="*/ 355519 w 5144"/>
                <a:gd name="T11" fmla="*/ 54033 h 694"/>
                <a:gd name="T12" fmla="*/ 466618 w 5144"/>
                <a:gd name="T13" fmla="*/ 41319 h 694"/>
                <a:gd name="T14" fmla="*/ 590415 w 5144"/>
                <a:gd name="T15" fmla="*/ 31784 h 694"/>
                <a:gd name="T16" fmla="*/ 733257 w 5144"/>
                <a:gd name="T17" fmla="*/ 22249 h 694"/>
                <a:gd name="T18" fmla="*/ 888797 w 5144"/>
                <a:gd name="T19" fmla="*/ 12714 h 694"/>
                <a:gd name="T20" fmla="*/ 1063382 w 5144"/>
                <a:gd name="T21" fmla="*/ 6357 h 694"/>
                <a:gd name="T22" fmla="*/ 1253838 w 5144"/>
                <a:gd name="T23" fmla="*/ 3178 h 694"/>
                <a:gd name="T24" fmla="*/ 1460166 w 5144"/>
                <a:gd name="T25" fmla="*/ 0 h 694"/>
                <a:gd name="T26" fmla="*/ 1682365 w 5144"/>
                <a:gd name="T27" fmla="*/ 3178 h 694"/>
                <a:gd name="T28" fmla="*/ 1920435 w 5144"/>
                <a:gd name="T29" fmla="*/ 9535 h 694"/>
                <a:gd name="T30" fmla="*/ 2177552 w 5144"/>
                <a:gd name="T31" fmla="*/ 22249 h 694"/>
                <a:gd name="T32" fmla="*/ 2450539 w 5144"/>
                <a:gd name="T33" fmla="*/ 38141 h 694"/>
                <a:gd name="T34" fmla="*/ 2739398 w 5144"/>
                <a:gd name="T35" fmla="*/ 63568 h 694"/>
                <a:gd name="T36" fmla="*/ 3047302 w 5144"/>
                <a:gd name="T37" fmla="*/ 92173 h 694"/>
                <a:gd name="T38" fmla="*/ 3374253 w 5144"/>
                <a:gd name="T39" fmla="*/ 127136 h 694"/>
                <a:gd name="T40" fmla="*/ 3717074 w 5144"/>
                <a:gd name="T41" fmla="*/ 168455 h 694"/>
                <a:gd name="T42" fmla="*/ 4078941 w 5144"/>
                <a:gd name="T43" fmla="*/ 219309 h 694"/>
                <a:gd name="T44" fmla="*/ 4456680 w 5144"/>
                <a:gd name="T45" fmla="*/ 276520 h 694"/>
                <a:gd name="T46" fmla="*/ 4853464 w 5144"/>
                <a:gd name="T47" fmla="*/ 343266 h 694"/>
                <a:gd name="T48" fmla="*/ 5269294 w 5144"/>
                <a:gd name="T49" fmla="*/ 422726 h 694"/>
                <a:gd name="T50" fmla="*/ 5704169 w 5144"/>
                <a:gd name="T51" fmla="*/ 508543 h 694"/>
                <a:gd name="T52" fmla="*/ 6158090 w 5144"/>
                <a:gd name="T53" fmla="*/ 603894 h 694"/>
                <a:gd name="T54" fmla="*/ 6631057 w 5144"/>
                <a:gd name="T55" fmla="*/ 711960 h 694"/>
                <a:gd name="T56" fmla="*/ 7123069 w 5144"/>
                <a:gd name="T57" fmla="*/ 829560 h 694"/>
                <a:gd name="T58" fmla="*/ 7634127 w 5144"/>
                <a:gd name="T59" fmla="*/ 959874 h 694"/>
                <a:gd name="T60" fmla="*/ 8164231 w 5144"/>
                <a:gd name="T61" fmla="*/ 1102902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926979 h 584"/>
                <a:gd name="T2" fmla="*/ 0 w 3112"/>
                <a:gd name="T3" fmla="*/ 926979 h 584"/>
                <a:gd name="T4" fmla="*/ 142845 w 3112"/>
                <a:gd name="T5" fmla="*/ 888884 h 584"/>
                <a:gd name="T6" fmla="*/ 533288 w 3112"/>
                <a:gd name="T7" fmla="*/ 790472 h 584"/>
                <a:gd name="T8" fmla="*/ 803107 w 3112"/>
                <a:gd name="T9" fmla="*/ 723806 h 584"/>
                <a:gd name="T10" fmla="*/ 1114192 w 3112"/>
                <a:gd name="T11" fmla="*/ 650790 h 584"/>
                <a:gd name="T12" fmla="*/ 1460194 w 3112"/>
                <a:gd name="T13" fmla="*/ 571425 h 584"/>
                <a:gd name="T14" fmla="*/ 1831591 w 3112"/>
                <a:gd name="T15" fmla="*/ 485712 h 584"/>
                <a:gd name="T16" fmla="*/ 2225209 w 3112"/>
                <a:gd name="T17" fmla="*/ 403172 h 584"/>
                <a:gd name="T18" fmla="*/ 2628349 w 3112"/>
                <a:gd name="T19" fmla="*/ 320633 h 584"/>
                <a:gd name="T20" fmla="*/ 3041013 w 3112"/>
                <a:gd name="T21" fmla="*/ 244443 h 584"/>
                <a:gd name="T22" fmla="*/ 3450502 w 3112"/>
                <a:gd name="T23" fmla="*/ 171428 h 584"/>
                <a:gd name="T24" fmla="*/ 3653659 w 3112"/>
                <a:gd name="T25" fmla="*/ 139682 h 584"/>
                <a:gd name="T26" fmla="*/ 3850468 w 3112"/>
                <a:gd name="T27" fmla="*/ 107936 h 584"/>
                <a:gd name="T28" fmla="*/ 4047277 w 3112"/>
                <a:gd name="T29" fmla="*/ 82539 h 584"/>
                <a:gd name="T30" fmla="*/ 4237737 w 3112"/>
                <a:gd name="T31" fmla="*/ 57143 h 584"/>
                <a:gd name="T32" fmla="*/ 4425023 w 3112"/>
                <a:gd name="T33" fmla="*/ 38095 h 584"/>
                <a:gd name="T34" fmla="*/ 4602786 w 3112"/>
                <a:gd name="T35" fmla="*/ 22222 h 584"/>
                <a:gd name="T36" fmla="*/ 4774200 w 3112"/>
                <a:gd name="T37" fmla="*/ 9524 h 584"/>
                <a:gd name="T38" fmla="*/ 4939265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21C67-2A1A-44E6-BAE9-C60B1C438E62}" type="datetime1">
              <a:rPr lang="ru-RU" smtClean="0"/>
              <a:pPr>
                <a:defRPr/>
              </a:pPr>
              <a:t>10.02.2021</a:t>
            </a:fld>
            <a:endParaRPr lang="ru-RU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9E402-F843-4676-9FC4-BF96CDA6BC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3563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BF401-1200-47EE-88EC-2434A1DE061A}" type="datetime1">
              <a:rPr lang="ru-RU" smtClean="0"/>
              <a:pPr>
                <a:defRPr/>
              </a:pPr>
              <a:t>10.02.2021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D4F12-0E1B-4B5F-8A9C-7020132ADE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600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870172 w 2706"/>
              <a:gd name="T1" fmla="*/ 0 h 640"/>
              <a:gd name="T2" fmla="*/ 2870172 w 2706"/>
              <a:gd name="T3" fmla="*/ 0 h 640"/>
              <a:gd name="T4" fmla="*/ 2748987 w 2706"/>
              <a:gd name="T5" fmla="*/ 20092 h 640"/>
              <a:gd name="T6" fmla="*/ 2625676 w 2706"/>
              <a:gd name="T7" fmla="*/ 42416 h 640"/>
              <a:gd name="T8" fmla="*/ 2500239 w 2706"/>
              <a:gd name="T9" fmla="*/ 66973 h 640"/>
              <a:gd name="T10" fmla="*/ 2370549 w 2706"/>
              <a:gd name="T11" fmla="*/ 91529 h 640"/>
              <a:gd name="T12" fmla="*/ 2238734 w 2706"/>
              <a:gd name="T13" fmla="*/ 120551 h 640"/>
              <a:gd name="T14" fmla="*/ 2102667 w 2706"/>
              <a:gd name="T15" fmla="*/ 149572 h 640"/>
              <a:gd name="T16" fmla="*/ 1964473 w 2706"/>
              <a:gd name="T17" fmla="*/ 183059 h 640"/>
              <a:gd name="T18" fmla="*/ 1822028 w 2706"/>
              <a:gd name="T19" fmla="*/ 216545 h 640"/>
              <a:gd name="T20" fmla="*/ 1822028 w 2706"/>
              <a:gd name="T21" fmla="*/ 216545 h 640"/>
              <a:gd name="T22" fmla="*/ 1564775 w 2706"/>
              <a:gd name="T23" fmla="*/ 281285 h 640"/>
              <a:gd name="T24" fmla="*/ 1313901 w 2706"/>
              <a:gd name="T25" fmla="*/ 339328 h 640"/>
              <a:gd name="T26" fmla="*/ 1073657 w 2706"/>
              <a:gd name="T27" fmla="*/ 392906 h 640"/>
              <a:gd name="T28" fmla="*/ 841917 w 2706"/>
              <a:gd name="T29" fmla="*/ 444252 h 640"/>
              <a:gd name="T30" fmla="*/ 620808 w 2706"/>
              <a:gd name="T31" fmla="*/ 488900 h 640"/>
              <a:gd name="T32" fmla="*/ 406076 w 2706"/>
              <a:gd name="T33" fmla="*/ 529084 h 640"/>
              <a:gd name="T34" fmla="*/ 199849 w 2706"/>
              <a:gd name="T35" fmla="*/ 567035 h 640"/>
              <a:gd name="T36" fmla="*/ 0 w 2706"/>
              <a:gd name="T37" fmla="*/ 600521 h 640"/>
              <a:gd name="T38" fmla="*/ 0 w 2706"/>
              <a:gd name="T39" fmla="*/ 600521 h 640"/>
              <a:gd name="T40" fmla="*/ 138193 w 2706"/>
              <a:gd name="T41" fmla="*/ 620613 h 640"/>
              <a:gd name="T42" fmla="*/ 270009 w 2706"/>
              <a:gd name="T43" fmla="*/ 638473 h 640"/>
              <a:gd name="T44" fmla="*/ 397572 w 2706"/>
              <a:gd name="T45" fmla="*/ 654100 h 640"/>
              <a:gd name="T46" fmla="*/ 523009 w 2706"/>
              <a:gd name="T47" fmla="*/ 667494 h 640"/>
              <a:gd name="T48" fmla="*/ 644194 w 2706"/>
              <a:gd name="T49" fmla="*/ 680889 h 640"/>
              <a:gd name="T50" fmla="*/ 761127 w 2706"/>
              <a:gd name="T51" fmla="*/ 689818 h 640"/>
              <a:gd name="T52" fmla="*/ 873808 w 2706"/>
              <a:gd name="T53" fmla="*/ 698748 h 640"/>
              <a:gd name="T54" fmla="*/ 984363 w 2706"/>
              <a:gd name="T55" fmla="*/ 705445 h 640"/>
              <a:gd name="T56" fmla="*/ 1092791 w 2706"/>
              <a:gd name="T57" fmla="*/ 709910 h 640"/>
              <a:gd name="T58" fmla="*/ 1196968 w 2706"/>
              <a:gd name="T59" fmla="*/ 712143 h 640"/>
              <a:gd name="T60" fmla="*/ 1296892 w 2706"/>
              <a:gd name="T61" fmla="*/ 714375 h 640"/>
              <a:gd name="T62" fmla="*/ 1394691 w 2706"/>
              <a:gd name="T63" fmla="*/ 714375 h 640"/>
              <a:gd name="T64" fmla="*/ 1490363 w 2706"/>
              <a:gd name="T65" fmla="*/ 712143 h 640"/>
              <a:gd name="T66" fmla="*/ 1583910 w 2706"/>
              <a:gd name="T67" fmla="*/ 709910 h 640"/>
              <a:gd name="T68" fmla="*/ 1673204 w 2706"/>
              <a:gd name="T69" fmla="*/ 705445 h 640"/>
              <a:gd name="T70" fmla="*/ 1760372 w 2706"/>
              <a:gd name="T71" fmla="*/ 698748 h 640"/>
              <a:gd name="T72" fmla="*/ 1843288 w 2706"/>
              <a:gd name="T73" fmla="*/ 692051 h 640"/>
              <a:gd name="T74" fmla="*/ 1926204 w 2706"/>
              <a:gd name="T75" fmla="*/ 683121 h 640"/>
              <a:gd name="T76" fmla="*/ 2004868 w 2706"/>
              <a:gd name="T77" fmla="*/ 671959 h 640"/>
              <a:gd name="T78" fmla="*/ 2083532 w 2706"/>
              <a:gd name="T79" fmla="*/ 660797 h 640"/>
              <a:gd name="T80" fmla="*/ 2157944 w 2706"/>
              <a:gd name="T81" fmla="*/ 647402 h 640"/>
              <a:gd name="T82" fmla="*/ 2232356 w 2706"/>
              <a:gd name="T83" fmla="*/ 634008 h 640"/>
              <a:gd name="T84" fmla="*/ 2302516 w 2706"/>
              <a:gd name="T85" fmla="*/ 618381 h 640"/>
              <a:gd name="T86" fmla="*/ 2372675 w 2706"/>
              <a:gd name="T87" fmla="*/ 602754 h 640"/>
              <a:gd name="T88" fmla="*/ 2440709 w 2706"/>
              <a:gd name="T89" fmla="*/ 584895 h 640"/>
              <a:gd name="T90" fmla="*/ 2506617 w 2706"/>
              <a:gd name="T91" fmla="*/ 567035 h 640"/>
              <a:gd name="T92" fmla="*/ 2570398 w 2706"/>
              <a:gd name="T93" fmla="*/ 546943 h 640"/>
              <a:gd name="T94" fmla="*/ 2634180 w 2706"/>
              <a:gd name="T95" fmla="*/ 526852 h 640"/>
              <a:gd name="T96" fmla="*/ 2755365 w 2706"/>
              <a:gd name="T97" fmla="*/ 482203 h 640"/>
              <a:gd name="T98" fmla="*/ 2872298 w 2706"/>
              <a:gd name="T99" fmla="*/ 435322 h 640"/>
              <a:gd name="T100" fmla="*/ 2872298 w 2706"/>
              <a:gd name="T101" fmla="*/ 435322 h 640"/>
              <a:gd name="T102" fmla="*/ 2876550 w 2706"/>
              <a:gd name="T103" fmla="*/ 433090 h 640"/>
              <a:gd name="T104" fmla="*/ 2876550 w 2706"/>
              <a:gd name="T105" fmla="*/ 433090 h 640"/>
              <a:gd name="T106" fmla="*/ 2876550 w 2706"/>
              <a:gd name="T107" fmla="*/ 0 h 640"/>
              <a:gd name="T108" fmla="*/ 2876550 w 2706"/>
              <a:gd name="T109" fmla="*/ 0 h 640"/>
              <a:gd name="T110" fmla="*/ 2870172 w 2706"/>
              <a:gd name="T111" fmla="*/ 0 h 640"/>
              <a:gd name="T112" fmla="*/ 2870172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545138 w 5216"/>
              <a:gd name="T1" fmla="*/ 797300 h 762"/>
              <a:gd name="T2" fmla="*/ 5298498 w 5216"/>
              <a:gd name="T3" fmla="*/ 766033 h 762"/>
              <a:gd name="T4" fmla="*/ 4760569 w 5216"/>
              <a:gd name="T5" fmla="*/ 681167 h 762"/>
              <a:gd name="T6" fmla="*/ 4160980 w 5216"/>
              <a:gd name="T7" fmla="*/ 567267 h 762"/>
              <a:gd name="T8" fmla="*/ 3493352 w 5216"/>
              <a:gd name="T9" fmla="*/ 417633 h 762"/>
              <a:gd name="T10" fmla="*/ 3131897 w 5216"/>
              <a:gd name="T11" fmla="*/ 330533 h 762"/>
              <a:gd name="T12" fmla="*/ 2851239 w 5216"/>
              <a:gd name="T13" fmla="*/ 263533 h 762"/>
              <a:gd name="T14" fmla="*/ 2583337 w 5216"/>
              <a:gd name="T15" fmla="*/ 205467 h 762"/>
              <a:gd name="T16" fmla="*/ 2328193 w 5216"/>
              <a:gd name="T17" fmla="*/ 156333 h 762"/>
              <a:gd name="T18" fmla="*/ 2083679 w 5216"/>
              <a:gd name="T19" fmla="*/ 113900 h 762"/>
              <a:gd name="T20" fmla="*/ 1849797 w 5216"/>
              <a:gd name="T21" fmla="*/ 80400 h 762"/>
              <a:gd name="T22" fmla="*/ 1418178 w 5216"/>
              <a:gd name="T23" fmla="*/ 31267 h 762"/>
              <a:gd name="T24" fmla="*/ 1031209 w 5216"/>
              <a:gd name="T25" fmla="*/ 4467 h 762"/>
              <a:gd name="T26" fmla="*/ 684637 w 5216"/>
              <a:gd name="T27" fmla="*/ 0 h 762"/>
              <a:gd name="T28" fmla="*/ 380590 w 5216"/>
              <a:gd name="T29" fmla="*/ 11167 h 762"/>
              <a:gd name="T30" fmla="*/ 116941 w 5216"/>
              <a:gd name="T31" fmla="*/ 35733 h 762"/>
              <a:gd name="T32" fmla="*/ 0 w 5216"/>
              <a:gd name="T33" fmla="*/ 53600 h 762"/>
              <a:gd name="T34" fmla="*/ 333814 w 5216"/>
              <a:gd name="T35" fmla="*/ 96033 h 762"/>
              <a:gd name="T36" fmla="*/ 693142 w 5216"/>
              <a:gd name="T37" fmla="*/ 156333 h 762"/>
              <a:gd name="T38" fmla="*/ 1077985 w 5216"/>
              <a:gd name="T39" fmla="*/ 234500 h 762"/>
              <a:gd name="T40" fmla="*/ 1490468 w 5216"/>
              <a:gd name="T41" fmla="*/ 330533 h 762"/>
              <a:gd name="T42" fmla="*/ 1866806 w 5216"/>
              <a:gd name="T43" fmla="*/ 422100 h 762"/>
              <a:gd name="T44" fmla="*/ 2559949 w 5216"/>
              <a:gd name="T45" fmla="*/ 576200 h 762"/>
              <a:gd name="T46" fmla="*/ 2878879 w 5216"/>
              <a:gd name="T47" fmla="*/ 638733 h 762"/>
              <a:gd name="T48" fmla="*/ 3180800 w 5216"/>
              <a:gd name="T49" fmla="*/ 692333 h 762"/>
              <a:gd name="T50" fmla="*/ 3465711 w 5216"/>
              <a:gd name="T51" fmla="*/ 739233 h 762"/>
              <a:gd name="T52" fmla="*/ 3733613 w 5216"/>
              <a:gd name="T53" fmla="*/ 774967 h 762"/>
              <a:gd name="T54" fmla="*/ 3986631 w 5216"/>
              <a:gd name="T55" fmla="*/ 806233 h 762"/>
              <a:gd name="T56" fmla="*/ 4224766 w 5216"/>
              <a:gd name="T57" fmla="*/ 826333 h 762"/>
              <a:gd name="T58" fmla="*/ 4448017 w 5216"/>
              <a:gd name="T59" fmla="*/ 841967 h 762"/>
              <a:gd name="T60" fmla="*/ 4660637 w 5216"/>
              <a:gd name="T61" fmla="*/ 850900 h 762"/>
              <a:gd name="T62" fmla="*/ 4858374 w 5216"/>
              <a:gd name="T63" fmla="*/ 850900 h 762"/>
              <a:gd name="T64" fmla="*/ 5045480 w 5216"/>
              <a:gd name="T65" fmla="*/ 846433 h 762"/>
              <a:gd name="T66" fmla="*/ 5221955 w 5216"/>
              <a:gd name="T67" fmla="*/ 835267 h 762"/>
              <a:gd name="T68" fmla="*/ 5387799 w 5216"/>
              <a:gd name="T69" fmla="*/ 817400 h 762"/>
              <a:gd name="T70" fmla="*/ 5545138 w 5216"/>
              <a:gd name="T71" fmla="*/ 797300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8140 h 694"/>
              <a:gd name="T2" fmla="*/ 0 w 5144"/>
              <a:gd name="T3" fmla="*/ 78140 h 694"/>
              <a:gd name="T4" fmla="*/ 19131 w 5144"/>
              <a:gd name="T5" fmla="*/ 73675 h 694"/>
              <a:gd name="T6" fmla="*/ 76526 w 5144"/>
              <a:gd name="T7" fmla="*/ 62512 h 694"/>
              <a:gd name="T8" fmla="*/ 174309 w 5144"/>
              <a:gd name="T9" fmla="*/ 46884 h 694"/>
              <a:gd name="T10" fmla="*/ 238081 w 5144"/>
              <a:gd name="T11" fmla="*/ 37954 h 694"/>
              <a:gd name="T12" fmla="*/ 312481 w 5144"/>
              <a:gd name="T13" fmla="*/ 29023 h 694"/>
              <a:gd name="T14" fmla="*/ 395384 w 5144"/>
              <a:gd name="T15" fmla="*/ 22326 h 694"/>
              <a:gd name="T16" fmla="*/ 491041 w 5144"/>
              <a:gd name="T17" fmla="*/ 15628 h 694"/>
              <a:gd name="T18" fmla="*/ 595201 w 5144"/>
              <a:gd name="T19" fmla="*/ 8930 h 694"/>
              <a:gd name="T20" fmla="*/ 712116 w 5144"/>
              <a:gd name="T21" fmla="*/ 4465 h 694"/>
              <a:gd name="T22" fmla="*/ 839659 w 5144"/>
              <a:gd name="T23" fmla="*/ 2233 h 694"/>
              <a:gd name="T24" fmla="*/ 977831 w 5144"/>
              <a:gd name="T25" fmla="*/ 0 h 694"/>
              <a:gd name="T26" fmla="*/ 1126631 w 5144"/>
              <a:gd name="T27" fmla="*/ 2233 h 694"/>
              <a:gd name="T28" fmla="*/ 1286060 w 5144"/>
              <a:gd name="T29" fmla="*/ 6698 h 694"/>
              <a:gd name="T30" fmla="*/ 1458243 w 5144"/>
              <a:gd name="T31" fmla="*/ 15628 h 694"/>
              <a:gd name="T32" fmla="*/ 1641055 w 5144"/>
              <a:gd name="T33" fmla="*/ 26791 h 694"/>
              <a:gd name="T34" fmla="*/ 1834496 w 5144"/>
              <a:gd name="T35" fmla="*/ 44651 h 694"/>
              <a:gd name="T36" fmla="*/ 2040691 w 5144"/>
              <a:gd name="T37" fmla="*/ 64744 h 694"/>
              <a:gd name="T38" fmla="*/ 2259640 w 5144"/>
              <a:gd name="T39" fmla="*/ 89303 h 694"/>
              <a:gd name="T40" fmla="*/ 2489217 w 5144"/>
              <a:gd name="T41" fmla="*/ 118326 h 694"/>
              <a:gd name="T42" fmla="*/ 2731549 w 5144"/>
              <a:gd name="T43" fmla="*/ 154047 h 694"/>
              <a:gd name="T44" fmla="*/ 2984510 w 5144"/>
              <a:gd name="T45" fmla="*/ 194233 h 694"/>
              <a:gd name="T46" fmla="*/ 3250225 w 5144"/>
              <a:gd name="T47" fmla="*/ 241117 h 694"/>
              <a:gd name="T48" fmla="*/ 3528694 w 5144"/>
              <a:gd name="T49" fmla="*/ 296931 h 694"/>
              <a:gd name="T50" fmla="*/ 3819918 w 5144"/>
              <a:gd name="T51" fmla="*/ 357210 h 694"/>
              <a:gd name="T52" fmla="*/ 4123895 w 5144"/>
              <a:gd name="T53" fmla="*/ 424187 h 694"/>
              <a:gd name="T54" fmla="*/ 4440628 w 5144"/>
              <a:gd name="T55" fmla="*/ 500095 h 694"/>
              <a:gd name="T56" fmla="*/ 4770114 w 5144"/>
              <a:gd name="T57" fmla="*/ 582699 h 694"/>
              <a:gd name="T58" fmla="*/ 5112355 w 5144"/>
              <a:gd name="T59" fmla="*/ 674235 h 694"/>
              <a:gd name="T60" fmla="*/ 5467350 w 5144"/>
              <a:gd name="T61" fmla="*/ 774700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652463 h 584"/>
              <a:gd name="T2" fmla="*/ 0 w 3112"/>
              <a:gd name="T3" fmla="*/ 652463 h 584"/>
              <a:gd name="T4" fmla="*/ 95633 w 3112"/>
              <a:gd name="T5" fmla="*/ 625649 h 584"/>
              <a:gd name="T6" fmla="*/ 357028 w 3112"/>
              <a:gd name="T7" fmla="*/ 556381 h 584"/>
              <a:gd name="T8" fmla="*/ 537668 w 3112"/>
              <a:gd name="T9" fmla="*/ 509457 h 584"/>
              <a:gd name="T10" fmla="*/ 745934 w 3112"/>
              <a:gd name="T11" fmla="*/ 458065 h 584"/>
              <a:gd name="T12" fmla="*/ 977578 w 3112"/>
              <a:gd name="T13" fmla="*/ 402203 h 584"/>
              <a:gd name="T14" fmla="*/ 1226223 w 3112"/>
              <a:gd name="T15" fmla="*/ 341873 h 584"/>
              <a:gd name="T16" fmla="*/ 1489743 w 3112"/>
              <a:gd name="T17" fmla="*/ 283777 h 584"/>
              <a:gd name="T18" fmla="*/ 1759640 w 3112"/>
              <a:gd name="T19" fmla="*/ 225681 h 584"/>
              <a:gd name="T20" fmla="*/ 2035912 w 3112"/>
              <a:gd name="T21" fmla="*/ 172054 h 584"/>
              <a:gd name="T22" fmla="*/ 2310059 w 3112"/>
              <a:gd name="T23" fmla="*/ 120661 h 584"/>
              <a:gd name="T24" fmla="*/ 2446070 w 3112"/>
              <a:gd name="T25" fmla="*/ 98316 h 584"/>
              <a:gd name="T26" fmla="*/ 2577830 w 3112"/>
              <a:gd name="T27" fmla="*/ 75972 h 584"/>
              <a:gd name="T28" fmla="*/ 2709591 w 3112"/>
              <a:gd name="T29" fmla="*/ 58096 h 584"/>
              <a:gd name="T30" fmla="*/ 2837101 w 3112"/>
              <a:gd name="T31" fmla="*/ 40220 h 584"/>
              <a:gd name="T32" fmla="*/ 2962486 w 3112"/>
              <a:gd name="T33" fmla="*/ 26814 h 584"/>
              <a:gd name="T34" fmla="*/ 3081495 w 3112"/>
              <a:gd name="T35" fmla="*/ 15641 h 584"/>
              <a:gd name="T36" fmla="*/ 3196254 w 3112"/>
              <a:gd name="T37" fmla="*/ 6703 h 584"/>
              <a:gd name="T38" fmla="*/ 3306763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719055 w 8196"/>
              <a:gd name="T1" fmla="*/ 570733 h 1192"/>
              <a:gd name="T2" fmla="*/ 8557275 w 8196"/>
              <a:gd name="T3" fmla="*/ 635386 h 1192"/>
              <a:gd name="T4" fmla="*/ 8384853 w 8196"/>
              <a:gd name="T5" fmla="*/ 691122 h 1192"/>
              <a:gd name="T6" fmla="*/ 8201787 w 8196"/>
              <a:gd name="T7" fmla="*/ 742398 h 1192"/>
              <a:gd name="T8" fmla="*/ 8005948 w 8196"/>
              <a:gd name="T9" fmla="*/ 782528 h 1192"/>
              <a:gd name="T10" fmla="*/ 7793081 w 8196"/>
              <a:gd name="T11" fmla="*/ 813740 h 1192"/>
              <a:gd name="T12" fmla="*/ 7563184 w 8196"/>
              <a:gd name="T13" fmla="*/ 836034 h 1192"/>
              <a:gd name="T14" fmla="*/ 7314129 w 8196"/>
              <a:gd name="T15" fmla="*/ 849411 h 1192"/>
              <a:gd name="T16" fmla="*/ 7043787 w 8196"/>
              <a:gd name="T17" fmla="*/ 847181 h 1192"/>
              <a:gd name="T18" fmla="*/ 6750030 w 8196"/>
              <a:gd name="T19" fmla="*/ 836034 h 1192"/>
              <a:gd name="T20" fmla="*/ 6430729 w 8196"/>
              <a:gd name="T21" fmla="*/ 809281 h 1192"/>
              <a:gd name="T22" fmla="*/ 6083754 w 8196"/>
              <a:gd name="T23" fmla="*/ 769151 h 1192"/>
              <a:gd name="T24" fmla="*/ 5709108 w 8196"/>
              <a:gd name="T25" fmla="*/ 715645 h 1192"/>
              <a:gd name="T26" fmla="*/ 5302531 w 8196"/>
              <a:gd name="T27" fmla="*/ 644304 h 1192"/>
              <a:gd name="T28" fmla="*/ 4861895 w 8196"/>
              <a:gd name="T29" fmla="*/ 557356 h 1192"/>
              <a:gd name="T30" fmla="*/ 4387200 w 8196"/>
              <a:gd name="T31" fmla="*/ 452573 h 1192"/>
              <a:gd name="T32" fmla="*/ 3874189 w 8196"/>
              <a:gd name="T33" fmla="*/ 329955 h 1192"/>
              <a:gd name="T34" fmla="*/ 3614491 w 8196"/>
              <a:gd name="T35" fmla="*/ 267531 h 1192"/>
              <a:gd name="T36" fmla="*/ 3122767 w 8196"/>
              <a:gd name="T37" fmla="*/ 164977 h 1192"/>
              <a:gd name="T38" fmla="*/ 2673616 w 8196"/>
              <a:gd name="T39" fmla="*/ 91406 h 1192"/>
              <a:gd name="T40" fmla="*/ 2262782 w 8196"/>
              <a:gd name="T41" fmla="*/ 40130 h 1192"/>
              <a:gd name="T42" fmla="*/ 1890264 w 8196"/>
              <a:gd name="T43" fmla="*/ 11147 h 1192"/>
              <a:gd name="T44" fmla="*/ 1556062 w 8196"/>
              <a:gd name="T45" fmla="*/ 0 h 1192"/>
              <a:gd name="T46" fmla="*/ 1258047 w 8196"/>
              <a:gd name="T47" fmla="*/ 4459 h 1192"/>
              <a:gd name="T48" fmla="*/ 994091 w 8196"/>
              <a:gd name="T49" fmla="*/ 22294 h 1192"/>
              <a:gd name="T50" fmla="*/ 762066 w 8196"/>
              <a:gd name="T51" fmla="*/ 49047 h 1192"/>
              <a:gd name="T52" fmla="*/ 564099 w 8196"/>
              <a:gd name="T53" fmla="*/ 82489 h 1192"/>
              <a:gd name="T54" fmla="*/ 398062 w 8196"/>
              <a:gd name="T55" fmla="*/ 120389 h 1192"/>
              <a:gd name="T56" fmla="*/ 263956 w 8196"/>
              <a:gd name="T57" fmla="*/ 160519 h 1192"/>
              <a:gd name="T58" fmla="*/ 157522 w 8196"/>
              <a:gd name="T59" fmla="*/ 196189 h 1192"/>
              <a:gd name="T60" fmla="*/ 51088 w 8196"/>
              <a:gd name="T61" fmla="*/ 240778 h 1192"/>
              <a:gd name="T62" fmla="*/ 0 w 8196"/>
              <a:gd name="T63" fmla="*/ 267531 h 1192"/>
              <a:gd name="T64" fmla="*/ 8719055 w 8196"/>
              <a:gd name="T65" fmla="*/ 1328737 h 1192"/>
              <a:gd name="T66" fmla="*/ 8723312 w 8196"/>
              <a:gd name="T67" fmla="*/ 1322049 h 1192"/>
              <a:gd name="T68" fmla="*/ 8723312 w 8196"/>
              <a:gd name="T69" fmla="*/ 568503 h 1192"/>
              <a:gd name="T70" fmla="*/ 8719055 w 8196"/>
              <a:gd name="T71" fmla="*/ 570733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A84AA-C044-4BAF-A963-F7D97943C362}" type="datetime1">
              <a:rPr lang="ru-RU" smtClean="0"/>
              <a:pPr>
                <a:defRPr/>
              </a:pPr>
              <a:t>10.02.2021</a:t>
            </a:fld>
            <a:endParaRPr lang="ru-RU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2DA50-80D8-475C-89D6-09FA3D207F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0020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74621-45D5-4531-AB5C-E192D42D3064}" type="datetime1">
              <a:rPr lang="ru-RU" smtClean="0"/>
              <a:pPr>
                <a:defRPr/>
              </a:pPr>
              <a:t>10.02.2021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B1EC7-70BF-4E8E-ABBE-21A55AF557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0857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A6ED2-E08D-47ED-9EEC-F27CFD11A70C}" type="datetime1">
              <a:rPr lang="ru-RU" smtClean="0"/>
              <a:pPr>
                <a:defRPr/>
              </a:pPr>
              <a:t>10.02.2021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A1FE9-12D4-40D2-B6E5-78F153832D6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3817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EADAA-681B-4695-90E7-8782A13D56B9}" type="datetime1">
              <a:rPr lang="ru-RU" smtClean="0"/>
              <a:pPr>
                <a:defRPr/>
              </a:pPr>
              <a:t>10.02.2021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A5032-3848-4834-81F5-05D5F63690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526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4286461 w 2706"/>
                <a:gd name="T1" fmla="*/ 0 h 640"/>
                <a:gd name="T2" fmla="*/ 4286461 w 2706"/>
                <a:gd name="T3" fmla="*/ 0 h 640"/>
                <a:gd name="T4" fmla="*/ 4105477 w 2706"/>
                <a:gd name="T5" fmla="*/ 28579 h 640"/>
                <a:gd name="T6" fmla="*/ 3921318 w 2706"/>
                <a:gd name="T7" fmla="*/ 60334 h 640"/>
                <a:gd name="T8" fmla="*/ 3733983 w 2706"/>
                <a:gd name="T9" fmla="*/ 95264 h 640"/>
                <a:gd name="T10" fmla="*/ 3540299 w 2706"/>
                <a:gd name="T11" fmla="*/ 130194 h 640"/>
                <a:gd name="T12" fmla="*/ 3343439 w 2706"/>
                <a:gd name="T13" fmla="*/ 171476 h 640"/>
                <a:gd name="T14" fmla="*/ 3140229 w 2706"/>
                <a:gd name="T15" fmla="*/ 212757 h 640"/>
                <a:gd name="T16" fmla="*/ 2933844 w 2706"/>
                <a:gd name="T17" fmla="*/ 260389 h 640"/>
                <a:gd name="T18" fmla="*/ 2721109 w 2706"/>
                <a:gd name="T19" fmla="*/ 308021 h 640"/>
                <a:gd name="T20" fmla="*/ 2721109 w 2706"/>
                <a:gd name="T21" fmla="*/ 308021 h 640"/>
                <a:gd name="T22" fmla="*/ 2336915 w 2706"/>
                <a:gd name="T23" fmla="*/ 400110 h 640"/>
                <a:gd name="T24" fmla="*/ 1962246 w 2706"/>
                <a:gd name="T25" fmla="*/ 482672 h 640"/>
                <a:gd name="T26" fmla="*/ 1603454 w 2706"/>
                <a:gd name="T27" fmla="*/ 558884 h 640"/>
                <a:gd name="T28" fmla="*/ 1257362 w 2706"/>
                <a:gd name="T29" fmla="*/ 631920 h 640"/>
                <a:gd name="T30" fmla="*/ 927146 w 2706"/>
                <a:gd name="T31" fmla="*/ 695429 h 640"/>
                <a:gd name="T32" fmla="*/ 606455 w 2706"/>
                <a:gd name="T33" fmla="*/ 752588 h 640"/>
                <a:gd name="T34" fmla="*/ 298465 w 2706"/>
                <a:gd name="T35" fmla="*/ 806571 h 640"/>
                <a:gd name="T36" fmla="*/ 0 w 2706"/>
                <a:gd name="T37" fmla="*/ 854203 h 640"/>
                <a:gd name="T38" fmla="*/ 0 w 2706"/>
                <a:gd name="T39" fmla="*/ 854203 h 640"/>
                <a:gd name="T40" fmla="*/ 206385 w 2706"/>
                <a:gd name="T41" fmla="*/ 882782 h 640"/>
                <a:gd name="T42" fmla="*/ 403245 w 2706"/>
                <a:gd name="T43" fmla="*/ 908186 h 640"/>
                <a:gd name="T44" fmla="*/ 593754 w 2706"/>
                <a:gd name="T45" fmla="*/ 930414 h 640"/>
                <a:gd name="T46" fmla="*/ 781088 w 2706"/>
                <a:gd name="T47" fmla="*/ 949467 h 640"/>
                <a:gd name="T48" fmla="*/ 962072 w 2706"/>
                <a:gd name="T49" fmla="*/ 968520 h 640"/>
                <a:gd name="T50" fmla="*/ 1136706 w 2706"/>
                <a:gd name="T51" fmla="*/ 981222 h 640"/>
                <a:gd name="T52" fmla="*/ 1304989 w 2706"/>
                <a:gd name="T53" fmla="*/ 993924 h 640"/>
                <a:gd name="T54" fmla="*/ 1470097 w 2706"/>
                <a:gd name="T55" fmla="*/ 1003450 h 640"/>
                <a:gd name="T56" fmla="*/ 1632030 w 2706"/>
                <a:gd name="T57" fmla="*/ 1009801 h 640"/>
                <a:gd name="T58" fmla="*/ 1787613 w 2706"/>
                <a:gd name="T59" fmla="*/ 1012977 h 640"/>
                <a:gd name="T60" fmla="*/ 1936845 w 2706"/>
                <a:gd name="T61" fmla="*/ 1016152 h 640"/>
                <a:gd name="T62" fmla="*/ 2082902 w 2706"/>
                <a:gd name="T63" fmla="*/ 1016152 h 640"/>
                <a:gd name="T64" fmla="*/ 2225784 w 2706"/>
                <a:gd name="T65" fmla="*/ 1012977 h 640"/>
                <a:gd name="T66" fmla="*/ 2365491 w 2706"/>
                <a:gd name="T67" fmla="*/ 1009801 h 640"/>
                <a:gd name="T68" fmla="*/ 2498848 w 2706"/>
                <a:gd name="T69" fmla="*/ 1003450 h 640"/>
                <a:gd name="T70" fmla="*/ 2629029 w 2706"/>
                <a:gd name="T71" fmla="*/ 993924 h 640"/>
                <a:gd name="T72" fmla="*/ 2752860 w 2706"/>
                <a:gd name="T73" fmla="*/ 984397 h 640"/>
                <a:gd name="T74" fmla="*/ 2876691 w 2706"/>
                <a:gd name="T75" fmla="*/ 971695 h 640"/>
                <a:gd name="T76" fmla="*/ 2994172 w 2706"/>
                <a:gd name="T77" fmla="*/ 955818 h 640"/>
                <a:gd name="T78" fmla="*/ 3111653 w 2706"/>
                <a:gd name="T79" fmla="*/ 939941 h 640"/>
                <a:gd name="T80" fmla="*/ 3222783 w 2706"/>
                <a:gd name="T81" fmla="*/ 920888 h 640"/>
                <a:gd name="T82" fmla="*/ 3333914 w 2706"/>
                <a:gd name="T83" fmla="*/ 901835 h 640"/>
                <a:gd name="T84" fmla="*/ 3438694 w 2706"/>
                <a:gd name="T85" fmla="*/ 879607 h 640"/>
                <a:gd name="T86" fmla="*/ 3543474 w 2706"/>
                <a:gd name="T87" fmla="*/ 857378 h 640"/>
                <a:gd name="T88" fmla="*/ 3645079 w 2706"/>
                <a:gd name="T89" fmla="*/ 831974 h 640"/>
                <a:gd name="T90" fmla="*/ 3743509 w 2706"/>
                <a:gd name="T91" fmla="*/ 806571 h 640"/>
                <a:gd name="T92" fmla="*/ 3838764 w 2706"/>
                <a:gd name="T93" fmla="*/ 777991 h 640"/>
                <a:gd name="T94" fmla="*/ 3934018 w 2706"/>
                <a:gd name="T95" fmla="*/ 749412 h 640"/>
                <a:gd name="T96" fmla="*/ 4115002 w 2706"/>
                <a:gd name="T97" fmla="*/ 685903 h 640"/>
                <a:gd name="T98" fmla="*/ 4289636 w 2706"/>
                <a:gd name="T99" fmla="*/ 619218 h 640"/>
                <a:gd name="T100" fmla="*/ 4289636 w 2706"/>
                <a:gd name="T101" fmla="*/ 619218 h 640"/>
                <a:gd name="T102" fmla="*/ 4295986 w 2706"/>
                <a:gd name="T103" fmla="*/ 616042 h 640"/>
                <a:gd name="T104" fmla="*/ 4295986 w 2706"/>
                <a:gd name="T105" fmla="*/ 616042 h 640"/>
                <a:gd name="T106" fmla="*/ 4295986 w 2706"/>
                <a:gd name="T107" fmla="*/ 0 h 640"/>
                <a:gd name="T108" fmla="*/ 4295986 w 2706"/>
                <a:gd name="T109" fmla="*/ 0 h 640"/>
                <a:gd name="T110" fmla="*/ 4286461 w 2706"/>
                <a:gd name="T111" fmla="*/ 0 h 640"/>
                <a:gd name="T112" fmla="*/ 4286461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8279020 w 5216"/>
                <a:gd name="T1" fmla="*/ 1131991 h 762"/>
                <a:gd name="T2" fmla="*/ 7910781 w 5216"/>
                <a:gd name="T3" fmla="*/ 1087599 h 762"/>
                <a:gd name="T4" fmla="*/ 7107640 w 5216"/>
                <a:gd name="T5" fmla="*/ 967107 h 762"/>
                <a:gd name="T6" fmla="*/ 6212439 w 5216"/>
                <a:gd name="T7" fmla="*/ 805394 h 762"/>
                <a:gd name="T8" fmla="*/ 5215656 w 5216"/>
                <a:gd name="T9" fmla="*/ 592948 h 762"/>
                <a:gd name="T10" fmla="*/ 4675996 w 5216"/>
                <a:gd name="T11" fmla="*/ 469285 h 762"/>
                <a:gd name="T12" fmla="*/ 4256965 w 5216"/>
                <a:gd name="T13" fmla="*/ 374159 h 762"/>
                <a:gd name="T14" fmla="*/ 3856982 w 5216"/>
                <a:gd name="T15" fmla="*/ 291718 h 762"/>
                <a:gd name="T16" fmla="*/ 3476046 w 5216"/>
                <a:gd name="T17" fmla="*/ 221959 h 762"/>
                <a:gd name="T18" fmla="*/ 3110981 w 5216"/>
                <a:gd name="T19" fmla="*/ 161713 h 762"/>
                <a:gd name="T20" fmla="*/ 2761790 w 5216"/>
                <a:gd name="T21" fmla="*/ 114150 h 762"/>
                <a:gd name="T22" fmla="*/ 2117372 w 5216"/>
                <a:gd name="T23" fmla="*/ 44392 h 762"/>
                <a:gd name="T24" fmla="*/ 1539618 w 5216"/>
                <a:gd name="T25" fmla="*/ 6342 h 762"/>
                <a:gd name="T26" fmla="*/ 1022180 w 5216"/>
                <a:gd name="T27" fmla="*/ 0 h 762"/>
                <a:gd name="T28" fmla="*/ 568230 w 5216"/>
                <a:gd name="T29" fmla="*/ 15854 h 762"/>
                <a:gd name="T30" fmla="*/ 174596 w 5216"/>
                <a:gd name="T31" fmla="*/ 50733 h 762"/>
                <a:gd name="T32" fmla="*/ 0 w 5216"/>
                <a:gd name="T33" fmla="*/ 76100 h 762"/>
                <a:gd name="T34" fmla="*/ 498392 w 5216"/>
                <a:gd name="T35" fmla="*/ 136346 h 762"/>
                <a:gd name="T36" fmla="*/ 1034878 w 5216"/>
                <a:gd name="T37" fmla="*/ 221959 h 762"/>
                <a:gd name="T38" fmla="*/ 1609457 w 5216"/>
                <a:gd name="T39" fmla="*/ 332938 h 762"/>
                <a:gd name="T40" fmla="*/ 2225304 w 5216"/>
                <a:gd name="T41" fmla="*/ 469285 h 762"/>
                <a:gd name="T42" fmla="*/ 2787185 w 5216"/>
                <a:gd name="T43" fmla="*/ 599289 h 762"/>
                <a:gd name="T44" fmla="*/ 3822063 w 5216"/>
                <a:gd name="T45" fmla="*/ 818077 h 762"/>
                <a:gd name="T46" fmla="*/ 4298234 w 5216"/>
                <a:gd name="T47" fmla="*/ 906861 h 762"/>
                <a:gd name="T48" fmla="*/ 4749008 w 5216"/>
                <a:gd name="T49" fmla="*/ 982961 h 762"/>
                <a:gd name="T50" fmla="*/ 5174388 w 5216"/>
                <a:gd name="T51" fmla="*/ 1049549 h 762"/>
                <a:gd name="T52" fmla="*/ 5574371 w 5216"/>
                <a:gd name="T53" fmla="*/ 1100282 h 762"/>
                <a:gd name="T54" fmla="*/ 5952133 w 5216"/>
                <a:gd name="T55" fmla="*/ 1144674 h 762"/>
                <a:gd name="T56" fmla="*/ 6307674 w 5216"/>
                <a:gd name="T57" fmla="*/ 1173212 h 762"/>
                <a:gd name="T58" fmla="*/ 6640993 w 5216"/>
                <a:gd name="T59" fmla="*/ 1195408 h 762"/>
                <a:gd name="T60" fmla="*/ 6958440 w 5216"/>
                <a:gd name="T61" fmla="*/ 1208091 h 762"/>
                <a:gd name="T62" fmla="*/ 7253666 w 5216"/>
                <a:gd name="T63" fmla="*/ 1208091 h 762"/>
                <a:gd name="T64" fmla="*/ 7533019 w 5216"/>
                <a:gd name="T65" fmla="*/ 1201749 h 762"/>
                <a:gd name="T66" fmla="*/ 7796500 w 5216"/>
                <a:gd name="T67" fmla="*/ 1185895 h 762"/>
                <a:gd name="T68" fmla="*/ 8044109 w 5216"/>
                <a:gd name="T69" fmla="*/ 1160528 h 762"/>
                <a:gd name="T70" fmla="*/ 8279020 w 5216"/>
                <a:gd name="T71" fmla="*/ 1131991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11149 h 694"/>
                <a:gd name="T2" fmla="*/ 0 w 5144"/>
                <a:gd name="T3" fmla="*/ 111149 h 694"/>
                <a:gd name="T4" fmla="*/ 28572 w 5144"/>
                <a:gd name="T5" fmla="*/ 104797 h 694"/>
                <a:gd name="T6" fmla="*/ 114288 w 5144"/>
                <a:gd name="T7" fmla="*/ 88919 h 694"/>
                <a:gd name="T8" fmla="*/ 260322 w 5144"/>
                <a:gd name="T9" fmla="*/ 66689 h 694"/>
                <a:gd name="T10" fmla="*/ 355562 w 5144"/>
                <a:gd name="T11" fmla="*/ 53987 h 694"/>
                <a:gd name="T12" fmla="*/ 466675 w 5144"/>
                <a:gd name="T13" fmla="*/ 41284 h 694"/>
                <a:gd name="T14" fmla="*/ 590486 w 5144"/>
                <a:gd name="T15" fmla="*/ 31757 h 694"/>
                <a:gd name="T16" fmla="*/ 733346 w 5144"/>
                <a:gd name="T17" fmla="*/ 22230 h 694"/>
                <a:gd name="T18" fmla="*/ 888904 w 5144"/>
                <a:gd name="T19" fmla="*/ 12703 h 694"/>
                <a:gd name="T20" fmla="*/ 1063510 w 5144"/>
                <a:gd name="T21" fmla="*/ 6351 h 694"/>
                <a:gd name="T22" fmla="*/ 1253990 w 5144"/>
                <a:gd name="T23" fmla="*/ 3176 h 694"/>
                <a:gd name="T24" fmla="*/ 1460342 w 5144"/>
                <a:gd name="T25" fmla="*/ 0 h 694"/>
                <a:gd name="T26" fmla="*/ 1682568 w 5144"/>
                <a:gd name="T27" fmla="*/ 3176 h 694"/>
                <a:gd name="T28" fmla="*/ 1920668 w 5144"/>
                <a:gd name="T29" fmla="*/ 9527 h 694"/>
                <a:gd name="T30" fmla="*/ 2177815 w 5144"/>
                <a:gd name="T31" fmla="*/ 22230 h 694"/>
                <a:gd name="T32" fmla="*/ 2450836 w 5144"/>
                <a:gd name="T33" fmla="*/ 38108 h 694"/>
                <a:gd name="T34" fmla="*/ 2739729 w 5144"/>
                <a:gd name="T35" fmla="*/ 63514 h 694"/>
                <a:gd name="T36" fmla="*/ 3047671 w 5144"/>
                <a:gd name="T37" fmla="*/ 92095 h 694"/>
                <a:gd name="T38" fmla="*/ 3374661 w 5144"/>
                <a:gd name="T39" fmla="*/ 127027 h 694"/>
                <a:gd name="T40" fmla="*/ 3717524 w 5144"/>
                <a:gd name="T41" fmla="*/ 168311 h 694"/>
                <a:gd name="T42" fmla="*/ 4079435 w 5144"/>
                <a:gd name="T43" fmla="*/ 219122 h 694"/>
                <a:gd name="T44" fmla="*/ 4457219 w 5144"/>
                <a:gd name="T45" fmla="*/ 276284 h 694"/>
                <a:gd name="T46" fmla="*/ 4854051 w 5144"/>
                <a:gd name="T47" fmla="*/ 342973 h 694"/>
                <a:gd name="T48" fmla="*/ 5269931 w 5144"/>
                <a:gd name="T49" fmla="*/ 422365 h 694"/>
                <a:gd name="T50" fmla="*/ 5704859 w 5144"/>
                <a:gd name="T51" fmla="*/ 508108 h 694"/>
                <a:gd name="T52" fmla="*/ 6158835 w 5144"/>
                <a:gd name="T53" fmla="*/ 603379 h 694"/>
                <a:gd name="T54" fmla="*/ 6631859 w 5144"/>
                <a:gd name="T55" fmla="*/ 711352 h 694"/>
                <a:gd name="T56" fmla="*/ 7123931 w 5144"/>
                <a:gd name="T57" fmla="*/ 828852 h 694"/>
                <a:gd name="T58" fmla="*/ 7635051 w 5144"/>
                <a:gd name="T59" fmla="*/ 959055 h 694"/>
                <a:gd name="T60" fmla="*/ 8165219 w 5144"/>
                <a:gd name="T61" fmla="*/ 1101960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925827 h 584"/>
                <a:gd name="T2" fmla="*/ 0 w 3112"/>
                <a:gd name="T3" fmla="*/ 925827 h 584"/>
                <a:gd name="T4" fmla="*/ 142891 w 3112"/>
                <a:gd name="T5" fmla="*/ 887779 h 584"/>
                <a:gd name="T6" fmla="*/ 533460 w 3112"/>
                <a:gd name="T7" fmla="*/ 789489 h 584"/>
                <a:gd name="T8" fmla="*/ 803366 w 3112"/>
                <a:gd name="T9" fmla="*/ 722906 h 584"/>
                <a:gd name="T10" fmla="*/ 1114551 w 3112"/>
                <a:gd name="T11" fmla="*/ 649981 h 584"/>
                <a:gd name="T12" fmla="*/ 1460665 w 3112"/>
                <a:gd name="T13" fmla="*/ 570715 h 584"/>
                <a:gd name="T14" fmla="*/ 1832182 w 3112"/>
                <a:gd name="T15" fmla="*/ 485108 h 584"/>
                <a:gd name="T16" fmla="*/ 2225927 w 3112"/>
                <a:gd name="T17" fmla="*/ 402671 h 584"/>
                <a:gd name="T18" fmla="*/ 2629197 w 3112"/>
                <a:gd name="T19" fmla="*/ 320235 h 584"/>
                <a:gd name="T20" fmla="*/ 3041994 w 3112"/>
                <a:gd name="T21" fmla="*/ 244139 h 584"/>
                <a:gd name="T22" fmla="*/ 3451616 w 3112"/>
                <a:gd name="T23" fmla="*/ 171215 h 584"/>
                <a:gd name="T24" fmla="*/ 3654839 w 3112"/>
                <a:gd name="T25" fmla="*/ 139508 h 584"/>
                <a:gd name="T26" fmla="*/ 3851711 w 3112"/>
                <a:gd name="T27" fmla="*/ 107802 h 584"/>
                <a:gd name="T28" fmla="*/ 4048583 w 3112"/>
                <a:gd name="T29" fmla="*/ 82437 h 584"/>
                <a:gd name="T30" fmla="*/ 4239105 w 3112"/>
                <a:gd name="T31" fmla="*/ 57072 h 584"/>
                <a:gd name="T32" fmla="*/ 4426451 w 3112"/>
                <a:gd name="T33" fmla="*/ 38048 h 584"/>
                <a:gd name="T34" fmla="*/ 4604271 w 3112"/>
                <a:gd name="T35" fmla="*/ 22194 h 584"/>
                <a:gd name="T36" fmla="*/ 4775740 w 3112"/>
                <a:gd name="T37" fmla="*/ 9512 h 584"/>
                <a:gd name="T38" fmla="*/ 4940859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13021481 w 8196"/>
                <a:gd name="T1" fmla="*/ 812800 h 1192"/>
                <a:gd name="T2" fmla="*/ 12779871 w 8196"/>
                <a:gd name="T3" fmla="*/ 904875 h 1192"/>
                <a:gd name="T4" fmla="*/ 12522366 w 8196"/>
                <a:gd name="T5" fmla="*/ 984250 h 1192"/>
                <a:gd name="T6" fmla="*/ 12248966 w 8196"/>
                <a:gd name="T7" fmla="*/ 1057275 h 1192"/>
                <a:gd name="T8" fmla="*/ 11956492 w 8196"/>
                <a:gd name="T9" fmla="*/ 1114425 h 1192"/>
                <a:gd name="T10" fmla="*/ 11638584 w 8196"/>
                <a:gd name="T11" fmla="*/ 1158875 h 1192"/>
                <a:gd name="T12" fmla="*/ 11295245 w 8196"/>
                <a:gd name="T13" fmla="*/ 1190625 h 1192"/>
                <a:gd name="T14" fmla="*/ 10923293 w 8196"/>
                <a:gd name="T15" fmla="*/ 1209675 h 1192"/>
                <a:gd name="T16" fmla="*/ 10519551 w 8196"/>
                <a:gd name="T17" fmla="*/ 1206500 h 1192"/>
                <a:gd name="T18" fmla="*/ 10080839 w 8196"/>
                <a:gd name="T19" fmla="*/ 1190625 h 1192"/>
                <a:gd name="T20" fmla="*/ 9603978 w 8196"/>
                <a:gd name="T21" fmla="*/ 1152525 h 1192"/>
                <a:gd name="T22" fmla="*/ 9085789 w 8196"/>
                <a:gd name="T23" fmla="*/ 1095375 h 1192"/>
                <a:gd name="T24" fmla="*/ 8526272 w 8196"/>
                <a:gd name="T25" fmla="*/ 1019175 h 1192"/>
                <a:gd name="T26" fmla="*/ 7919070 w 8196"/>
                <a:gd name="T27" fmla="*/ 917575 h 1192"/>
                <a:gd name="T28" fmla="*/ 7261002 w 8196"/>
                <a:gd name="T29" fmla="*/ 793750 h 1192"/>
                <a:gd name="T30" fmla="*/ 6552068 w 8196"/>
                <a:gd name="T31" fmla="*/ 644525 h 1192"/>
                <a:gd name="T32" fmla="*/ 5785912 w 8196"/>
                <a:gd name="T33" fmla="*/ 469900 h 1192"/>
                <a:gd name="T34" fmla="*/ 5398065 w 8196"/>
                <a:gd name="T35" fmla="*/ 381000 h 1192"/>
                <a:gd name="T36" fmla="*/ 4663699 w 8196"/>
                <a:gd name="T37" fmla="*/ 234950 h 1192"/>
                <a:gd name="T38" fmla="*/ 3992915 w 8196"/>
                <a:gd name="T39" fmla="*/ 130175 h 1192"/>
                <a:gd name="T40" fmla="*/ 3379354 w 8196"/>
                <a:gd name="T41" fmla="*/ 57150 h 1192"/>
                <a:gd name="T42" fmla="*/ 2823016 w 8196"/>
                <a:gd name="T43" fmla="*/ 15875 h 1192"/>
                <a:gd name="T44" fmla="*/ 2323902 w 8196"/>
                <a:gd name="T45" fmla="*/ 0 h 1192"/>
                <a:gd name="T46" fmla="*/ 1878832 w 8196"/>
                <a:gd name="T47" fmla="*/ 6350 h 1192"/>
                <a:gd name="T48" fmla="*/ 1484627 w 8196"/>
                <a:gd name="T49" fmla="*/ 31750 h 1192"/>
                <a:gd name="T50" fmla="*/ 1138108 w 8196"/>
                <a:gd name="T51" fmla="*/ 69850 h 1192"/>
                <a:gd name="T52" fmla="*/ 842454 w 8196"/>
                <a:gd name="T53" fmla="*/ 117475 h 1192"/>
                <a:gd name="T54" fmla="*/ 594487 w 8196"/>
                <a:gd name="T55" fmla="*/ 171450 h 1192"/>
                <a:gd name="T56" fmla="*/ 394205 w 8196"/>
                <a:gd name="T57" fmla="*/ 228600 h 1192"/>
                <a:gd name="T58" fmla="*/ 235251 w 8196"/>
                <a:gd name="T59" fmla="*/ 279400 h 1192"/>
                <a:gd name="T60" fmla="*/ 76298 w 8196"/>
                <a:gd name="T61" fmla="*/ 342900 h 1192"/>
                <a:gd name="T62" fmla="*/ 0 w 8196"/>
                <a:gd name="T63" fmla="*/ 381000 h 1192"/>
                <a:gd name="T64" fmla="*/ 13021481 w 8196"/>
                <a:gd name="T65" fmla="*/ 1892300 h 1192"/>
                <a:gd name="T66" fmla="*/ 13027839 w 8196"/>
                <a:gd name="T67" fmla="*/ 1882775 h 1192"/>
                <a:gd name="T68" fmla="*/ 13027839 w 8196"/>
                <a:gd name="T69" fmla="*/ 809625 h 1192"/>
                <a:gd name="T70" fmla="*/ 13021481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0793E-AC72-48FA-8865-3D26842D2F2C}" type="datetime1">
              <a:rPr lang="ru-RU" smtClean="0"/>
              <a:pPr>
                <a:defRPr/>
              </a:pPr>
              <a:t>10.02.2021</a:t>
            </a:fld>
            <a:endParaRPr lang="ru-RU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A7801-1D90-423A-993E-EA34E87492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4679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4285695 w 2706"/>
                <a:gd name="T1" fmla="*/ 0 h 640"/>
                <a:gd name="T2" fmla="*/ 4285695 w 2706"/>
                <a:gd name="T3" fmla="*/ 0 h 640"/>
                <a:gd name="T4" fmla="*/ 4104744 w 2706"/>
                <a:gd name="T5" fmla="*/ 28545 h 640"/>
                <a:gd name="T6" fmla="*/ 3920617 w 2706"/>
                <a:gd name="T7" fmla="*/ 60262 h 640"/>
                <a:gd name="T8" fmla="*/ 3733317 w 2706"/>
                <a:gd name="T9" fmla="*/ 95151 h 640"/>
                <a:gd name="T10" fmla="*/ 3539667 w 2706"/>
                <a:gd name="T11" fmla="*/ 130039 h 640"/>
                <a:gd name="T12" fmla="*/ 3342842 w 2706"/>
                <a:gd name="T13" fmla="*/ 171271 h 640"/>
                <a:gd name="T14" fmla="*/ 3139669 w 2706"/>
                <a:gd name="T15" fmla="*/ 212503 h 640"/>
                <a:gd name="T16" fmla="*/ 2933320 w 2706"/>
                <a:gd name="T17" fmla="*/ 260078 h 640"/>
                <a:gd name="T18" fmla="*/ 2720623 w 2706"/>
                <a:gd name="T19" fmla="*/ 307654 h 640"/>
                <a:gd name="T20" fmla="*/ 2720623 w 2706"/>
                <a:gd name="T21" fmla="*/ 307654 h 640"/>
                <a:gd name="T22" fmla="*/ 2336498 w 2706"/>
                <a:gd name="T23" fmla="*/ 399633 h 640"/>
                <a:gd name="T24" fmla="*/ 1961896 w 2706"/>
                <a:gd name="T25" fmla="*/ 482097 h 640"/>
                <a:gd name="T26" fmla="*/ 1603167 w 2706"/>
                <a:gd name="T27" fmla="*/ 558217 h 640"/>
                <a:gd name="T28" fmla="*/ 1257137 w 2706"/>
                <a:gd name="T29" fmla="*/ 631166 h 640"/>
                <a:gd name="T30" fmla="*/ 926980 w 2706"/>
                <a:gd name="T31" fmla="*/ 694600 h 640"/>
                <a:gd name="T32" fmla="*/ 606347 w 2706"/>
                <a:gd name="T33" fmla="*/ 751690 h 640"/>
                <a:gd name="T34" fmla="*/ 298411 w 2706"/>
                <a:gd name="T35" fmla="*/ 805609 h 640"/>
                <a:gd name="T36" fmla="*/ 0 w 2706"/>
                <a:gd name="T37" fmla="*/ 853184 h 640"/>
                <a:gd name="T38" fmla="*/ 0 w 2706"/>
                <a:gd name="T39" fmla="*/ 853184 h 640"/>
                <a:gd name="T40" fmla="*/ 206348 w 2706"/>
                <a:gd name="T41" fmla="*/ 881729 h 640"/>
                <a:gd name="T42" fmla="*/ 403173 w 2706"/>
                <a:gd name="T43" fmla="*/ 907103 h 640"/>
                <a:gd name="T44" fmla="*/ 593648 w 2706"/>
                <a:gd name="T45" fmla="*/ 929304 h 640"/>
                <a:gd name="T46" fmla="*/ 780949 w 2706"/>
                <a:gd name="T47" fmla="*/ 948335 h 640"/>
                <a:gd name="T48" fmla="*/ 961900 w 2706"/>
                <a:gd name="T49" fmla="*/ 967365 h 640"/>
                <a:gd name="T50" fmla="*/ 1136503 w 2706"/>
                <a:gd name="T51" fmla="*/ 980051 h 640"/>
                <a:gd name="T52" fmla="*/ 1304756 w 2706"/>
                <a:gd name="T53" fmla="*/ 992738 h 640"/>
                <a:gd name="T54" fmla="*/ 1469835 w 2706"/>
                <a:gd name="T55" fmla="*/ 1002253 h 640"/>
                <a:gd name="T56" fmla="*/ 1631739 w 2706"/>
                <a:gd name="T57" fmla="*/ 1008597 h 640"/>
                <a:gd name="T58" fmla="*/ 1787294 w 2706"/>
                <a:gd name="T59" fmla="*/ 1011768 h 640"/>
                <a:gd name="T60" fmla="*/ 1936499 w 2706"/>
                <a:gd name="T61" fmla="*/ 1014940 h 640"/>
                <a:gd name="T62" fmla="*/ 2082530 w 2706"/>
                <a:gd name="T63" fmla="*/ 1014940 h 640"/>
                <a:gd name="T64" fmla="*/ 2225387 w 2706"/>
                <a:gd name="T65" fmla="*/ 1011768 h 640"/>
                <a:gd name="T66" fmla="*/ 2365069 w 2706"/>
                <a:gd name="T67" fmla="*/ 1008597 h 640"/>
                <a:gd name="T68" fmla="*/ 2498402 w 2706"/>
                <a:gd name="T69" fmla="*/ 1002253 h 640"/>
                <a:gd name="T70" fmla="*/ 2628560 w 2706"/>
                <a:gd name="T71" fmla="*/ 992738 h 640"/>
                <a:gd name="T72" fmla="*/ 2752369 w 2706"/>
                <a:gd name="T73" fmla="*/ 983223 h 640"/>
                <a:gd name="T74" fmla="*/ 2876178 w 2706"/>
                <a:gd name="T75" fmla="*/ 970536 h 640"/>
                <a:gd name="T76" fmla="*/ 2993637 w 2706"/>
                <a:gd name="T77" fmla="*/ 954678 h 640"/>
                <a:gd name="T78" fmla="*/ 3111097 w 2706"/>
                <a:gd name="T79" fmla="*/ 938820 h 640"/>
                <a:gd name="T80" fmla="*/ 3222208 w 2706"/>
                <a:gd name="T81" fmla="*/ 919789 h 640"/>
                <a:gd name="T82" fmla="*/ 3333319 w 2706"/>
                <a:gd name="T83" fmla="*/ 900759 h 640"/>
                <a:gd name="T84" fmla="*/ 3438080 w 2706"/>
                <a:gd name="T85" fmla="*/ 878557 h 640"/>
                <a:gd name="T86" fmla="*/ 3542841 w 2706"/>
                <a:gd name="T87" fmla="*/ 856356 h 640"/>
                <a:gd name="T88" fmla="*/ 3644428 w 2706"/>
                <a:gd name="T89" fmla="*/ 830982 h 640"/>
                <a:gd name="T90" fmla="*/ 3742841 w 2706"/>
                <a:gd name="T91" fmla="*/ 805609 h 640"/>
                <a:gd name="T92" fmla="*/ 3838078 w 2706"/>
                <a:gd name="T93" fmla="*/ 777063 h 640"/>
                <a:gd name="T94" fmla="*/ 3933316 w 2706"/>
                <a:gd name="T95" fmla="*/ 748518 h 640"/>
                <a:gd name="T96" fmla="*/ 4114267 w 2706"/>
                <a:gd name="T97" fmla="*/ 685085 h 640"/>
                <a:gd name="T98" fmla="*/ 4288870 w 2706"/>
                <a:gd name="T99" fmla="*/ 618479 h 640"/>
                <a:gd name="T100" fmla="*/ 4288870 w 2706"/>
                <a:gd name="T101" fmla="*/ 618479 h 640"/>
                <a:gd name="T102" fmla="*/ 4295219 w 2706"/>
                <a:gd name="T103" fmla="*/ 615307 h 640"/>
                <a:gd name="T104" fmla="*/ 4295219 w 2706"/>
                <a:gd name="T105" fmla="*/ 615307 h 640"/>
                <a:gd name="T106" fmla="*/ 4295219 w 2706"/>
                <a:gd name="T107" fmla="*/ 0 h 640"/>
                <a:gd name="T108" fmla="*/ 4295219 w 2706"/>
                <a:gd name="T109" fmla="*/ 0 h 640"/>
                <a:gd name="T110" fmla="*/ 4285695 w 2706"/>
                <a:gd name="T111" fmla="*/ 0 h 640"/>
                <a:gd name="T112" fmla="*/ 4285695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8280254 w 5216"/>
                <a:gd name="T1" fmla="*/ 1132754 h 762"/>
                <a:gd name="T2" fmla="*/ 7911960 w 5216"/>
                <a:gd name="T3" fmla="*/ 1088333 h 762"/>
                <a:gd name="T4" fmla="*/ 7108700 w 5216"/>
                <a:gd name="T5" fmla="*/ 967759 h 762"/>
                <a:gd name="T6" fmla="*/ 6213365 w 5216"/>
                <a:gd name="T7" fmla="*/ 805937 h 762"/>
                <a:gd name="T8" fmla="*/ 5216433 w 5216"/>
                <a:gd name="T9" fmla="*/ 593348 h 762"/>
                <a:gd name="T10" fmla="*/ 4676693 w 5216"/>
                <a:gd name="T11" fmla="*/ 469601 h 762"/>
                <a:gd name="T12" fmla="*/ 4257600 w 5216"/>
                <a:gd name="T13" fmla="*/ 374412 h 762"/>
                <a:gd name="T14" fmla="*/ 3857557 w 5216"/>
                <a:gd name="T15" fmla="*/ 291914 h 762"/>
                <a:gd name="T16" fmla="*/ 3476564 w 5216"/>
                <a:gd name="T17" fmla="*/ 222109 h 762"/>
                <a:gd name="T18" fmla="*/ 3111445 w 5216"/>
                <a:gd name="T19" fmla="*/ 161822 h 762"/>
                <a:gd name="T20" fmla="*/ 2762201 w 5216"/>
                <a:gd name="T21" fmla="*/ 114227 h 762"/>
                <a:gd name="T22" fmla="*/ 2117688 w 5216"/>
                <a:gd name="T23" fmla="*/ 44422 h 762"/>
                <a:gd name="T24" fmla="*/ 1539848 w 5216"/>
                <a:gd name="T25" fmla="*/ 6346 h 762"/>
                <a:gd name="T26" fmla="*/ 1022332 w 5216"/>
                <a:gd name="T27" fmla="*/ 0 h 762"/>
                <a:gd name="T28" fmla="*/ 568315 w 5216"/>
                <a:gd name="T29" fmla="*/ 15865 h 762"/>
                <a:gd name="T30" fmla="*/ 174622 w 5216"/>
                <a:gd name="T31" fmla="*/ 50768 h 762"/>
                <a:gd name="T32" fmla="*/ 0 w 5216"/>
                <a:gd name="T33" fmla="*/ 76152 h 762"/>
                <a:gd name="T34" fmla="*/ 498466 w 5216"/>
                <a:gd name="T35" fmla="*/ 136438 h 762"/>
                <a:gd name="T36" fmla="*/ 1035032 w 5216"/>
                <a:gd name="T37" fmla="*/ 222109 h 762"/>
                <a:gd name="T38" fmla="*/ 1609697 w 5216"/>
                <a:gd name="T39" fmla="*/ 333163 h 762"/>
                <a:gd name="T40" fmla="*/ 2225636 w 5216"/>
                <a:gd name="T41" fmla="*/ 469601 h 762"/>
                <a:gd name="T42" fmla="*/ 2787601 w 5216"/>
                <a:gd name="T43" fmla="*/ 599694 h 762"/>
                <a:gd name="T44" fmla="*/ 3822633 w 5216"/>
                <a:gd name="T45" fmla="*/ 818629 h 762"/>
                <a:gd name="T46" fmla="*/ 4298874 w 5216"/>
                <a:gd name="T47" fmla="*/ 907473 h 762"/>
                <a:gd name="T48" fmla="*/ 4749716 w 5216"/>
                <a:gd name="T49" fmla="*/ 983624 h 762"/>
                <a:gd name="T50" fmla="*/ 5175159 w 5216"/>
                <a:gd name="T51" fmla="*/ 1050257 h 762"/>
                <a:gd name="T52" fmla="*/ 5575202 w 5216"/>
                <a:gd name="T53" fmla="*/ 1101025 h 762"/>
                <a:gd name="T54" fmla="*/ 5953020 w 5216"/>
                <a:gd name="T55" fmla="*/ 1145446 h 762"/>
                <a:gd name="T56" fmla="*/ 6308614 w 5216"/>
                <a:gd name="T57" fmla="*/ 1174003 h 762"/>
                <a:gd name="T58" fmla="*/ 6641983 w 5216"/>
                <a:gd name="T59" fmla="*/ 1196214 h 762"/>
                <a:gd name="T60" fmla="*/ 6959477 w 5216"/>
                <a:gd name="T61" fmla="*/ 1208906 h 762"/>
                <a:gd name="T62" fmla="*/ 7254747 w 5216"/>
                <a:gd name="T63" fmla="*/ 1208906 h 762"/>
                <a:gd name="T64" fmla="*/ 7534142 w 5216"/>
                <a:gd name="T65" fmla="*/ 1202560 h 762"/>
                <a:gd name="T66" fmla="*/ 7797663 w 5216"/>
                <a:gd name="T67" fmla="*/ 1186695 h 762"/>
                <a:gd name="T68" fmla="*/ 8045308 w 5216"/>
                <a:gd name="T69" fmla="*/ 1161311 h 762"/>
                <a:gd name="T70" fmla="*/ 8280254 w 5216"/>
                <a:gd name="T71" fmla="*/ 113275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111244 h 694"/>
                <a:gd name="T2" fmla="*/ 0 w 5144"/>
                <a:gd name="T3" fmla="*/ 111244 h 694"/>
                <a:gd name="T4" fmla="*/ 28568 w 5144"/>
                <a:gd name="T5" fmla="*/ 104887 h 694"/>
                <a:gd name="T6" fmla="*/ 114274 w 5144"/>
                <a:gd name="T7" fmla="*/ 88995 h 694"/>
                <a:gd name="T8" fmla="*/ 260290 w 5144"/>
                <a:gd name="T9" fmla="*/ 66746 h 694"/>
                <a:gd name="T10" fmla="*/ 355519 w 5144"/>
                <a:gd name="T11" fmla="*/ 54033 h 694"/>
                <a:gd name="T12" fmla="*/ 466618 w 5144"/>
                <a:gd name="T13" fmla="*/ 41319 h 694"/>
                <a:gd name="T14" fmla="*/ 590415 w 5144"/>
                <a:gd name="T15" fmla="*/ 31784 h 694"/>
                <a:gd name="T16" fmla="*/ 733257 w 5144"/>
                <a:gd name="T17" fmla="*/ 22249 h 694"/>
                <a:gd name="T18" fmla="*/ 888797 w 5144"/>
                <a:gd name="T19" fmla="*/ 12714 h 694"/>
                <a:gd name="T20" fmla="*/ 1063382 w 5144"/>
                <a:gd name="T21" fmla="*/ 6357 h 694"/>
                <a:gd name="T22" fmla="*/ 1253838 w 5144"/>
                <a:gd name="T23" fmla="*/ 3178 h 694"/>
                <a:gd name="T24" fmla="*/ 1460166 w 5144"/>
                <a:gd name="T25" fmla="*/ 0 h 694"/>
                <a:gd name="T26" fmla="*/ 1682365 w 5144"/>
                <a:gd name="T27" fmla="*/ 3178 h 694"/>
                <a:gd name="T28" fmla="*/ 1920435 w 5144"/>
                <a:gd name="T29" fmla="*/ 9535 h 694"/>
                <a:gd name="T30" fmla="*/ 2177552 w 5144"/>
                <a:gd name="T31" fmla="*/ 22249 h 694"/>
                <a:gd name="T32" fmla="*/ 2450539 w 5144"/>
                <a:gd name="T33" fmla="*/ 38141 h 694"/>
                <a:gd name="T34" fmla="*/ 2739398 w 5144"/>
                <a:gd name="T35" fmla="*/ 63568 h 694"/>
                <a:gd name="T36" fmla="*/ 3047302 w 5144"/>
                <a:gd name="T37" fmla="*/ 92173 h 694"/>
                <a:gd name="T38" fmla="*/ 3374253 w 5144"/>
                <a:gd name="T39" fmla="*/ 127136 h 694"/>
                <a:gd name="T40" fmla="*/ 3717074 w 5144"/>
                <a:gd name="T41" fmla="*/ 168455 h 694"/>
                <a:gd name="T42" fmla="*/ 4078941 w 5144"/>
                <a:gd name="T43" fmla="*/ 219309 h 694"/>
                <a:gd name="T44" fmla="*/ 4456680 w 5144"/>
                <a:gd name="T45" fmla="*/ 276520 h 694"/>
                <a:gd name="T46" fmla="*/ 4853464 w 5144"/>
                <a:gd name="T47" fmla="*/ 343266 h 694"/>
                <a:gd name="T48" fmla="*/ 5269294 w 5144"/>
                <a:gd name="T49" fmla="*/ 422726 h 694"/>
                <a:gd name="T50" fmla="*/ 5704169 w 5144"/>
                <a:gd name="T51" fmla="*/ 508543 h 694"/>
                <a:gd name="T52" fmla="*/ 6158090 w 5144"/>
                <a:gd name="T53" fmla="*/ 603894 h 694"/>
                <a:gd name="T54" fmla="*/ 6631057 w 5144"/>
                <a:gd name="T55" fmla="*/ 711960 h 694"/>
                <a:gd name="T56" fmla="*/ 7123069 w 5144"/>
                <a:gd name="T57" fmla="*/ 829560 h 694"/>
                <a:gd name="T58" fmla="*/ 7634127 w 5144"/>
                <a:gd name="T59" fmla="*/ 959874 h 694"/>
                <a:gd name="T60" fmla="*/ 8164231 w 5144"/>
                <a:gd name="T61" fmla="*/ 1102902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926979 h 584"/>
                <a:gd name="T2" fmla="*/ 0 w 3112"/>
                <a:gd name="T3" fmla="*/ 926979 h 584"/>
                <a:gd name="T4" fmla="*/ 142845 w 3112"/>
                <a:gd name="T5" fmla="*/ 888884 h 584"/>
                <a:gd name="T6" fmla="*/ 533288 w 3112"/>
                <a:gd name="T7" fmla="*/ 790472 h 584"/>
                <a:gd name="T8" fmla="*/ 803107 w 3112"/>
                <a:gd name="T9" fmla="*/ 723806 h 584"/>
                <a:gd name="T10" fmla="*/ 1114192 w 3112"/>
                <a:gd name="T11" fmla="*/ 650790 h 584"/>
                <a:gd name="T12" fmla="*/ 1460194 w 3112"/>
                <a:gd name="T13" fmla="*/ 571425 h 584"/>
                <a:gd name="T14" fmla="*/ 1831591 w 3112"/>
                <a:gd name="T15" fmla="*/ 485712 h 584"/>
                <a:gd name="T16" fmla="*/ 2225209 w 3112"/>
                <a:gd name="T17" fmla="*/ 403172 h 584"/>
                <a:gd name="T18" fmla="*/ 2628349 w 3112"/>
                <a:gd name="T19" fmla="*/ 320633 h 584"/>
                <a:gd name="T20" fmla="*/ 3041013 w 3112"/>
                <a:gd name="T21" fmla="*/ 244443 h 584"/>
                <a:gd name="T22" fmla="*/ 3450502 w 3112"/>
                <a:gd name="T23" fmla="*/ 171428 h 584"/>
                <a:gd name="T24" fmla="*/ 3653659 w 3112"/>
                <a:gd name="T25" fmla="*/ 139682 h 584"/>
                <a:gd name="T26" fmla="*/ 3850468 w 3112"/>
                <a:gd name="T27" fmla="*/ 107936 h 584"/>
                <a:gd name="T28" fmla="*/ 4047277 w 3112"/>
                <a:gd name="T29" fmla="*/ 82539 h 584"/>
                <a:gd name="T30" fmla="*/ 4237737 w 3112"/>
                <a:gd name="T31" fmla="*/ 57143 h 584"/>
                <a:gd name="T32" fmla="*/ 4425023 w 3112"/>
                <a:gd name="T33" fmla="*/ 38095 h 584"/>
                <a:gd name="T34" fmla="*/ 4602786 w 3112"/>
                <a:gd name="T35" fmla="*/ 22222 h 584"/>
                <a:gd name="T36" fmla="*/ 4774200 w 3112"/>
                <a:gd name="T37" fmla="*/ 9524 h 584"/>
                <a:gd name="T38" fmla="*/ 4939265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9AE5F-B0BD-4230-9120-9E761D1E5C8F}" type="datetime1">
              <a:rPr lang="ru-RU" smtClean="0"/>
              <a:pPr>
                <a:defRPr/>
              </a:pPr>
              <a:t>10.02.2021</a:t>
            </a:fld>
            <a:endParaRPr lang="ru-RU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23F35-847F-4C9F-8DCC-F8EC3A8229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809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4285695 w 2706"/>
                <a:gd name="T1" fmla="*/ 0 h 640"/>
                <a:gd name="T2" fmla="*/ 4285695 w 2706"/>
                <a:gd name="T3" fmla="*/ 0 h 640"/>
                <a:gd name="T4" fmla="*/ 4104744 w 2706"/>
                <a:gd name="T5" fmla="*/ 28579 h 640"/>
                <a:gd name="T6" fmla="*/ 3920617 w 2706"/>
                <a:gd name="T7" fmla="*/ 60334 h 640"/>
                <a:gd name="T8" fmla="*/ 3733317 w 2706"/>
                <a:gd name="T9" fmla="*/ 95264 h 640"/>
                <a:gd name="T10" fmla="*/ 3539667 w 2706"/>
                <a:gd name="T11" fmla="*/ 130194 h 640"/>
                <a:gd name="T12" fmla="*/ 3342842 w 2706"/>
                <a:gd name="T13" fmla="*/ 171476 h 640"/>
                <a:gd name="T14" fmla="*/ 3139669 w 2706"/>
                <a:gd name="T15" fmla="*/ 212757 h 640"/>
                <a:gd name="T16" fmla="*/ 2933320 w 2706"/>
                <a:gd name="T17" fmla="*/ 260389 h 640"/>
                <a:gd name="T18" fmla="*/ 2720623 w 2706"/>
                <a:gd name="T19" fmla="*/ 308021 h 640"/>
                <a:gd name="T20" fmla="*/ 2720623 w 2706"/>
                <a:gd name="T21" fmla="*/ 308021 h 640"/>
                <a:gd name="T22" fmla="*/ 2336498 w 2706"/>
                <a:gd name="T23" fmla="*/ 400110 h 640"/>
                <a:gd name="T24" fmla="*/ 1961896 w 2706"/>
                <a:gd name="T25" fmla="*/ 482672 h 640"/>
                <a:gd name="T26" fmla="*/ 1603167 w 2706"/>
                <a:gd name="T27" fmla="*/ 558884 h 640"/>
                <a:gd name="T28" fmla="*/ 1257137 w 2706"/>
                <a:gd name="T29" fmla="*/ 631920 h 640"/>
                <a:gd name="T30" fmla="*/ 926980 w 2706"/>
                <a:gd name="T31" fmla="*/ 695429 h 640"/>
                <a:gd name="T32" fmla="*/ 606347 w 2706"/>
                <a:gd name="T33" fmla="*/ 752588 h 640"/>
                <a:gd name="T34" fmla="*/ 298411 w 2706"/>
                <a:gd name="T35" fmla="*/ 806571 h 640"/>
                <a:gd name="T36" fmla="*/ 0 w 2706"/>
                <a:gd name="T37" fmla="*/ 854203 h 640"/>
                <a:gd name="T38" fmla="*/ 0 w 2706"/>
                <a:gd name="T39" fmla="*/ 854203 h 640"/>
                <a:gd name="T40" fmla="*/ 206348 w 2706"/>
                <a:gd name="T41" fmla="*/ 882782 h 640"/>
                <a:gd name="T42" fmla="*/ 403173 w 2706"/>
                <a:gd name="T43" fmla="*/ 908186 h 640"/>
                <a:gd name="T44" fmla="*/ 593648 w 2706"/>
                <a:gd name="T45" fmla="*/ 930414 h 640"/>
                <a:gd name="T46" fmla="*/ 780949 w 2706"/>
                <a:gd name="T47" fmla="*/ 949467 h 640"/>
                <a:gd name="T48" fmla="*/ 961900 w 2706"/>
                <a:gd name="T49" fmla="*/ 968520 h 640"/>
                <a:gd name="T50" fmla="*/ 1136503 w 2706"/>
                <a:gd name="T51" fmla="*/ 981222 h 640"/>
                <a:gd name="T52" fmla="*/ 1304756 w 2706"/>
                <a:gd name="T53" fmla="*/ 993924 h 640"/>
                <a:gd name="T54" fmla="*/ 1469835 w 2706"/>
                <a:gd name="T55" fmla="*/ 1003450 h 640"/>
                <a:gd name="T56" fmla="*/ 1631739 w 2706"/>
                <a:gd name="T57" fmla="*/ 1009801 h 640"/>
                <a:gd name="T58" fmla="*/ 1787294 w 2706"/>
                <a:gd name="T59" fmla="*/ 1012977 h 640"/>
                <a:gd name="T60" fmla="*/ 1936499 w 2706"/>
                <a:gd name="T61" fmla="*/ 1016152 h 640"/>
                <a:gd name="T62" fmla="*/ 2082530 w 2706"/>
                <a:gd name="T63" fmla="*/ 1016152 h 640"/>
                <a:gd name="T64" fmla="*/ 2225387 w 2706"/>
                <a:gd name="T65" fmla="*/ 1012977 h 640"/>
                <a:gd name="T66" fmla="*/ 2365069 w 2706"/>
                <a:gd name="T67" fmla="*/ 1009801 h 640"/>
                <a:gd name="T68" fmla="*/ 2498402 w 2706"/>
                <a:gd name="T69" fmla="*/ 1003450 h 640"/>
                <a:gd name="T70" fmla="*/ 2628560 w 2706"/>
                <a:gd name="T71" fmla="*/ 993924 h 640"/>
                <a:gd name="T72" fmla="*/ 2752369 w 2706"/>
                <a:gd name="T73" fmla="*/ 984397 h 640"/>
                <a:gd name="T74" fmla="*/ 2876178 w 2706"/>
                <a:gd name="T75" fmla="*/ 971695 h 640"/>
                <a:gd name="T76" fmla="*/ 2993637 w 2706"/>
                <a:gd name="T77" fmla="*/ 955818 h 640"/>
                <a:gd name="T78" fmla="*/ 3111097 w 2706"/>
                <a:gd name="T79" fmla="*/ 939941 h 640"/>
                <a:gd name="T80" fmla="*/ 3222208 w 2706"/>
                <a:gd name="T81" fmla="*/ 920888 h 640"/>
                <a:gd name="T82" fmla="*/ 3333319 w 2706"/>
                <a:gd name="T83" fmla="*/ 901835 h 640"/>
                <a:gd name="T84" fmla="*/ 3438080 w 2706"/>
                <a:gd name="T85" fmla="*/ 879607 h 640"/>
                <a:gd name="T86" fmla="*/ 3542841 w 2706"/>
                <a:gd name="T87" fmla="*/ 857378 h 640"/>
                <a:gd name="T88" fmla="*/ 3644428 w 2706"/>
                <a:gd name="T89" fmla="*/ 831974 h 640"/>
                <a:gd name="T90" fmla="*/ 3742841 w 2706"/>
                <a:gd name="T91" fmla="*/ 806571 h 640"/>
                <a:gd name="T92" fmla="*/ 3838078 w 2706"/>
                <a:gd name="T93" fmla="*/ 777991 h 640"/>
                <a:gd name="T94" fmla="*/ 3933316 w 2706"/>
                <a:gd name="T95" fmla="*/ 749412 h 640"/>
                <a:gd name="T96" fmla="*/ 4114267 w 2706"/>
                <a:gd name="T97" fmla="*/ 685903 h 640"/>
                <a:gd name="T98" fmla="*/ 4288870 w 2706"/>
                <a:gd name="T99" fmla="*/ 619218 h 640"/>
                <a:gd name="T100" fmla="*/ 4288870 w 2706"/>
                <a:gd name="T101" fmla="*/ 619218 h 640"/>
                <a:gd name="T102" fmla="*/ 4295219 w 2706"/>
                <a:gd name="T103" fmla="*/ 616042 h 640"/>
                <a:gd name="T104" fmla="*/ 4295219 w 2706"/>
                <a:gd name="T105" fmla="*/ 616042 h 640"/>
                <a:gd name="T106" fmla="*/ 4295219 w 2706"/>
                <a:gd name="T107" fmla="*/ 0 h 640"/>
                <a:gd name="T108" fmla="*/ 4295219 w 2706"/>
                <a:gd name="T109" fmla="*/ 0 h 640"/>
                <a:gd name="T110" fmla="*/ 4285695 w 2706"/>
                <a:gd name="T111" fmla="*/ 0 h 640"/>
                <a:gd name="T112" fmla="*/ 4285695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8280254 w 5216"/>
                <a:gd name="T1" fmla="*/ 1131992 h 762"/>
                <a:gd name="T2" fmla="*/ 7911960 w 5216"/>
                <a:gd name="T3" fmla="*/ 1087600 h 762"/>
                <a:gd name="T4" fmla="*/ 7108700 w 5216"/>
                <a:gd name="T5" fmla="*/ 967108 h 762"/>
                <a:gd name="T6" fmla="*/ 6213365 w 5216"/>
                <a:gd name="T7" fmla="*/ 805395 h 762"/>
                <a:gd name="T8" fmla="*/ 5216433 w 5216"/>
                <a:gd name="T9" fmla="*/ 592948 h 762"/>
                <a:gd name="T10" fmla="*/ 4676693 w 5216"/>
                <a:gd name="T11" fmla="*/ 469285 h 762"/>
                <a:gd name="T12" fmla="*/ 4257600 w 5216"/>
                <a:gd name="T13" fmla="*/ 374160 h 762"/>
                <a:gd name="T14" fmla="*/ 3857557 w 5216"/>
                <a:gd name="T15" fmla="*/ 291718 h 762"/>
                <a:gd name="T16" fmla="*/ 3476564 w 5216"/>
                <a:gd name="T17" fmla="*/ 221959 h 762"/>
                <a:gd name="T18" fmla="*/ 3111445 w 5216"/>
                <a:gd name="T19" fmla="*/ 161713 h 762"/>
                <a:gd name="T20" fmla="*/ 2762201 w 5216"/>
                <a:gd name="T21" fmla="*/ 114150 h 762"/>
                <a:gd name="T22" fmla="*/ 2117688 w 5216"/>
                <a:gd name="T23" fmla="*/ 44392 h 762"/>
                <a:gd name="T24" fmla="*/ 1539848 w 5216"/>
                <a:gd name="T25" fmla="*/ 6342 h 762"/>
                <a:gd name="T26" fmla="*/ 1022332 w 5216"/>
                <a:gd name="T27" fmla="*/ 0 h 762"/>
                <a:gd name="T28" fmla="*/ 568315 w 5216"/>
                <a:gd name="T29" fmla="*/ 15854 h 762"/>
                <a:gd name="T30" fmla="*/ 174622 w 5216"/>
                <a:gd name="T31" fmla="*/ 50734 h 762"/>
                <a:gd name="T32" fmla="*/ 0 w 5216"/>
                <a:gd name="T33" fmla="*/ 76100 h 762"/>
                <a:gd name="T34" fmla="*/ 498466 w 5216"/>
                <a:gd name="T35" fmla="*/ 136346 h 762"/>
                <a:gd name="T36" fmla="*/ 1035032 w 5216"/>
                <a:gd name="T37" fmla="*/ 221959 h 762"/>
                <a:gd name="T38" fmla="*/ 1609697 w 5216"/>
                <a:gd name="T39" fmla="*/ 332939 h 762"/>
                <a:gd name="T40" fmla="*/ 2225636 w 5216"/>
                <a:gd name="T41" fmla="*/ 469285 h 762"/>
                <a:gd name="T42" fmla="*/ 2787601 w 5216"/>
                <a:gd name="T43" fmla="*/ 599290 h 762"/>
                <a:gd name="T44" fmla="*/ 3822633 w 5216"/>
                <a:gd name="T45" fmla="*/ 818078 h 762"/>
                <a:gd name="T46" fmla="*/ 4298874 w 5216"/>
                <a:gd name="T47" fmla="*/ 906862 h 762"/>
                <a:gd name="T48" fmla="*/ 4749716 w 5216"/>
                <a:gd name="T49" fmla="*/ 982962 h 762"/>
                <a:gd name="T50" fmla="*/ 5175159 w 5216"/>
                <a:gd name="T51" fmla="*/ 1049550 h 762"/>
                <a:gd name="T52" fmla="*/ 5575202 w 5216"/>
                <a:gd name="T53" fmla="*/ 1100283 h 762"/>
                <a:gd name="T54" fmla="*/ 5953020 w 5216"/>
                <a:gd name="T55" fmla="*/ 1144675 h 762"/>
                <a:gd name="T56" fmla="*/ 6308614 w 5216"/>
                <a:gd name="T57" fmla="*/ 1173213 h 762"/>
                <a:gd name="T58" fmla="*/ 6641983 w 5216"/>
                <a:gd name="T59" fmla="*/ 1195409 h 762"/>
                <a:gd name="T60" fmla="*/ 6959477 w 5216"/>
                <a:gd name="T61" fmla="*/ 1208092 h 762"/>
                <a:gd name="T62" fmla="*/ 7254747 w 5216"/>
                <a:gd name="T63" fmla="*/ 1208092 h 762"/>
                <a:gd name="T64" fmla="*/ 7534142 w 5216"/>
                <a:gd name="T65" fmla="*/ 1201750 h 762"/>
                <a:gd name="T66" fmla="*/ 7797663 w 5216"/>
                <a:gd name="T67" fmla="*/ 1185896 h 762"/>
                <a:gd name="T68" fmla="*/ 8045308 w 5216"/>
                <a:gd name="T69" fmla="*/ 1160529 h 762"/>
                <a:gd name="T70" fmla="*/ 8280254 w 5216"/>
                <a:gd name="T71" fmla="*/ 1131992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111149 h 694"/>
                <a:gd name="T2" fmla="*/ 0 w 5144"/>
                <a:gd name="T3" fmla="*/ 111149 h 694"/>
                <a:gd name="T4" fmla="*/ 28568 w 5144"/>
                <a:gd name="T5" fmla="*/ 104797 h 694"/>
                <a:gd name="T6" fmla="*/ 114274 w 5144"/>
                <a:gd name="T7" fmla="*/ 88919 h 694"/>
                <a:gd name="T8" fmla="*/ 260290 w 5144"/>
                <a:gd name="T9" fmla="*/ 66689 h 694"/>
                <a:gd name="T10" fmla="*/ 355519 w 5144"/>
                <a:gd name="T11" fmla="*/ 53987 h 694"/>
                <a:gd name="T12" fmla="*/ 466618 w 5144"/>
                <a:gd name="T13" fmla="*/ 41284 h 694"/>
                <a:gd name="T14" fmla="*/ 590415 w 5144"/>
                <a:gd name="T15" fmla="*/ 31757 h 694"/>
                <a:gd name="T16" fmla="*/ 733257 w 5144"/>
                <a:gd name="T17" fmla="*/ 22230 h 694"/>
                <a:gd name="T18" fmla="*/ 888797 w 5144"/>
                <a:gd name="T19" fmla="*/ 12703 h 694"/>
                <a:gd name="T20" fmla="*/ 1063382 w 5144"/>
                <a:gd name="T21" fmla="*/ 6351 h 694"/>
                <a:gd name="T22" fmla="*/ 1253838 w 5144"/>
                <a:gd name="T23" fmla="*/ 3176 h 694"/>
                <a:gd name="T24" fmla="*/ 1460166 w 5144"/>
                <a:gd name="T25" fmla="*/ 0 h 694"/>
                <a:gd name="T26" fmla="*/ 1682365 w 5144"/>
                <a:gd name="T27" fmla="*/ 3176 h 694"/>
                <a:gd name="T28" fmla="*/ 1920435 w 5144"/>
                <a:gd name="T29" fmla="*/ 9527 h 694"/>
                <a:gd name="T30" fmla="*/ 2177552 w 5144"/>
                <a:gd name="T31" fmla="*/ 22230 h 694"/>
                <a:gd name="T32" fmla="*/ 2450539 w 5144"/>
                <a:gd name="T33" fmla="*/ 38108 h 694"/>
                <a:gd name="T34" fmla="*/ 2739398 w 5144"/>
                <a:gd name="T35" fmla="*/ 63514 h 694"/>
                <a:gd name="T36" fmla="*/ 3047302 w 5144"/>
                <a:gd name="T37" fmla="*/ 92095 h 694"/>
                <a:gd name="T38" fmla="*/ 3374253 w 5144"/>
                <a:gd name="T39" fmla="*/ 127027 h 694"/>
                <a:gd name="T40" fmla="*/ 3717074 w 5144"/>
                <a:gd name="T41" fmla="*/ 168311 h 694"/>
                <a:gd name="T42" fmla="*/ 4078941 w 5144"/>
                <a:gd name="T43" fmla="*/ 219122 h 694"/>
                <a:gd name="T44" fmla="*/ 4456680 w 5144"/>
                <a:gd name="T45" fmla="*/ 276284 h 694"/>
                <a:gd name="T46" fmla="*/ 4853464 w 5144"/>
                <a:gd name="T47" fmla="*/ 342973 h 694"/>
                <a:gd name="T48" fmla="*/ 5269294 w 5144"/>
                <a:gd name="T49" fmla="*/ 422365 h 694"/>
                <a:gd name="T50" fmla="*/ 5704169 w 5144"/>
                <a:gd name="T51" fmla="*/ 508108 h 694"/>
                <a:gd name="T52" fmla="*/ 6158090 w 5144"/>
                <a:gd name="T53" fmla="*/ 603379 h 694"/>
                <a:gd name="T54" fmla="*/ 6631057 w 5144"/>
                <a:gd name="T55" fmla="*/ 711352 h 694"/>
                <a:gd name="T56" fmla="*/ 7123069 w 5144"/>
                <a:gd name="T57" fmla="*/ 828852 h 694"/>
                <a:gd name="T58" fmla="*/ 7634127 w 5144"/>
                <a:gd name="T59" fmla="*/ 959055 h 694"/>
                <a:gd name="T60" fmla="*/ 8164231 w 5144"/>
                <a:gd name="T61" fmla="*/ 1101960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925827 h 584"/>
                <a:gd name="T2" fmla="*/ 0 w 3112"/>
                <a:gd name="T3" fmla="*/ 925827 h 584"/>
                <a:gd name="T4" fmla="*/ 142845 w 3112"/>
                <a:gd name="T5" fmla="*/ 887779 h 584"/>
                <a:gd name="T6" fmla="*/ 533288 w 3112"/>
                <a:gd name="T7" fmla="*/ 789489 h 584"/>
                <a:gd name="T8" fmla="*/ 803107 w 3112"/>
                <a:gd name="T9" fmla="*/ 722906 h 584"/>
                <a:gd name="T10" fmla="*/ 1114192 w 3112"/>
                <a:gd name="T11" fmla="*/ 649981 h 584"/>
                <a:gd name="T12" fmla="*/ 1460194 w 3112"/>
                <a:gd name="T13" fmla="*/ 570715 h 584"/>
                <a:gd name="T14" fmla="*/ 1831591 w 3112"/>
                <a:gd name="T15" fmla="*/ 485108 h 584"/>
                <a:gd name="T16" fmla="*/ 2225209 w 3112"/>
                <a:gd name="T17" fmla="*/ 402671 h 584"/>
                <a:gd name="T18" fmla="*/ 2628349 w 3112"/>
                <a:gd name="T19" fmla="*/ 320235 h 584"/>
                <a:gd name="T20" fmla="*/ 3041013 w 3112"/>
                <a:gd name="T21" fmla="*/ 244139 h 584"/>
                <a:gd name="T22" fmla="*/ 3450502 w 3112"/>
                <a:gd name="T23" fmla="*/ 171215 h 584"/>
                <a:gd name="T24" fmla="*/ 3653659 w 3112"/>
                <a:gd name="T25" fmla="*/ 139508 h 584"/>
                <a:gd name="T26" fmla="*/ 3850468 w 3112"/>
                <a:gd name="T27" fmla="*/ 107802 h 584"/>
                <a:gd name="T28" fmla="*/ 4047277 w 3112"/>
                <a:gd name="T29" fmla="*/ 82437 h 584"/>
                <a:gd name="T30" fmla="*/ 4237737 w 3112"/>
                <a:gd name="T31" fmla="*/ 57072 h 584"/>
                <a:gd name="T32" fmla="*/ 4425023 w 3112"/>
                <a:gd name="T33" fmla="*/ 38048 h 584"/>
                <a:gd name="T34" fmla="*/ 4602786 w 3112"/>
                <a:gd name="T35" fmla="*/ 22194 h 584"/>
                <a:gd name="T36" fmla="*/ 4774200 w 3112"/>
                <a:gd name="T37" fmla="*/ 9512 h 584"/>
                <a:gd name="T38" fmla="*/ 4939265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13004800 w 8196"/>
                <a:gd name="T1" fmla="*/ 812800 h 1192"/>
                <a:gd name="T2" fmla="*/ 12763500 w 8196"/>
                <a:gd name="T3" fmla="*/ 904875 h 1192"/>
                <a:gd name="T4" fmla="*/ 12506325 w 8196"/>
                <a:gd name="T5" fmla="*/ 984250 h 1192"/>
                <a:gd name="T6" fmla="*/ 12233275 w 8196"/>
                <a:gd name="T7" fmla="*/ 1057275 h 1192"/>
                <a:gd name="T8" fmla="*/ 11941175 w 8196"/>
                <a:gd name="T9" fmla="*/ 1114425 h 1192"/>
                <a:gd name="T10" fmla="*/ 11623675 w 8196"/>
                <a:gd name="T11" fmla="*/ 1158875 h 1192"/>
                <a:gd name="T12" fmla="*/ 11280775 w 8196"/>
                <a:gd name="T13" fmla="*/ 1190625 h 1192"/>
                <a:gd name="T14" fmla="*/ 10909300 w 8196"/>
                <a:gd name="T15" fmla="*/ 1209675 h 1192"/>
                <a:gd name="T16" fmla="*/ 10506075 w 8196"/>
                <a:gd name="T17" fmla="*/ 1206500 h 1192"/>
                <a:gd name="T18" fmla="*/ 10067925 w 8196"/>
                <a:gd name="T19" fmla="*/ 1190625 h 1192"/>
                <a:gd name="T20" fmla="*/ 9591675 w 8196"/>
                <a:gd name="T21" fmla="*/ 1152525 h 1192"/>
                <a:gd name="T22" fmla="*/ 9074150 w 8196"/>
                <a:gd name="T23" fmla="*/ 1095375 h 1192"/>
                <a:gd name="T24" fmla="*/ 8515350 w 8196"/>
                <a:gd name="T25" fmla="*/ 1019175 h 1192"/>
                <a:gd name="T26" fmla="*/ 7908925 w 8196"/>
                <a:gd name="T27" fmla="*/ 917575 h 1192"/>
                <a:gd name="T28" fmla="*/ 7251700 w 8196"/>
                <a:gd name="T29" fmla="*/ 793750 h 1192"/>
                <a:gd name="T30" fmla="*/ 6543675 w 8196"/>
                <a:gd name="T31" fmla="*/ 644525 h 1192"/>
                <a:gd name="T32" fmla="*/ 5778500 w 8196"/>
                <a:gd name="T33" fmla="*/ 469900 h 1192"/>
                <a:gd name="T34" fmla="*/ 5391150 w 8196"/>
                <a:gd name="T35" fmla="*/ 381000 h 1192"/>
                <a:gd name="T36" fmla="*/ 4657725 w 8196"/>
                <a:gd name="T37" fmla="*/ 234950 h 1192"/>
                <a:gd name="T38" fmla="*/ 3987800 w 8196"/>
                <a:gd name="T39" fmla="*/ 130175 h 1192"/>
                <a:gd name="T40" fmla="*/ 3375025 w 8196"/>
                <a:gd name="T41" fmla="*/ 57150 h 1192"/>
                <a:gd name="T42" fmla="*/ 2819400 w 8196"/>
                <a:gd name="T43" fmla="*/ 15875 h 1192"/>
                <a:gd name="T44" fmla="*/ 2320925 w 8196"/>
                <a:gd name="T45" fmla="*/ 0 h 1192"/>
                <a:gd name="T46" fmla="*/ 1876425 w 8196"/>
                <a:gd name="T47" fmla="*/ 6350 h 1192"/>
                <a:gd name="T48" fmla="*/ 1482725 w 8196"/>
                <a:gd name="T49" fmla="*/ 31750 h 1192"/>
                <a:gd name="T50" fmla="*/ 1136650 w 8196"/>
                <a:gd name="T51" fmla="*/ 69850 h 1192"/>
                <a:gd name="T52" fmla="*/ 841375 w 8196"/>
                <a:gd name="T53" fmla="*/ 117475 h 1192"/>
                <a:gd name="T54" fmla="*/ 593725 w 8196"/>
                <a:gd name="T55" fmla="*/ 171450 h 1192"/>
                <a:gd name="T56" fmla="*/ 393700 w 8196"/>
                <a:gd name="T57" fmla="*/ 228600 h 1192"/>
                <a:gd name="T58" fmla="*/ 234950 w 8196"/>
                <a:gd name="T59" fmla="*/ 279400 h 1192"/>
                <a:gd name="T60" fmla="*/ 76200 w 8196"/>
                <a:gd name="T61" fmla="*/ 342900 h 1192"/>
                <a:gd name="T62" fmla="*/ 0 w 8196"/>
                <a:gd name="T63" fmla="*/ 381000 h 1192"/>
                <a:gd name="T64" fmla="*/ 13004800 w 8196"/>
                <a:gd name="T65" fmla="*/ 1892300 h 1192"/>
                <a:gd name="T66" fmla="*/ 13011150 w 8196"/>
                <a:gd name="T67" fmla="*/ 1882775 h 1192"/>
                <a:gd name="T68" fmla="*/ 13011150 w 8196"/>
                <a:gd name="T69" fmla="*/ 809625 h 1192"/>
                <a:gd name="T70" fmla="*/ 13004800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0F842-F87C-4D6A-A9A1-646122D2AC2E}" type="datetime1">
              <a:rPr lang="ru-RU" smtClean="0"/>
              <a:pPr>
                <a:defRPr/>
              </a:pPr>
              <a:t>10.02.2021</a:t>
            </a:fld>
            <a:endParaRPr lang="ru-RU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0AEDD-E1CE-49D4-92C6-6F24435C2B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5149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4286461 w 2706"/>
                <a:gd name="T1" fmla="*/ 0 h 640"/>
                <a:gd name="T2" fmla="*/ 4286461 w 2706"/>
                <a:gd name="T3" fmla="*/ 0 h 640"/>
                <a:gd name="T4" fmla="*/ 4105477 w 2706"/>
                <a:gd name="T5" fmla="*/ 28579 h 640"/>
                <a:gd name="T6" fmla="*/ 3921318 w 2706"/>
                <a:gd name="T7" fmla="*/ 60334 h 640"/>
                <a:gd name="T8" fmla="*/ 3733983 w 2706"/>
                <a:gd name="T9" fmla="*/ 95264 h 640"/>
                <a:gd name="T10" fmla="*/ 3540299 w 2706"/>
                <a:gd name="T11" fmla="*/ 130194 h 640"/>
                <a:gd name="T12" fmla="*/ 3343439 w 2706"/>
                <a:gd name="T13" fmla="*/ 171476 h 640"/>
                <a:gd name="T14" fmla="*/ 3140229 w 2706"/>
                <a:gd name="T15" fmla="*/ 212757 h 640"/>
                <a:gd name="T16" fmla="*/ 2933844 w 2706"/>
                <a:gd name="T17" fmla="*/ 260389 h 640"/>
                <a:gd name="T18" fmla="*/ 2721109 w 2706"/>
                <a:gd name="T19" fmla="*/ 308021 h 640"/>
                <a:gd name="T20" fmla="*/ 2721109 w 2706"/>
                <a:gd name="T21" fmla="*/ 308021 h 640"/>
                <a:gd name="T22" fmla="*/ 2336915 w 2706"/>
                <a:gd name="T23" fmla="*/ 400110 h 640"/>
                <a:gd name="T24" fmla="*/ 1962246 w 2706"/>
                <a:gd name="T25" fmla="*/ 482672 h 640"/>
                <a:gd name="T26" fmla="*/ 1603454 w 2706"/>
                <a:gd name="T27" fmla="*/ 558884 h 640"/>
                <a:gd name="T28" fmla="*/ 1257362 w 2706"/>
                <a:gd name="T29" fmla="*/ 631920 h 640"/>
                <a:gd name="T30" fmla="*/ 927146 w 2706"/>
                <a:gd name="T31" fmla="*/ 695429 h 640"/>
                <a:gd name="T32" fmla="*/ 606455 w 2706"/>
                <a:gd name="T33" fmla="*/ 752588 h 640"/>
                <a:gd name="T34" fmla="*/ 298465 w 2706"/>
                <a:gd name="T35" fmla="*/ 806571 h 640"/>
                <a:gd name="T36" fmla="*/ 0 w 2706"/>
                <a:gd name="T37" fmla="*/ 854203 h 640"/>
                <a:gd name="T38" fmla="*/ 0 w 2706"/>
                <a:gd name="T39" fmla="*/ 854203 h 640"/>
                <a:gd name="T40" fmla="*/ 206385 w 2706"/>
                <a:gd name="T41" fmla="*/ 882782 h 640"/>
                <a:gd name="T42" fmla="*/ 403245 w 2706"/>
                <a:gd name="T43" fmla="*/ 908186 h 640"/>
                <a:gd name="T44" fmla="*/ 593754 w 2706"/>
                <a:gd name="T45" fmla="*/ 930414 h 640"/>
                <a:gd name="T46" fmla="*/ 781088 w 2706"/>
                <a:gd name="T47" fmla="*/ 949467 h 640"/>
                <a:gd name="T48" fmla="*/ 962072 w 2706"/>
                <a:gd name="T49" fmla="*/ 968520 h 640"/>
                <a:gd name="T50" fmla="*/ 1136706 w 2706"/>
                <a:gd name="T51" fmla="*/ 981222 h 640"/>
                <a:gd name="T52" fmla="*/ 1304989 w 2706"/>
                <a:gd name="T53" fmla="*/ 993924 h 640"/>
                <a:gd name="T54" fmla="*/ 1470097 w 2706"/>
                <a:gd name="T55" fmla="*/ 1003450 h 640"/>
                <a:gd name="T56" fmla="*/ 1632030 w 2706"/>
                <a:gd name="T57" fmla="*/ 1009801 h 640"/>
                <a:gd name="T58" fmla="*/ 1787613 w 2706"/>
                <a:gd name="T59" fmla="*/ 1012977 h 640"/>
                <a:gd name="T60" fmla="*/ 1936845 w 2706"/>
                <a:gd name="T61" fmla="*/ 1016152 h 640"/>
                <a:gd name="T62" fmla="*/ 2082902 w 2706"/>
                <a:gd name="T63" fmla="*/ 1016152 h 640"/>
                <a:gd name="T64" fmla="*/ 2225784 w 2706"/>
                <a:gd name="T65" fmla="*/ 1012977 h 640"/>
                <a:gd name="T66" fmla="*/ 2365491 w 2706"/>
                <a:gd name="T67" fmla="*/ 1009801 h 640"/>
                <a:gd name="T68" fmla="*/ 2498848 w 2706"/>
                <a:gd name="T69" fmla="*/ 1003450 h 640"/>
                <a:gd name="T70" fmla="*/ 2629029 w 2706"/>
                <a:gd name="T71" fmla="*/ 993924 h 640"/>
                <a:gd name="T72" fmla="*/ 2752860 w 2706"/>
                <a:gd name="T73" fmla="*/ 984397 h 640"/>
                <a:gd name="T74" fmla="*/ 2876691 w 2706"/>
                <a:gd name="T75" fmla="*/ 971695 h 640"/>
                <a:gd name="T76" fmla="*/ 2994172 w 2706"/>
                <a:gd name="T77" fmla="*/ 955818 h 640"/>
                <a:gd name="T78" fmla="*/ 3111653 w 2706"/>
                <a:gd name="T79" fmla="*/ 939941 h 640"/>
                <a:gd name="T80" fmla="*/ 3222783 w 2706"/>
                <a:gd name="T81" fmla="*/ 920888 h 640"/>
                <a:gd name="T82" fmla="*/ 3333914 w 2706"/>
                <a:gd name="T83" fmla="*/ 901835 h 640"/>
                <a:gd name="T84" fmla="*/ 3438694 w 2706"/>
                <a:gd name="T85" fmla="*/ 879607 h 640"/>
                <a:gd name="T86" fmla="*/ 3543474 w 2706"/>
                <a:gd name="T87" fmla="*/ 857378 h 640"/>
                <a:gd name="T88" fmla="*/ 3645079 w 2706"/>
                <a:gd name="T89" fmla="*/ 831974 h 640"/>
                <a:gd name="T90" fmla="*/ 3743509 w 2706"/>
                <a:gd name="T91" fmla="*/ 806571 h 640"/>
                <a:gd name="T92" fmla="*/ 3838764 w 2706"/>
                <a:gd name="T93" fmla="*/ 777991 h 640"/>
                <a:gd name="T94" fmla="*/ 3934018 w 2706"/>
                <a:gd name="T95" fmla="*/ 749412 h 640"/>
                <a:gd name="T96" fmla="*/ 4115002 w 2706"/>
                <a:gd name="T97" fmla="*/ 685903 h 640"/>
                <a:gd name="T98" fmla="*/ 4289636 w 2706"/>
                <a:gd name="T99" fmla="*/ 619218 h 640"/>
                <a:gd name="T100" fmla="*/ 4289636 w 2706"/>
                <a:gd name="T101" fmla="*/ 619218 h 640"/>
                <a:gd name="T102" fmla="*/ 4295986 w 2706"/>
                <a:gd name="T103" fmla="*/ 616042 h 640"/>
                <a:gd name="T104" fmla="*/ 4295986 w 2706"/>
                <a:gd name="T105" fmla="*/ 616042 h 640"/>
                <a:gd name="T106" fmla="*/ 4295986 w 2706"/>
                <a:gd name="T107" fmla="*/ 0 h 640"/>
                <a:gd name="T108" fmla="*/ 4295986 w 2706"/>
                <a:gd name="T109" fmla="*/ 0 h 640"/>
                <a:gd name="T110" fmla="*/ 4286461 w 2706"/>
                <a:gd name="T111" fmla="*/ 0 h 640"/>
                <a:gd name="T112" fmla="*/ 4286461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8279020 w 5216"/>
                <a:gd name="T1" fmla="*/ 1131991 h 762"/>
                <a:gd name="T2" fmla="*/ 7910781 w 5216"/>
                <a:gd name="T3" fmla="*/ 1087599 h 762"/>
                <a:gd name="T4" fmla="*/ 7107640 w 5216"/>
                <a:gd name="T5" fmla="*/ 967107 h 762"/>
                <a:gd name="T6" fmla="*/ 6212439 w 5216"/>
                <a:gd name="T7" fmla="*/ 805394 h 762"/>
                <a:gd name="T8" fmla="*/ 5215656 w 5216"/>
                <a:gd name="T9" fmla="*/ 592948 h 762"/>
                <a:gd name="T10" fmla="*/ 4675996 w 5216"/>
                <a:gd name="T11" fmla="*/ 469285 h 762"/>
                <a:gd name="T12" fmla="*/ 4256965 w 5216"/>
                <a:gd name="T13" fmla="*/ 374159 h 762"/>
                <a:gd name="T14" fmla="*/ 3856982 w 5216"/>
                <a:gd name="T15" fmla="*/ 291718 h 762"/>
                <a:gd name="T16" fmla="*/ 3476046 w 5216"/>
                <a:gd name="T17" fmla="*/ 221959 h 762"/>
                <a:gd name="T18" fmla="*/ 3110981 w 5216"/>
                <a:gd name="T19" fmla="*/ 161713 h 762"/>
                <a:gd name="T20" fmla="*/ 2761790 w 5216"/>
                <a:gd name="T21" fmla="*/ 114150 h 762"/>
                <a:gd name="T22" fmla="*/ 2117372 w 5216"/>
                <a:gd name="T23" fmla="*/ 44392 h 762"/>
                <a:gd name="T24" fmla="*/ 1539618 w 5216"/>
                <a:gd name="T25" fmla="*/ 6342 h 762"/>
                <a:gd name="T26" fmla="*/ 1022180 w 5216"/>
                <a:gd name="T27" fmla="*/ 0 h 762"/>
                <a:gd name="T28" fmla="*/ 568230 w 5216"/>
                <a:gd name="T29" fmla="*/ 15854 h 762"/>
                <a:gd name="T30" fmla="*/ 174596 w 5216"/>
                <a:gd name="T31" fmla="*/ 50733 h 762"/>
                <a:gd name="T32" fmla="*/ 0 w 5216"/>
                <a:gd name="T33" fmla="*/ 76100 h 762"/>
                <a:gd name="T34" fmla="*/ 498392 w 5216"/>
                <a:gd name="T35" fmla="*/ 136346 h 762"/>
                <a:gd name="T36" fmla="*/ 1034878 w 5216"/>
                <a:gd name="T37" fmla="*/ 221959 h 762"/>
                <a:gd name="T38" fmla="*/ 1609457 w 5216"/>
                <a:gd name="T39" fmla="*/ 332938 h 762"/>
                <a:gd name="T40" fmla="*/ 2225304 w 5216"/>
                <a:gd name="T41" fmla="*/ 469285 h 762"/>
                <a:gd name="T42" fmla="*/ 2787185 w 5216"/>
                <a:gd name="T43" fmla="*/ 599289 h 762"/>
                <a:gd name="T44" fmla="*/ 3822063 w 5216"/>
                <a:gd name="T45" fmla="*/ 818077 h 762"/>
                <a:gd name="T46" fmla="*/ 4298234 w 5216"/>
                <a:gd name="T47" fmla="*/ 906861 h 762"/>
                <a:gd name="T48" fmla="*/ 4749008 w 5216"/>
                <a:gd name="T49" fmla="*/ 982961 h 762"/>
                <a:gd name="T50" fmla="*/ 5174388 w 5216"/>
                <a:gd name="T51" fmla="*/ 1049549 h 762"/>
                <a:gd name="T52" fmla="*/ 5574371 w 5216"/>
                <a:gd name="T53" fmla="*/ 1100282 h 762"/>
                <a:gd name="T54" fmla="*/ 5952133 w 5216"/>
                <a:gd name="T55" fmla="*/ 1144674 h 762"/>
                <a:gd name="T56" fmla="*/ 6307674 w 5216"/>
                <a:gd name="T57" fmla="*/ 1173212 h 762"/>
                <a:gd name="T58" fmla="*/ 6640993 w 5216"/>
                <a:gd name="T59" fmla="*/ 1195408 h 762"/>
                <a:gd name="T60" fmla="*/ 6958440 w 5216"/>
                <a:gd name="T61" fmla="*/ 1208091 h 762"/>
                <a:gd name="T62" fmla="*/ 7253666 w 5216"/>
                <a:gd name="T63" fmla="*/ 1208091 h 762"/>
                <a:gd name="T64" fmla="*/ 7533019 w 5216"/>
                <a:gd name="T65" fmla="*/ 1201749 h 762"/>
                <a:gd name="T66" fmla="*/ 7796500 w 5216"/>
                <a:gd name="T67" fmla="*/ 1185895 h 762"/>
                <a:gd name="T68" fmla="*/ 8044109 w 5216"/>
                <a:gd name="T69" fmla="*/ 1160528 h 762"/>
                <a:gd name="T70" fmla="*/ 8279020 w 5216"/>
                <a:gd name="T71" fmla="*/ 1131991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111149 h 694"/>
                <a:gd name="T2" fmla="*/ 0 w 5144"/>
                <a:gd name="T3" fmla="*/ 111149 h 694"/>
                <a:gd name="T4" fmla="*/ 28572 w 5144"/>
                <a:gd name="T5" fmla="*/ 104797 h 694"/>
                <a:gd name="T6" fmla="*/ 114288 w 5144"/>
                <a:gd name="T7" fmla="*/ 88919 h 694"/>
                <a:gd name="T8" fmla="*/ 260322 w 5144"/>
                <a:gd name="T9" fmla="*/ 66689 h 694"/>
                <a:gd name="T10" fmla="*/ 355562 w 5144"/>
                <a:gd name="T11" fmla="*/ 53987 h 694"/>
                <a:gd name="T12" fmla="*/ 466675 w 5144"/>
                <a:gd name="T13" fmla="*/ 41284 h 694"/>
                <a:gd name="T14" fmla="*/ 590486 w 5144"/>
                <a:gd name="T15" fmla="*/ 31757 h 694"/>
                <a:gd name="T16" fmla="*/ 733346 w 5144"/>
                <a:gd name="T17" fmla="*/ 22230 h 694"/>
                <a:gd name="T18" fmla="*/ 888904 w 5144"/>
                <a:gd name="T19" fmla="*/ 12703 h 694"/>
                <a:gd name="T20" fmla="*/ 1063510 w 5144"/>
                <a:gd name="T21" fmla="*/ 6351 h 694"/>
                <a:gd name="T22" fmla="*/ 1253990 w 5144"/>
                <a:gd name="T23" fmla="*/ 3176 h 694"/>
                <a:gd name="T24" fmla="*/ 1460342 w 5144"/>
                <a:gd name="T25" fmla="*/ 0 h 694"/>
                <a:gd name="T26" fmla="*/ 1682568 w 5144"/>
                <a:gd name="T27" fmla="*/ 3176 h 694"/>
                <a:gd name="T28" fmla="*/ 1920668 w 5144"/>
                <a:gd name="T29" fmla="*/ 9527 h 694"/>
                <a:gd name="T30" fmla="*/ 2177815 w 5144"/>
                <a:gd name="T31" fmla="*/ 22230 h 694"/>
                <a:gd name="T32" fmla="*/ 2450836 w 5144"/>
                <a:gd name="T33" fmla="*/ 38108 h 694"/>
                <a:gd name="T34" fmla="*/ 2739729 w 5144"/>
                <a:gd name="T35" fmla="*/ 63514 h 694"/>
                <a:gd name="T36" fmla="*/ 3047671 w 5144"/>
                <a:gd name="T37" fmla="*/ 92095 h 694"/>
                <a:gd name="T38" fmla="*/ 3374661 w 5144"/>
                <a:gd name="T39" fmla="*/ 127027 h 694"/>
                <a:gd name="T40" fmla="*/ 3717524 w 5144"/>
                <a:gd name="T41" fmla="*/ 168311 h 694"/>
                <a:gd name="T42" fmla="*/ 4079435 w 5144"/>
                <a:gd name="T43" fmla="*/ 219122 h 694"/>
                <a:gd name="T44" fmla="*/ 4457219 w 5144"/>
                <a:gd name="T45" fmla="*/ 276284 h 694"/>
                <a:gd name="T46" fmla="*/ 4854051 w 5144"/>
                <a:gd name="T47" fmla="*/ 342973 h 694"/>
                <a:gd name="T48" fmla="*/ 5269931 w 5144"/>
                <a:gd name="T49" fmla="*/ 422365 h 694"/>
                <a:gd name="T50" fmla="*/ 5704859 w 5144"/>
                <a:gd name="T51" fmla="*/ 508108 h 694"/>
                <a:gd name="T52" fmla="*/ 6158835 w 5144"/>
                <a:gd name="T53" fmla="*/ 603379 h 694"/>
                <a:gd name="T54" fmla="*/ 6631859 w 5144"/>
                <a:gd name="T55" fmla="*/ 711352 h 694"/>
                <a:gd name="T56" fmla="*/ 7123931 w 5144"/>
                <a:gd name="T57" fmla="*/ 828852 h 694"/>
                <a:gd name="T58" fmla="*/ 7635051 w 5144"/>
                <a:gd name="T59" fmla="*/ 959055 h 694"/>
                <a:gd name="T60" fmla="*/ 8165219 w 5144"/>
                <a:gd name="T61" fmla="*/ 1101960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925827 h 584"/>
                <a:gd name="T2" fmla="*/ 0 w 3112"/>
                <a:gd name="T3" fmla="*/ 925827 h 584"/>
                <a:gd name="T4" fmla="*/ 142891 w 3112"/>
                <a:gd name="T5" fmla="*/ 887779 h 584"/>
                <a:gd name="T6" fmla="*/ 533460 w 3112"/>
                <a:gd name="T7" fmla="*/ 789489 h 584"/>
                <a:gd name="T8" fmla="*/ 803366 w 3112"/>
                <a:gd name="T9" fmla="*/ 722906 h 584"/>
                <a:gd name="T10" fmla="*/ 1114551 w 3112"/>
                <a:gd name="T11" fmla="*/ 649981 h 584"/>
                <a:gd name="T12" fmla="*/ 1460665 w 3112"/>
                <a:gd name="T13" fmla="*/ 570715 h 584"/>
                <a:gd name="T14" fmla="*/ 1832182 w 3112"/>
                <a:gd name="T15" fmla="*/ 485108 h 584"/>
                <a:gd name="T16" fmla="*/ 2225927 w 3112"/>
                <a:gd name="T17" fmla="*/ 402671 h 584"/>
                <a:gd name="T18" fmla="*/ 2629197 w 3112"/>
                <a:gd name="T19" fmla="*/ 320235 h 584"/>
                <a:gd name="T20" fmla="*/ 3041994 w 3112"/>
                <a:gd name="T21" fmla="*/ 244139 h 584"/>
                <a:gd name="T22" fmla="*/ 3451616 w 3112"/>
                <a:gd name="T23" fmla="*/ 171215 h 584"/>
                <a:gd name="T24" fmla="*/ 3654839 w 3112"/>
                <a:gd name="T25" fmla="*/ 139508 h 584"/>
                <a:gd name="T26" fmla="*/ 3851711 w 3112"/>
                <a:gd name="T27" fmla="*/ 107802 h 584"/>
                <a:gd name="T28" fmla="*/ 4048583 w 3112"/>
                <a:gd name="T29" fmla="*/ 82437 h 584"/>
                <a:gd name="T30" fmla="*/ 4239105 w 3112"/>
                <a:gd name="T31" fmla="*/ 57072 h 584"/>
                <a:gd name="T32" fmla="*/ 4426451 w 3112"/>
                <a:gd name="T33" fmla="*/ 38048 h 584"/>
                <a:gd name="T34" fmla="*/ 4604271 w 3112"/>
                <a:gd name="T35" fmla="*/ 22194 h 584"/>
                <a:gd name="T36" fmla="*/ 4775740 w 3112"/>
                <a:gd name="T37" fmla="*/ 9512 h 584"/>
                <a:gd name="T38" fmla="*/ 4940859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13021481 w 8196"/>
                <a:gd name="T1" fmla="*/ 812800 h 1192"/>
                <a:gd name="T2" fmla="*/ 12779871 w 8196"/>
                <a:gd name="T3" fmla="*/ 904875 h 1192"/>
                <a:gd name="T4" fmla="*/ 12522366 w 8196"/>
                <a:gd name="T5" fmla="*/ 984250 h 1192"/>
                <a:gd name="T6" fmla="*/ 12248966 w 8196"/>
                <a:gd name="T7" fmla="*/ 1057275 h 1192"/>
                <a:gd name="T8" fmla="*/ 11956492 w 8196"/>
                <a:gd name="T9" fmla="*/ 1114425 h 1192"/>
                <a:gd name="T10" fmla="*/ 11638584 w 8196"/>
                <a:gd name="T11" fmla="*/ 1158875 h 1192"/>
                <a:gd name="T12" fmla="*/ 11295245 w 8196"/>
                <a:gd name="T13" fmla="*/ 1190625 h 1192"/>
                <a:gd name="T14" fmla="*/ 10923293 w 8196"/>
                <a:gd name="T15" fmla="*/ 1209675 h 1192"/>
                <a:gd name="T16" fmla="*/ 10519551 w 8196"/>
                <a:gd name="T17" fmla="*/ 1206500 h 1192"/>
                <a:gd name="T18" fmla="*/ 10080839 w 8196"/>
                <a:gd name="T19" fmla="*/ 1190625 h 1192"/>
                <a:gd name="T20" fmla="*/ 9603978 w 8196"/>
                <a:gd name="T21" fmla="*/ 1152525 h 1192"/>
                <a:gd name="T22" fmla="*/ 9085789 w 8196"/>
                <a:gd name="T23" fmla="*/ 1095375 h 1192"/>
                <a:gd name="T24" fmla="*/ 8526272 w 8196"/>
                <a:gd name="T25" fmla="*/ 1019175 h 1192"/>
                <a:gd name="T26" fmla="*/ 7919070 w 8196"/>
                <a:gd name="T27" fmla="*/ 917575 h 1192"/>
                <a:gd name="T28" fmla="*/ 7261002 w 8196"/>
                <a:gd name="T29" fmla="*/ 793750 h 1192"/>
                <a:gd name="T30" fmla="*/ 6552068 w 8196"/>
                <a:gd name="T31" fmla="*/ 644525 h 1192"/>
                <a:gd name="T32" fmla="*/ 5785912 w 8196"/>
                <a:gd name="T33" fmla="*/ 469900 h 1192"/>
                <a:gd name="T34" fmla="*/ 5398065 w 8196"/>
                <a:gd name="T35" fmla="*/ 381000 h 1192"/>
                <a:gd name="T36" fmla="*/ 4663699 w 8196"/>
                <a:gd name="T37" fmla="*/ 234950 h 1192"/>
                <a:gd name="T38" fmla="*/ 3992915 w 8196"/>
                <a:gd name="T39" fmla="*/ 130175 h 1192"/>
                <a:gd name="T40" fmla="*/ 3379354 w 8196"/>
                <a:gd name="T41" fmla="*/ 57150 h 1192"/>
                <a:gd name="T42" fmla="*/ 2823016 w 8196"/>
                <a:gd name="T43" fmla="*/ 15875 h 1192"/>
                <a:gd name="T44" fmla="*/ 2323902 w 8196"/>
                <a:gd name="T45" fmla="*/ 0 h 1192"/>
                <a:gd name="T46" fmla="*/ 1878832 w 8196"/>
                <a:gd name="T47" fmla="*/ 6350 h 1192"/>
                <a:gd name="T48" fmla="*/ 1484627 w 8196"/>
                <a:gd name="T49" fmla="*/ 31750 h 1192"/>
                <a:gd name="T50" fmla="*/ 1138108 w 8196"/>
                <a:gd name="T51" fmla="*/ 69850 h 1192"/>
                <a:gd name="T52" fmla="*/ 842454 w 8196"/>
                <a:gd name="T53" fmla="*/ 117475 h 1192"/>
                <a:gd name="T54" fmla="*/ 594487 w 8196"/>
                <a:gd name="T55" fmla="*/ 171450 h 1192"/>
                <a:gd name="T56" fmla="*/ 394205 w 8196"/>
                <a:gd name="T57" fmla="*/ 228600 h 1192"/>
                <a:gd name="T58" fmla="*/ 235251 w 8196"/>
                <a:gd name="T59" fmla="*/ 279400 h 1192"/>
                <a:gd name="T60" fmla="*/ 76298 w 8196"/>
                <a:gd name="T61" fmla="*/ 342900 h 1192"/>
                <a:gd name="T62" fmla="*/ 0 w 8196"/>
                <a:gd name="T63" fmla="*/ 381000 h 1192"/>
                <a:gd name="T64" fmla="*/ 13021481 w 8196"/>
                <a:gd name="T65" fmla="*/ 1892300 h 1192"/>
                <a:gd name="T66" fmla="*/ 13027839 w 8196"/>
                <a:gd name="T67" fmla="*/ 1882775 h 1192"/>
                <a:gd name="T68" fmla="*/ 13027839 w 8196"/>
                <a:gd name="T69" fmla="*/ 809625 h 1192"/>
                <a:gd name="T70" fmla="*/ 13021481 w 8196"/>
                <a:gd name="T71" fmla="*/ 8128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D72DC7-22A9-44D9-84F7-3AC5A10EB904}" type="datetime1">
              <a:rPr lang="ru-RU" smtClean="0"/>
              <a:pPr>
                <a:defRPr/>
              </a:pPr>
              <a:t>10.02.2021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543C8D-22AE-40E3-90D6-248671E2B7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15" r:id="rId2"/>
    <p:sldLayoutId id="2147483726" r:id="rId3"/>
    <p:sldLayoutId id="2147483716" r:id="rId4"/>
    <p:sldLayoutId id="2147483717" r:id="rId5"/>
    <p:sldLayoutId id="2147483718" r:id="rId6"/>
    <p:sldLayoutId id="2147483727" r:id="rId7"/>
    <p:sldLayoutId id="2147483728" r:id="rId8"/>
    <p:sldLayoutId id="2147483729" r:id="rId9"/>
    <p:sldLayoutId id="2147483719" r:id="rId10"/>
    <p:sldLayoutId id="2147483730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9750" y="3565525"/>
            <a:ext cx="5822950" cy="2419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ru-RU" sz="2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763" y="3565525"/>
            <a:ext cx="5976937" cy="3097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8150" y="468313"/>
            <a:ext cx="6726238" cy="30972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ru-RU" sz="2600" b="1" dirty="0">
              <a:solidFill>
                <a:prstClr val="white"/>
              </a:solidFill>
            </a:endParaRPr>
          </a:p>
        </p:txBody>
      </p:sp>
      <p:sp>
        <p:nvSpPr>
          <p:cNvPr id="17415" name="Прямоугольник 1"/>
          <p:cNvSpPr>
            <a:spLocks noChangeArrowheads="1"/>
          </p:cNvSpPr>
          <p:nvPr/>
        </p:nvSpPr>
        <p:spPr bwMode="auto">
          <a:xfrm>
            <a:off x="523875" y="6259513"/>
            <a:ext cx="1338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b="1">
                <a:solidFill>
                  <a:srgbClr val="FFFFFF"/>
                </a:solidFill>
              </a:rPr>
              <a:t>27.09.2017</a:t>
            </a:r>
          </a:p>
        </p:txBody>
      </p:sp>
      <p:sp>
        <p:nvSpPr>
          <p:cNvPr id="17418" name="Прямоугольник 11"/>
          <p:cNvSpPr>
            <a:spLocks noChangeArrowheads="1"/>
          </p:cNvSpPr>
          <p:nvPr/>
        </p:nvSpPr>
        <p:spPr bwMode="auto">
          <a:xfrm>
            <a:off x="250825" y="2551113"/>
            <a:ext cx="66071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 исполнении бюджета Комсомольского района Чувашской Республики за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17419" name="Прямоугольник 12"/>
          <p:cNvSpPr>
            <a:spLocks noChangeArrowheads="1"/>
          </p:cNvSpPr>
          <p:nvPr/>
        </p:nvSpPr>
        <p:spPr bwMode="auto">
          <a:xfrm>
            <a:off x="323850" y="5013325"/>
            <a:ext cx="4572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6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1600" i="1" u="sng">
                <a:latin typeface="Times New Roman" pitchFamily="18" charset="0"/>
                <a:cs typeface="Times New Roman" pitchFamily="18" charset="0"/>
              </a:rPr>
              <a:t>Докладчик:</a:t>
            </a: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Начальник финансового отдела</a:t>
            </a: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администрации Комсомольского района</a:t>
            </a: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Е.И.Чернов</a:t>
            </a:r>
            <a:endParaRPr lang="ru-RU" sz="16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0" y="260648"/>
            <a:ext cx="8351838" cy="720427"/>
          </a:xfrm>
        </p:spPr>
        <p:txBody>
          <a:bodyPr/>
          <a:lstStyle/>
          <a:p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 исполнении налоговых и неналоговых доходов в бюджеты </a:t>
            </a:r>
            <a:b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поселений Комсомольского района за 2020 год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5288" y="906463"/>
            <a:ext cx="8280400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7506" y="1052736"/>
          <a:ext cx="8928990" cy="5544615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21380"/>
                <a:gridCol w="2130925"/>
                <a:gridCol w="509504"/>
                <a:gridCol w="476317"/>
                <a:gridCol w="437274"/>
                <a:gridCol w="437274"/>
                <a:gridCol w="437274"/>
                <a:gridCol w="437274"/>
                <a:gridCol w="437274"/>
                <a:gridCol w="437274"/>
                <a:gridCol w="437274"/>
                <a:gridCol w="437274"/>
                <a:gridCol w="429466"/>
                <a:gridCol w="429466"/>
                <a:gridCol w="429466"/>
                <a:gridCol w="429466"/>
                <a:gridCol w="374808"/>
              </a:tblGrid>
              <a:tr h="19541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05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пп</a:t>
                      </a:r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поселений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4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1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 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земельный </a:t>
                      </a:r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1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Александровское сельское поселение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1 677,4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1 566,7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93,4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155,5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173,5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111,6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167,2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183,0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109,4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300,8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198,1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65,9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707,6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673,4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Альбусь-Сюрбеевское</a:t>
                      </a:r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сельское поселение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830,0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874,2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105,3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74,8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82,6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110,4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37,6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69,1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183,8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109,5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76,6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262,8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317,0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120,6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1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Асановское</a:t>
                      </a:r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сельское поселение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830,7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792,6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65,6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75,3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114,8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24,1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47,2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195,9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65,5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109,2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279,1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217,7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7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Кайнлыкское</a:t>
                      </a:r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сельское поселение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1 040,4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982,6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82,3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68,1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82,7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373,1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378,1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58,8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276,3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215,0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77,8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7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Комсомольское сельское поселение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9 694,1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9 609,1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2 083,7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2 004,3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520,3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605,6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116,4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3 024,3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3 011,0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2 989,0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2 863,7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Новочелны</a:t>
                      </a:r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05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Сюрбеевское</a:t>
                      </a:r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сельское поселение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966,5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998,0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35,9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45,4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126,5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26,4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26,4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159,0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207,9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130,8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497,0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482,5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Полевосундырское</a:t>
                      </a:r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сельское поселение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1 169,7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1 216,7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56,1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63,2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112,7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22,9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80,7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652,0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679,9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57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Сюрбей</a:t>
                      </a:r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05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Токаевское</a:t>
                      </a:r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сельское поселение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778,0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815,7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71,4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69,4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56,4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148,4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345,0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379,8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110,1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33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Тугаевское</a:t>
                      </a:r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сельское поселение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1 822,6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1 726,3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162,8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167,4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143,9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144,0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242,6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121,3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661,1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513,3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77,6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7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Урмаевское</a:t>
                      </a:r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сельское поселение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2 886,8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3 222,8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111,6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130,6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236,9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181,4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33,2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75,9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228,6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1 141,8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1 341,6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117,5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843,0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861,8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7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Чичканское</a:t>
                      </a:r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сельское поселение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1 073,8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1 047,3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76,1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136,0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39,6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39,6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190,0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171,9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90,5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388,0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350,2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90,3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7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Шераутское</a:t>
                      </a:r>
                      <a:r>
                        <a:rPr lang="ru-RU" sz="105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сельское поселение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1 323,2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1 344,1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122,1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137,0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144,0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169,5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117,7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398,7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373,8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93,8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268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Итого по поселениям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26" marR="4226" marT="422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24 093,2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24 196,1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3 116,9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3 211,6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1 469,5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1 703,2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115,9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5 502,4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5 680,6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8 299,6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7 928,1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085098"/>
              </p:ext>
            </p:extLst>
          </p:nvPr>
        </p:nvGraphicFramePr>
        <p:xfrm>
          <a:off x="0" y="1124744"/>
          <a:ext cx="5364088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198" name="Прямоугольник 4"/>
          <p:cNvSpPr>
            <a:spLocks noChangeArrowheads="1"/>
          </p:cNvSpPr>
          <p:nvPr/>
        </p:nvSpPr>
        <p:spPr bwMode="auto">
          <a:xfrm>
            <a:off x="1259632" y="357188"/>
            <a:ext cx="61926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Структура расходов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консолидированного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бюджета за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2020 год</a:t>
            </a:r>
            <a:endParaRPr lang="ru-RU" sz="2000" dirty="0"/>
          </a:p>
        </p:txBody>
      </p:sp>
      <p:sp>
        <p:nvSpPr>
          <p:cNvPr id="8199" name="TextBox 1"/>
          <p:cNvSpPr txBox="1">
            <a:spLocks noChangeArrowheads="1"/>
          </p:cNvSpPr>
          <p:nvPr/>
        </p:nvSpPr>
        <p:spPr bwMode="auto">
          <a:xfrm>
            <a:off x="7740650" y="1052513"/>
            <a:ext cx="1295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altLang="ru-RU" sz="1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altLang="ru-RU" sz="13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1979712" y="4365104"/>
            <a:ext cx="1152128" cy="346234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604 321,6</a:t>
            </a:r>
            <a:endParaRPr lang="ru-RU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292080" y="5157192"/>
            <a:ext cx="3744913" cy="2873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100" b="1" dirty="0">
                <a:solidFill>
                  <a:prstClr val="black"/>
                </a:solidFill>
                <a:latin typeface="TimesET" pitchFamily="2" charset="0"/>
              </a:rPr>
              <a:t>Состав прочих расходов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92725" y="5517232"/>
            <a:ext cx="3851275" cy="43021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Национальная безопасность и правоохранительная деятельность  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5 425,3 (0,8 </a:t>
            </a: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%)  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292080" y="6021288"/>
            <a:ext cx="3382963" cy="2841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Национальная оборона 1 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388,6 </a:t>
            </a: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(0,2%)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292080" y="6381328"/>
            <a:ext cx="3382963" cy="2841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Охрана окружающей среды 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30,0 </a:t>
            </a: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0,0%)</a:t>
            </a: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145123244"/>
              </p:ext>
            </p:extLst>
          </p:nvPr>
        </p:nvGraphicFramePr>
        <p:xfrm>
          <a:off x="5436096" y="1916832"/>
          <a:ext cx="3567882" cy="3162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Стрелка вниз 19"/>
          <p:cNvSpPr/>
          <p:nvPr/>
        </p:nvSpPr>
        <p:spPr>
          <a:xfrm>
            <a:off x="6588224" y="3861048"/>
            <a:ext cx="1284288" cy="615950"/>
          </a:xfrm>
          <a:prstGeom prst="downArrow">
            <a:avLst>
              <a:gd name="adj1" fmla="val 50000"/>
              <a:gd name="adj2" fmla="val 53733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1002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8222" name="Прямоугольник 60"/>
          <p:cNvSpPr>
            <a:spLocks noChangeArrowheads="1"/>
          </p:cNvSpPr>
          <p:nvPr/>
        </p:nvSpPr>
        <p:spPr bwMode="auto">
          <a:xfrm>
            <a:off x="7668344" y="2348880"/>
            <a:ext cx="9334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300" b="1" dirty="0" smtClean="0">
                <a:latin typeface="Times New Roman" pitchFamily="18" charset="0"/>
                <a:cs typeface="Times New Roman" pitchFamily="18" charset="0"/>
              </a:rPr>
              <a:t>604 321,6</a:t>
            </a:r>
            <a:endParaRPr lang="ru-RU" altLang="ru-RU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1" name="Прямоугольник 60"/>
          <p:cNvSpPr>
            <a:spLocks noChangeArrowheads="1"/>
          </p:cNvSpPr>
          <p:nvPr/>
        </p:nvSpPr>
        <p:spPr bwMode="auto">
          <a:xfrm>
            <a:off x="5868144" y="2315146"/>
            <a:ext cx="9334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300" b="1" dirty="0" smtClean="0">
                <a:latin typeface="Times New Roman" pitchFamily="18" charset="0"/>
                <a:cs typeface="Times New Roman" pitchFamily="18" charset="0"/>
              </a:rPr>
              <a:t>704 978,0</a:t>
            </a:r>
            <a:endParaRPr lang="ru-RU" altLang="ru-RU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8" name="Прямоугольник 67"/>
          <p:cNvSpPr>
            <a:spLocks noChangeArrowheads="1"/>
          </p:cNvSpPr>
          <p:nvPr/>
        </p:nvSpPr>
        <p:spPr bwMode="auto">
          <a:xfrm>
            <a:off x="6516216" y="3140968"/>
            <a:ext cx="13366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Tx/>
              <a:buChar char="-"/>
            </a:pPr>
            <a:r>
              <a:rPr lang="ru-RU" altLang="ru-RU" sz="1200" b="1" dirty="0" smtClean="0">
                <a:latin typeface="Times New Roman" pitchFamily="18" charset="0"/>
                <a:cs typeface="Times New Roman" pitchFamily="18" charset="0"/>
              </a:rPr>
              <a:t>14,3 </a:t>
            </a:r>
            <a:r>
              <a:rPr lang="ru-RU" altLang="ru-RU" sz="1200" b="1" dirty="0"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algn="ctr">
              <a:buFontTx/>
              <a:buChar char="-"/>
            </a:pPr>
            <a:r>
              <a:rPr lang="ru-RU" altLang="ru-RU" sz="1200" b="1" dirty="0" smtClean="0">
                <a:latin typeface="Times New Roman" pitchFamily="18" charset="0"/>
                <a:cs typeface="Times New Roman" pitchFamily="18" charset="0"/>
              </a:rPr>
              <a:t>100 656,4</a:t>
            </a:r>
            <a:endParaRPr lang="ru-RU" alt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900" b="1" dirty="0">
                <a:latin typeface="Times New Roman" pitchFamily="18" charset="0"/>
                <a:cs typeface="Times New Roman" pitchFamily="18" charset="0"/>
              </a:rPr>
              <a:t> тыс. руб.</a:t>
            </a: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468313" y="1052513"/>
            <a:ext cx="8280400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224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071688" y="357188"/>
            <a:ext cx="51646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Расходы на социально – культурную сферу</a:t>
            </a:r>
            <a:endParaRPr lang="ru-RU" sz="2000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405296509"/>
              </p:ext>
            </p:extLst>
          </p:nvPr>
        </p:nvGraphicFramePr>
        <p:xfrm>
          <a:off x="98754" y="3598068"/>
          <a:ext cx="4113206" cy="3211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547664" y="5229200"/>
            <a:ext cx="1295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426 415,0</a:t>
            </a:r>
            <a:endParaRPr lang="ru-RU" altLang="ru-RU" sz="13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555335437"/>
              </p:ext>
            </p:extLst>
          </p:nvPr>
        </p:nvGraphicFramePr>
        <p:xfrm>
          <a:off x="250285" y="1052513"/>
          <a:ext cx="3567882" cy="2598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Нашивка 16"/>
          <p:cNvSpPr/>
          <p:nvPr/>
        </p:nvSpPr>
        <p:spPr>
          <a:xfrm rot="5400000">
            <a:off x="1763440" y="1709154"/>
            <a:ext cx="431800" cy="431800"/>
          </a:xfrm>
          <a:prstGeom prst="chevron">
            <a:avLst/>
          </a:prstGeom>
          <a:solidFill>
            <a:srgbClr val="FFCC99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рямоугольник 67"/>
          <p:cNvSpPr>
            <a:spLocks noChangeArrowheads="1"/>
          </p:cNvSpPr>
          <p:nvPr/>
        </p:nvSpPr>
        <p:spPr bwMode="auto">
          <a:xfrm>
            <a:off x="1331640" y="2569899"/>
            <a:ext cx="13366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200" b="1" dirty="0" smtClean="0">
                <a:latin typeface="Times New Roman" pitchFamily="18" charset="0"/>
                <a:cs typeface="Times New Roman" pitchFamily="18" charset="0"/>
              </a:rPr>
              <a:t>-16,1%</a:t>
            </a:r>
            <a:endParaRPr lang="ru-RU" alt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1200" b="1" dirty="0" smtClean="0">
                <a:latin typeface="Times New Roman" pitchFamily="18" charset="0"/>
                <a:cs typeface="Times New Roman" pitchFamily="18" charset="0"/>
              </a:rPr>
              <a:t>- 82,1</a:t>
            </a:r>
            <a:endParaRPr lang="ru-RU" alt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900" b="1" dirty="0">
                <a:latin typeface="Times New Roman" pitchFamily="18" charset="0"/>
                <a:cs typeface="Times New Roman" pitchFamily="18" charset="0"/>
              </a:rPr>
              <a:t> тыс. руб.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7848600" y="1052736"/>
            <a:ext cx="1295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altLang="ru-RU" sz="1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altLang="ru-RU" sz="13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755576" y="1052736"/>
            <a:ext cx="92834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508 513,9</a:t>
            </a:r>
            <a:endParaRPr lang="ru-RU" alt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2411760" y="2060848"/>
            <a:ext cx="92834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426 415,0</a:t>
            </a:r>
            <a:endParaRPr lang="ru-RU" alt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139952" y="1988840"/>
            <a:ext cx="3842006" cy="576064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Обеспечение развития и укрепления материально-технической базы домов культуры в населенных пунктах с числом жителей до 50 тысяч человек</a:t>
            </a:r>
            <a:endParaRPr lang="ru-RU" sz="12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139952" y="2636912"/>
            <a:ext cx="3842006" cy="50323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Подготовка и проведение празднования на федеральном уровне памятных дат субъектов Российской Федерации</a:t>
            </a:r>
            <a:endParaRPr lang="ru-RU" sz="12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139952" y="3284984"/>
            <a:ext cx="3842006" cy="86409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Подключение общедоступных библиотек к сети "Интернет" и развитие системы библиотечного дела с учетом задачи расширения информационных технологий и оцифровки в рамках поддержки отрасли культуры</a:t>
            </a:r>
            <a:endParaRPr lang="ru-RU" sz="12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139952" y="4293096"/>
            <a:ext cx="3842006" cy="72008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Создание в общеобразовательных организациях, расположенных в сельской местности и малых городах, условий для занятий физической культурой и спортом</a:t>
            </a:r>
            <a:endParaRPr lang="ru-RU" sz="12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139952" y="5157192"/>
            <a:ext cx="3842006" cy="79208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Организация бесплатного горячего питания обучающихся, получающих начальное общее образование в муниципальных образовательных организациях</a:t>
            </a:r>
            <a:endParaRPr lang="ru-RU" sz="12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172400" y="2060848"/>
            <a:ext cx="792088" cy="3096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1 995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172400" y="2708920"/>
            <a:ext cx="792088" cy="3096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3 751,2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172400" y="3429000"/>
            <a:ext cx="792088" cy="3096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42,6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172400" y="4509120"/>
            <a:ext cx="792088" cy="3096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3 583,4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172400" y="5445224"/>
            <a:ext cx="792088" cy="3096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4 663,1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467544" y="980728"/>
            <a:ext cx="8280400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4139952" y="6021288"/>
            <a:ext cx="3842006" cy="50405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Реализация вопросов местного значения в сфере образования, физической культуры и спорта</a:t>
            </a:r>
            <a:endParaRPr lang="ru-RU" sz="12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172400" y="6093296"/>
            <a:ext cx="792088" cy="3096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19 052,9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91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734586" y="357188"/>
            <a:ext cx="76538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Расходы на реальный сектор экономики муниципального бюджета Комсомольского района</a:t>
            </a:r>
            <a:endParaRPr lang="ru-RU" sz="2000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44489394"/>
              </p:ext>
            </p:extLst>
          </p:nvPr>
        </p:nvGraphicFramePr>
        <p:xfrm>
          <a:off x="98754" y="1590675"/>
          <a:ext cx="5409350" cy="5219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2119353" y="3629795"/>
            <a:ext cx="1368152" cy="410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104 373,6</a:t>
            </a:r>
            <a:endParaRPr lang="ru-RU" altLang="ru-RU" sz="13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7848600" y="1052736"/>
            <a:ext cx="1295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altLang="ru-RU" sz="1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altLang="ru-RU" sz="13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468313" y="1052513"/>
            <a:ext cx="8280400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кругленный прямоугольник 28"/>
          <p:cNvSpPr/>
          <p:nvPr/>
        </p:nvSpPr>
        <p:spPr>
          <a:xfrm>
            <a:off x="4572000" y="1412776"/>
            <a:ext cx="3528256" cy="527839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Реализация проектов комплексного обустройства площадок под компактную жилищную застройку</a:t>
            </a:r>
            <a:endParaRPr lang="ru-RU" sz="12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8172400" y="1484784"/>
            <a:ext cx="792088" cy="3096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3 011,6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572000" y="1988840"/>
            <a:ext cx="3528256" cy="792087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Капитальный ремонт, ремонт и содержание автомобильных дорог общего пользования местного значения вне границ населенных пунктов в границах муниципального района </a:t>
            </a:r>
            <a:endParaRPr lang="ru-RU" sz="12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172400" y="2204864"/>
            <a:ext cx="792088" cy="3096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25 757,4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572000" y="2852936"/>
            <a:ext cx="3528256" cy="608011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Капитальный ремонт, ремонт и содержание автомобильных дорог общего пользования местного значения в границах населенных пунктов поселения</a:t>
            </a:r>
            <a:endParaRPr lang="ru-RU" sz="12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8172400" y="2996952"/>
            <a:ext cx="792088" cy="3096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6 658,0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572000" y="3501008"/>
            <a:ext cx="3528256" cy="625181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Реализация проектов развития общественной инфраструктуры, основанных на местных инициативах</a:t>
            </a:r>
            <a:endParaRPr lang="ru-RU" sz="12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172400" y="3645024"/>
            <a:ext cx="792088" cy="3096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6 902,5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572000" y="4221088"/>
            <a:ext cx="3528256" cy="543945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Капитальный ремонт источников водоснабжения (водонапорных башен и водозаборных скважин) в населенных пунктах</a:t>
            </a:r>
            <a:endParaRPr lang="ru-RU" sz="12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172400" y="4365104"/>
            <a:ext cx="792088" cy="3096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2 148,2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538883" y="5877272"/>
            <a:ext cx="3528256" cy="847497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ПСД на объекты капитального строительства, проведение государственной экспертизы проектной документации и достоверности определения сметной стоимости объектов капитального строительства</a:t>
            </a:r>
            <a:endParaRPr lang="ru-RU" sz="12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172400" y="6093296"/>
            <a:ext cx="792088" cy="3096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995,2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572000" y="4869160"/>
            <a:ext cx="3528256" cy="432047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Реализация комплекса мероприятий по благоустройству дворовых территорий и тротуаров</a:t>
            </a:r>
            <a:endParaRPr lang="ru-RU" sz="12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172400" y="4941168"/>
            <a:ext cx="792088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20 152,1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572000" y="5373216"/>
            <a:ext cx="3528256" cy="432047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Реализация программ формирования современной городской среды</a:t>
            </a:r>
            <a:endParaRPr lang="ru-RU" sz="12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172400" y="5445224"/>
            <a:ext cx="792088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5 638,6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590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07704" y="3244334"/>
            <a:ext cx="56886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3600" b="1" dirty="0" smtClean="0">
                <a:solidFill>
                  <a:srgbClr val="953735"/>
                </a:solidFill>
                <a:latin typeface="Times New Roman" pitchFamily="18" charset="0"/>
                <a:cs typeface="Times New Roman" pitchFamily="18" charset="0"/>
              </a:rPr>
              <a:t>Спасибо за внимание! </a:t>
            </a:r>
            <a:r>
              <a:rPr lang="ru-RU" altLang="ru-RU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solidFill>
                <a:srgbClr val="95373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12750" y="84138"/>
            <a:ext cx="8335963" cy="981075"/>
          </a:xfrm>
        </p:spPr>
        <p:txBody>
          <a:bodyPr/>
          <a:lstStyle/>
          <a:p>
            <a:pPr eaLnBrk="1" hangingPunct="1"/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параметры исполнения консолидированного и муниципального бюджетов Комсомольского района Чувашской Республики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2020 год</a:t>
            </a:r>
            <a:endParaRPr lang="ru-RU" alt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68313" y="1052513"/>
            <a:ext cx="8280400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7326313" y="1065213"/>
            <a:ext cx="10811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8313" y="1449388"/>
            <a:ext cx="3641725" cy="36830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altLang="ru-RU" b="1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cs typeface="Times New Roman" pitchFamily="18" charset="0"/>
              </a:rPr>
              <a:t>Консолидированный бюджет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52963" y="1444625"/>
            <a:ext cx="4167187" cy="36988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altLang="ru-RU" b="1" dirty="0">
                <a:solidFill>
                  <a:srgbClr val="C00000"/>
                </a:solidFill>
                <a:latin typeface="Century Gothic" pitchFamily="34" charset="0"/>
                <a:cs typeface="Times New Roman" pitchFamily="18" charset="0"/>
              </a:rPr>
              <a:t>Бюджет муниципального района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349375" y="2105025"/>
            <a:ext cx="911225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2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373188" y="2994025"/>
            <a:ext cx="911225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2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494213" y="1482725"/>
            <a:ext cx="0" cy="5186363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468313" y="4005263"/>
            <a:ext cx="3641725" cy="46196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  <a:cs typeface="Times New Roman" pitchFamily="18" charset="0"/>
              </a:rPr>
              <a:t>Результат исполнения </a:t>
            </a:r>
          </a:p>
          <a:p>
            <a:pPr algn="ctr">
              <a:defRPr/>
            </a:pPr>
            <a:r>
              <a:rPr lang="ru-RU" altLang="ru-RU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  <a:cs typeface="Times New Roman" pitchFamily="18" charset="0"/>
              </a:rPr>
              <a:t>консолидированного бюджета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5004048" y="4005064"/>
            <a:ext cx="3519487" cy="46196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  <a:cs typeface="Times New Roman" pitchFamily="18" charset="0"/>
              </a:rPr>
              <a:t>Результат исполнения бюджета муниципального района</a:t>
            </a:r>
          </a:p>
        </p:txBody>
      </p:sp>
      <p:graphicFrame>
        <p:nvGraphicFramePr>
          <p:cNvPr id="33" name="Диаграмма 22"/>
          <p:cNvGraphicFramePr>
            <a:graphicFrameLocks/>
          </p:cNvGraphicFramePr>
          <p:nvPr/>
        </p:nvGraphicFramePr>
        <p:xfrm>
          <a:off x="395288" y="5013325"/>
          <a:ext cx="3478212" cy="1485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48" name="TextBox 23"/>
          <p:cNvSpPr txBox="1">
            <a:spLocks noChangeArrowheads="1"/>
          </p:cNvSpPr>
          <p:nvPr/>
        </p:nvSpPr>
        <p:spPr bwMode="auto">
          <a:xfrm>
            <a:off x="827088" y="5445125"/>
            <a:ext cx="1008062" cy="3079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alt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43 798,6</a:t>
            </a:r>
            <a:endParaRPr lang="ru-RU" alt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9" name="TextBox 24"/>
          <p:cNvSpPr txBox="1">
            <a:spLocks noChangeArrowheads="1"/>
          </p:cNvSpPr>
          <p:nvPr/>
        </p:nvSpPr>
        <p:spPr bwMode="auto">
          <a:xfrm>
            <a:off x="2484438" y="5516563"/>
            <a:ext cx="982662" cy="3079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alt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18 666,1</a:t>
            </a:r>
            <a:endParaRPr lang="ru-RU" alt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844550" y="6278563"/>
            <a:ext cx="920750" cy="30162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u="sng" dirty="0">
                <a:solidFill>
                  <a:prstClr val="black"/>
                </a:solidFill>
              </a:rPr>
              <a:t>План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495550" y="6278563"/>
            <a:ext cx="982663" cy="30162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u="sng" dirty="0">
                <a:solidFill>
                  <a:prstClr val="black"/>
                </a:solidFill>
              </a:rPr>
              <a:t>Факт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96925" y="4713288"/>
            <a:ext cx="911225" cy="30480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Дефицит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2483768" y="4725144"/>
            <a:ext cx="977156" cy="30480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Дефицит</a:t>
            </a:r>
          </a:p>
        </p:txBody>
      </p:sp>
      <p:graphicFrame>
        <p:nvGraphicFramePr>
          <p:cNvPr id="43" name="Object 4"/>
          <p:cNvGraphicFramePr>
            <a:graphicFrameLocks/>
          </p:cNvGraphicFramePr>
          <p:nvPr/>
        </p:nvGraphicFramePr>
        <p:xfrm>
          <a:off x="4910832" y="4991968"/>
          <a:ext cx="3478213" cy="148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54" name="TextBox 23"/>
          <p:cNvSpPr txBox="1">
            <a:spLocks noChangeArrowheads="1"/>
          </p:cNvSpPr>
          <p:nvPr/>
        </p:nvSpPr>
        <p:spPr bwMode="auto">
          <a:xfrm>
            <a:off x="5292080" y="5373216"/>
            <a:ext cx="1063625" cy="3079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altLang="ru-RU" sz="1400" b="1" dirty="0">
                <a:solidFill>
                  <a:srgbClr val="000000"/>
                </a:solidFill>
                <a:latin typeface="TimesET"/>
              </a:rPr>
              <a:t>- </a:t>
            </a:r>
            <a:r>
              <a:rPr lang="ru-RU" alt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37 433,4</a:t>
            </a:r>
            <a:endParaRPr lang="ru-RU" alt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5" name="TextBox 24"/>
          <p:cNvSpPr txBox="1">
            <a:spLocks noChangeArrowheads="1"/>
          </p:cNvSpPr>
          <p:nvPr/>
        </p:nvSpPr>
        <p:spPr bwMode="auto">
          <a:xfrm>
            <a:off x="6876256" y="5229200"/>
            <a:ext cx="1080120" cy="3077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15 625,7</a:t>
            </a:r>
            <a:endParaRPr lang="ru-RU" alt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5364088" y="6309320"/>
            <a:ext cx="920750" cy="3000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u="sng" dirty="0">
                <a:solidFill>
                  <a:prstClr val="black"/>
                </a:solidFill>
              </a:rPr>
              <a:t>План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6907213" y="6276975"/>
            <a:ext cx="982662" cy="3000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u="sng" dirty="0">
                <a:solidFill>
                  <a:prstClr val="black"/>
                </a:solidFill>
              </a:rPr>
              <a:t>Факт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364088" y="4725144"/>
            <a:ext cx="911225" cy="3048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Дефицит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876256" y="4725144"/>
            <a:ext cx="1125537" cy="30638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Дефицит</a:t>
            </a:r>
          </a:p>
        </p:txBody>
      </p:sp>
      <p:graphicFrame>
        <p:nvGraphicFramePr>
          <p:cNvPr id="36" name="Диаграмма 35"/>
          <p:cNvGraphicFramePr/>
          <p:nvPr/>
        </p:nvGraphicFramePr>
        <p:xfrm>
          <a:off x="251520" y="1844824"/>
          <a:ext cx="4104456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2" name="Диаграмма 41"/>
          <p:cNvGraphicFramePr/>
          <p:nvPr/>
        </p:nvGraphicFramePr>
        <p:xfrm>
          <a:off x="4572000" y="1700808"/>
          <a:ext cx="3984104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034" name="TextBox 31"/>
          <p:cNvSpPr txBox="1">
            <a:spLocks noChangeArrowheads="1"/>
          </p:cNvSpPr>
          <p:nvPr/>
        </p:nvSpPr>
        <p:spPr bwMode="auto">
          <a:xfrm>
            <a:off x="3203575" y="3068638"/>
            <a:ext cx="12906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r>
              <a:rPr lang="ru-RU" altLang="ru-RU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643 289,4</a:t>
            </a:r>
            <a:endParaRPr lang="ru-RU" altLang="ru-RU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Факт</a:t>
            </a:r>
            <a:r>
              <a:rPr lang="ru-RU" altLang="ru-RU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604 321,6</a:t>
            </a:r>
            <a:endParaRPr lang="ru-RU" altLang="ru-RU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5" name="TextBox 32"/>
          <p:cNvSpPr txBox="1">
            <a:spLocks noChangeArrowheads="1"/>
          </p:cNvSpPr>
          <p:nvPr/>
        </p:nvSpPr>
        <p:spPr bwMode="auto">
          <a:xfrm>
            <a:off x="3203575" y="2133600"/>
            <a:ext cx="12906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r>
              <a:rPr lang="ru-RU" altLang="ru-RU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599 490,8</a:t>
            </a:r>
            <a:endParaRPr lang="ru-RU" altLang="ru-RU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Факт</a:t>
            </a:r>
            <a:r>
              <a:rPr lang="ru-RU" altLang="ru-RU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585 655,5</a:t>
            </a:r>
            <a:endParaRPr lang="ru-RU" altLang="ru-RU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8" name="TextBox 31"/>
          <p:cNvSpPr txBox="1">
            <a:spLocks noChangeArrowheads="1"/>
          </p:cNvSpPr>
          <p:nvPr/>
        </p:nvSpPr>
        <p:spPr bwMode="auto">
          <a:xfrm>
            <a:off x="7885113" y="2060575"/>
            <a:ext cx="1373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r>
              <a:rPr lang="ru-RU" altLang="ru-RU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585 438,3</a:t>
            </a:r>
            <a:endParaRPr lang="ru-RU" altLang="ru-RU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Факт</a:t>
            </a:r>
            <a:r>
              <a:rPr lang="ru-RU" altLang="ru-RU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570 926,1</a:t>
            </a:r>
            <a:endParaRPr lang="ru-RU" altLang="ru-RU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9" name="TextBox 32"/>
          <p:cNvSpPr txBox="1">
            <a:spLocks noChangeArrowheads="1"/>
          </p:cNvSpPr>
          <p:nvPr/>
        </p:nvSpPr>
        <p:spPr bwMode="auto">
          <a:xfrm>
            <a:off x="7854950" y="2852936"/>
            <a:ext cx="1289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r>
              <a:rPr lang="ru-RU" altLang="ru-RU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622 871,7</a:t>
            </a:r>
            <a:endParaRPr lang="ru-RU" altLang="ru-RU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Факт</a:t>
            </a:r>
            <a:r>
              <a:rPr lang="ru-RU" altLang="ru-RU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586 551,8</a:t>
            </a:r>
            <a:endParaRPr lang="ru-RU" altLang="ru-RU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03648" y="188640"/>
            <a:ext cx="5760640" cy="864096"/>
          </a:xfrm>
        </p:spPr>
        <p:txBody>
          <a:bodyPr/>
          <a:lstStyle/>
          <a:p>
            <a:pPr eaLnBrk="1" hangingPunct="1"/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консолидированного бюджета по доходам</a:t>
            </a:r>
            <a:b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2020 год 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сравнении с 2019 годом 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5536" y="1052736"/>
            <a:ext cx="8280400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7956376" y="1124744"/>
            <a:ext cx="10811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graphicFrame>
        <p:nvGraphicFramePr>
          <p:cNvPr id="18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6606855"/>
              </p:ext>
            </p:extLst>
          </p:nvPr>
        </p:nvGraphicFramePr>
        <p:xfrm>
          <a:off x="3275856" y="1220105"/>
          <a:ext cx="5724128" cy="5637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8532440" y="1412776"/>
            <a:ext cx="611560" cy="266130"/>
          </a:xfrm>
          <a:prstGeom prst="rect">
            <a:avLst/>
          </a:prstGeom>
          <a:noFill/>
          <a:ln w="3175">
            <a:solidFill>
              <a:srgbClr val="CC330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82,6%</a:t>
            </a:r>
            <a:endParaRPr lang="ru-RU" alt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"/>
          <p:cNvSpPr txBox="1">
            <a:spLocks noChangeArrowheads="1"/>
          </p:cNvSpPr>
          <p:nvPr/>
        </p:nvSpPr>
        <p:spPr bwMode="auto">
          <a:xfrm>
            <a:off x="6084168" y="2132856"/>
            <a:ext cx="792088" cy="338138"/>
          </a:xfrm>
          <a:prstGeom prst="rect">
            <a:avLst/>
          </a:prstGeom>
          <a:noFill/>
          <a:ln w="3175">
            <a:solidFill>
              <a:srgbClr val="CC330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99,0%</a:t>
            </a:r>
            <a:endParaRPr lang="ru-RU" alt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6012160" y="2708920"/>
            <a:ext cx="792088" cy="338138"/>
          </a:xfrm>
          <a:prstGeom prst="rect">
            <a:avLst/>
          </a:prstGeom>
          <a:noFill/>
          <a:ln w="3175">
            <a:solidFill>
              <a:srgbClr val="CC330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96,4</a:t>
            </a:r>
            <a:r>
              <a:rPr lang="ru-RU" alt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altLang="ru-RU" sz="13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5436096" y="3212976"/>
            <a:ext cx="792088" cy="295170"/>
          </a:xfrm>
          <a:prstGeom prst="rect">
            <a:avLst/>
          </a:prstGeom>
          <a:noFill/>
          <a:ln w="3175">
            <a:solidFill>
              <a:srgbClr val="CC330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91,0%</a:t>
            </a:r>
            <a:endParaRPr lang="ru-RU" alt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5436096" y="3789040"/>
            <a:ext cx="792088" cy="338138"/>
          </a:xfrm>
          <a:prstGeom prst="rect">
            <a:avLst/>
          </a:prstGeom>
          <a:noFill/>
          <a:ln w="3175">
            <a:solidFill>
              <a:srgbClr val="CC330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83,5%</a:t>
            </a:r>
            <a:endParaRPr lang="ru-RU" alt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1"/>
          <p:cNvSpPr txBox="1">
            <a:spLocks noChangeArrowheads="1"/>
          </p:cNvSpPr>
          <p:nvPr/>
        </p:nvSpPr>
        <p:spPr bwMode="auto">
          <a:xfrm>
            <a:off x="5364088" y="4293096"/>
            <a:ext cx="792088" cy="338138"/>
          </a:xfrm>
          <a:prstGeom prst="rect">
            <a:avLst/>
          </a:prstGeom>
          <a:noFill/>
          <a:ln w="3175">
            <a:solidFill>
              <a:schemeClr val="accent3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256,3%</a:t>
            </a:r>
            <a:endParaRPr lang="ru-RU" alt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1"/>
          <p:cNvSpPr txBox="1">
            <a:spLocks noChangeArrowheads="1"/>
          </p:cNvSpPr>
          <p:nvPr/>
        </p:nvSpPr>
        <p:spPr bwMode="auto">
          <a:xfrm>
            <a:off x="5436096" y="4869160"/>
            <a:ext cx="792088" cy="338138"/>
          </a:xfrm>
          <a:prstGeom prst="rect">
            <a:avLst/>
          </a:prstGeom>
          <a:noFill/>
          <a:ln w="3175">
            <a:solidFill>
              <a:schemeClr val="accent3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103,8%</a:t>
            </a:r>
            <a:endParaRPr lang="ru-RU" alt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1"/>
          <p:cNvSpPr txBox="1">
            <a:spLocks noChangeArrowheads="1"/>
          </p:cNvSpPr>
          <p:nvPr/>
        </p:nvSpPr>
        <p:spPr bwMode="auto">
          <a:xfrm>
            <a:off x="8532440" y="5805264"/>
            <a:ext cx="611560" cy="288032"/>
          </a:xfrm>
          <a:prstGeom prst="rect">
            <a:avLst/>
          </a:prstGeom>
          <a:noFill/>
          <a:ln w="3175">
            <a:solidFill>
              <a:srgbClr val="CC330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85,7%</a:t>
            </a:r>
            <a:endParaRPr lang="ru-RU" alt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5402441" y="5536011"/>
            <a:ext cx="792088" cy="338138"/>
          </a:xfrm>
          <a:prstGeom prst="rect">
            <a:avLst/>
          </a:prstGeom>
          <a:noFill/>
          <a:ln w="3175">
            <a:solidFill>
              <a:srgbClr val="CC330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80,2%</a:t>
            </a:r>
            <a:endParaRPr lang="ru-RU" alt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0471222"/>
              </p:ext>
            </p:extLst>
          </p:nvPr>
        </p:nvGraphicFramePr>
        <p:xfrm>
          <a:off x="0" y="2039640"/>
          <a:ext cx="3820962" cy="4818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8" name="TextBox 1"/>
          <p:cNvSpPr txBox="1">
            <a:spLocks noChangeArrowheads="1"/>
          </p:cNvSpPr>
          <p:nvPr/>
        </p:nvSpPr>
        <p:spPr bwMode="auto">
          <a:xfrm>
            <a:off x="1403648" y="1844824"/>
            <a:ext cx="1584176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-123 039,0 тыс</a:t>
            </a:r>
            <a:r>
              <a:rPr lang="ru-RU" alt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   </a:t>
            </a:r>
            <a:endParaRPr lang="en-US" altLang="ru-RU" sz="1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-17,4%        </a:t>
            </a:r>
            <a:endParaRPr lang="ru-RU" altLang="ru-RU" sz="1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1"/>
          <p:cNvSpPr txBox="1">
            <a:spLocks noChangeArrowheads="1"/>
          </p:cNvSpPr>
          <p:nvPr/>
        </p:nvSpPr>
        <p:spPr bwMode="auto">
          <a:xfrm>
            <a:off x="1043608" y="4653136"/>
            <a:ext cx="12969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121 718,5</a:t>
            </a:r>
            <a:endParaRPr lang="en-US" altLang="ru-RU" sz="1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</a:t>
            </a:r>
            <a:r>
              <a:rPr lang="en-US" alt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            </a:t>
            </a:r>
            <a:r>
              <a:rPr lang="ru-RU" alt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-20,9%        </a:t>
            </a:r>
            <a:endParaRPr lang="ru-RU" altLang="ru-RU" sz="1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1"/>
          <p:cNvSpPr txBox="1">
            <a:spLocks noChangeArrowheads="1"/>
          </p:cNvSpPr>
          <p:nvPr/>
        </p:nvSpPr>
        <p:spPr bwMode="auto">
          <a:xfrm>
            <a:off x="1043608" y="3284984"/>
            <a:ext cx="11525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- 1 320,5 </a:t>
            </a:r>
            <a:endParaRPr lang="en-US" altLang="ru-RU" sz="1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</a:t>
            </a:r>
            <a:r>
              <a:rPr lang="en-US" alt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                </a:t>
            </a:r>
            <a:r>
              <a:rPr lang="ru-RU" alt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- 1,0%        </a:t>
            </a:r>
            <a:endParaRPr lang="ru-RU" altLang="ru-RU" sz="1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1"/>
          <p:cNvSpPr txBox="1">
            <a:spLocks noChangeArrowheads="1"/>
          </p:cNvSpPr>
          <p:nvPr/>
        </p:nvSpPr>
        <p:spPr bwMode="auto">
          <a:xfrm>
            <a:off x="467544" y="2276872"/>
            <a:ext cx="864096" cy="2929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708 694,5</a:t>
            </a:r>
          </a:p>
        </p:txBody>
      </p:sp>
      <p:sp>
        <p:nvSpPr>
          <p:cNvPr id="32" name="TextBox 1"/>
          <p:cNvSpPr txBox="1">
            <a:spLocks noChangeArrowheads="1"/>
          </p:cNvSpPr>
          <p:nvPr/>
        </p:nvSpPr>
        <p:spPr bwMode="auto">
          <a:xfrm>
            <a:off x="2267744" y="2276872"/>
            <a:ext cx="834524" cy="2710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585 655,5</a:t>
            </a:r>
          </a:p>
        </p:txBody>
      </p:sp>
      <p:sp>
        <p:nvSpPr>
          <p:cNvPr id="33" name="Нашивка 16"/>
          <p:cNvSpPr/>
          <p:nvPr/>
        </p:nvSpPr>
        <p:spPr>
          <a:xfrm rot="5400000">
            <a:off x="1079612" y="1880828"/>
            <a:ext cx="288032" cy="360040"/>
          </a:xfrm>
          <a:prstGeom prst="chevron">
            <a:avLst/>
          </a:prstGeom>
          <a:solidFill>
            <a:srgbClr val="FF9933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Нашивка 16"/>
          <p:cNvSpPr/>
          <p:nvPr/>
        </p:nvSpPr>
        <p:spPr>
          <a:xfrm rot="5400000">
            <a:off x="1943832" y="3176848"/>
            <a:ext cx="287784" cy="360040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Нашивка 16"/>
          <p:cNvSpPr/>
          <p:nvPr/>
        </p:nvSpPr>
        <p:spPr>
          <a:xfrm rot="5400000">
            <a:off x="1943584" y="4401232"/>
            <a:ext cx="288032" cy="359792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03648" y="188640"/>
            <a:ext cx="5472608" cy="864096"/>
          </a:xfrm>
        </p:spPr>
        <p:txBody>
          <a:bodyPr/>
          <a:lstStyle/>
          <a:p>
            <a:pPr eaLnBrk="1" hangingPunct="1"/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муниципального бюджета по доходам</a:t>
            </a:r>
            <a:b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2020 год 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сравнении с 2019 годом 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5536" y="1052736"/>
            <a:ext cx="8280400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7956376" y="1124744"/>
            <a:ext cx="10811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graphicFrame>
        <p:nvGraphicFramePr>
          <p:cNvPr id="18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6606855"/>
              </p:ext>
            </p:extLst>
          </p:nvPr>
        </p:nvGraphicFramePr>
        <p:xfrm>
          <a:off x="3419872" y="1196752"/>
          <a:ext cx="5724128" cy="5637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8532440" y="1412776"/>
            <a:ext cx="611560" cy="266130"/>
          </a:xfrm>
          <a:prstGeom prst="rect">
            <a:avLst/>
          </a:prstGeom>
          <a:noFill/>
          <a:ln w="3175">
            <a:solidFill>
              <a:srgbClr val="CC330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81,9%</a:t>
            </a:r>
            <a:endParaRPr lang="ru-RU" alt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"/>
          <p:cNvSpPr txBox="1">
            <a:spLocks noChangeArrowheads="1"/>
          </p:cNvSpPr>
          <p:nvPr/>
        </p:nvSpPr>
        <p:spPr bwMode="auto">
          <a:xfrm>
            <a:off x="6084168" y="2132856"/>
            <a:ext cx="792088" cy="338138"/>
          </a:xfrm>
          <a:prstGeom prst="rect">
            <a:avLst/>
          </a:prstGeom>
          <a:noFill/>
          <a:ln w="3175">
            <a:solidFill>
              <a:srgbClr val="CC330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98,5%</a:t>
            </a:r>
            <a:endParaRPr lang="ru-RU" alt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6012160" y="2708920"/>
            <a:ext cx="792088" cy="338138"/>
          </a:xfrm>
          <a:prstGeom prst="rect">
            <a:avLst/>
          </a:prstGeom>
          <a:noFill/>
          <a:ln w="3175">
            <a:solidFill>
              <a:srgbClr val="CC330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96,5</a:t>
            </a:r>
            <a:r>
              <a:rPr lang="ru-RU" alt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altLang="ru-RU" sz="13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5436096" y="3212976"/>
            <a:ext cx="792088" cy="295170"/>
          </a:xfrm>
          <a:prstGeom prst="rect">
            <a:avLst/>
          </a:prstGeom>
          <a:noFill/>
          <a:ln w="3175">
            <a:solidFill>
              <a:srgbClr val="CC330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91,0%</a:t>
            </a:r>
            <a:endParaRPr lang="ru-RU" alt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5436096" y="3789040"/>
            <a:ext cx="792088" cy="338138"/>
          </a:xfrm>
          <a:prstGeom prst="rect">
            <a:avLst/>
          </a:prstGeom>
          <a:noFill/>
          <a:ln w="3175">
            <a:solidFill>
              <a:srgbClr val="CC330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83,5%</a:t>
            </a:r>
            <a:endParaRPr lang="ru-RU" alt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1"/>
          <p:cNvSpPr txBox="1">
            <a:spLocks noChangeArrowheads="1"/>
          </p:cNvSpPr>
          <p:nvPr/>
        </p:nvSpPr>
        <p:spPr bwMode="auto">
          <a:xfrm>
            <a:off x="5364088" y="4293096"/>
            <a:ext cx="792088" cy="338138"/>
          </a:xfrm>
          <a:prstGeom prst="rect">
            <a:avLst/>
          </a:prstGeom>
          <a:noFill/>
          <a:ln w="3175">
            <a:solidFill>
              <a:schemeClr val="accent3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256,5%</a:t>
            </a:r>
            <a:endParaRPr lang="ru-RU" alt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1"/>
          <p:cNvSpPr txBox="1">
            <a:spLocks noChangeArrowheads="1"/>
          </p:cNvSpPr>
          <p:nvPr/>
        </p:nvSpPr>
        <p:spPr bwMode="auto">
          <a:xfrm>
            <a:off x="5436096" y="4869160"/>
            <a:ext cx="792088" cy="338138"/>
          </a:xfrm>
          <a:prstGeom prst="rect">
            <a:avLst/>
          </a:prstGeom>
          <a:noFill/>
          <a:ln w="3175">
            <a:solidFill>
              <a:schemeClr val="accent3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103,8%</a:t>
            </a:r>
            <a:endParaRPr lang="ru-RU" alt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1"/>
          <p:cNvSpPr txBox="1">
            <a:spLocks noChangeArrowheads="1"/>
          </p:cNvSpPr>
          <p:nvPr/>
        </p:nvSpPr>
        <p:spPr bwMode="auto">
          <a:xfrm>
            <a:off x="8532440" y="5805264"/>
            <a:ext cx="611560" cy="288032"/>
          </a:xfrm>
          <a:prstGeom prst="rect">
            <a:avLst/>
          </a:prstGeom>
          <a:noFill/>
          <a:ln w="3175">
            <a:solidFill>
              <a:srgbClr val="CC330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84,9%</a:t>
            </a:r>
            <a:endParaRPr lang="ru-RU" alt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5402441" y="5536011"/>
            <a:ext cx="792088" cy="338138"/>
          </a:xfrm>
          <a:prstGeom prst="rect">
            <a:avLst/>
          </a:prstGeom>
          <a:noFill/>
          <a:ln w="3175">
            <a:solidFill>
              <a:srgbClr val="CC330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alt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79,8%</a:t>
            </a:r>
            <a:endParaRPr lang="ru-RU" alt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0471222"/>
              </p:ext>
            </p:extLst>
          </p:nvPr>
        </p:nvGraphicFramePr>
        <p:xfrm>
          <a:off x="0" y="2039640"/>
          <a:ext cx="3820962" cy="4818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8" name="TextBox 1"/>
          <p:cNvSpPr txBox="1">
            <a:spLocks noChangeArrowheads="1"/>
          </p:cNvSpPr>
          <p:nvPr/>
        </p:nvSpPr>
        <p:spPr bwMode="auto">
          <a:xfrm>
            <a:off x="1403648" y="1772816"/>
            <a:ext cx="936104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125 822</a:t>
            </a:r>
            <a:r>
              <a:rPr lang="ru-RU" alt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,6 тыс</a:t>
            </a:r>
            <a:r>
              <a:rPr lang="ru-RU" alt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   </a:t>
            </a:r>
            <a:endParaRPr lang="en-US" altLang="ru-RU" sz="1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-18,1%        </a:t>
            </a:r>
            <a:endParaRPr lang="ru-RU" altLang="ru-RU" sz="1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1"/>
          <p:cNvSpPr txBox="1">
            <a:spLocks noChangeArrowheads="1"/>
          </p:cNvSpPr>
          <p:nvPr/>
        </p:nvSpPr>
        <p:spPr bwMode="auto">
          <a:xfrm>
            <a:off x="971600" y="4653136"/>
            <a:ext cx="12969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124 253,6</a:t>
            </a:r>
            <a:endParaRPr lang="en-US" altLang="ru-RU" sz="1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</a:t>
            </a:r>
            <a:r>
              <a:rPr lang="en-US" alt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            </a:t>
            </a:r>
            <a:r>
              <a:rPr lang="ru-RU" alt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-20,9%        </a:t>
            </a:r>
            <a:endParaRPr lang="ru-RU" altLang="ru-RU" sz="1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1"/>
          <p:cNvSpPr txBox="1">
            <a:spLocks noChangeArrowheads="1"/>
          </p:cNvSpPr>
          <p:nvPr/>
        </p:nvSpPr>
        <p:spPr bwMode="auto">
          <a:xfrm>
            <a:off x="1043608" y="3284984"/>
            <a:ext cx="11525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- 1 569,0 </a:t>
            </a:r>
            <a:endParaRPr lang="en-US" altLang="ru-RU" sz="1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</a:t>
            </a:r>
            <a:r>
              <a:rPr lang="en-US" alt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                </a:t>
            </a:r>
            <a:r>
              <a:rPr lang="ru-RU" alt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- 1,5%        </a:t>
            </a:r>
            <a:endParaRPr lang="ru-RU" altLang="ru-RU" sz="1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1"/>
          <p:cNvSpPr txBox="1">
            <a:spLocks noChangeArrowheads="1"/>
          </p:cNvSpPr>
          <p:nvPr/>
        </p:nvSpPr>
        <p:spPr bwMode="auto">
          <a:xfrm>
            <a:off x="539552" y="2276872"/>
            <a:ext cx="864096" cy="2929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696 748,7</a:t>
            </a:r>
          </a:p>
        </p:txBody>
      </p:sp>
      <p:sp>
        <p:nvSpPr>
          <p:cNvPr id="32" name="TextBox 1"/>
          <p:cNvSpPr txBox="1">
            <a:spLocks noChangeArrowheads="1"/>
          </p:cNvSpPr>
          <p:nvPr/>
        </p:nvSpPr>
        <p:spPr bwMode="auto">
          <a:xfrm>
            <a:off x="2267744" y="2276872"/>
            <a:ext cx="834524" cy="2710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570 926,1</a:t>
            </a:r>
          </a:p>
        </p:txBody>
      </p:sp>
      <p:sp>
        <p:nvSpPr>
          <p:cNvPr id="33" name="Нашивка 16"/>
          <p:cNvSpPr/>
          <p:nvPr/>
        </p:nvSpPr>
        <p:spPr>
          <a:xfrm rot="5400000">
            <a:off x="1079612" y="1808820"/>
            <a:ext cx="288032" cy="360040"/>
          </a:xfrm>
          <a:prstGeom prst="chevron">
            <a:avLst/>
          </a:prstGeom>
          <a:solidFill>
            <a:srgbClr val="FF9933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Нашивка 16"/>
          <p:cNvSpPr/>
          <p:nvPr/>
        </p:nvSpPr>
        <p:spPr>
          <a:xfrm rot="5400000">
            <a:off x="1943832" y="3176848"/>
            <a:ext cx="287784" cy="360040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Нашивка 16"/>
          <p:cNvSpPr/>
          <p:nvPr/>
        </p:nvSpPr>
        <p:spPr>
          <a:xfrm rot="5400000">
            <a:off x="1943584" y="4473240"/>
            <a:ext cx="288032" cy="359792"/>
          </a:xfrm>
          <a:prstGeom prst="chevron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Прямоугольник 5"/>
          <p:cNvSpPr>
            <a:spLocks noChangeArrowheads="1"/>
          </p:cNvSpPr>
          <p:nvPr/>
        </p:nvSpPr>
        <p:spPr bwMode="auto">
          <a:xfrm>
            <a:off x="611560" y="333375"/>
            <a:ext cx="79208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собственных доходов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консолидированного бюджета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Комсомольского района 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4105" name="TextBox 1"/>
          <p:cNvSpPr txBox="1">
            <a:spLocks noChangeArrowheads="1"/>
          </p:cNvSpPr>
          <p:nvPr/>
        </p:nvSpPr>
        <p:spPr bwMode="auto">
          <a:xfrm>
            <a:off x="7848600" y="980728"/>
            <a:ext cx="1295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1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5468013"/>
              </p:ext>
            </p:extLst>
          </p:nvPr>
        </p:nvGraphicFramePr>
        <p:xfrm>
          <a:off x="0" y="980727"/>
          <a:ext cx="8964488" cy="5877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04" name="TextBox 1"/>
          <p:cNvSpPr txBox="1">
            <a:spLocks noChangeArrowheads="1"/>
          </p:cNvSpPr>
          <p:nvPr/>
        </p:nvSpPr>
        <p:spPr bwMode="auto">
          <a:xfrm>
            <a:off x="4572000" y="4149080"/>
            <a:ext cx="1147763" cy="459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123 911,8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67544" y="980728"/>
            <a:ext cx="8280400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461637560"/>
              </p:ext>
            </p:extLst>
          </p:nvPr>
        </p:nvGraphicFramePr>
        <p:xfrm>
          <a:off x="179512" y="1556792"/>
          <a:ext cx="4752528" cy="4970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467544" y="836712"/>
            <a:ext cx="8280400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1349375" y="2105025"/>
            <a:ext cx="911225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2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373188" y="2994025"/>
            <a:ext cx="911225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2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4"/>
          <p:cNvSpPr>
            <a:spLocks noChangeArrowheads="1"/>
          </p:cNvSpPr>
          <p:nvPr/>
        </p:nvSpPr>
        <p:spPr bwMode="auto">
          <a:xfrm>
            <a:off x="1116013" y="260350"/>
            <a:ext cx="7416427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1900" dirty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  <a:p>
            <a:pPr algn="ctr"/>
            <a:r>
              <a:rPr lang="ru-RU" alt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с двумя вырезанными противолежащими углами 40"/>
          <p:cNvSpPr/>
          <p:nvPr/>
        </p:nvSpPr>
        <p:spPr>
          <a:xfrm>
            <a:off x="5004048" y="1484784"/>
            <a:ext cx="3073120" cy="432048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2020 году по отчету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812360" y="908720"/>
            <a:ext cx="10811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2305" y="1094655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sz="1400" dirty="0">
                <a:latin typeface="Gabriola" panose="04040605051002020D02" pitchFamily="82" charset="0"/>
                <a:cs typeface="Times New Roman" pitchFamily="18" charset="0"/>
              </a:rPr>
              <a:t>Безвозмездные поступления из бюджетов других уровней </a:t>
            </a:r>
            <a:endParaRPr lang="ru-RU" sz="1400" dirty="0">
              <a:latin typeface="Gabriola" panose="04040605051002020D02" pitchFamily="82" charset="0"/>
            </a:endParaRPr>
          </a:p>
        </p:txBody>
      </p:sp>
      <p:sp>
        <p:nvSpPr>
          <p:cNvPr id="32" name="Прямоугольник с двумя вырезанными противолежащими углами 40"/>
          <p:cNvSpPr/>
          <p:nvPr/>
        </p:nvSpPr>
        <p:spPr>
          <a:xfrm>
            <a:off x="5148064" y="2276872"/>
            <a:ext cx="841070" cy="236993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 них: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с двумя вырезанными противолежащими углами 40"/>
          <p:cNvSpPr/>
          <p:nvPr/>
        </p:nvSpPr>
        <p:spPr>
          <a:xfrm>
            <a:off x="7956376" y="1988840"/>
            <a:ext cx="1080120" cy="360362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461 743,7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с двумя вырезанными противолежащими углами 40"/>
          <p:cNvSpPr/>
          <p:nvPr/>
        </p:nvSpPr>
        <p:spPr>
          <a:xfrm>
            <a:off x="5076056" y="2564904"/>
            <a:ext cx="3073120" cy="252210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Дотации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с двумя вырезанными противолежащими углами 40"/>
          <p:cNvSpPr/>
          <p:nvPr/>
        </p:nvSpPr>
        <p:spPr>
          <a:xfrm>
            <a:off x="7956376" y="4077072"/>
            <a:ext cx="1080120" cy="220432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277 504,8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с двумя вырезанными противолежащими углами 40"/>
          <p:cNvSpPr/>
          <p:nvPr/>
        </p:nvSpPr>
        <p:spPr>
          <a:xfrm>
            <a:off x="7956376" y="3501008"/>
            <a:ext cx="1080120" cy="232735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164 719,2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с двумя вырезанными противолежащими углами 40"/>
          <p:cNvSpPr/>
          <p:nvPr/>
        </p:nvSpPr>
        <p:spPr>
          <a:xfrm>
            <a:off x="7956376" y="2852936"/>
            <a:ext cx="1080120" cy="27305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26 651,6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с двумя вырезанными противолежащими углами 40"/>
          <p:cNvSpPr/>
          <p:nvPr/>
        </p:nvSpPr>
        <p:spPr>
          <a:xfrm>
            <a:off x="5076056" y="3212976"/>
            <a:ext cx="3073120" cy="230125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Субсидии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с двумя вырезанными противолежащими углами 40"/>
          <p:cNvSpPr/>
          <p:nvPr/>
        </p:nvSpPr>
        <p:spPr>
          <a:xfrm>
            <a:off x="5076056" y="3789040"/>
            <a:ext cx="3073120" cy="230125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Субвенции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с двумя вырезанными противолежащими углами 40"/>
          <p:cNvSpPr/>
          <p:nvPr/>
        </p:nvSpPr>
        <p:spPr>
          <a:xfrm>
            <a:off x="5076056" y="4365104"/>
            <a:ext cx="3073120" cy="230125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Иные межбюджетные трансферты </a:t>
            </a:r>
          </a:p>
        </p:txBody>
      </p:sp>
      <p:sp>
        <p:nvSpPr>
          <p:cNvPr id="50" name="Прямоугольник с двумя вырезанными противолежащими углами 40"/>
          <p:cNvSpPr/>
          <p:nvPr/>
        </p:nvSpPr>
        <p:spPr>
          <a:xfrm>
            <a:off x="7956376" y="4653136"/>
            <a:ext cx="1080120" cy="220432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-7 131,9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211767" y="4725144"/>
            <a:ext cx="933076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556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Справочно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076056" y="4941168"/>
            <a:ext cx="2439193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556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Возврат остатков целевых средств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ятиугольник 4"/>
          <p:cNvSpPr/>
          <p:nvPr/>
        </p:nvSpPr>
        <p:spPr>
          <a:xfrm>
            <a:off x="7740352" y="4941168"/>
            <a:ext cx="1188640" cy="2880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48480" tIns="64770" rIns="120904" bIns="64770" spcCol="1270" anchor="ctr"/>
          <a:lstStyle/>
          <a:p>
            <a:pPr algn="ctr" defTabSz="7556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- 30 416,9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1718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75656" y="116632"/>
            <a:ext cx="5472608" cy="1008112"/>
          </a:xfrm>
        </p:spPr>
        <p:txBody>
          <a:bodyPr/>
          <a:lstStyle/>
          <a:p>
            <a:pPr eaLnBrk="1" hangingPunct="1"/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поступившие из вышестоящих бюджетов Комсомольскому району Чувашской Республики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67544" y="1268760"/>
            <a:ext cx="8280400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7740352" y="1340768"/>
            <a:ext cx="10811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6300192" y="1700808"/>
            <a:ext cx="2100768" cy="307777"/>
          </a:xfrm>
          <a:prstGeom prst="rect">
            <a:avLst/>
          </a:prstGeom>
          <a:ln>
            <a:solidFill>
              <a:srgbClr val="CC3300"/>
            </a:solidFill>
            <a:prstDash val="dash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Поступило на 01.01.2021</a:t>
            </a:r>
            <a:endParaRPr lang="ru-RU" altLang="ru-RU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" name="Диаграмма 30"/>
          <p:cNvGraphicFramePr/>
          <p:nvPr/>
        </p:nvGraphicFramePr>
        <p:xfrm>
          <a:off x="0" y="2132856"/>
          <a:ext cx="449999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2" name="Диаграмма 31"/>
          <p:cNvGraphicFramePr/>
          <p:nvPr/>
        </p:nvGraphicFramePr>
        <p:xfrm>
          <a:off x="5004048" y="2204864"/>
          <a:ext cx="413995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3" name="Прямоугольник 32"/>
          <p:cNvSpPr/>
          <p:nvPr/>
        </p:nvSpPr>
        <p:spPr>
          <a:xfrm>
            <a:off x="6804248" y="4077072"/>
            <a:ext cx="1008111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altLang="ru-RU" sz="16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Times New Roman" pitchFamily="18" charset="0"/>
                <a:cs typeface="Times New Roman" pitchFamily="18" charset="0"/>
              </a:rPr>
              <a:t>488 383,9</a:t>
            </a:r>
            <a:endParaRPr lang="ru-RU" altLang="ru-RU" sz="1600" dirty="0">
              <a:solidFill>
                <a:sysClr val="windowText" lastClr="000000">
                  <a:lumMod val="95000"/>
                  <a:lumOff val="5000"/>
                </a:sys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763688" y="3789040"/>
            <a:ext cx="1008111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altLang="ru-RU" sz="1600" dirty="0" smtClean="0">
                <a:solidFill>
                  <a:sysClr val="windowText" lastClr="000000">
                    <a:lumMod val="95000"/>
                    <a:lumOff val="5000"/>
                  </a:sysClr>
                </a:solidFill>
                <a:latin typeface="Times New Roman" pitchFamily="18" charset="0"/>
                <a:cs typeface="Times New Roman" pitchFamily="18" charset="0"/>
              </a:rPr>
              <a:t>607 032,3</a:t>
            </a:r>
            <a:endParaRPr lang="ru-RU" altLang="ru-RU" sz="1600" dirty="0">
              <a:solidFill>
                <a:sysClr val="windowText" lastClr="000000">
                  <a:lumMod val="95000"/>
                  <a:lumOff val="5000"/>
                </a:sys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403648" y="1700808"/>
            <a:ext cx="2100768" cy="307777"/>
          </a:xfrm>
          <a:prstGeom prst="rect">
            <a:avLst/>
          </a:prstGeom>
          <a:ln>
            <a:solidFill>
              <a:srgbClr val="CC3300"/>
            </a:solidFill>
            <a:prstDash val="dash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Поступило на 01.01.2020</a:t>
            </a:r>
            <a:endParaRPr lang="ru-RU" altLang="ru-RU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139952" y="5517232"/>
            <a:ext cx="15841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Дотации</a:t>
            </a:r>
            <a:endParaRPr lang="ru-RU" altLang="ru-RU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923928" y="5589240"/>
            <a:ext cx="144016" cy="1440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4139952" y="5805264"/>
            <a:ext cx="17281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Субсидии</a:t>
            </a:r>
            <a:endParaRPr lang="ru-RU" altLang="ru-RU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923928" y="5877272"/>
            <a:ext cx="144016" cy="14401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139952" y="6093296"/>
            <a:ext cx="16561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Субвенции</a:t>
            </a:r>
            <a:endParaRPr lang="ru-RU" altLang="ru-RU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923928" y="6165304"/>
            <a:ext cx="144016" cy="14401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4139952" y="6381328"/>
            <a:ext cx="24482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Иные МТБ</a:t>
            </a:r>
            <a:endParaRPr lang="ru-RU" altLang="ru-RU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923928" y="6453336"/>
            <a:ext cx="144016" cy="14401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вниз 45"/>
          <p:cNvSpPr/>
          <p:nvPr/>
        </p:nvSpPr>
        <p:spPr>
          <a:xfrm>
            <a:off x="3851920" y="3212976"/>
            <a:ext cx="1872208" cy="1080120"/>
          </a:xfrm>
          <a:prstGeom prst="downArrow">
            <a:avLst>
              <a:gd name="adj1" fmla="val 50000"/>
              <a:gd name="adj2" fmla="val 54532"/>
            </a:avLst>
          </a:prstGeom>
          <a:gradFill>
            <a:gsLst>
              <a:gs pos="0">
                <a:srgbClr val="073E87">
                  <a:lumMod val="60000"/>
                  <a:lumOff val="4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330583" y="3573016"/>
            <a:ext cx="955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Tx/>
              <a:buChar char="-"/>
              <a:defRPr/>
            </a:pPr>
            <a:r>
              <a:rPr lang="ru-RU" alt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19,5% </a:t>
            </a:r>
          </a:p>
          <a:p>
            <a:pPr algn="ctr">
              <a:defRPr/>
            </a:pPr>
            <a:r>
              <a:rPr lang="ru-RU" alt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-118 648,4</a:t>
            </a:r>
            <a:endParaRPr lang="ru-RU" altLang="ru-RU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0" y="260648"/>
            <a:ext cx="8351838" cy="720427"/>
          </a:xfrm>
        </p:spPr>
        <p:txBody>
          <a:bodyPr/>
          <a:lstStyle/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бюджетов сельских поселений по налоговым и неналоговым доходам за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 </a:t>
            </a:r>
            <a:r>
              <a:rPr lang="ru-RU" alt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сравнении с аналогичным периодом 2019 года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5288" y="906463"/>
            <a:ext cx="8280400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5270914"/>
              </p:ext>
            </p:extLst>
          </p:nvPr>
        </p:nvGraphicFramePr>
        <p:xfrm>
          <a:off x="250825" y="1196752"/>
          <a:ext cx="8497888" cy="5545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угольник 20"/>
          <p:cNvSpPr>
            <a:spLocks noChangeArrowheads="1"/>
          </p:cNvSpPr>
          <p:nvPr/>
        </p:nvSpPr>
        <p:spPr bwMode="auto">
          <a:xfrm>
            <a:off x="3419872" y="980728"/>
            <a:ext cx="2952750" cy="2778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Рост (снижение) поступления доходов, %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0" y="404664"/>
            <a:ext cx="8351838" cy="720080"/>
          </a:xfrm>
        </p:spPr>
        <p:txBody>
          <a:bodyPr/>
          <a:lstStyle/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бюджетов сельских поселений по имущественным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налогам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имущество физических лиц и земельный  налог)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2020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 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сравнении </a:t>
            </a:r>
            <a:r>
              <a:rPr lang="ru-RU" alt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аналогичным периодом 2019 года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5536" y="1124744"/>
            <a:ext cx="8280400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6817005"/>
              </p:ext>
            </p:extLst>
          </p:nvPr>
        </p:nvGraphicFramePr>
        <p:xfrm>
          <a:off x="0" y="1484784"/>
          <a:ext cx="8964487" cy="5257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угольник 20"/>
          <p:cNvSpPr>
            <a:spLocks noChangeArrowheads="1"/>
          </p:cNvSpPr>
          <p:nvPr/>
        </p:nvSpPr>
        <p:spPr bwMode="auto">
          <a:xfrm>
            <a:off x="3347864" y="1196752"/>
            <a:ext cx="2952750" cy="2778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ru-RU" alt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Рост (снижение) поступления доходов, %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6289</TotalTime>
  <Words>1328</Words>
  <Application>Microsoft Office PowerPoint</Application>
  <PresentationFormat>Экран (4:3)</PresentationFormat>
  <Paragraphs>448</Paragraphs>
  <Slides>14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Calibri</vt:lpstr>
      <vt:lpstr>Candara</vt:lpstr>
      <vt:lpstr>Century Gothic</vt:lpstr>
      <vt:lpstr>Gabriola</vt:lpstr>
      <vt:lpstr>Symbol</vt:lpstr>
      <vt:lpstr>Times New Roman</vt:lpstr>
      <vt:lpstr>TimesET</vt:lpstr>
      <vt:lpstr>Волна</vt:lpstr>
      <vt:lpstr>Презентация PowerPoint</vt:lpstr>
      <vt:lpstr>Основные параметры исполнения консолидированного и муниципального бюджетов Комсомольского района Чувашской Республики за 2020 год</vt:lpstr>
      <vt:lpstr>Исполнение консолидированного бюджета по доходам за 2020 год в сравнении с 2019 годом </vt:lpstr>
      <vt:lpstr>Исполнение муниципального бюджета по доходам за 2020 год в сравнении с 2019 годом </vt:lpstr>
      <vt:lpstr>Презентация PowerPoint</vt:lpstr>
      <vt:lpstr>Презентация PowerPoint</vt:lpstr>
      <vt:lpstr>Межбюджетные трансферты поступившие из вышестоящих бюджетов Комсомольскому району Чувашской Республики</vt:lpstr>
      <vt:lpstr>Исполнение бюджетов сельских поселений по налоговым и неналоговым доходам за 2020 года в сравнении с аналогичным периодом 2019 года  </vt:lpstr>
      <vt:lpstr>Исполнение бюджетов сельских поселений по имущественным налогам (налог на имущество физических лиц и земельный  налог) за 2020 года в сравнении с аналогичным периодом 2019 года  </vt:lpstr>
      <vt:lpstr>Об исполнении налоговых и неналоговых доходов в бюджеты  поселений Комсомольского района за 2020 год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econom4</dc:creator>
  <cp:lastModifiedBy>Адм.Комсомольского района ЧР Розова Н.Н.</cp:lastModifiedBy>
  <cp:revision>803</cp:revision>
  <cp:lastPrinted>2019-02-26T08:00:35Z</cp:lastPrinted>
  <dcterms:created xsi:type="dcterms:W3CDTF">2015-11-27T09:11:46Z</dcterms:created>
  <dcterms:modified xsi:type="dcterms:W3CDTF">2021-02-10T10:18:07Z</dcterms:modified>
</cp:coreProperties>
</file>