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00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7343-9626-48C0-941B-3BE6B30A617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E03B-538C-4C23-B75D-CB16A5F06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E03B-538C-4C23-B75D-CB16A5F06B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2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E03B-538C-4C23-B75D-CB16A5F06B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2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0E03B-538C-4C23-B75D-CB16A5F06B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2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arm.cap.ru/action/activity/eab/upravlenie_imushestvom/perechenmunicipimushestv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i.go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7" y="2132856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ИМУЩЕСТВЕННАЯ ПОДДЕРЖКА СУБЪЕКТОВ МАЛОГО И СРЕДНЕГО ПРЕДПРИНИМАТЕЛЬСТВА, САМОЗАНЯТЫХ ГРАЖДАН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НЕДВИЖИМОЕ ИМУЩЕСТВО В АРЕНДУ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7984" y="908721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Нежилое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помещение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общей площадью 44,4 кв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 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расположенное по адресу: Чувашская Республика, Красноармейский район, Караевское с/пос., с.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Караево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ул. Центральная,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д.7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lvl="0"/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Нежилое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помещение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общей площадью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41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кв. м, расположенное по адресу: Чувашская Республика, Красноармейский район,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Чадукасинское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с/пос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., д.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Чадукасы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,    ул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40 лет Победы,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д.3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" name="Рисунок 6" descr="C:\Users\krarm_econ3.CAP\Desktop\cliawHYi7v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" y="1052736"/>
            <a:ext cx="372058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krarm_econ3.CAP\Desktop\ФОТО ДЛЯ СЛАЙДА\IMG_20210602_1008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816423" cy="265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5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8721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Администрация </a:t>
            </a:r>
            <a:r>
              <a:rPr lang="ru-RU" b="1" dirty="0">
                <a:latin typeface="Times New Roman"/>
                <a:ea typeface="Times New Roman"/>
              </a:rPr>
              <a:t>Красноармейского района Чувашской </a:t>
            </a:r>
            <a:r>
              <a:rPr lang="ru-RU" b="1" dirty="0" smtClean="0">
                <a:latin typeface="Times New Roman"/>
                <a:ea typeface="Times New Roman"/>
              </a:rPr>
              <a:t>Республики</a:t>
            </a:r>
            <a:endParaRPr lang="ru-RU" sz="1400" b="1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Адрес:</a:t>
            </a:r>
            <a:r>
              <a:rPr lang="ru-RU" dirty="0">
                <a:latin typeface="Times New Roman"/>
                <a:ea typeface="Times New Roman"/>
              </a:rPr>
              <a:t> 429620, Чувашская Республика, Красноармейский район, с. Красноармейское, ул. Ленина, д.35, каб.209.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</a:rPr>
              <a:t>График работы </a:t>
            </a:r>
            <a:r>
              <a:rPr lang="ru-RU" dirty="0">
                <a:latin typeface="Times New Roman"/>
                <a:ea typeface="Times New Roman"/>
              </a:rPr>
              <a:t>с 8.00 до 16.12 ежедневно (кроме субботы и воскресенья),  перерыв с 12.00 до 13.00.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</a:rPr>
              <a:t>Адрес электронной почты Е-</a:t>
            </a:r>
            <a:r>
              <a:rPr lang="en-US" b="1" dirty="0">
                <a:latin typeface="Times New Roman"/>
                <a:ea typeface="Times New Roman"/>
              </a:rPr>
              <a:t>mail</a:t>
            </a:r>
            <a:r>
              <a:rPr lang="ru-RU" b="1" dirty="0">
                <a:latin typeface="Times New Roman"/>
                <a:ea typeface="Times New Roman"/>
              </a:rPr>
              <a:t>: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/>
                <a:ea typeface="Times New Roman"/>
              </a:rPr>
              <a:t>krarm_econ3@cap.ru</a:t>
            </a:r>
            <a:endParaRPr lang="ru-RU" b="1" dirty="0" smtClean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Номер </a:t>
            </a:r>
            <a:r>
              <a:rPr lang="ru-RU" b="1" dirty="0">
                <a:latin typeface="Times New Roman"/>
                <a:ea typeface="Times New Roman"/>
              </a:rPr>
              <a:t>контактного  телефона  8(83530) 2-14-49, 8(83530) </a:t>
            </a:r>
            <a:r>
              <a:rPr lang="ru-RU" b="1" dirty="0" smtClean="0">
                <a:latin typeface="Times New Roman"/>
                <a:ea typeface="Times New Roman"/>
              </a:rPr>
              <a:t>2-15-82</a:t>
            </a:r>
            <a:endParaRPr lang="ru-RU" sz="1400" b="1" dirty="0">
              <a:latin typeface="Times New Roman"/>
              <a:ea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Контактное </a:t>
            </a:r>
            <a:r>
              <a:rPr lang="ru-RU" b="1" dirty="0" smtClean="0">
                <a:latin typeface="Times New Roman"/>
                <a:ea typeface="Times New Roman"/>
              </a:rPr>
              <a:t>лицо:</a:t>
            </a:r>
            <a:endParaRPr lang="ru-RU" sz="1400" b="1" dirty="0">
              <a:latin typeface="Times New Roman"/>
              <a:ea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начальник отдела экономики, бухгалтерского учета, имущественных и земельных отношений Иванова Наталия Вадимовна,</a:t>
            </a:r>
            <a:endParaRPr lang="ru-RU" sz="1400" dirty="0">
              <a:latin typeface="Times New Roman"/>
              <a:ea typeface="Times New Roman"/>
            </a:endParaRPr>
          </a:p>
          <a:p>
            <a:pPr indent="450215"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главный специалист – эксперт отдела экономики, бухгалтерского учета, имущественных и земельных отношений Николаева Надежда Петровна.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3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2808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romanUcPeriod"/>
            </a:pPr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ПОНЯТИЕ ИМУЩЕСТВЕННОЙ ПОДДЕРЖКИ</a:t>
            </a:r>
          </a:p>
          <a:p>
            <a:pPr marL="514350" lvl="0" indent="-514350">
              <a:buAutoNum type="romanUcPeriod"/>
            </a:pPr>
            <a:endParaRPr lang="ru-RU" sz="2000" b="1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romanUcPeriod"/>
            </a:pPr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НОРМАТИВНАЯ (ПРАВОВАЯ) БАЗА ДЛЯ ОКАЗАНИЯ ИМУЩЕСТВЕННОЙ ПОДДЕРЖКИ</a:t>
            </a:r>
          </a:p>
          <a:p>
            <a:pPr marL="514350" lvl="0" indent="-514350">
              <a:buAutoNum type="romanUcPeriod"/>
            </a:pPr>
            <a:endParaRPr lang="ru-RU" sz="2000" b="1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romanUcPeriod"/>
            </a:pPr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АЛГОРИТОМ </a:t>
            </a:r>
            <a:r>
              <a:rPr lang="ru-RU" sz="2000" b="1" dirty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ПОЛУЧЕНИЯ ИМУЩЕСТВЕННОЙ </a:t>
            </a:r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ПОДДЕРЖКИ</a:t>
            </a:r>
          </a:p>
          <a:p>
            <a:pPr lvl="0" algn="ctr"/>
            <a:endParaRPr lang="ru-RU" sz="2000" b="1" dirty="0" smtClean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000" b="1" dirty="0" smtClean="0">
                <a:solidFill>
                  <a:srgbClr val="F141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НЕДВИЖИМОЕ ИМУЩЕСТВО В АРЕНДУ</a:t>
            </a:r>
          </a:p>
          <a:p>
            <a:pPr lvl="0"/>
            <a:endParaRPr lang="ru-RU" sz="2000" b="1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b="1" dirty="0">
              <a:solidFill>
                <a:srgbClr val="F1412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54868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ИМУЩЕСТВЕННОЙ ПОДДЕРЖКИ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95" y="1340768"/>
            <a:ext cx="1883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Особый порядок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предоставления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имущества для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субъектов МСП и</a:t>
            </a:r>
          </a:p>
          <a:p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самозанятых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граждан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3" y="1367698"/>
            <a:ext cx="63367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Имущественная поддержка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органами местного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самоуправления в виде передачи во владение и (или) 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имущества на льготных условиях,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 числе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емельных участков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нежилых помещений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795" y="3399023"/>
            <a:ext cx="8220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Объекты, предназначенные для субъектов МСП, включаются в формируемые органами местного самоуправления и ежегодно дополняемые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Перечни муниципального имущества для предоставления субъектам МСП и самозанятым гражданам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95" y="4509120"/>
            <a:ext cx="8436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имущества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включенного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Перечни,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осуществляется: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МСП и самозанятым гражданам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срок не менее 5 лет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льготных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условиях (как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правило, льготная ставка арендной платы)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субъект МСП, арендующий недвижимое имущество, обладает преимущественным правом его приобретения </a:t>
            </a:r>
          </a:p>
        </p:txBody>
      </p:sp>
    </p:spTree>
    <p:extLst>
      <p:ext uri="{BB962C8B-B14F-4D97-AF65-F5344CB8AC3E}">
        <p14:creationId xmlns:p14="http://schemas.microsoft.com/office/powerpoint/2010/main" val="18907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76672"/>
            <a:ext cx="7272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(ПРАВОВАЯ) БАЗА ДЛЯ ОКАЗАНИЯ ИМУЩЕСТВЕННОЙ ПОДДЕРЖКИ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73" y="1184558"/>
            <a:ext cx="8208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 Федеральный закон от 24.07.2007 № 209-ФЗ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развитии малого и среднего предпринимательства в Российской Федерации»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 Федеральный закон от 22.07.2008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159-ФЗ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 Федеральный закон от 26.07.2006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 135-ФЗ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защите конкуренции»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Указ Президента Российской Федерации от 05.06.2015 № 287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мерах по дальнейшему развитию малого и среднего предпринимательства»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74" y="3933056"/>
            <a:ext cx="8154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муниципальном уровне: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Решение СД Красноармейского района от 26.04.2019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С-39/2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утверждении Порядка передачи в аренду объектов недвижимости, включенных в перечень муниципального имущества Красноармейского района Чувашской Республики для предоставления его во владение и (или) в пользование на долгосрочной основе (в том числе по льготным ставкам арендной платы)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и самозанятым гражданам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50100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становление льгот за пользование государственным и муниципальным имуществом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509120"/>
            <a:ext cx="813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имущество, включенное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муниципального имущества для предоставления его субъектам МСП и самозанятым гражданам,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применением корректирующего коэффициента к размеру арендной платы.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Корректирующий коэффициента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субъектов малого и среднего предпринимательства,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граждан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76470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сельских поселений Красноармейского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Чувашской Республики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передачи в аренду объектов недвижимости, включенных в перечень муниципального имущества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сельских поселений Красноармейского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Чувашской Республики для предоставления его во владение и (или) в пользование на долгосрочной основе (в том числе по льготным ставкам арендной платы)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и самозанятым гражданам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203" y="52702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АЛГОРИТОМ ПОЛУЧЕНИЯ ИМУЩЕСТВЕННОЙ ПОДДЕРЖКИ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571" y="933954"/>
            <a:ext cx="813690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1. ОФИЦИАЛЬНЫЙ САЙТ КРАСНОАРМЕЙСКОГО РАЙОНА 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Перейдите на официальный сайт и получите необходимую информацию </a:t>
            </a:r>
          </a:p>
          <a:p>
            <a:pPr algn="just"/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www.krarm.cap.ru/action/activity/eab/upravlenie_imushestvom/perechenmunicipimushestva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" y="1890468"/>
            <a:ext cx="9073758" cy="49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3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11342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2. ОБРАЩЕНИЕ В ОРГАН МЕСТНОГО САМОУПРАВЛЕНИЯ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933954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1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Ознакомьтесь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нормативными правовыми актами, предусматривающими оказание имущественной поддержки на официальный сайт. </a:t>
            </a:r>
          </a:p>
          <a:p>
            <a:pPr algn="just" defTabSz="2160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21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Позвоните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представителю  органа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самоуправления, осуществляющего управление и распоряжение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имуществом, уточните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характеристики объекта, местоположение, условия предоставления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2160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21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Напишите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 defTabSz="2160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216000">
              <a:buAutoNum type="arabicPeriod" startAt="4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процедуре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торгов.</a:t>
            </a:r>
          </a:p>
          <a:p>
            <a:pPr algn="just" defTabSz="2160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21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 Заключите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аренды имущества.</a:t>
            </a:r>
          </a:p>
          <a:p>
            <a:pPr algn="just" defTabSz="216000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2160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Получите преимущественное право на приобретение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арендуемого недвижимого имущества в собственность.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15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УЧАСТИЕ В ТОРГАХ И ЗАКЛЮЧЕНИЕ ДОГОВОРА АРЕНДА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836712"/>
            <a:ext cx="5004048" cy="5040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766027"/>
            <a:ext cx="4032448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1. На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сайте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hlinkClick r:id="rId3"/>
              </a:rPr>
              <a:t>https://torgi.gov.ru/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hlinkClick r:id="rId3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 разделе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«Торги» зайдите в подраздел «Аренда, безвозмездное пользование, доверительное управление имуществом, иные договоры, предусматривающие передачу прав владения и пользования в отношении государственного и муниципального имущества»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2.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 В расширенном поиске выберите фильтр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«Только для субъектов малого и среднего предпринимательства».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050" b="1" dirty="0" smtClean="0">
                <a:solidFill>
                  <a:srgbClr val="FFFFFF"/>
                </a:solidFill>
                <a:latin typeface="Arial"/>
              </a:rPr>
              <a:t>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Посмотрите информацию о торгах на право заключения договоров аренды в отношении имущества, включенного в перечни имущества,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примите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участие в процедуре торгов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ПРЕИМУЩЕСТВЕННОЕ ПРАВО НА ПРИОБРЕТЕНИЕ АРЕНДУЕМОГО СУБЪЕКТАМИ МСП ИМУЩЕСТВА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980728"/>
            <a:ext cx="8820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93300"/>
                </a:solidFill>
                <a:latin typeface="Times New Roman"/>
              </a:rPr>
              <a:t>Федеральный </a:t>
            </a:r>
            <a:r>
              <a:rPr lang="ru-RU" b="1" dirty="0" smtClean="0">
                <a:solidFill>
                  <a:srgbClr val="993300"/>
                </a:solidFill>
                <a:latin typeface="Times New Roman"/>
              </a:rPr>
              <a:t>закон от </a:t>
            </a:r>
            <a:r>
              <a:rPr lang="ru-RU" b="1" dirty="0">
                <a:solidFill>
                  <a:srgbClr val="993300"/>
                </a:solidFill>
                <a:latin typeface="Times New Roman"/>
              </a:rPr>
              <a:t>22.07.2008 </a:t>
            </a:r>
            <a:r>
              <a:rPr lang="ru-RU" b="1" dirty="0" smtClean="0">
                <a:solidFill>
                  <a:srgbClr val="993300"/>
                </a:solidFill>
                <a:latin typeface="Times New Roman"/>
              </a:rPr>
              <a:t>№ 159-ФЗ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предусматривает следующие условия возникновения преимущественного права на приобретение * арендуемого субъектами МСП недвижимого имущества, включенного в перечень имущества для МСП: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                                 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1)арендуемое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имущество на день подачи субъектом малого или среднего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предпринимательства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заявления находится в его временном владении и (или) временном пользовании непрерывно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в течение трех и более дет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соответствии с договорам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аренды такого имущества;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2)арендуемое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имущество включено в утвержденный в соответствии с частью 4 статьи 18 Федерального закона «О развитии малого и среднего предпринимательства в 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в течение пяти и более лет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до дня подачи этого заявления.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3)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отсутствует задолженность по арендной плате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 такое имущество, неустойкам (штрафам, пеням) на день заключения договора купли-продажи арендуемого имущества в соответствии с частью 4 статьи 4 настоящего Федерального закона, а в случае, предусмотренном частью 2 или частью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2.1 статьи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9 настоящего Федерального закона, - на день подачи субъектом малого или среднего предпринимательства заявления;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не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исключены из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единого реестра субъектов малого и среднего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предпринимательства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4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</TotalTime>
  <Words>1074</Words>
  <Application>Microsoft Office PowerPoint</Application>
  <PresentationFormat>Экран (4:3)</PresentationFormat>
  <Paragraphs>86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Николаева</dc:creator>
  <cp:lastModifiedBy>Надежда Николаева</cp:lastModifiedBy>
  <cp:revision>43</cp:revision>
  <dcterms:created xsi:type="dcterms:W3CDTF">2021-06-01T10:23:06Z</dcterms:created>
  <dcterms:modified xsi:type="dcterms:W3CDTF">2021-06-04T05:54:26Z</dcterms:modified>
</cp:coreProperties>
</file>