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878" r:id="rId3"/>
  </p:sldMasterIdLst>
  <p:notesMasterIdLst>
    <p:notesMasterId r:id="rId22"/>
  </p:notesMasterIdLst>
  <p:sldIdLst>
    <p:sldId id="260" r:id="rId4"/>
    <p:sldId id="334" r:id="rId5"/>
    <p:sldId id="429" r:id="rId6"/>
    <p:sldId id="420" r:id="rId7"/>
    <p:sldId id="421" r:id="rId8"/>
    <p:sldId id="402" r:id="rId9"/>
    <p:sldId id="403" r:id="rId10"/>
    <p:sldId id="428" r:id="rId11"/>
    <p:sldId id="404" r:id="rId12"/>
    <p:sldId id="405" r:id="rId13"/>
    <p:sldId id="416" r:id="rId14"/>
    <p:sldId id="425" r:id="rId15"/>
    <p:sldId id="411" r:id="rId16"/>
    <p:sldId id="412" r:id="rId17"/>
    <p:sldId id="426" r:id="rId18"/>
    <p:sldId id="422" r:id="rId19"/>
    <p:sldId id="423" r:id="rId20"/>
    <p:sldId id="424" r:id="rId21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EED0CE"/>
    <a:srgbClr val="33CC33"/>
    <a:srgbClr val="99FFCC"/>
    <a:srgbClr val="E6FED6"/>
    <a:srgbClr val="CCFFCC"/>
    <a:srgbClr val="FFFF66"/>
    <a:srgbClr val="83F99F"/>
    <a:srgbClr val="FF7C8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92" autoAdjust="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111111111111111111111111111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451111111111111111111111118101010101010101010101010101010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111111111111111111111111111111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1212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671111121212121212121212121113131313131313131313131313131312.xlsx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561111999999999912141414141414141414141414141414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151515151515151515151515151514.xlsx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48;&#1053;&#1048;&#1057;&#1058;&#1056;\&#1050;&#1086;&#1083;&#1083;&#1077;&#1075;&#1080;&#1103;\2021\&#1048;&#1060;&#1054;%20&#1084;.&#1088;.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1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44444444444444444444444444444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55555555555555555555555555555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1166666666666666666666666666666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1177777777777777777777777777777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88888888888888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1199999999999999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8439005915376847"/>
          <c:y val="2.5527134411965923E-2"/>
          <c:w val="0.61569022145870789"/>
          <c:h val="0.9489457311760681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BBB59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1"/>
            <c:invertIfNegative val="0"/>
            <c:bubble3D val="0"/>
          </c:dPt>
          <c:dLbls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Лист1!$A$38:$A$58</c:f>
              <c:strCache>
                <c:ptCount val="21"/>
                <c:pt idx="0">
                  <c:v>Чебоксарский </c:v>
                </c:pt>
                <c:pt idx="1">
                  <c:v>Марпосадский </c:v>
                </c:pt>
                <c:pt idx="2">
                  <c:v>Яльчикский </c:v>
                </c:pt>
                <c:pt idx="3">
                  <c:v>Ибресинский </c:v>
                </c:pt>
                <c:pt idx="4">
                  <c:v>Комсомольский </c:v>
                </c:pt>
                <c:pt idx="5">
                  <c:v>Шемуршинский </c:v>
                </c:pt>
                <c:pt idx="6">
                  <c:v>Урмарский </c:v>
                </c:pt>
                <c:pt idx="7">
                  <c:v>Вурнарский </c:v>
                </c:pt>
                <c:pt idx="8">
                  <c:v>Моргаушский </c:v>
                </c:pt>
                <c:pt idx="9">
                  <c:v>Красноармейский </c:v>
                </c:pt>
                <c:pt idx="10">
                  <c:v>Батыревский </c:v>
                </c:pt>
                <c:pt idx="11">
                  <c:v>Ядринский </c:v>
                </c:pt>
                <c:pt idx="12">
                  <c:v>Красночетайский </c:v>
                </c:pt>
                <c:pt idx="13">
                  <c:v>Аликовский  </c:v>
                </c:pt>
                <c:pt idx="14">
                  <c:v>Козловский </c:v>
                </c:pt>
                <c:pt idx="15">
                  <c:v>Алатырский </c:v>
                </c:pt>
                <c:pt idx="16">
                  <c:v>Янтиковский </c:v>
                </c:pt>
                <c:pt idx="17">
                  <c:v>Канашский </c:v>
                </c:pt>
                <c:pt idx="18">
                  <c:v>Шумерлинский </c:v>
                </c:pt>
                <c:pt idx="19">
                  <c:v>Порецкий </c:v>
                </c:pt>
                <c:pt idx="20">
                  <c:v>Цивильский </c:v>
                </c:pt>
              </c:strCache>
            </c:strRef>
          </c:cat>
          <c:val>
            <c:numRef>
              <c:f>Лист1!$B$38:$B$58</c:f>
              <c:numCache>
                <c:formatCode>0.0</c:formatCode>
                <c:ptCount val="21"/>
                <c:pt idx="0">
                  <c:v>95.8</c:v>
                </c:pt>
                <c:pt idx="1">
                  <c:v>99.4</c:v>
                </c:pt>
                <c:pt idx="2">
                  <c:v>100.3</c:v>
                </c:pt>
                <c:pt idx="3">
                  <c:v>100.7</c:v>
                </c:pt>
                <c:pt idx="4">
                  <c:v>101.1</c:v>
                </c:pt>
                <c:pt idx="5">
                  <c:v>101.1</c:v>
                </c:pt>
                <c:pt idx="6">
                  <c:v>105.6</c:v>
                </c:pt>
                <c:pt idx="7">
                  <c:v>105.9</c:v>
                </c:pt>
                <c:pt idx="8">
                  <c:v>106.3</c:v>
                </c:pt>
                <c:pt idx="9">
                  <c:v>106.4</c:v>
                </c:pt>
                <c:pt idx="10">
                  <c:v>106.8</c:v>
                </c:pt>
                <c:pt idx="11">
                  <c:v>107</c:v>
                </c:pt>
                <c:pt idx="12">
                  <c:v>108.1</c:v>
                </c:pt>
                <c:pt idx="13">
                  <c:v>109</c:v>
                </c:pt>
                <c:pt idx="14">
                  <c:v>109.7</c:v>
                </c:pt>
                <c:pt idx="15">
                  <c:v>112</c:v>
                </c:pt>
                <c:pt idx="16">
                  <c:v>113.8</c:v>
                </c:pt>
                <c:pt idx="17">
                  <c:v>114.4</c:v>
                </c:pt>
                <c:pt idx="18">
                  <c:v>115.6</c:v>
                </c:pt>
                <c:pt idx="19">
                  <c:v>117.7</c:v>
                </c:pt>
                <c:pt idx="20">
                  <c:v>117.9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11520"/>
        <c:axId val="35089792"/>
      </c:barChart>
      <c:catAx>
        <c:axId val="32811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35089792"/>
        <c:crosses val="autoZero"/>
        <c:auto val="1"/>
        <c:lblAlgn val="ctr"/>
        <c:lblOffset val="100"/>
        <c:noMultiLvlLbl val="0"/>
      </c:catAx>
      <c:valAx>
        <c:axId val="3508979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328115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0269803648961346E-3"/>
          <c:y val="0.18750067108328949"/>
          <c:w val="0.97442355563279415"/>
          <c:h val="0.624998657833421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E8332"/>
            </a:solidFill>
          </c:spPr>
          <c:invertIfNegative val="0"/>
          <c:cat>
            <c:strRef>
              <c:f>Лист1!$B$51:$B$71</c:f>
              <c:strCache>
                <c:ptCount val="21"/>
                <c:pt idx="0">
                  <c:v>Порецкий </c:v>
                </c:pt>
                <c:pt idx="1">
                  <c:v>Комсомольский </c:v>
                </c:pt>
                <c:pt idx="2">
                  <c:v>Яльчикский </c:v>
                </c:pt>
                <c:pt idx="3">
                  <c:v>Вурнарский </c:v>
                </c:pt>
                <c:pt idx="4">
                  <c:v>Ибресинский </c:v>
                </c:pt>
                <c:pt idx="5">
                  <c:v>Ядринский </c:v>
                </c:pt>
                <c:pt idx="6">
                  <c:v>Батыревский </c:v>
                </c:pt>
                <c:pt idx="7">
                  <c:v>Янтиковский </c:v>
                </c:pt>
                <c:pt idx="8">
                  <c:v>Шемуршинский </c:v>
                </c:pt>
                <c:pt idx="9">
                  <c:v>Канашский </c:v>
                </c:pt>
                <c:pt idx="10">
                  <c:v>Урмарский </c:v>
                </c:pt>
                <c:pt idx="11">
                  <c:v>Моргаушский </c:v>
                </c:pt>
                <c:pt idx="12">
                  <c:v>Козловский </c:v>
                </c:pt>
                <c:pt idx="13">
                  <c:v>Цивильский </c:v>
                </c:pt>
                <c:pt idx="14">
                  <c:v>Марпосадский </c:v>
                </c:pt>
                <c:pt idx="15">
                  <c:v>Чебоксарский </c:v>
                </c:pt>
                <c:pt idx="16">
                  <c:v>Шумерлинский </c:v>
                </c:pt>
                <c:pt idx="17">
                  <c:v>Аликовский  </c:v>
                </c:pt>
                <c:pt idx="18">
                  <c:v>Красноармейский </c:v>
                </c:pt>
                <c:pt idx="19">
                  <c:v>Красночетайский </c:v>
                </c:pt>
                <c:pt idx="20">
                  <c:v>Алатырский </c:v>
                </c:pt>
              </c:strCache>
            </c:strRef>
          </c:cat>
          <c:val>
            <c:numRef>
              <c:f>Лист1!$C$51:$C$71</c:f>
              <c:numCache>
                <c:formatCode>General</c:formatCode>
                <c:ptCount val="21"/>
                <c:pt idx="0">
                  <c:v>-22</c:v>
                </c:pt>
                <c:pt idx="1">
                  <c:v>-77</c:v>
                </c:pt>
                <c:pt idx="2">
                  <c:v>-51</c:v>
                </c:pt>
                <c:pt idx="3">
                  <c:v>-63</c:v>
                </c:pt>
                <c:pt idx="4">
                  <c:v>-48</c:v>
                </c:pt>
                <c:pt idx="5">
                  <c:v>-66</c:v>
                </c:pt>
                <c:pt idx="6">
                  <c:v>-160</c:v>
                </c:pt>
                <c:pt idx="7">
                  <c:v>-44</c:v>
                </c:pt>
                <c:pt idx="8">
                  <c:v>-31</c:v>
                </c:pt>
                <c:pt idx="9">
                  <c:v>-62</c:v>
                </c:pt>
                <c:pt idx="10">
                  <c:v>-40</c:v>
                </c:pt>
                <c:pt idx="11">
                  <c:v>-57</c:v>
                </c:pt>
                <c:pt idx="12">
                  <c:v>-27</c:v>
                </c:pt>
                <c:pt idx="13">
                  <c:v>-30</c:v>
                </c:pt>
                <c:pt idx="14">
                  <c:v>-59</c:v>
                </c:pt>
                <c:pt idx="15">
                  <c:v>-54</c:v>
                </c:pt>
                <c:pt idx="16">
                  <c:v>-26</c:v>
                </c:pt>
                <c:pt idx="17">
                  <c:v>-47</c:v>
                </c:pt>
                <c:pt idx="18">
                  <c:v>-27</c:v>
                </c:pt>
                <c:pt idx="19">
                  <c:v>-31</c:v>
                </c:pt>
                <c:pt idx="20">
                  <c:v>-33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axId val="117463040"/>
        <c:axId val="35142976"/>
      </c:barChart>
      <c:catAx>
        <c:axId val="117463040"/>
        <c:scaling>
          <c:orientation val="minMax"/>
        </c:scaling>
        <c:delete val="1"/>
        <c:axPos val="b"/>
        <c:majorTickMark val="out"/>
        <c:minorTickMark val="none"/>
        <c:tickLblPos val="nextTo"/>
        <c:crossAx val="35142976"/>
        <c:crosses val="autoZero"/>
        <c:auto val="1"/>
        <c:lblAlgn val="ctr"/>
        <c:lblOffset val="100"/>
        <c:noMultiLvlLbl val="0"/>
      </c:catAx>
      <c:valAx>
        <c:axId val="351429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4630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Лист1!$B$28:$B$48</c:f>
              <c:strCache>
                <c:ptCount val="21"/>
                <c:pt idx="0">
                  <c:v>Порецкий </c:v>
                </c:pt>
                <c:pt idx="1">
                  <c:v>Комсомольский </c:v>
                </c:pt>
                <c:pt idx="2">
                  <c:v>Яльчикский </c:v>
                </c:pt>
                <c:pt idx="3">
                  <c:v>Вурнарский </c:v>
                </c:pt>
                <c:pt idx="4">
                  <c:v>Ибресинский </c:v>
                </c:pt>
                <c:pt idx="5">
                  <c:v>Ядринский </c:v>
                </c:pt>
                <c:pt idx="6">
                  <c:v>Батыревский </c:v>
                </c:pt>
                <c:pt idx="7">
                  <c:v>Янтиковский </c:v>
                </c:pt>
                <c:pt idx="8">
                  <c:v>Шемуршинский </c:v>
                </c:pt>
                <c:pt idx="9">
                  <c:v>Канашский </c:v>
                </c:pt>
                <c:pt idx="10">
                  <c:v>Урмарский </c:v>
                </c:pt>
                <c:pt idx="11">
                  <c:v>Моргаушский </c:v>
                </c:pt>
                <c:pt idx="12">
                  <c:v>Козловский </c:v>
                </c:pt>
                <c:pt idx="13">
                  <c:v>Цивильский </c:v>
                </c:pt>
                <c:pt idx="14">
                  <c:v>Марпосадский </c:v>
                </c:pt>
                <c:pt idx="15">
                  <c:v>Чебоксарский </c:v>
                </c:pt>
                <c:pt idx="16">
                  <c:v>Шумерлинский </c:v>
                </c:pt>
                <c:pt idx="17">
                  <c:v>Аликовский  </c:v>
                </c:pt>
                <c:pt idx="18">
                  <c:v>Красноармейский </c:v>
                </c:pt>
                <c:pt idx="19">
                  <c:v>Красночетайский </c:v>
                </c:pt>
                <c:pt idx="20">
                  <c:v>Алатырский </c:v>
                </c:pt>
              </c:strCache>
            </c:strRef>
          </c:cat>
          <c:val>
            <c:numRef>
              <c:f>Лист1!$C$28:$C$48</c:f>
              <c:numCache>
                <c:formatCode>General</c:formatCode>
                <c:ptCount val="21"/>
                <c:pt idx="0">
                  <c:v>14</c:v>
                </c:pt>
                <c:pt idx="1">
                  <c:v>40</c:v>
                </c:pt>
                <c:pt idx="2">
                  <c:v>26</c:v>
                </c:pt>
                <c:pt idx="3">
                  <c:v>29</c:v>
                </c:pt>
                <c:pt idx="4">
                  <c:v>21</c:v>
                </c:pt>
                <c:pt idx="5">
                  <c:v>29</c:v>
                </c:pt>
                <c:pt idx="6">
                  <c:v>69</c:v>
                </c:pt>
                <c:pt idx="7">
                  <c:v>19</c:v>
                </c:pt>
                <c:pt idx="8">
                  <c:v>13</c:v>
                </c:pt>
                <c:pt idx="9">
                  <c:v>24</c:v>
                </c:pt>
                <c:pt idx="10">
                  <c:v>15</c:v>
                </c:pt>
                <c:pt idx="11">
                  <c:v>20</c:v>
                </c:pt>
                <c:pt idx="12">
                  <c:v>9</c:v>
                </c:pt>
                <c:pt idx="13">
                  <c:v>10</c:v>
                </c:pt>
                <c:pt idx="14">
                  <c:v>19</c:v>
                </c:pt>
                <c:pt idx="15">
                  <c:v>17</c:v>
                </c:pt>
                <c:pt idx="16">
                  <c:v>8</c:v>
                </c:pt>
                <c:pt idx="17">
                  <c:v>14</c:v>
                </c:pt>
                <c:pt idx="18">
                  <c:v>8</c:v>
                </c:pt>
                <c:pt idx="19">
                  <c:v>9</c:v>
                </c:pt>
                <c:pt idx="20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axId val="117464576"/>
        <c:axId val="66308928"/>
      </c:barChart>
      <c:catAx>
        <c:axId val="117464576"/>
        <c:scaling>
          <c:orientation val="minMax"/>
        </c:scaling>
        <c:delete val="1"/>
        <c:axPos val="b"/>
        <c:majorTickMark val="out"/>
        <c:minorTickMark val="none"/>
        <c:tickLblPos val="nextTo"/>
        <c:crossAx val="66308928"/>
        <c:crosses val="autoZero"/>
        <c:auto val="1"/>
        <c:lblAlgn val="ctr"/>
        <c:lblOffset val="100"/>
        <c:noMultiLvlLbl val="0"/>
      </c:catAx>
      <c:valAx>
        <c:axId val="663089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4645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  <a:alpha val="70000"/>
                </a:schemeClr>
              </a:solidFill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Lbls>
            <c:dLbl>
              <c:idx val="0"/>
              <c:layout>
                <c:manualLayout>
                  <c:x val="-6.8263806825252221E-3"/>
                  <c:y val="-1.29592365683125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0451732588158486E-7"/>
                  <c:y val="1.572177168273712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10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1"/>
        <c:axId val="135799296"/>
        <c:axId val="35142400"/>
      </c:barChart>
      <c:catAx>
        <c:axId val="13579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35142400"/>
        <c:crosses val="autoZero"/>
        <c:auto val="1"/>
        <c:lblAlgn val="ctr"/>
        <c:lblOffset val="100"/>
        <c:noMultiLvlLbl val="0"/>
      </c:catAx>
      <c:valAx>
        <c:axId val="351424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799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ru-RU" smtClean="0"/>
                      <a:t>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ysClr val="window" lastClr="FFFFFF">
                  <a:alpha val="49000"/>
                </a:sys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Лист1!$B$74:$B$94</c:f>
              <c:strCache>
                <c:ptCount val="21"/>
                <c:pt idx="0">
                  <c:v>Порецкий </c:v>
                </c:pt>
                <c:pt idx="1">
                  <c:v>Комсомольский </c:v>
                </c:pt>
                <c:pt idx="2">
                  <c:v>Яльчикский </c:v>
                </c:pt>
                <c:pt idx="3">
                  <c:v>Вурнарский </c:v>
                </c:pt>
                <c:pt idx="4">
                  <c:v>Ибресинский </c:v>
                </c:pt>
                <c:pt idx="5">
                  <c:v>Ядринский </c:v>
                </c:pt>
                <c:pt idx="6">
                  <c:v>Батыревский </c:v>
                </c:pt>
                <c:pt idx="7">
                  <c:v>Янтиковский </c:v>
                </c:pt>
                <c:pt idx="8">
                  <c:v>Шемуршинский </c:v>
                </c:pt>
                <c:pt idx="9">
                  <c:v>Канашский </c:v>
                </c:pt>
                <c:pt idx="10">
                  <c:v>Урмарский </c:v>
                </c:pt>
                <c:pt idx="11">
                  <c:v>Моргаушский </c:v>
                </c:pt>
                <c:pt idx="12">
                  <c:v>Козловский </c:v>
                </c:pt>
                <c:pt idx="13">
                  <c:v>Цивильский </c:v>
                </c:pt>
                <c:pt idx="14">
                  <c:v>Марпосадский </c:v>
                </c:pt>
                <c:pt idx="15">
                  <c:v>Чебоксарский </c:v>
                </c:pt>
                <c:pt idx="16">
                  <c:v>Шумерлинский </c:v>
                </c:pt>
                <c:pt idx="17">
                  <c:v>Аликовский  </c:v>
                </c:pt>
                <c:pt idx="18">
                  <c:v>Красноармейский </c:v>
                </c:pt>
                <c:pt idx="19">
                  <c:v>Красночетайский </c:v>
                </c:pt>
                <c:pt idx="20">
                  <c:v>Алатырский </c:v>
                </c:pt>
              </c:strCache>
            </c:strRef>
          </c:cat>
          <c:val>
            <c:numRef>
              <c:f>Лист1!$C$74:$C$94</c:f>
              <c:numCache>
                <c:formatCode>General</c:formatCode>
                <c:ptCount val="21"/>
                <c:pt idx="0">
                  <c:v>22</c:v>
                </c:pt>
                <c:pt idx="1">
                  <c:v>77</c:v>
                </c:pt>
                <c:pt idx="2">
                  <c:v>51</c:v>
                </c:pt>
                <c:pt idx="3">
                  <c:v>63</c:v>
                </c:pt>
                <c:pt idx="4">
                  <c:v>48</c:v>
                </c:pt>
                <c:pt idx="5">
                  <c:v>66</c:v>
                </c:pt>
                <c:pt idx="6">
                  <c:v>160</c:v>
                </c:pt>
                <c:pt idx="7">
                  <c:v>44</c:v>
                </c:pt>
                <c:pt idx="8">
                  <c:v>31</c:v>
                </c:pt>
                <c:pt idx="9">
                  <c:v>62</c:v>
                </c:pt>
                <c:pt idx="10">
                  <c:v>40</c:v>
                </c:pt>
                <c:pt idx="11">
                  <c:v>57</c:v>
                </c:pt>
                <c:pt idx="12">
                  <c:v>27</c:v>
                </c:pt>
                <c:pt idx="13">
                  <c:v>30</c:v>
                </c:pt>
                <c:pt idx="14">
                  <c:v>59</c:v>
                </c:pt>
                <c:pt idx="15">
                  <c:v>54</c:v>
                </c:pt>
                <c:pt idx="16">
                  <c:v>26</c:v>
                </c:pt>
                <c:pt idx="17">
                  <c:v>47</c:v>
                </c:pt>
                <c:pt idx="18">
                  <c:v>27</c:v>
                </c:pt>
                <c:pt idx="19">
                  <c:v>31</c:v>
                </c:pt>
                <c:pt idx="20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168512"/>
        <c:axId val="66312384"/>
      </c:barChart>
      <c:catAx>
        <c:axId val="135168512"/>
        <c:scaling>
          <c:orientation val="minMax"/>
        </c:scaling>
        <c:delete val="1"/>
        <c:axPos val="b"/>
        <c:majorTickMark val="out"/>
        <c:minorTickMark val="none"/>
        <c:tickLblPos val="nextTo"/>
        <c:crossAx val="66312384"/>
        <c:crosses val="autoZero"/>
        <c:auto val="1"/>
        <c:lblAlgn val="ctr"/>
        <c:lblOffset val="100"/>
        <c:noMultiLvlLbl val="0"/>
      </c:catAx>
      <c:valAx>
        <c:axId val="66312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168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680313144935976E-2"/>
          <c:y val="7.3701881429130658E-2"/>
          <c:w val="0.92154664850142942"/>
          <c:h val="0.42950153892904891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cat>
            <c:strRef>
              <c:f>Лист1!$B$28:$B$48</c:f>
              <c:strCache>
                <c:ptCount val="21"/>
                <c:pt idx="0">
                  <c:v>Порецкий </c:v>
                </c:pt>
                <c:pt idx="1">
                  <c:v>Комсомольский </c:v>
                </c:pt>
                <c:pt idx="2">
                  <c:v>Яльчикский </c:v>
                </c:pt>
                <c:pt idx="3">
                  <c:v>Вурнарский </c:v>
                </c:pt>
                <c:pt idx="4">
                  <c:v>Ибресинский </c:v>
                </c:pt>
                <c:pt idx="5">
                  <c:v>Ядринский </c:v>
                </c:pt>
                <c:pt idx="6">
                  <c:v>Батыревский </c:v>
                </c:pt>
                <c:pt idx="7">
                  <c:v>Янтиковский </c:v>
                </c:pt>
                <c:pt idx="8">
                  <c:v>Шемуршинский </c:v>
                </c:pt>
                <c:pt idx="9">
                  <c:v>Канашский </c:v>
                </c:pt>
                <c:pt idx="10">
                  <c:v>Урмарский </c:v>
                </c:pt>
                <c:pt idx="11">
                  <c:v>Моргаушский </c:v>
                </c:pt>
                <c:pt idx="12">
                  <c:v>Козловский </c:v>
                </c:pt>
                <c:pt idx="13">
                  <c:v>Цивильский </c:v>
                </c:pt>
                <c:pt idx="14">
                  <c:v>Марпосадский </c:v>
                </c:pt>
                <c:pt idx="15">
                  <c:v>Чебоксарский </c:v>
                </c:pt>
                <c:pt idx="16">
                  <c:v>Шумерлинский </c:v>
                </c:pt>
                <c:pt idx="17">
                  <c:v>Аликовский  </c:v>
                </c:pt>
                <c:pt idx="18">
                  <c:v>Красноармейский </c:v>
                </c:pt>
                <c:pt idx="19">
                  <c:v>Красночетайский </c:v>
                </c:pt>
                <c:pt idx="20">
                  <c:v>Алатырский </c:v>
                </c:pt>
              </c:strCache>
            </c:strRef>
          </c:cat>
          <c:val>
            <c:numRef>
              <c:f>Лист1!$C$28:$C$48</c:f>
              <c:numCache>
                <c:formatCode>General</c:formatCode>
                <c:ptCount val="21"/>
                <c:pt idx="0">
                  <c:v>14</c:v>
                </c:pt>
                <c:pt idx="1">
                  <c:v>40</c:v>
                </c:pt>
                <c:pt idx="2">
                  <c:v>26</c:v>
                </c:pt>
                <c:pt idx="3">
                  <c:v>29</c:v>
                </c:pt>
                <c:pt idx="4">
                  <c:v>21</c:v>
                </c:pt>
                <c:pt idx="5">
                  <c:v>29</c:v>
                </c:pt>
                <c:pt idx="6">
                  <c:v>69</c:v>
                </c:pt>
                <c:pt idx="7">
                  <c:v>19</c:v>
                </c:pt>
                <c:pt idx="8">
                  <c:v>13</c:v>
                </c:pt>
                <c:pt idx="9">
                  <c:v>24</c:v>
                </c:pt>
                <c:pt idx="10">
                  <c:v>15</c:v>
                </c:pt>
                <c:pt idx="11">
                  <c:v>20</c:v>
                </c:pt>
                <c:pt idx="12">
                  <c:v>9</c:v>
                </c:pt>
                <c:pt idx="13">
                  <c:v>10</c:v>
                </c:pt>
                <c:pt idx="14">
                  <c:v>19</c:v>
                </c:pt>
                <c:pt idx="15">
                  <c:v>17</c:v>
                </c:pt>
                <c:pt idx="16">
                  <c:v>8</c:v>
                </c:pt>
                <c:pt idx="17">
                  <c:v>14</c:v>
                </c:pt>
                <c:pt idx="18">
                  <c:v>8</c:v>
                </c:pt>
                <c:pt idx="19">
                  <c:v>9</c:v>
                </c:pt>
                <c:pt idx="20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112640"/>
        <c:axId val="100442112"/>
      </c:barChart>
      <c:catAx>
        <c:axId val="13611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0442112"/>
        <c:crosses val="autoZero"/>
        <c:auto val="1"/>
        <c:lblAlgn val="ctr"/>
        <c:lblOffset val="100"/>
        <c:noMultiLvlLbl val="0"/>
      </c:catAx>
      <c:valAx>
        <c:axId val="1004421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6112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CCCC"/>
            </a:solidFill>
          </c:spPr>
          <c:invertIfNegative val="0"/>
          <c:dPt>
            <c:idx val="8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15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16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17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18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19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20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21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Лист1!$B$4:$B$25</c:f>
              <c:strCache>
                <c:ptCount val="22"/>
                <c:pt idx="0">
                  <c:v>Ибресинский</c:v>
                </c:pt>
                <c:pt idx="1">
                  <c:v>Козловский</c:v>
                </c:pt>
                <c:pt idx="2">
                  <c:v>Моргаушский</c:v>
                </c:pt>
                <c:pt idx="3">
                  <c:v>Вурнарский</c:v>
                </c:pt>
                <c:pt idx="4">
                  <c:v>Цивильский</c:v>
                </c:pt>
                <c:pt idx="5">
                  <c:v>Чебоксарский</c:v>
                </c:pt>
                <c:pt idx="6">
                  <c:v>Ядринский</c:v>
                </c:pt>
                <c:pt idx="7">
                  <c:v>Марпосадский</c:v>
                </c:pt>
                <c:pt idx="8">
                  <c:v>Канашский</c:v>
                </c:pt>
                <c:pt idx="9">
                  <c:v>Урмарский</c:v>
                </c:pt>
                <c:pt idx="10">
                  <c:v>Шемуршинский</c:v>
                </c:pt>
                <c:pt idx="11">
                  <c:v>Яльчикский</c:v>
                </c:pt>
                <c:pt idx="12">
                  <c:v>Красноармейский</c:v>
                </c:pt>
                <c:pt idx="13">
                  <c:v>По республике</c:v>
                </c:pt>
                <c:pt idx="14">
                  <c:v>Комсомольский</c:v>
                </c:pt>
                <c:pt idx="15">
                  <c:v>Янтиковский</c:v>
                </c:pt>
                <c:pt idx="16">
                  <c:v>Алатырский</c:v>
                </c:pt>
                <c:pt idx="17">
                  <c:v>Аликовский</c:v>
                </c:pt>
                <c:pt idx="18">
                  <c:v>Красночетайский</c:v>
                </c:pt>
                <c:pt idx="19">
                  <c:v>Шумерлинский</c:v>
                </c:pt>
                <c:pt idx="20">
                  <c:v>Батыревский</c:v>
                </c:pt>
                <c:pt idx="21">
                  <c:v>Порецкий</c:v>
                </c:pt>
              </c:strCache>
            </c:strRef>
          </c:cat>
          <c:val>
            <c:numRef>
              <c:f>Лист1!$C$4:$C$25</c:f>
              <c:numCache>
                <c:formatCode>0.0</c:formatCode>
                <c:ptCount val="22"/>
                <c:pt idx="0">
                  <c:v>5.4</c:v>
                </c:pt>
                <c:pt idx="1">
                  <c:v>5.6</c:v>
                </c:pt>
                <c:pt idx="2">
                  <c:v>5.7</c:v>
                </c:pt>
                <c:pt idx="3">
                  <c:v>6.2</c:v>
                </c:pt>
                <c:pt idx="4">
                  <c:v>6.5</c:v>
                </c:pt>
                <c:pt idx="5">
                  <c:v>6.7</c:v>
                </c:pt>
                <c:pt idx="6">
                  <c:v>8.1999999999999993</c:v>
                </c:pt>
                <c:pt idx="7">
                  <c:v>8.4</c:v>
                </c:pt>
                <c:pt idx="8">
                  <c:v>8.6999999999999993</c:v>
                </c:pt>
                <c:pt idx="9">
                  <c:v>8.6999999999999993</c:v>
                </c:pt>
                <c:pt idx="10">
                  <c:v>8.8000000000000007</c:v>
                </c:pt>
                <c:pt idx="11">
                  <c:v>8.8000000000000007</c:v>
                </c:pt>
                <c:pt idx="12">
                  <c:v>9.1</c:v>
                </c:pt>
                <c:pt idx="13">
                  <c:v>9.3000000000000007</c:v>
                </c:pt>
                <c:pt idx="14">
                  <c:v>11.5</c:v>
                </c:pt>
                <c:pt idx="15">
                  <c:v>12</c:v>
                </c:pt>
                <c:pt idx="16">
                  <c:v>12.1</c:v>
                </c:pt>
                <c:pt idx="17">
                  <c:v>12.9</c:v>
                </c:pt>
                <c:pt idx="18">
                  <c:v>12.9</c:v>
                </c:pt>
                <c:pt idx="19">
                  <c:v>14.2</c:v>
                </c:pt>
                <c:pt idx="20">
                  <c:v>17</c:v>
                </c:pt>
                <c:pt idx="21">
                  <c:v>26.5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338432"/>
        <c:axId val="100445568"/>
      </c:barChart>
      <c:catAx>
        <c:axId val="136338432"/>
        <c:scaling>
          <c:orientation val="minMax"/>
        </c:scaling>
        <c:delete val="0"/>
        <c:axPos val="l"/>
        <c:majorTickMark val="out"/>
        <c:minorTickMark val="none"/>
        <c:tickLblPos val="nextTo"/>
        <c:crossAx val="100445568"/>
        <c:crosses val="autoZero"/>
        <c:auto val="1"/>
        <c:lblAlgn val="ctr"/>
        <c:lblOffset val="100"/>
        <c:noMultiLvlLbl val="0"/>
      </c:catAx>
      <c:valAx>
        <c:axId val="100445568"/>
        <c:scaling>
          <c:orientation val="minMax"/>
        </c:scaling>
        <c:delete val="0"/>
        <c:axPos val="b"/>
        <c:numFmt formatCode="0.0" sourceLinked="1"/>
        <c:majorTickMark val="out"/>
        <c:minorTickMark val="none"/>
        <c:tickLblPos val="nextTo"/>
        <c:crossAx val="136338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3194724980752612"/>
          <c:y val="0"/>
          <c:w val="0.73342024068250722"/>
          <c:h val="0.9532515050622730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BBB59">
                <a:lumMod val="60000"/>
                <a:lumOff val="40000"/>
              </a:srgbClr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8"/>
            <c:invertIfNegative val="0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ИФО!$A$27:$A$48</c:f>
              <c:strCache>
                <c:ptCount val="22"/>
                <c:pt idx="0">
                  <c:v>Шемуршинский </c:v>
                </c:pt>
                <c:pt idx="1">
                  <c:v>Ядринский </c:v>
                </c:pt>
                <c:pt idx="2">
                  <c:v>Аликовский</c:v>
                </c:pt>
                <c:pt idx="3">
                  <c:v>Красночетайский </c:v>
                </c:pt>
                <c:pt idx="4">
                  <c:v>Шумерлинский </c:v>
                </c:pt>
                <c:pt idx="5">
                  <c:v>Моргаушский </c:v>
                </c:pt>
                <c:pt idx="6">
                  <c:v>Урмарский </c:v>
                </c:pt>
                <c:pt idx="7">
                  <c:v>Красноармейский </c:v>
                </c:pt>
                <c:pt idx="8">
                  <c:v>Комсомольский</c:v>
                </c:pt>
                <c:pt idx="9">
                  <c:v>Ибресинский </c:v>
                </c:pt>
                <c:pt idx="10">
                  <c:v>Порецкий </c:v>
                </c:pt>
                <c:pt idx="11">
                  <c:v>Батыревский </c:v>
                </c:pt>
                <c:pt idx="12">
                  <c:v>Алатырский </c:v>
                </c:pt>
                <c:pt idx="13">
                  <c:v>Марпосадский</c:v>
                </c:pt>
                <c:pt idx="14">
                  <c:v>Чувашская Республика</c:v>
                </c:pt>
                <c:pt idx="15">
                  <c:v>Чебоксарский </c:v>
                </c:pt>
                <c:pt idx="16">
                  <c:v>Вурнарский </c:v>
                </c:pt>
                <c:pt idx="17">
                  <c:v>Цивильский </c:v>
                </c:pt>
                <c:pt idx="18">
                  <c:v>Яльчикский </c:v>
                </c:pt>
                <c:pt idx="19">
                  <c:v>Канашский</c:v>
                </c:pt>
                <c:pt idx="20">
                  <c:v>Козловский </c:v>
                </c:pt>
                <c:pt idx="21">
                  <c:v>Янтиковский </c:v>
                </c:pt>
              </c:strCache>
            </c:strRef>
          </c:cat>
          <c:val>
            <c:numRef>
              <c:f>ИФО!$B$27:$B$48</c:f>
              <c:numCache>
                <c:formatCode>0.0%</c:formatCode>
                <c:ptCount val="22"/>
                <c:pt idx="0">
                  <c:v>0.82885117826760613</c:v>
                </c:pt>
                <c:pt idx="1">
                  <c:v>0.99049408771148673</c:v>
                </c:pt>
                <c:pt idx="2">
                  <c:v>0.99850757116879107</c:v>
                </c:pt>
                <c:pt idx="3">
                  <c:v>1.0190439304991532</c:v>
                </c:pt>
                <c:pt idx="4">
                  <c:v>1.0617958909164793</c:v>
                </c:pt>
                <c:pt idx="5">
                  <c:v>1.0667493229044858</c:v>
                </c:pt>
                <c:pt idx="6">
                  <c:v>1.1056961431408239</c:v>
                </c:pt>
                <c:pt idx="7">
                  <c:v>1.1195562515393889</c:v>
                </c:pt>
                <c:pt idx="8">
                  <c:v>1.122401285953359</c:v>
                </c:pt>
                <c:pt idx="9">
                  <c:v>1.1295616194801683</c:v>
                </c:pt>
                <c:pt idx="10">
                  <c:v>1.1642078820375374</c:v>
                </c:pt>
                <c:pt idx="11">
                  <c:v>1.1983453847882795</c:v>
                </c:pt>
                <c:pt idx="12">
                  <c:v>1.2075369729106467</c:v>
                </c:pt>
                <c:pt idx="13">
                  <c:v>1.2535561786451963</c:v>
                </c:pt>
                <c:pt idx="14">
                  <c:v>1.264</c:v>
                </c:pt>
                <c:pt idx="15">
                  <c:v>1.2707504227572741</c:v>
                </c:pt>
                <c:pt idx="16">
                  <c:v>1.2763384393029304</c:v>
                </c:pt>
                <c:pt idx="17">
                  <c:v>1.2996881493066901</c:v>
                </c:pt>
                <c:pt idx="18">
                  <c:v>1.3211001997804315</c:v>
                </c:pt>
                <c:pt idx="19">
                  <c:v>1.3319787814243575</c:v>
                </c:pt>
                <c:pt idx="20">
                  <c:v>1.4109132999285121</c:v>
                </c:pt>
                <c:pt idx="21">
                  <c:v>1.4623565987652363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542848"/>
        <c:axId val="37879104"/>
      </c:barChart>
      <c:catAx>
        <c:axId val="38542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37879104"/>
        <c:crosses val="autoZero"/>
        <c:auto val="1"/>
        <c:lblAlgn val="ctr"/>
        <c:lblOffset val="100"/>
        <c:noMultiLvlLbl val="0"/>
      </c:catAx>
      <c:valAx>
        <c:axId val="37879104"/>
        <c:scaling>
          <c:orientation val="minMax"/>
        </c:scaling>
        <c:delete val="0"/>
        <c:axPos val="b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5428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9038441547408931E-2"/>
          <c:y val="2.4829225758268913E-2"/>
          <c:w val="0.88288467535777315"/>
          <c:h val="0.9503415484834622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 w="31750">
              <a:solidFill>
                <a:sysClr val="windowText" lastClr="000000"/>
              </a:solidFill>
            </a:ln>
          </c:spPr>
          <c:invertIfNegative val="0"/>
          <c:dLbls>
            <c:dLbl>
              <c:idx val="11"/>
              <c:spPr>
                <a:solidFill>
                  <a:sysClr val="window" lastClr="FFFFFF">
                    <a:alpha val="84000"/>
                  </a:sysClr>
                </a:solidFill>
              </c:spPr>
              <c:txPr>
                <a:bodyPr/>
                <a:lstStyle/>
                <a:p>
                  <a:pPr>
                    <a:defRPr sz="12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</c:spPr>
              <c:txPr>
                <a:bodyPr/>
                <a:lstStyle/>
                <a:p>
                  <a:pPr>
                    <a:defRPr sz="12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solidFill>
                  <a:sysClr val="window" lastClr="FFFFFF">
                    <a:alpha val="70000"/>
                  </a:sysClr>
                </a:solidFill>
              </c:spPr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2.257202341660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>
                <a:solidFill>
                  <a:sysClr val="window" lastClr="FFFFFF">
                    <a:alpha val="47000"/>
                  </a:sysClr>
                </a:solidFill>
              </c:spPr>
              <c:txPr>
                <a:bodyPr/>
                <a:lstStyle/>
                <a:p>
                  <a:pPr>
                    <a:defRPr sz="12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Лист1!$B$4:$B$25</c:f>
              <c:strCache>
                <c:ptCount val="22"/>
                <c:pt idx="0">
                  <c:v>Шемуршинский</c:v>
                </c:pt>
                <c:pt idx="1">
                  <c:v>Ядринский</c:v>
                </c:pt>
                <c:pt idx="2">
                  <c:v>Аликовский</c:v>
                </c:pt>
                <c:pt idx="3">
                  <c:v>Красночетайский</c:v>
                </c:pt>
                <c:pt idx="4">
                  <c:v>Шумерлинский</c:v>
                </c:pt>
                <c:pt idx="5">
                  <c:v>Моргаушский</c:v>
                </c:pt>
                <c:pt idx="6">
                  <c:v>Урмарский</c:v>
                </c:pt>
                <c:pt idx="7">
                  <c:v>Красноармейский</c:v>
                </c:pt>
                <c:pt idx="8">
                  <c:v>Комсомольский </c:v>
                </c:pt>
                <c:pt idx="9">
                  <c:v>Ибресинский</c:v>
                </c:pt>
                <c:pt idx="10">
                  <c:v>Порецкий </c:v>
                </c:pt>
                <c:pt idx="11">
                  <c:v>Батыревский</c:v>
                </c:pt>
                <c:pt idx="12">
                  <c:v>Алатырский</c:v>
                </c:pt>
                <c:pt idx="13">
                  <c:v>Марпосадский</c:v>
                </c:pt>
                <c:pt idx="14">
                  <c:v>Чувашская Республика</c:v>
                </c:pt>
                <c:pt idx="15">
                  <c:v>Чебоксарский</c:v>
                </c:pt>
                <c:pt idx="16">
                  <c:v>Вурнарский</c:v>
                </c:pt>
                <c:pt idx="17">
                  <c:v>Цивильский</c:v>
                </c:pt>
                <c:pt idx="18">
                  <c:v>Яльчикский </c:v>
                </c:pt>
                <c:pt idx="19">
                  <c:v>Канашский </c:v>
                </c:pt>
                <c:pt idx="20">
                  <c:v>Козловский </c:v>
                </c:pt>
                <c:pt idx="21">
                  <c:v>Янтиковский </c:v>
                </c:pt>
              </c:strCache>
            </c:strRef>
          </c:cat>
          <c:val>
            <c:numRef>
              <c:f>Лист1!$C$4:$C$25</c:f>
              <c:numCache>
                <c:formatCode>0.0</c:formatCode>
                <c:ptCount val="22"/>
                <c:pt idx="0" formatCode="General">
                  <c:v>101.1</c:v>
                </c:pt>
                <c:pt idx="1">
                  <c:v>107</c:v>
                </c:pt>
                <c:pt idx="2">
                  <c:v>109</c:v>
                </c:pt>
                <c:pt idx="3" formatCode="General">
                  <c:v>108.1</c:v>
                </c:pt>
                <c:pt idx="4" formatCode="General">
                  <c:v>115.6</c:v>
                </c:pt>
                <c:pt idx="5" formatCode="General">
                  <c:v>106.3</c:v>
                </c:pt>
                <c:pt idx="6" formatCode="General">
                  <c:v>105.6</c:v>
                </c:pt>
                <c:pt idx="7" formatCode="General">
                  <c:v>106.4</c:v>
                </c:pt>
                <c:pt idx="8" formatCode="General">
                  <c:v>101.1</c:v>
                </c:pt>
                <c:pt idx="9" formatCode="General">
                  <c:v>100.7</c:v>
                </c:pt>
                <c:pt idx="10" formatCode="General">
                  <c:v>117.7</c:v>
                </c:pt>
                <c:pt idx="11">
                  <c:v>106.8</c:v>
                </c:pt>
                <c:pt idx="12" formatCode="General">
                  <c:v>112</c:v>
                </c:pt>
                <c:pt idx="13">
                  <c:v>99.4</c:v>
                </c:pt>
                <c:pt idx="14">
                  <c:v>105</c:v>
                </c:pt>
                <c:pt idx="15">
                  <c:v>95.8</c:v>
                </c:pt>
                <c:pt idx="16" formatCode="General">
                  <c:v>105.9</c:v>
                </c:pt>
                <c:pt idx="17" formatCode="General">
                  <c:v>117.9</c:v>
                </c:pt>
                <c:pt idx="18" formatCode="General">
                  <c:v>100.3</c:v>
                </c:pt>
                <c:pt idx="19" formatCode="General">
                  <c:v>114.4</c:v>
                </c:pt>
                <c:pt idx="20" formatCode="General">
                  <c:v>109.7</c:v>
                </c:pt>
                <c:pt idx="21" formatCode="General">
                  <c:v>113.8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72320"/>
        <c:axId val="42010880"/>
      </c:barChart>
      <c:catAx>
        <c:axId val="46072320"/>
        <c:scaling>
          <c:orientation val="minMax"/>
        </c:scaling>
        <c:delete val="1"/>
        <c:axPos val="l"/>
        <c:majorTickMark val="out"/>
        <c:minorTickMark val="none"/>
        <c:tickLblPos val="nextTo"/>
        <c:crossAx val="42010880"/>
        <c:crosses val="autoZero"/>
        <c:auto val="1"/>
        <c:lblAlgn val="ctr"/>
        <c:lblOffset val="100"/>
        <c:noMultiLvlLbl val="0"/>
      </c:catAx>
      <c:valAx>
        <c:axId val="42010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0723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289909114564631"/>
          <c:y val="1.8960738852377462E-2"/>
          <c:w val="0.71527134928903102"/>
          <c:h val="0.948447568834212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EED0CE"/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FFCCCC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1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5"/>
            <c:invertIfNegative val="0"/>
            <c:bubble3D val="0"/>
            <c:spPr>
              <a:solidFill>
                <a:srgbClr val="FFCCCC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9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0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1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2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122,3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Лист5!$B$29:$B$50</c:f>
              <c:strCache>
                <c:ptCount val="22"/>
                <c:pt idx="0">
                  <c:v>Порецкий</c:v>
                </c:pt>
                <c:pt idx="1">
                  <c:v>Алатырский</c:v>
                </c:pt>
                <c:pt idx="2">
                  <c:v>Козловский</c:v>
                </c:pt>
                <c:pt idx="3">
                  <c:v>Шумерлинский</c:v>
                </c:pt>
                <c:pt idx="4">
                  <c:v>Ядринский</c:v>
                </c:pt>
                <c:pt idx="5">
                  <c:v>Урмарский</c:v>
                </c:pt>
                <c:pt idx="6">
                  <c:v>Канашский</c:v>
                </c:pt>
                <c:pt idx="7">
                  <c:v>Янтиковский</c:v>
                </c:pt>
                <c:pt idx="8">
                  <c:v>Мариинско-Посадский</c:v>
                </c:pt>
                <c:pt idx="9">
                  <c:v>Аликовский</c:v>
                </c:pt>
                <c:pt idx="10">
                  <c:v>Красноармейский</c:v>
                </c:pt>
                <c:pt idx="11">
                  <c:v>Красночетайский</c:v>
                </c:pt>
                <c:pt idx="12">
                  <c:v>Моргаушский</c:v>
                </c:pt>
                <c:pt idx="13">
                  <c:v>Шемуршинский</c:v>
                </c:pt>
                <c:pt idx="14">
                  <c:v>Яльчикский</c:v>
                </c:pt>
                <c:pt idx="15">
                  <c:v>Комсомольский</c:v>
                </c:pt>
                <c:pt idx="16">
                  <c:v>Ибресинский</c:v>
                </c:pt>
                <c:pt idx="17">
                  <c:v>Вурнарский</c:v>
                </c:pt>
                <c:pt idx="18">
                  <c:v>Чувашская Республика</c:v>
                </c:pt>
                <c:pt idx="19">
                  <c:v>Батыревский</c:v>
                </c:pt>
                <c:pt idx="20">
                  <c:v>Цивильский</c:v>
                </c:pt>
                <c:pt idx="21">
                  <c:v>Чебоксарский</c:v>
                </c:pt>
              </c:strCache>
            </c:strRef>
          </c:cat>
          <c:val>
            <c:numRef>
              <c:f>Лист5!$C$29:$C$50</c:f>
              <c:numCache>
                <c:formatCode>0.0</c:formatCode>
                <c:ptCount val="22"/>
                <c:pt idx="0">
                  <c:v>1.3241425689307331</c:v>
                </c:pt>
                <c:pt idx="1">
                  <c:v>1.4814694090420157</c:v>
                </c:pt>
                <c:pt idx="2">
                  <c:v>2.1653827288727312</c:v>
                </c:pt>
                <c:pt idx="3">
                  <c:v>2.5836685438455347</c:v>
                </c:pt>
                <c:pt idx="4">
                  <c:v>3.2664873817877429</c:v>
                </c:pt>
                <c:pt idx="5">
                  <c:v>3.515404929577465</c:v>
                </c:pt>
                <c:pt idx="6">
                  <c:v>3.5540389888215973</c:v>
                </c:pt>
                <c:pt idx="7">
                  <c:v>3.7183604914989545</c:v>
                </c:pt>
                <c:pt idx="8">
                  <c:v>3.8562318840579715</c:v>
                </c:pt>
                <c:pt idx="9">
                  <c:v>4.4209032978278069</c:v>
                </c:pt>
                <c:pt idx="10">
                  <c:v>4.4675488342785137</c:v>
                </c:pt>
                <c:pt idx="11">
                  <c:v>4.9913839019958015</c:v>
                </c:pt>
                <c:pt idx="12">
                  <c:v>5.931075965042635</c:v>
                </c:pt>
                <c:pt idx="13">
                  <c:v>7.1240786240786242</c:v>
                </c:pt>
                <c:pt idx="14">
                  <c:v>7.1631460105092106</c:v>
                </c:pt>
                <c:pt idx="15">
                  <c:v>8.397849181697163</c:v>
                </c:pt>
                <c:pt idx="16">
                  <c:v>9.9055462184873946</c:v>
                </c:pt>
                <c:pt idx="17">
                  <c:v>11.501020058134287</c:v>
                </c:pt>
                <c:pt idx="18">
                  <c:v>12.072351344062236</c:v>
                </c:pt>
                <c:pt idx="19">
                  <c:v>14.845991065130496</c:v>
                </c:pt>
                <c:pt idx="20">
                  <c:v>22.916308824818156</c:v>
                </c:pt>
                <c:pt idx="21">
                  <c:v>103.21544012628729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axId val="38908928"/>
        <c:axId val="85141760"/>
      </c:barChart>
      <c:catAx>
        <c:axId val="38908928"/>
        <c:scaling>
          <c:orientation val="minMax"/>
        </c:scaling>
        <c:delete val="0"/>
        <c:axPos val="l"/>
        <c:majorTickMark val="out"/>
        <c:minorTickMark val="none"/>
        <c:tickLblPos val="nextTo"/>
        <c:crossAx val="85141760"/>
        <c:crosses val="autoZero"/>
        <c:auto val="1"/>
        <c:lblAlgn val="ctr"/>
        <c:lblOffset val="100"/>
        <c:noMultiLvlLbl val="0"/>
      </c:catAx>
      <c:valAx>
        <c:axId val="85141760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38908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209135547418503"/>
          <c:y val="2.4872592503966794E-2"/>
          <c:w val="0.7714600154077853"/>
          <c:h val="0.9502548149920664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BBB59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invertIfNegative val="0"/>
            <c:bubble3D val="0"/>
            <c:spPr>
              <a:solidFill>
                <a:srgbClr val="FFCCCC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7"/>
            <c:invertIfNegative val="0"/>
            <c:bubble3D val="0"/>
            <c:spPr>
              <a:solidFill>
                <a:srgbClr val="EED0CE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9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Лист5!$B$56:$B$77</c:f>
              <c:strCache>
                <c:ptCount val="22"/>
                <c:pt idx="0">
                  <c:v>Порецкий</c:v>
                </c:pt>
                <c:pt idx="1">
                  <c:v>Алатырский</c:v>
                </c:pt>
                <c:pt idx="2">
                  <c:v>Козловский</c:v>
                </c:pt>
                <c:pt idx="3">
                  <c:v>Урмарский</c:v>
                </c:pt>
                <c:pt idx="4">
                  <c:v>Цивильский</c:v>
                </c:pt>
                <c:pt idx="5">
                  <c:v>Шумерлинский</c:v>
                </c:pt>
                <c:pt idx="6">
                  <c:v>Канашский</c:v>
                </c:pt>
                <c:pt idx="7">
                  <c:v>Марпосадский</c:v>
                </c:pt>
                <c:pt idx="8">
                  <c:v>Чувашская Республика</c:v>
                </c:pt>
                <c:pt idx="9">
                  <c:v>Ядринский</c:v>
                </c:pt>
                <c:pt idx="10">
                  <c:v>Шемуршинский</c:v>
                </c:pt>
                <c:pt idx="11">
                  <c:v>Красноармейский</c:v>
                </c:pt>
                <c:pt idx="12">
                  <c:v>Аликовский</c:v>
                </c:pt>
                <c:pt idx="13">
                  <c:v>Ибресинский</c:v>
                </c:pt>
                <c:pt idx="14">
                  <c:v>Янтиковский</c:v>
                </c:pt>
                <c:pt idx="15">
                  <c:v>Красночетайский</c:v>
                </c:pt>
                <c:pt idx="16">
                  <c:v>Моргаушский</c:v>
                </c:pt>
                <c:pt idx="17">
                  <c:v>Яльчикский</c:v>
                </c:pt>
                <c:pt idx="18">
                  <c:v>Комсомольский</c:v>
                </c:pt>
                <c:pt idx="19">
                  <c:v>Вурнарский</c:v>
                </c:pt>
                <c:pt idx="20">
                  <c:v>Батыревский</c:v>
                </c:pt>
                <c:pt idx="21">
                  <c:v>Чебоксарский</c:v>
                </c:pt>
              </c:strCache>
            </c:strRef>
          </c:cat>
          <c:val>
            <c:numRef>
              <c:f>Лист5!$C$56:$C$77</c:f>
              <c:numCache>
                <c:formatCode>0.0</c:formatCode>
                <c:ptCount val="22"/>
                <c:pt idx="0">
                  <c:v>11.817921990585072</c:v>
                </c:pt>
                <c:pt idx="1">
                  <c:v>12.341666938296555</c:v>
                </c:pt>
                <c:pt idx="2">
                  <c:v>15.958336939900169</c:v>
                </c:pt>
                <c:pt idx="3">
                  <c:v>21.4449823943662</c:v>
                </c:pt>
                <c:pt idx="4">
                  <c:v>24.766453422136536</c:v>
                </c:pt>
                <c:pt idx="5">
                  <c:v>26.691472244569592</c:v>
                </c:pt>
                <c:pt idx="6">
                  <c:v>31.921118442857573</c:v>
                </c:pt>
                <c:pt idx="7">
                  <c:v>34.037391304347828</c:v>
                </c:pt>
                <c:pt idx="8">
                  <c:v>46.559132449053337</c:v>
                </c:pt>
                <c:pt idx="9">
                  <c:v>47.391226914103548</c:v>
                </c:pt>
                <c:pt idx="10">
                  <c:v>48.964373464373466</c:v>
                </c:pt>
                <c:pt idx="11">
                  <c:v>51.441473880037215</c:v>
                </c:pt>
                <c:pt idx="12">
                  <c:v>53.271082375924465</c:v>
                </c:pt>
                <c:pt idx="13">
                  <c:v>56.146890756302525</c:v>
                </c:pt>
                <c:pt idx="14">
                  <c:v>59.997053363585472</c:v>
                </c:pt>
                <c:pt idx="15">
                  <c:v>61.039258075633683</c:v>
                </c:pt>
                <c:pt idx="16">
                  <c:v>61.063935180271024</c:v>
                </c:pt>
                <c:pt idx="17">
                  <c:v>65.535484415557008</c:v>
                </c:pt>
                <c:pt idx="18">
                  <c:v>69.926913941165722</c:v>
                </c:pt>
                <c:pt idx="19">
                  <c:v>72.708480023109274</c:v>
                </c:pt>
                <c:pt idx="20">
                  <c:v>78.661924915745757</c:v>
                </c:pt>
                <c:pt idx="21">
                  <c:v>84.171051642486646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01728"/>
        <c:axId val="85144640"/>
      </c:barChart>
      <c:catAx>
        <c:axId val="40201728"/>
        <c:scaling>
          <c:orientation val="minMax"/>
        </c:scaling>
        <c:delete val="0"/>
        <c:axPos val="l"/>
        <c:numFmt formatCode="@" sourceLinked="1"/>
        <c:majorTickMark val="out"/>
        <c:minorTickMark val="none"/>
        <c:tickLblPos val="nextTo"/>
        <c:crossAx val="85144640"/>
        <c:crosses val="autoZero"/>
        <c:auto val="1"/>
        <c:lblAlgn val="ctr"/>
        <c:lblOffset val="100"/>
        <c:noMultiLvlLbl val="0"/>
      </c:catAx>
      <c:valAx>
        <c:axId val="85144640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40201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47021779126318"/>
          <c:y val="0.19413644717056366"/>
          <c:w val="0.84217785281356627"/>
          <c:h val="0.709677881326060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</c:f>
              <c:strCache>
                <c:ptCount val="1"/>
                <c:pt idx="0">
                  <c:v>Продуктивность коров в племхозяйствах, кг/гол.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2756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</c:f>
              <c:strCache>
                <c:ptCount val="1"/>
                <c:pt idx="0">
                  <c:v>Продуктивность коров в племхозяйствах, кг/гол.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2987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2020г.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</c:f>
              <c:strCache>
                <c:ptCount val="1"/>
                <c:pt idx="0">
                  <c:v>Продуктивность коров в племхозяйствах, кг/гол.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3303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627520"/>
        <c:axId val="100422720"/>
      </c:barChart>
      <c:catAx>
        <c:axId val="43627520"/>
        <c:scaling>
          <c:orientation val="minMax"/>
        </c:scaling>
        <c:delete val="1"/>
        <c:axPos val="l"/>
        <c:majorTickMark val="none"/>
        <c:minorTickMark val="none"/>
        <c:tickLblPos val="nextTo"/>
        <c:crossAx val="100422720"/>
        <c:crosses val="autoZero"/>
        <c:auto val="1"/>
        <c:lblAlgn val="ctr"/>
        <c:lblOffset val="100"/>
        <c:noMultiLvlLbl val="0"/>
      </c:catAx>
      <c:valAx>
        <c:axId val="1004227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6275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30508570186601275"/>
          <c:w val="0.52372942576498616"/>
          <c:h val="0.524283716230677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7271010045184698"/>
          <c:w val="1"/>
          <c:h val="0.53158949762537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Поголовье племенных коров, гол.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8782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9264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Поголовье племенных коров, гол.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9067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2020г.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11060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Поголовье племенных коров, гол.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10542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48"/>
        <c:axId val="43626496"/>
        <c:axId val="100425024"/>
      </c:barChart>
      <c:catAx>
        <c:axId val="43626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0425024"/>
        <c:crosses val="autoZero"/>
        <c:auto val="1"/>
        <c:lblAlgn val="ctr"/>
        <c:lblOffset val="100"/>
        <c:noMultiLvlLbl val="0"/>
      </c:catAx>
      <c:valAx>
        <c:axId val="100425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6264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69126185973691157"/>
          <c:w val="1"/>
          <c:h val="0.113188260599913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Лист1!$B$28</c:f>
              <c:strCache>
                <c:ptCount val="1"/>
                <c:pt idx="0">
                  <c:v>Цена реализации, руб./кг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Лист1!$C$27:$E$27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Лист1!$C$28:$E$28</c:f>
              <c:numCache>
                <c:formatCode>#,##0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3248128"/>
        <c:axId val="168114368"/>
      </c:barChart>
      <c:catAx>
        <c:axId val="8324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8114368"/>
        <c:crosses val="autoZero"/>
        <c:auto val="1"/>
        <c:lblAlgn val="ctr"/>
        <c:lblOffset val="100"/>
        <c:noMultiLvlLbl val="0"/>
      </c:catAx>
      <c:valAx>
        <c:axId val="1681143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83248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Лист1!$B$23</c:f>
              <c:strCache>
                <c:ptCount val="1"/>
                <c:pt idx="0">
                  <c:v>Рентабельность, %</c:v>
                </c:pt>
              </c:strCache>
            </c:strRef>
          </c:tx>
          <c:spPr>
            <a:solidFill>
              <a:srgbClr val="F79646">
                <a:lumMod val="40000"/>
                <a:lumOff val="60000"/>
              </a:srgbClr>
            </a:solidFill>
          </c:spPr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sz="1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Лист1!$C$22:$E$22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Лист1!$C$23:$E$23</c:f>
              <c:numCache>
                <c:formatCode>0.0%</c:formatCode>
                <c:ptCount val="3"/>
                <c:pt idx="0">
                  <c:v>0.437</c:v>
                </c:pt>
                <c:pt idx="1">
                  <c:v>-0.11</c:v>
                </c:pt>
                <c:pt idx="2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-17"/>
        <c:axId val="83249152"/>
        <c:axId val="168113216"/>
      </c:barChart>
      <c:catAx>
        <c:axId val="8324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68113216"/>
        <c:crosses val="autoZero"/>
        <c:auto val="1"/>
        <c:lblAlgn val="ctr"/>
        <c:lblOffset val="100"/>
        <c:noMultiLvlLbl val="0"/>
      </c:catAx>
      <c:valAx>
        <c:axId val="16811321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8324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11BE-2D31-49CF-9E84-0C9A39E64EE8}" type="datetimeFigureOut">
              <a:rPr lang="ru-RU" smtClean="0"/>
              <a:t>24.02.2021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1A513-DB65-4D11-8072-DB905D52A75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48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612900" y="1189038"/>
            <a:ext cx="7883525" cy="5911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64467" y="7491188"/>
            <a:ext cx="3728749" cy="7095566"/>
          </a:xfrm>
          <a:noFill/>
          <a:ln/>
        </p:spPr>
        <p:txBody>
          <a:bodyPr lIns="92448" tIns="46226" rIns="92448" bIns="46226"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3160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7738" y="744538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ED6B49-8F87-4C71-A0C3-11A0882D714D}" type="slidenum">
              <a:rPr lang="ru-R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6150" y="742950"/>
            <a:ext cx="496570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601" indent="-28561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463" indent="-22849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447" indent="-22849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6432" indent="-22849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417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403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389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4373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37CE30F7-36E1-41A2-996E-1AB2C94DEE76}" type="slidenum">
              <a:rPr lang="ru-RU" altLang="ru-R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6150" y="742950"/>
            <a:ext cx="496570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601" indent="-28561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463" indent="-22849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447" indent="-22849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6432" indent="-22849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417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403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389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4373" indent="-22849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5F44A8E1-59E7-449D-BE82-6C2A750C46F2}" type="slidenum">
              <a:rPr lang="ru-RU" altLang="ru-RU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7738" y="744538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616180-8E20-4DE0-BB76-D71624A04F00}" type="slidenum">
              <a:rPr lang="ru-RU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7738" y="744538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4DFDD5-98FD-4CAE-A5BE-B14278BF3B69}" type="slidenum">
              <a:rPr lang="ru-RU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744538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68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4563" y="746125"/>
            <a:ext cx="4968875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C87622-1F06-4D1D-BA36-FA9157BD720D}" type="slidenum">
              <a:rPr lang="ru-RU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744538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6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47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5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519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7" y="213047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7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9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6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5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4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3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2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2B4830-FA01-4241-AC89-DE8B589319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465832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23F9BC-A538-4047-B43E-842F42CCE7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859389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8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5"/>
            <a:ext cx="7772400" cy="150018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90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80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270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360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451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541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631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721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AF89536-5F6A-461D-9925-EA62DB9788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290177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F2CCC4-B6FC-45C1-802A-9F00A3A91E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005155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9012" indent="0">
              <a:buNone/>
              <a:defRPr sz="1800" b="1"/>
            </a:lvl2pPr>
            <a:lvl3pPr marL="818047" indent="0">
              <a:buNone/>
              <a:defRPr sz="1600" b="1"/>
            </a:lvl3pPr>
            <a:lvl4pPr marL="1227070" indent="0">
              <a:buNone/>
              <a:defRPr sz="1500" b="1"/>
            </a:lvl4pPr>
            <a:lvl5pPr marL="1636088" indent="0">
              <a:buNone/>
              <a:defRPr sz="1500" b="1"/>
            </a:lvl5pPr>
            <a:lvl6pPr marL="2045114" indent="0">
              <a:buNone/>
              <a:defRPr sz="1500" b="1"/>
            </a:lvl6pPr>
            <a:lvl7pPr marL="2454138" indent="0">
              <a:buNone/>
              <a:defRPr sz="1500" b="1"/>
            </a:lvl7pPr>
            <a:lvl8pPr marL="2863158" indent="0">
              <a:buNone/>
              <a:defRPr sz="1500" b="1"/>
            </a:lvl8pPr>
            <a:lvl9pPr marL="3272161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4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9012" indent="0">
              <a:buNone/>
              <a:defRPr sz="1800" b="1"/>
            </a:lvl2pPr>
            <a:lvl3pPr marL="818047" indent="0">
              <a:buNone/>
              <a:defRPr sz="1600" b="1"/>
            </a:lvl3pPr>
            <a:lvl4pPr marL="1227070" indent="0">
              <a:buNone/>
              <a:defRPr sz="1500" b="1"/>
            </a:lvl4pPr>
            <a:lvl5pPr marL="1636088" indent="0">
              <a:buNone/>
              <a:defRPr sz="1500" b="1"/>
            </a:lvl5pPr>
            <a:lvl6pPr marL="2045114" indent="0">
              <a:buNone/>
              <a:defRPr sz="1500" b="1"/>
            </a:lvl6pPr>
            <a:lvl7pPr marL="2454138" indent="0">
              <a:buNone/>
              <a:defRPr sz="1500" b="1"/>
            </a:lvl7pPr>
            <a:lvl8pPr marL="2863158" indent="0">
              <a:buNone/>
              <a:defRPr sz="1500" b="1"/>
            </a:lvl8pPr>
            <a:lvl9pPr marL="3272161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4" y="2174876"/>
            <a:ext cx="4041774" cy="3951288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89BCCA1-71D2-4AE1-BCAE-74DB8AD8D7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771605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7B1057-3829-40B7-8CBF-4019005E80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697846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00A33C-4409-4129-8A29-448AEF02B9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954733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3" y="273053"/>
            <a:ext cx="3008312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4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3" y="1435153"/>
            <a:ext cx="3008312" cy="4691063"/>
          </a:xfrm>
        </p:spPr>
        <p:txBody>
          <a:bodyPr/>
          <a:lstStyle>
            <a:lvl1pPr marL="0" indent="0">
              <a:buNone/>
              <a:defRPr sz="1200"/>
            </a:lvl1pPr>
            <a:lvl2pPr marL="409012" indent="0">
              <a:buNone/>
              <a:defRPr sz="1000"/>
            </a:lvl2pPr>
            <a:lvl3pPr marL="818047" indent="0">
              <a:buNone/>
              <a:defRPr sz="900"/>
            </a:lvl3pPr>
            <a:lvl4pPr marL="1227070" indent="0">
              <a:buNone/>
              <a:defRPr sz="800"/>
            </a:lvl4pPr>
            <a:lvl5pPr marL="1636088" indent="0">
              <a:buNone/>
              <a:defRPr sz="800"/>
            </a:lvl5pPr>
            <a:lvl6pPr marL="2045114" indent="0">
              <a:buNone/>
              <a:defRPr sz="800"/>
            </a:lvl6pPr>
            <a:lvl7pPr marL="2454138" indent="0">
              <a:buNone/>
              <a:defRPr sz="800"/>
            </a:lvl7pPr>
            <a:lvl8pPr marL="2863158" indent="0">
              <a:buNone/>
              <a:defRPr sz="800"/>
            </a:lvl8pPr>
            <a:lvl9pPr marL="327216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11CD7AE-4D76-48E1-8ECB-6994009D55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41499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826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94" y="4800604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94" y="612777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09012" indent="0">
              <a:buNone/>
              <a:defRPr sz="2500"/>
            </a:lvl2pPr>
            <a:lvl3pPr marL="818047" indent="0">
              <a:buNone/>
              <a:defRPr sz="2200"/>
            </a:lvl3pPr>
            <a:lvl4pPr marL="1227070" indent="0">
              <a:buNone/>
              <a:defRPr sz="1800"/>
            </a:lvl4pPr>
            <a:lvl5pPr marL="1636088" indent="0">
              <a:buNone/>
              <a:defRPr sz="1800"/>
            </a:lvl5pPr>
            <a:lvl6pPr marL="2045114" indent="0">
              <a:buNone/>
              <a:defRPr sz="1800"/>
            </a:lvl6pPr>
            <a:lvl7pPr marL="2454138" indent="0">
              <a:buNone/>
              <a:defRPr sz="1800"/>
            </a:lvl7pPr>
            <a:lvl8pPr marL="2863158" indent="0">
              <a:buNone/>
              <a:defRPr sz="1800"/>
            </a:lvl8pPr>
            <a:lvl9pPr marL="3272161" indent="0">
              <a:buNone/>
              <a:defRPr sz="18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94" y="5367341"/>
            <a:ext cx="5486400" cy="804862"/>
          </a:xfrm>
        </p:spPr>
        <p:txBody>
          <a:bodyPr/>
          <a:lstStyle>
            <a:lvl1pPr marL="0" indent="0">
              <a:buNone/>
              <a:defRPr sz="1200"/>
            </a:lvl1pPr>
            <a:lvl2pPr marL="409012" indent="0">
              <a:buNone/>
              <a:defRPr sz="1000"/>
            </a:lvl2pPr>
            <a:lvl3pPr marL="818047" indent="0">
              <a:buNone/>
              <a:defRPr sz="900"/>
            </a:lvl3pPr>
            <a:lvl4pPr marL="1227070" indent="0">
              <a:buNone/>
              <a:defRPr sz="800"/>
            </a:lvl4pPr>
            <a:lvl5pPr marL="1636088" indent="0">
              <a:buNone/>
              <a:defRPr sz="800"/>
            </a:lvl5pPr>
            <a:lvl6pPr marL="2045114" indent="0">
              <a:buNone/>
              <a:defRPr sz="800"/>
            </a:lvl6pPr>
            <a:lvl7pPr marL="2454138" indent="0">
              <a:buNone/>
              <a:defRPr sz="800"/>
            </a:lvl7pPr>
            <a:lvl8pPr marL="2863158" indent="0">
              <a:buNone/>
              <a:defRPr sz="800"/>
            </a:lvl8pPr>
            <a:lvl9pPr marL="327216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F533870-5755-4F86-9E5C-E91A86734E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795367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0F492D-11A2-4FFD-B501-C40A7ABF18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844448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9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1CFAF27-5A68-4D5F-A78C-95AB376093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690594"/>
      </p:ext>
    </p:extLst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062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17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176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681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082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816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09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4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1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6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3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0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3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3140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5116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220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76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3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03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23" indent="0">
              <a:buNone/>
              <a:defRPr sz="2000" b="1"/>
            </a:lvl2pPr>
            <a:lvl3pPr marL="913443" indent="0">
              <a:buNone/>
              <a:defRPr sz="1800" b="1"/>
            </a:lvl3pPr>
            <a:lvl4pPr marL="1370169" indent="0">
              <a:buNone/>
              <a:defRPr sz="1600" b="1"/>
            </a:lvl4pPr>
            <a:lvl5pPr marL="1826886" indent="0">
              <a:buNone/>
              <a:defRPr sz="1600" b="1"/>
            </a:lvl5pPr>
            <a:lvl6pPr marL="2283606" indent="0">
              <a:buNone/>
              <a:defRPr sz="1600" b="1"/>
            </a:lvl6pPr>
            <a:lvl7pPr marL="2740329" indent="0">
              <a:buNone/>
              <a:defRPr sz="1600" b="1"/>
            </a:lvl7pPr>
            <a:lvl8pPr marL="3197045" indent="0">
              <a:buNone/>
              <a:defRPr sz="1600" b="1"/>
            </a:lvl8pPr>
            <a:lvl9pPr marL="36537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23" indent="0">
              <a:buNone/>
              <a:defRPr sz="2000" b="1"/>
            </a:lvl2pPr>
            <a:lvl3pPr marL="913443" indent="0">
              <a:buNone/>
              <a:defRPr sz="1800" b="1"/>
            </a:lvl3pPr>
            <a:lvl4pPr marL="1370169" indent="0">
              <a:buNone/>
              <a:defRPr sz="1600" b="1"/>
            </a:lvl4pPr>
            <a:lvl5pPr marL="1826886" indent="0">
              <a:buNone/>
              <a:defRPr sz="1600" b="1"/>
            </a:lvl5pPr>
            <a:lvl6pPr marL="2283606" indent="0">
              <a:buNone/>
              <a:defRPr sz="1600" b="1"/>
            </a:lvl6pPr>
            <a:lvl7pPr marL="2740329" indent="0">
              <a:buNone/>
              <a:defRPr sz="1600" b="1"/>
            </a:lvl7pPr>
            <a:lvl8pPr marL="3197045" indent="0">
              <a:buNone/>
              <a:defRPr sz="1600" b="1"/>
            </a:lvl8pPr>
            <a:lvl9pPr marL="36537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39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3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8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1" y="143511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23" indent="0">
              <a:buNone/>
              <a:defRPr sz="1200"/>
            </a:lvl2pPr>
            <a:lvl3pPr marL="913443" indent="0">
              <a:buNone/>
              <a:defRPr sz="1000"/>
            </a:lvl3pPr>
            <a:lvl4pPr marL="1370169" indent="0">
              <a:buNone/>
              <a:defRPr sz="900"/>
            </a:lvl4pPr>
            <a:lvl5pPr marL="1826886" indent="0">
              <a:buNone/>
              <a:defRPr sz="900"/>
            </a:lvl5pPr>
            <a:lvl6pPr marL="2283606" indent="0">
              <a:buNone/>
              <a:defRPr sz="900"/>
            </a:lvl6pPr>
            <a:lvl7pPr marL="2740329" indent="0">
              <a:buNone/>
              <a:defRPr sz="900"/>
            </a:lvl7pPr>
            <a:lvl8pPr marL="3197045" indent="0">
              <a:buNone/>
              <a:defRPr sz="900"/>
            </a:lvl8pPr>
            <a:lvl9pPr marL="365377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82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23" indent="0">
              <a:buNone/>
              <a:defRPr sz="2800"/>
            </a:lvl2pPr>
            <a:lvl3pPr marL="913443" indent="0">
              <a:buNone/>
              <a:defRPr sz="2400"/>
            </a:lvl3pPr>
            <a:lvl4pPr marL="1370169" indent="0">
              <a:buNone/>
              <a:defRPr sz="2000"/>
            </a:lvl4pPr>
            <a:lvl5pPr marL="1826886" indent="0">
              <a:buNone/>
              <a:defRPr sz="2000"/>
            </a:lvl5pPr>
            <a:lvl6pPr marL="2283606" indent="0">
              <a:buNone/>
              <a:defRPr sz="2000"/>
            </a:lvl6pPr>
            <a:lvl7pPr marL="2740329" indent="0">
              <a:buNone/>
              <a:defRPr sz="2000"/>
            </a:lvl7pPr>
            <a:lvl8pPr marL="3197045" indent="0">
              <a:buNone/>
              <a:defRPr sz="2000"/>
            </a:lvl8pPr>
            <a:lvl9pPr marL="3653771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23" indent="0">
              <a:buNone/>
              <a:defRPr sz="1200"/>
            </a:lvl2pPr>
            <a:lvl3pPr marL="913443" indent="0">
              <a:buNone/>
              <a:defRPr sz="1000"/>
            </a:lvl3pPr>
            <a:lvl4pPr marL="1370169" indent="0">
              <a:buNone/>
              <a:defRPr sz="900"/>
            </a:lvl4pPr>
            <a:lvl5pPr marL="1826886" indent="0">
              <a:buNone/>
              <a:defRPr sz="900"/>
            </a:lvl5pPr>
            <a:lvl6pPr marL="2283606" indent="0">
              <a:buNone/>
              <a:defRPr sz="900"/>
            </a:lvl6pPr>
            <a:lvl7pPr marL="2740329" indent="0">
              <a:buNone/>
              <a:defRPr sz="900"/>
            </a:lvl7pPr>
            <a:lvl8pPr marL="3197045" indent="0">
              <a:buNone/>
              <a:defRPr sz="900"/>
            </a:lvl8pPr>
            <a:lvl9pPr marL="365377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4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47" tIns="45674" rIns="91347" bIns="4567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347" tIns="45674" rIns="91347" bIns="4567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347" tIns="45674" rIns="91347" bIns="4567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443"/>
            <a:fld id="{E2B2FE67-DA46-4A60-B873-26B191B41D7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3443"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347" tIns="45674" rIns="91347" bIns="4567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44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347" tIns="45674" rIns="91347" bIns="4567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443"/>
            <a:fld id="{92999AB4-E4D1-4D07-8CB9-B137859C7E9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3443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87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344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543" indent="-342543" algn="l" defTabSz="9134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172" indent="-285452" algn="l" defTabSz="9134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804" indent="-228359" algn="l" defTabSz="9134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525" indent="-228359" algn="l" defTabSz="9134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244" indent="-228359" algn="l" defTabSz="91344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970" indent="-228359" algn="l" defTabSz="9134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687" indent="-228359" algn="l" defTabSz="9134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411" indent="-228359" algn="l" defTabSz="9134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130" indent="-228359" algn="l" defTabSz="9134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23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43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169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886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606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329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045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771" algn="l" defTabSz="9134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95" tIns="40908" rIns="81795" bIns="409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95" tIns="40908" rIns="81795" bIns="409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81795" tIns="40908" rIns="81795" bIns="40908" rtlCol="0" anchor="ctr"/>
          <a:lstStyle>
            <a:lvl1pPr algn="l">
              <a:defRPr sz="10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1795" tIns="40908" rIns="81795" bIns="40908" rtlCol="0" anchor="ctr"/>
          <a:lstStyle>
            <a:lvl1pPr algn="ctr">
              <a:defRPr sz="10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81795" tIns="40908" rIns="81795" bIns="40908" rtlCol="0" anchor="ctr"/>
          <a:lstStyle>
            <a:lvl1pPr algn="r">
              <a:defRPr sz="10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C590A4-2D41-4CF3-9C75-C38327644C3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21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815975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15975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2pPr>
      <a:lvl3pPr algn="ctr" defTabSz="815975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3pPr>
      <a:lvl4pPr algn="ctr" defTabSz="815975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4pPr>
      <a:lvl5pPr algn="ctr" defTabSz="815975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5pPr>
      <a:lvl6pPr marL="330551" algn="ctr" defTabSz="81721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6pPr>
      <a:lvl7pPr marL="661111" algn="ctr" defTabSz="81721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7pPr>
      <a:lvl8pPr marL="991666" algn="ctr" defTabSz="81721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8pPr>
      <a:lvl9pPr marL="1322235" algn="ctr" defTabSz="81721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Palatino Linotype" pitchFamily="18" charset="0"/>
        </a:defRPr>
      </a:lvl9pPr>
    </p:titleStyle>
    <p:bodyStyle>
      <a:lvl1pPr marL="304800" indent="-304800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61988" indent="-252413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9175" indent="-201613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0338" indent="-201613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38325" indent="-201613" algn="l" defTabSz="8159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49617" indent="-204511" algn="l" defTabSz="8180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8641" indent="-204511" algn="l" defTabSz="8180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7660" indent="-204511" algn="l" defTabSz="8180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6684" indent="-204511" algn="l" defTabSz="8180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9012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8047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7070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6088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5114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4138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3158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161" algn="l" defTabSz="81804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C7D2F-F9A4-4FBF-A6CD-C453A9164B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DFDBA-6326-40DE-BDFE-55B336C911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88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jpeg"/><Relationship Id="rId5" Type="http://schemas.openxmlformats.org/officeDocument/2006/relationships/image" Target="../media/image8.png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4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2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chart" Target="../charts/chart11.xml"/><Relationship Id="rId7" Type="http://schemas.openxmlformats.org/officeDocument/2006/relationships/image" Target="../media/image25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chart" Target="../charts/chart12.xml"/><Relationship Id="rId9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microsoft.com/office/2007/relationships/hdphoto" Target="../media/hdphoto1.wdp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" t="1094" r="1118" b="1053"/>
          <a:stretch>
            <a:fillRect/>
          </a:stretch>
        </p:blipFill>
        <p:spPr bwMode="auto">
          <a:xfrm>
            <a:off x="2677775" y="980728"/>
            <a:ext cx="3535973" cy="3589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8228140" y="6526213"/>
            <a:ext cx="37367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47" tIns="45674" rIns="91347" bIns="45674" anchor="ctr"/>
          <a:lstStyle/>
          <a:p>
            <a:pPr algn="r" defTabSz="913443"/>
            <a:fld id="{C5D1BC26-FD0C-4AA9-AF07-02B3BB6C41F0}" type="slidenum">
              <a:rPr lang="ru-RU" sz="1200" b="1">
                <a:solidFill>
                  <a:srgbClr val="C0504D"/>
                </a:solidFill>
              </a:rPr>
              <a:pPr algn="r" defTabSz="913443"/>
              <a:t>1</a:t>
            </a:fld>
            <a:endParaRPr lang="ru-RU" sz="1200" b="1" dirty="0">
              <a:solidFill>
                <a:srgbClr val="C0504D"/>
              </a:solidFill>
            </a:endParaRPr>
          </a:p>
        </p:txBody>
      </p:sp>
      <p:sp>
        <p:nvSpPr>
          <p:cNvPr id="2051" name="Oval 6"/>
          <p:cNvSpPr>
            <a:spLocks noChangeArrowheads="1"/>
          </p:cNvSpPr>
          <p:nvPr/>
        </p:nvSpPr>
        <p:spPr bwMode="auto">
          <a:xfrm>
            <a:off x="8260374" y="6354817"/>
            <a:ext cx="531934" cy="50323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lIns="91347" tIns="45674" rIns="91347" bIns="45674" anchor="ctr"/>
          <a:lstStyle/>
          <a:p>
            <a:pPr defTabSz="913443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51704" y="436563"/>
            <a:ext cx="84406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47" tIns="45674" rIns="91347" bIns="45674">
            <a:spAutoFit/>
          </a:bodyPr>
          <a:lstStyle/>
          <a:p>
            <a:pPr algn="ctr" defTabSz="913443"/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ЧУВАШСКОЙ РЕСПУБЛИКИ 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577173" y="4803419"/>
            <a:ext cx="7910146" cy="1435719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  <a:ex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</a:t>
            </a: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РАЗВИТИЯ  СЕЛЬСКОГО  ХОЗЯЙСТВА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3530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ЯЛЬЧИКСКОГО РАЙОНА  ЗА  2020 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403853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790162"/>
              </p:ext>
            </p:extLst>
          </p:nvPr>
        </p:nvGraphicFramePr>
        <p:xfrm>
          <a:off x="316145" y="764704"/>
          <a:ext cx="849311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1769185" y="6592945"/>
            <a:ext cx="54008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7" tIns="45674" rIns="91347" bIns="4567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3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kern="0" dirty="0">
                <a:solidFill>
                  <a:srgbClr val="006600"/>
                </a:solidFill>
              </a:rPr>
              <a:t>МИНИСТЕРСТВО СЕЛЬСКОГО ХОЗЯЙСТВА ЧУВАШСКОЙ РЕСПУБЛИКИ</a:t>
            </a:r>
          </a:p>
        </p:txBody>
      </p:sp>
      <p:grpSp>
        <p:nvGrpSpPr>
          <p:cNvPr id="19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21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Tx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Tx/>
                  <a:buNone/>
                  <a:defRPr/>
                </a:pPr>
                <a:t>10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22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24" name="Рисунок 9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Скругленный прямоугольник 10"/>
          <p:cNvSpPr>
            <a:spLocks noChangeArrowheads="1"/>
          </p:cNvSpPr>
          <p:nvPr/>
        </p:nvSpPr>
        <p:spPr bwMode="auto">
          <a:xfrm>
            <a:off x="0" y="-27384"/>
            <a:ext cx="9180512" cy="578882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  <a:ex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МОЛОКА во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категориях хозяйств </a:t>
            </a:r>
            <a:endParaRPr lang="ru-RU" altLang="ru-RU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3530"/>
            <a:r>
              <a:rPr lang="ru-RU" altLang="ru-RU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altLang="ru-RU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га 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сельхозугодий </a:t>
            </a:r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(2020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г., тонн)</a:t>
            </a:r>
          </a:p>
        </p:txBody>
      </p:sp>
      <p:sp>
        <p:nvSpPr>
          <p:cNvPr id="29" name="TextBox 1"/>
          <p:cNvSpPr txBox="1">
            <a:spLocks noChangeArrowheads="1"/>
          </p:cNvSpPr>
          <p:nvPr/>
        </p:nvSpPr>
        <p:spPr bwMode="auto">
          <a:xfrm>
            <a:off x="-62721" y="4005064"/>
            <a:ext cx="2099977" cy="292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3443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Чувашская Республика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49831" y="1845017"/>
            <a:ext cx="1073150" cy="31432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7" tIns="45674" rIns="91347" bIns="45674" anchor="ctr"/>
          <a:lstStyle/>
          <a:p>
            <a:pPr algn="ctr" defTabSz="91344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504" y="1825079"/>
            <a:ext cx="18850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Яльчикский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03125" y="4318207"/>
            <a:ext cx="3828685" cy="1152128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47" tIns="45674" rIns="91347" bIns="45674" anchor="ctr"/>
          <a:lstStyle/>
          <a:p>
            <a:pPr algn="ctr" defTabSz="91344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150,6%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Чувашской Республике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(65,5 тонн на 100 га)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7" name="Picture 4" descr="https://www.posylka.de/media/catalog/product/cache/2/image/9df78eab33525d08d6e5fb8d27136e95/0/8/08160249/fljaga-aljuminievaja-40-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91" y="553350"/>
            <a:ext cx="648072" cy="607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42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-94651" y="-27190"/>
            <a:ext cx="9253008" cy="57587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ПЛЕМЕННОЙ ПОТЕНЦИАЛ</a:t>
            </a:r>
            <a:endParaRPr lang="ru-RU" alt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Номер слайда 5"/>
          <p:cNvSpPr>
            <a:spLocks/>
          </p:cNvSpPr>
          <p:nvPr/>
        </p:nvSpPr>
        <p:spPr bwMode="auto">
          <a:xfrm>
            <a:off x="138778" y="6586060"/>
            <a:ext cx="495607" cy="19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00" tIns="45600" rIns="91200" bIns="45600" anchor="ctr"/>
          <a:lstStyle/>
          <a:p>
            <a:pPr algn="ctr"/>
            <a:fld id="{CB378D46-4BE2-4882-BE1F-B2BB4DE31384}" type="slidenum">
              <a:rPr lang="ru-RU" sz="10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11</a:t>
            </a:fld>
            <a:endParaRPr lang="ru-RU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564898919"/>
              </p:ext>
            </p:extLst>
          </p:nvPr>
        </p:nvGraphicFramePr>
        <p:xfrm>
          <a:off x="6358929" y="1412776"/>
          <a:ext cx="1597447" cy="1808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6404401" y="1052736"/>
            <a:ext cx="2749124" cy="559495"/>
          </a:xfrm>
          <a:prstGeom prst="rect">
            <a:avLst/>
          </a:prstGeom>
        </p:spPr>
        <p:txBody>
          <a:bodyPr wrap="square" lIns="66404" tIns="33202" rIns="66404" bIns="33202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Надой молока </a:t>
            </a:r>
            <a:r>
              <a:rPr lang="ru-RU" sz="16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корову</a:t>
            </a:r>
          </a:p>
          <a:p>
            <a:pPr algn="ctr"/>
            <a:r>
              <a:rPr lang="ru-RU" sz="16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СХО),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кг/гол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05024" y="3356992"/>
            <a:ext cx="2853333" cy="559495"/>
          </a:xfrm>
          <a:prstGeom prst="rect">
            <a:avLst/>
          </a:prstGeom>
        </p:spPr>
        <p:txBody>
          <a:bodyPr wrap="square" lIns="66404" tIns="33202" rIns="66404" bIns="33202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Удельный вес </a:t>
            </a:r>
            <a:r>
              <a:rPr lang="ru-RU" sz="16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племенных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коров (в СХО), %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41700363"/>
              </p:ext>
            </p:extLst>
          </p:nvPr>
        </p:nvGraphicFramePr>
        <p:xfrm>
          <a:off x="6155725" y="4234148"/>
          <a:ext cx="2952328" cy="1905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Овал 20"/>
          <p:cNvSpPr/>
          <p:nvPr/>
        </p:nvSpPr>
        <p:spPr>
          <a:xfrm>
            <a:off x="6300192" y="4236454"/>
            <a:ext cx="815990" cy="442038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6404" tIns="33202" rIns="66404" bIns="33202" rtlCol="0" anchor="ctr"/>
          <a:lstStyle/>
          <a:p>
            <a:r>
              <a:rPr lang="ru-RU" sz="12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36,6%</a:t>
            </a:r>
          </a:p>
        </p:txBody>
      </p:sp>
      <p:sp>
        <p:nvSpPr>
          <p:cNvPr id="22" name="Овал 21"/>
          <p:cNvSpPr/>
          <p:nvPr/>
        </p:nvSpPr>
        <p:spPr>
          <a:xfrm>
            <a:off x="7229837" y="4149080"/>
            <a:ext cx="798547" cy="434044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6404" tIns="33202" rIns="66404" bIns="33202" rtlCol="0" anchor="ctr"/>
          <a:lstStyle/>
          <a:p>
            <a:pPr defTabSz="664037"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7,1</a:t>
            </a: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12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100392" y="4062715"/>
            <a:ext cx="864096" cy="394758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6404" tIns="33202" rIns="66404" bIns="33202" rtlCol="0" anchor="ctr"/>
          <a:lstStyle/>
          <a:p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3,5</a:t>
            </a: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                      </a:t>
            </a:r>
            <a:endParaRPr lang="ru-RU" sz="12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8929" y="5783388"/>
            <a:ext cx="2735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Поголовье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плем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коров, гол.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4" descr="Картинки по запросу milk ic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84" y="44721"/>
            <a:ext cx="445612" cy="43204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649839" y="191110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467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94594" y="2246673"/>
            <a:ext cx="837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6 142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94594" y="2609629"/>
            <a:ext cx="837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5 479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05085" y="1607542"/>
            <a:ext cx="809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год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904738"/>
              </p:ext>
            </p:extLst>
          </p:nvPr>
        </p:nvGraphicFramePr>
        <p:xfrm>
          <a:off x="138778" y="994839"/>
          <a:ext cx="5866661" cy="5146531"/>
        </p:xfrm>
        <a:graphic>
          <a:graphicData uri="http://schemas.openxmlformats.org/drawingml/2006/table">
            <a:tbl>
              <a:tblPr/>
              <a:tblGrid>
                <a:gridCol w="1508079"/>
                <a:gridCol w="1052935"/>
                <a:gridCol w="777488"/>
                <a:gridCol w="821576"/>
                <a:gridCol w="860843"/>
                <a:gridCol w="845740"/>
              </a:tblGrid>
              <a:tr h="18336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Производство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молока </a:t>
                      </a:r>
                      <a:r>
                        <a:rPr lang="ru-RU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(все категории)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</a:p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тыс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тонн </a:t>
                      </a:r>
                    </a:p>
                  </a:txBody>
                  <a:tcPr marL="9077" marR="9077" marT="9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% к </a:t>
                      </a:r>
                    </a:p>
                  </a:txBody>
                  <a:tcPr marL="9077" marR="9077" marT="9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Поголовье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коров </a:t>
                      </a:r>
                      <a:r>
                        <a:rPr lang="ru-RU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(все категории)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голов</a:t>
                      </a:r>
                    </a:p>
                  </a:txBody>
                  <a:tcPr marL="9077" marR="9077" marT="9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Средний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надой </a:t>
                      </a:r>
                    </a:p>
                    <a:p>
                      <a:pPr algn="ctr" rtl="0" fontAlgn="t"/>
                      <a:r>
                        <a:rPr lang="ru-RU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(в СХО)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кг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Уд. вес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племскота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(в СХО)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2019 г.</a:t>
                      </a:r>
                    </a:p>
                  </a:txBody>
                  <a:tcPr marL="9077" marR="9077" marT="9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Чувашская Республика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436,8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86 253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6 467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43,5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Марпосадский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11,7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2 451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8 761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Чебоксарский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44,8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111,0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7 148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8 166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Аликовский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22,9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4 654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7 568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Ядринский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5 283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6 813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66,4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Батыревский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40,2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104,3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7 757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6 795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Янтиковский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107,5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3 553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6 625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68,5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Красночетайский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105,0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3 904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6 501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Красноармейский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3 431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6 455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4,2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Вурнарский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102,9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7 706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6 416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68,3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Яльчикский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5 470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6 356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Алатырский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1 625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5 683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Комсомольский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26,8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104,2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5 456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5 467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Ибресинский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16,7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105,1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3 439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5 441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Моргаушский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34,5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101,8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7 552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5 194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Цивильский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3 080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4 944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31,9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Канашский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21,2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100,8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4 654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4 756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Порецкий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101,2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1 423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4 281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Шумерлинский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1 434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3 934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Козловский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5,5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107,0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1 250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3 326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Урмарский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104,2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2 223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Шемуршинский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12,0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100,6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2 657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9077" marR="9077" marT="90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5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33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11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34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36" name="Рисунок 9"/>
            <p:cNvPicPr>
              <a:picLocks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8158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Box 10"/>
          <p:cNvSpPr txBox="1">
            <a:spLocks noChangeArrowheads="1"/>
          </p:cNvSpPr>
          <p:nvPr/>
        </p:nvSpPr>
        <p:spPr bwMode="auto">
          <a:xfrm>
            <a:off x="4141788" y="29829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8" name="AutoShape 3"/>
          <p:cNvSpPr>
            <a:spLocks noChangeArrowheads="1"/>
          </p:cNvSpPr>
          <p:nvPr/>
        </p:nvSpPr>
        <p:spPr bwMode="auto">
          <a:xfrm>
            <a:off x="-108520" y="9965"/>
            <a:ext cx="9289032" cy="466707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КАРТОФЕЛЕВОДСТВО, Яльчикский район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4" name="Picture 2" descr="http://cdn.onlinewebfonts.com/svg/img_48332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-9209"/>
            <a:ext cx="545600" cy="46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39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40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12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41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43" name="Рисунок 9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107504" y="1877010"/>
            <a:ext cx="16546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Все категории </a:t>
            </a:r>
            <a:endParaRPr lang="ru-RU" alt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хозяйств</a:t>
            </a:r>
            <a:endParaRPr lang="ru-RU" alt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81"/>
          <p:cNvSpPr txBox="1">
            <a:spLocks noChangeArrowheads="1"/>
          </p:cNvSpPr>
          <p:nvPr/>
        </p:nvSpPr>
        <p:spPr bwMode="auto">
          <a:xfrm>
            <a:off x="107504" y="4787304"/>
            <a:ext cx="121046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ЛПХ</a:t>
            </a:r>
          </a:p>
        </p:txBody>
      </p:sp>
      <p:sp>
        <p:nvSpPr>
          <p:cNvPr id="15" name="TextBox 82"/>
          <p:cNvSpPr txBox="1">
            <a:spLocks noChangeArrowheads="1"/>
          </p:cNvSpPr>
          <p:nvPr/>
        </p:nvSpPr>
        <p:spPr bwMode="auto">
          <a:xfrm>
            <a:off x="136867" y="3101244"/>
            <a:ext cx="140364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СХО</a:t>
            </a:r>
          </a:p>
        </p:txBody>
      </p:sp>
      <p:sp>
        <p:nvSpPr>
          <p:cNvPr id="16" name="TextBox 83"/>
          <p:cNvSpPr txBox="1">
            <a:spLocks noChangeArrowheads="1"/>
          </p:cNvSpPr>
          <p:nvPr/>
        </p:nvSpPr>
        <p:spPr bwMode="auto">
          <a:xfrm>
            <a:off x="107504" y="3982908"/>
            <a:ext cx="140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КФХ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95134" y="54868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Площадь, га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95936" y="54868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Валовой сбор, </a:t>
            </a:r>
            <a:r>
              <a:rPr lang="ru-RU" sz="1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тыс.тонн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344121"/>
              </p:ext>
            </p:extLst>
          </p:nvPr>
        </p:nvGraphicFramePr>
        <p:xfrm>
          <a:off x="1495149" y="1268760"/>
          <a:ext cx="2356770" cy="4104456"/>
        </p:xfrm>
        <a:graphic>
          <a:graphicData uri="http://schemas.openxmlformats.org/drawingml/2006/table">
            <a:tbl>
              <a:tblPr/>
              <a:tblGrid>
                <a:gridCol w="785590"/>
                <a:gridCol w="785590"/>
                <a:gridCol w="785590"/>
              </a:tblGrid>
              <a:tr h="6459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2019г.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2020г.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621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1 133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621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621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622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930628"/>
              </p:ext>
            </p:extLst>
          </p:nvPr>
        </p:nvGraphicFramePr>
        <p:xfrm>
          <a:off x="4141788" y="1258819"/>
          <a:ext cx="2302419" cy="4114397"/>
        </p:xfrm>
        <a:graphic>
          <a:graphicData uri="http://schemas.openxmlformats.org/drawingml/2006/table">
            <a:tbl>
              <a:tblPr/>
              <a:tblGrid>
                <a:gridCol w="767473"/>
                <a:gridCol w="767473"/>
                <a:gridCol w="767473"/>
              </a:tblGrid>
              <a:tr h="6580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439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753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3995936" y="620688"/>
            <a:ext cx="0" cy="511256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403648" y="620688"/>
            <a:ext cx="0" cy="511256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588224" y="620688"/>
            <a:ext cx="0" cy="511256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i.ya-webdesign.com/images/tri-delta-letters-png-1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893537"/>
            <a:ext cx="362449" cy="49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915816" y="5958870"/>
            <a:ext cx="2885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Площадь 2021г.: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+ 25%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60232" y="54868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Рентабельность, %</a:t>
            </a:r>
          </a:p>
          <a:p>
            <a:pPr algn="ctr"/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(по Чувашской Республике)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75091"/>
              </p:ext>
            </p:extLst>
          </p:nvPr>
        </p:nvGraphicFramePr>
        <p:xfrm>
          <a:off x="6663033" y="1294613"/>
          <a:ext cx="2302419" cy="658013"/>
        </p:xfrm>
        <a:graphic>
          <a:graphicData uri="http://schemas.openxmlformats.org/drawingml/2006/table">
            <a:tbl>
              <a:tblPr/>
              <a:tblGrid>
                <a:gridCol w="767473"/>
                <a:gridCol w="767473"/>
                <a:gridCol w="767473"/>
              </a:tblGrid>
              <a:tr h="6580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917572"/>
              </p:ext>
            </p:extLst>
          </p:nvPr>
        </p:nvGraphicFramePr>
        <p:xfrm>
          <a:off x="6660233" y="4181044"/>
          <a:ext cx="2358800" cy="1466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664159" y="358335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Цена реализации (руб./кг)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920336"/>
              </p:ext>
            </p:extLst>
          </p:nvPr>
        </p:nvGraphicFramePr>
        <p:xfrm>
          <a:off x="6625606" y="1877010"/>
          <a:ext cx="2518394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181216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-108520" y="-27384"/>
            <a:ext cx="9361040" cy="56916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ПЛАНА ВВОДА В ОБОРОТ </a:t>
            </a:r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необрабатываемых земель </a:t>
            </a:r>
            <a:r>
              <a:rPr lang="ru-RU" altLang="ru-RU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сельхозназначения</a:t>
            </a:r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в сравнении с посевной площадью в 2020г.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(га)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250825" y="6558280"/>
            <a:ext cx="8902700" cy="342900"/>
            <a:chOff x="250825" y="6558280"/>
            <a:chExt cx="8902700" cy="342900"/>
          </a:xfrm>
        </p:grpSpPr>
        <p:sp>
          <p:nvSpPr>
            <p:cNvPr id="9" name="Oval 8"/>
            <p:cNvSpPr>
              <a:extLst>
                <a:ext uri="smNativeData">
                  <pr:smNativeData xmlns="" xmlns:p14="http://schemas.microsoft.com/office/powerpoint/2010/main" xmlns:pr="smNativeData" val="SMDATA_16_IDziXBMAAAAlAAAAZgAAAA0AAAAAkAAAAEgAAACQAAAASAAAAAAAAAABAAAAAAAAAAEAAABQAAAAAAAAAAAA8D8AAAAAAADwPwAAAAAAAOA/AAAAAAAA4D8AAAAAAADgPwAAAAAAAOA/AAAAAAAA4D8AAAAAAADgPwAAAAAAAOA/AAAAAAAA4D8CAAAAjAAAAAEAAAAAAAAA/8yZAP///wgAAAAAAAAAAAAAAAAAAAAAAAAAAAAAAAAAAAAAeAAAAAEAAABAAAAAAAAAAAAAAABaAAAAAAAAAAAAAAAAAAAAAAAAAAAAAAAAAAAAAAAAAAAAAAAAAAAAAAAAAAAAAAAAAAAAAAAAAAAAAAAAAAAAAAAAAAAAAAAAAAAAFAAAADwAAAABAAAAAAAAAABmAAAK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8yZAP///wEAAAAAAAAAAAAAAAAAAAAAAAAAAAAAAAAAAAAAAAAAAABmAAB/f38A7uzhA8zMzADAwP8Af39/AAAAAAAAAAAAAAAAAAAAAAAAAAAAIQAAABgAAAAUAAAAGjYAAIUoAACZNwAADSoAABAgAAAmAAAACAAAAP//////////"/>
                </a:ext>
              </a:extLst>
            </p:cNvSpPr>
            <p:nvPr/>
          </p:nvSpPr>
          <p:spPr>
            <a:xfrm>
              <a:off x="8794750" y="6586855"/>
              <a:ext cx="243205" cy="248920"/>
            </a:xfrm>
            <a:prstGeom prst="ellipse">
              <a:avLst/>
            </a:prstGeom>
            <a:solidFill>
              <a:srgbClr val="FFCC99"/>
            </a:solidFill>
            <a:ln w="6350" cap="flat" cmpd="sng" algn="ctr">
              <a:solidFill>
                <a:srgbClr val="006600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anchor="ctr"/>
            <a:lstStyle/>
            <a:p>
              <a:pPr algn="ctr">
                <a:defRPr lang="ru-RU" sz="1400" b="1">
                  <a:solidFill>
                    <a:srgbClr val="800000"/>
                  </a:solidFill>
                </a:defRPr>
              </a:pPr>
              <a:endParaRPr lang="ru-RU" sz="1400" b="1">
                <a:solidFill>
                  <a:srgbClr val="800000"/>
                </a:solidFill>
              </a:endParaRPr>
            </a:p>
          </p:txBody>
        </p:sp>
        <p:pic>
          <p:nvPicPr>
            <p:cNvPr id="10" name="Рисунок 33"/>
            <p:cNvPicPr>
              <a:extLst>
                <a:ext uri="smNativeData">
                  <pr:smNativeData xmlns="" xmlns:p14="http://schemas.microsoft.com/office/powerpoint/2010/main" xmlns:pr="smNativeData" val="SMDATA_18_IDziXB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lQAAAG0AAABwAAAAaQ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+BvQX///8BAAAAAAAAAAAAAAAAAAAAAAAAAAAAAAAAAAAAAAAAAAAAAAACf39/AO7s4QPMzMwAwMD/AH9/fwAAAAAAAAAAAAAAAAD///8AAAAAACEAAAAYAAAAFAAAAG8CAABnKAAAKQQAACsqAAAQAAAAJgAAAAgAAAD//////////w=="/>
                </a:ext>
              </a:extLst>
            </p:cNvPicPr>
            <p:nvPr/>
          </p:nvPicPr>
          <p:blipFill>
            <a:blip r:embed="rId3"/>
            <a:srcRect l="1490" t="1090" r="1120" b="1050"/>
            <a:stretch>
              <a:fillRect/>
            </a:stretch>
          </p:blipFill>
          <p:spPr>
            <a:xfrm>
              <a:off x="395605" y="6567805"/>
              <a:ext cx="280670" cy="28702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1" name="Прямая соединительная линия 6"/>
            <p:cNvSpPr>
              <a:extLst>
                <a:ext uri="smNativeData">
                  <pr:smNativeData xmlns="" xmlns:p14="http://schemas.microsoft.com/office/powerpoint/2010/main" xmlns:pr="smNativeData" val="SMDATA_16_IDziXBMAAAAlAAAACg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Bm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T4G9Bf///wEAAAAAAAAAAAAAAAAAAAAAAAAAAAAAAAAAAAAAAAAAAABmAAB/f38A7uzhA8zMzADAwP8Af39/AAAAAAAAAAAAAAAAAAAAAAAAAAAAIQAAABgAAAAUAAAAiwEAAFgoAAAoNwAAWCgAABAAAAAmAAAACAAAAP//////////"/>
                </a:ext>
              </a:extLst>
            </p:cNvSpPr>
            <p:nvPr/>
          </p:nvSpPr>
          <p:spPr>
            <a:xfrm>
              <a:off x="250825" y="6558280"/>
              <a:ext cx="8715375" cy="0"/>
            </a:xfrm>
            <a:prstGeom prst="line">
              <a:avLst/>
            </a:prstGeom>
            <a:noFill/>
            <a:ln w="9525" cap="flat" cmpd="sng" algn="ctr">
              <a:solidFill>
                <a:srgbClr val="00660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2" name="Rectangle 12"/>
            <p:cNvSpPr>
              <a:extLst>
                <a:ext uri="smNativeData">
                  <pr:smNativeData xmlns="" xmlns:p14="http://schemas.microsoft.com/office/powerpoint/2010/main" xmlns:pr="smNativeData" val="SMDATA_16_IDziXB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T4G9Bf///wEAAAAAAAAAAAAAAAAAAAAAAAAAAAAAAAAAAAAAAAAAAAAAAAJ/f38A7uzhA8zMzADAwP8Af39/AAAAAAAAAAAAAAAAAAAAAAAAAAAAIQAAABgAAAAUAAAASgsAAI8oAABULAAAdCoAABAgAAAmAAAACAAAAP//////////"/>
                </a:ext>
              </a:extLst>
            </p:cNvSpPr>
            <p:nvPr/>
          </p:nvSpPr>
          <p:spPr>
            <a:xfrm>
              <a:off x="1835150" y="6593205"/>
              <a:ext cx="5370830" cy="3079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anchor="t"/>
            <a:lstStyle/>
            <a:p>
              <a:pPr>
                <a:defRPr lang="ru-RU"/>
              </a:pPr>
              <a:r>
                <a:rPr lang="ru-RU" sz="140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sp>
          <p:nvSpPr>
            <p:cNvPr id="13" name="Номер слайда 5"/>
            <p:cNvSpPr>
              <a:extLst>
                <a:ext uri="smNativeData">
                  <pr:smNativeData xmlns="" xmlns:p14="http://schemas.microsoft.com/office/powerpoint/2010/main" xmlns:pr="smNativeData" val="SMDATA_16_IDzi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T4G9Bf///wEAAAAAAAAAAAAAAAAAAAAAAAAAAAAAAAAAAAAAAAAAAAAAAAJ/f38A7uzhA8zMzADAwP8Af39/AAAAAAAAAAAAAAAAAAAAAAAAAAAAIQAAABgAAAAUAAAAXzUAANAoAABPOAAAsykAABAAAAAmAAAACAAAAP//////////"/>
                </a:ext>
              </a:extLst>
            </p:cNvSpPr>
            <p:nvPr/>
          </p:nvSpPr>
          <p:spPr>
            <a:xfrm>
              <a:off x="8676005" y="6634480"/>
              <a:ext cx="477520" cy="14414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anchor="ctr"/>
            <a:lstStyle/>
            <a:p>
              <a:pPr algn="ctr">
                <a:defRPr lang="ru-RU"/>
              </a:pPr>
              <a:fld id="{8C248BF5-BB61-717D-2F9C-4D28C5D2D918}" type="slidenum">
                <a:rPr lang="ru-RU" sz="1400" b="1" smtClean="0">
                  <a:solidFill>
                    <a:srgbClr val="006600"/>
                  </a:solidFill>
                </a:rPr>
                <a:pPr algn="ctr">
                  <a:defRPr lang="ru-RU"/>
                </a:pPr>
                <a:t>13</a:t>
              </a:fld>
              <a:endParaRPr lang="ru-RU" sz="1400" b="1" dirty="0">
                <a:solidFill>
                  <a:srgbClr val="006600"/>
                </a:solidFill>
              </a:endParaRPr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07810"/>
              </p:ext>
            </p:extLst>
          </p:nvPr>
        </p:nvGraphicFramePr>
        <p:xfrm>
          <a:off x="676275" y="764704"/>
          <a:ext cx="5353008" cy="5400600"/>
        </p:xfrm>
        <a:graphic>
          <a:graphicData uri="http://schemas.openxmlformats.org/drawingml/2006/table">
            <a:tbl>
              <a:tblPr/>
              <a:tblGrid>
                <a:gridCol w="2016224"/>
                <a:gridCol w="864479"/>
                <a:gridCol w="745331"/>
                <a:gridCol w="853155"/>
                <a:gridCol w="873819"/>
              </a:tblGrid>
              <a:tr h="419617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Наименование района</a:t>
                      </a: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Наличие </a:t>
                      </a:r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необрабат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земель, га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Ввод в оборот неиспользуемых земель сельхозназначения, га</a:t>
                      </a: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План</a:t>
                      </a: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Факт </a:t>
                      </a: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% к плану</a:t>
                      </a: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Комсомольский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Красноармейский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Шемуршинский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Яльчикский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Канашский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2 раза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Моргаушский</a:t>
                      </a: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Ядринский</a:t>
                      </a:r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Козловский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1 009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Красночетайский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Ибресинский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Чебоксарский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1 041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Алатырский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3 498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1 750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1 729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98,7%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Вурнарский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1 811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Урмарский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3 102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1 555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1 245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80,1%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Батыревский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Шумерлинский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5 512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2 760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1 901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68,9%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Аликовский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3 449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1 725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1 114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64,6%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Янтиковский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58,0%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A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Порецкий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30,8%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016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Цивильский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1 059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530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14,5%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0054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Мариинско-Посадский 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3 050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1 525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5620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Чувашская Республика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30 118*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15 095</a:t>
                      </a: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11 357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75,2%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449806"/>
              </p:ext>
            </p:extLst>
          </p:nvPr>
        </p:nvGraphicFramePr>
        <p:xfrm>
          <a:off x="6228184" y="764867"/>
          <a:ext cx="864096" cy="5400437"/>
        </p:xfrm>
        <a:graphic>
          <a:graphicData uri="http://schemas.openxmlformats.org/drawingml/2006/table">
            <a:tbl>
              <a:tblPr/>
              <a:tblGrid>
                <a:gridCol w="864096"/>
              </a:tblGrid>
              <a:tr h="79208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Закуста-ренность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</a:t>
                      </a:r>
                    </a:p>
                  </a:txBody>
                  <a:tcPr marL="7637" marR="7637" marT="76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1 574,6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584,4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3 995,2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1 333,6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841,1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4 107,4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3 012,9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2 178,1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1 241,6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889,3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797,0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465,7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7 887,4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1 217,2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06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2 145,0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453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33 428,3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37" marR="7637" marT="7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92063" y="6235332"/>
            <a:ext cx="496848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 по данным муниципальных районов</a:t>
            </a:r>
            <a:endParaRPr lang="ru-RU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05980" y="2276872"/>
            <a:ext cx="1947545" cy="15841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Осталось </a:t>
            </a: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ввести в ЧР </a:t>
            </a:r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27,9 </a:t>
            </a: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га </a:t>
            </a:r>
            <a:endParaRPr lang="ru-RU" sz="13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(3,2% </a:t>
            </a:r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сельхозугодий, 13% по ПФО, 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12% по РФ)</a:t>
            </a:r>
            <a:endParaRPr lang="ru-RU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s://zapad-decor.ru/images/1/%D0%B8%D0%BA%D0%BE%D0%BD%D0%BA%D0%B0-%D0%B3%D0%B0%D0%BB%D0%BE%D1%87%D0%BA%D0%B0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85" y="2172542"/>
            <a:ext cx="208660" cy="2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31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agri.firestone.it/img/icons/combine-harveste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794" y="2871529"/>
            <a:ext cx="778494" cy="77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Номер слайда 5"/>
          <p:cNvSpPr>
            <a:spLocks/>
          </p:cNvSpPr>
          <p:nvPr/>
        </p:nvSpPr>
        <p:spPr bwMode="auto">
          <a:xfrm>
            <a:off x="122175" y="6586060"/>
            <a:ext cx="495607" cy="19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92" tIns="45548" rIns="91092" bIns="45548" anchor="ctr"/>
          <a:lstStyle/>
          <a:p>
            <a:pPr algn="ctr"/>
            <a:fld id="{CB378D46-4BE2-4882-BE1F-B2BB4DE31384}" type="slidenum">
              <a:rPr lang="ru-RU" sz="10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14</a:t>
            </a:fld>
            <a:endParaRPr lang="ru-RU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-36512" y="-27384"/>
            <a:ext cx="9190037" cy="531692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ЭНЕРГООБЕСПЕЧЕННОСТЬ </a:t>
            </a:r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сельскохозяйственной техникой</a:t>
            </a:r>
            <a:endParaRPr lang="ru-RU" alt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Номер слайда 5"/>
          <p:cNvSpPr>
            <a:spLocks/>
          </p:cNvSpPr>
          <p:nvPr/>
        </p:nvSpPr>
        <p:spPr bwMode="auto">
          <a:xfrm>
            <a:off x="138778" y="6586060"/>
            <a:ext cx="495607" cy="19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92" tIns="45548" rIns="91092" bIns="45548" anchor="ctr"/>
          <a:lstStyle/>
          <a:p>
            <a:pPr algn="ctr"/>
            <a:fld id="{CB378D46-4BE2-4882-BE1F-B2BB4DE31384}" type="slidenum">
              <a:rPr lang="ru-RU" sz="10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14</a:t>
            </a:fld>
            <a:endParaRPr lang="ru-RU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6021288"/>
            <a:ext cx="1512168" cy="528717"/>
          </a:xfrm>
          <a:prstGeom prst="rect">
            <a:avLst/>
          </a:prstGeom>
        </p:spPr>
        <p:txBody>
          <a:bodyPr wrap="square" lIns="66404" tIns="33202" rIns="66404" bIns="33202">
            <a:spAutoFit/>
          </a:bodyPr>
          <a:lstStyle/>
          <a:p>
            <a:pPr lvl="0"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700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 на 1 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кормоуб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комбайн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6021288"/>
            <a:ext cx="1584176" cy="528717"/>
          </a:xfrm>
          <a:prstGeom prst="rect">
            <a:avLst/>
          </a:prstGeom>
        </p:spPr>
        <p:txBody>
          <a:bodyPr wrap="square" lIns="66404" tIns="33202" rIns="66404" bIns="33202">
            <a:spAutoFit/>
          </a:bodyPr>
          <a:lstStyle/>
          <a:p>
            <a:pPr lvl="0"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 на 1 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зерн.комбайн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15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16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Tx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Tx/>
                  <a:buNone/>
                  <a:defRPr/>
                </a:pPr>
                <a:t>14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17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19" name="Рисунок 9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287038"/>
              </p:ext>
            </p:extLst>
          </p:nvPr>
        </p:nvGraphicFramePr>
        <p:xfrm>
          <a:off x="170360" y="620688"/>
          <a:ext cx="5841799" cy="5174202"/>
        </p:xfrm>
        <a:graphic>
          <a:graphicData uri="http://schemas.openxmlformats.org/drawingml/2006/table">
            <a:tbl>
              <a:tblPr/>
              <a:tblGrid>
                <a:gridCol w="2148906"/>
                <a:gridCol w="1136275"/>
                <a:gridCol w="1230964"/>
                <a:gridCol w="1325654"/>
              </a:tblGrid>
              <a:tr h="57631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Наименование района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Нагрузка на 1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зерноуб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комбайн,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Нагрузка на 1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кормоуб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комбайн,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Энергообесп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га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площ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л.с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7913" marR="7913" marT="7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Комсомольский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677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168,5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Яльчикский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341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645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137,2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Батыревский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313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1617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153,8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2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Красночетайский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311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119,5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2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Аликовский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508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167,4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2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Красноармейский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149,2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2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Чебоксарский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135,7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52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Ядринский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519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92,4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Вурнарский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421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137,9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9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Козловский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931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147,8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9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Урмарский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757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127,0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9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Цивильский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1162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135,2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9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Шемуршинский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606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748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114,2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9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Шумерлинский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599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117,5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9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Янтиковский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125,8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>
                        <a:alpha val="49000"/>
                      </a:srgbClr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Ибресинский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801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86,9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Канашский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1147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84,4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Мариинско-Посадский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2621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66,0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CF"/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Моргаушский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86,2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Порецкий 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2195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76,3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Алатырский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1784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089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 республике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507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859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116,8</a:t>
                      </a:r>
                    </a:p>
                  </a:txBody>
                  <a:tcPr marL="7913" marR="7913" marT="7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Picture 2" descr="https://zapad-decor.ru/images/1/%D0%B8%D0%BA%D0%BE%D0%BD%D0%BA%D0%B0-%D0%B3%D0%B0%D0%BB%D0%BE%D1%87%D0%BA%D0%B0-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342" y="1404711"/>
            <a:ext cx="208660" cy="2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20" y="5785519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Оптимальная нагрузка: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32240" y="798430"/>
            <a:ext cx="219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Приобретено 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(хозяйствами </a:t>
            </a:r>
            <a:r>
              <a:rPr lang="ru-RU" sz="1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Яльчикского</a:t>
            </a:r>
            <a:r>
              <a:rPr lang="ru-RU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района):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67547"/>
              </p:ext>
            </p:extLst>
          </p:nvPr>
        </p:nvGraphicFramePr>
        <p:xfrm>
          <a:off x="6306026" y="2099623"/>
          <a:ext cx="2516428" cy="783316"/>
        </p:xfrm>
        <a:graphic>
          <a:graphicData uri="http://schemas.openxmlformats.org/drawingml/2006/table">
            <a:tbl>
              <a:tblPr/>
              <a:tblGrid>
                <a:gridCol w="786384"/>
                <a:gridCol w="865022"/>
                <a:gridCol w="865022"/>
              </a:tblGrid>
              <a:tr h="391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190350"/>
              </p:ext>
            </p:extLst>
          </p:nvPr>
        </p:nvGraphicFramePr>
        <p:xfrm>
          <a:off x="6385076" y="3395767"/>
          <a:ext cx="2516428" cy="783316"/>
        </p:xfrm>
        <a:graphic>
          <a:graphicData uri="http://schemas.openxmlformats.org/drawingml/2006/table">
            <a:tbl>
              <a:tblPr/>
              <a:tblGrid>
                <a:gridCol w="786384"/>
                <a:gridCol w="865022"/>
                <a:gridCol w="865022"/>
              </a:tblGrid>
              <a:tr h="391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284110"/>
              </p:ext>
            </p:extLst>
          </p:nvPr>
        </p:nvGraphicFramePr>
        <p:xfrm>
          <a:off x="6415382" y="4733916"/>
          <a:ext cx="2516428" cy="783316"/>
        </p:xfrm>
        <a:graphic>
          <a:graphicData uri="http://schemas.openxmlformats.org/drawingml/2006/table">
            <a:tbl>
              <a:tblPr/>
              <a:tblGrid>
                <a:gridCol w="786384"/>
                <a:gridCol w="865022"/>
                <a:gridCol w="865022"/>
              </a:tblGrid>
              <a:tr h="391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8" name="Picture 4" descr="https://avatars.mds.yandex.net/get-zen_doc/103153/pub_5a4aef3e581669f6637bcd57_5a4b272bdcaf8e64f570595d/scale_12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617" y="1767903"/>
            <a:ext cx="543742" cy="40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6372200" y="4403879"/>
            <a:ext cx="2571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Прочей сельхозтехники, ед.:</a:t>
            </a:r>
            <a:endParaRPr lang="ru-RU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48264" y="3035727"/>
            <a:ext cx="2571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Зерноуб.комбайнов</a:t>
            </a:r>
            <a:r>
              <a:rPr lang="ru-RU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, ед.:</a:t>
            </a:r>
            <a:endParaRPr lang="ru-RU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44208" y="1815878"/>
            <a:ext cx="2571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Тракторов, ед.:</a:t>
            </a:r>
            <a:endParaRPr lang="ru-RU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08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8169" y="-27384"/>
            <a:ext cx="9027161" cy="418863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ИНВЕСТИЦИИ В </a:t>
            </a: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АПК </a:t>
            </a:r>
            <a:r>
              <a:rPr lang="ru-RU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Яльчикского</a:t>
            </a: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72883" y="1276816"/>
            <a:ext cx="6228183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0" indent="-184150" algn="just" defTabSz="913443"/>
            <a:r>
              <a:rPr lang="ru-RU" sz="145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СХПК «Труд</a:t>
            </a:r>
            <a:r>
              <a:rPr lang="ru-RU" sz="145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</a:t>
            </a:r>
            <a:r>
              <a:rPr lang="ru-RU" sz="14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«Реконструкция </a:t>
            </a:r>
            <a:r>
              <a:rPr lang="ru-RU" sz="14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модернизация коровника </a:t>
            </a:r>
            <a:endParaRPr lang="ru-RU" sz="145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indent="-184150" algn="just" defTabSz="913443"/>
            <a:r>
              <a:rPr lang="ru-RU" sz="14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на </a:t>
            </a:r>
            <a:r>
              <a:rPr lang="ru-RU" sz="14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 голов.</a:t>
            </a:r>
          </a:p>
          <a:p>
            <a:pPr marL="184150" indent="-184150" algn="just" defTabSz="913443"/>
            <a:r>
              <a:rPr lang="ru-RU" sz="145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СХПК им. </a:t>
            </a:r>
            <a:r>
              <a:rPr lang="ru-RU" sz="145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Ленина:</a:t>
            </a:r>
            <a:r>
              <a:rPr lang="ru-RU" sz="14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«Строительство </a:t>
            </a:r>
            <a:r>
              <a:rPr lang="ru-RU" sz="14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зерносклада на 2000 </a:t>
            </a:r>
            <a:r>
              <a:rPr lang="ru-RU" sz="14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тонн»</a:t>
            </a:r>
            <a:endParaRPr lang="ru-RU" sz="14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indent="-184150" algn="just" defTabSz="913443"/>
            <a:r>
              <a:rPr lang="ru-RU" sz="145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«Эмметево</a:t>
            </a:r>
            <a:r>
              <a:rPr lang="ru-RU" sz="145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</a:t>
            </a:r>
            <a:r>
              <a:rPr lang="ru-RU" sz="14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«Строительство </a:t>
            </a:r>
            <a:r>
              <a:rPr lang="ru-RU" sz="14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молочно-товарной фермы </a:t>
            </a:r>
            <a:endParaRPr lang="ru-RU" sz="145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indent="-184150" algn="just" defTabSz="913443"/>
            <a:r>
              <a:rPr lang="ru-RU" sz="14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на </a:t>
            </a:r>
            <a:r>
              <a:rPr lang="ru-RU" sz="14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голов (первый этап</a:t>
            </a:r>
            <a:r>
              <a:rPr lang="ru-RU" sz="14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)».</a:t>
            </a:r>
            <a:endParaRPr lang="ru-RU" sz="14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22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23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15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24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32" name="Рисунок 9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-32157" y="941875"/>
            <a:ext cx="2940439" cy="2041021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ru-RU" altLang="ru-RU" b="1" u="sng" dirty="0" smtClean="0">
                <a:solidFill>
                  <a:srgbClr val="FF3300"/>
                </a:solidFill>
                <a:cs typeface="Arial" panose="020B0604020202020204" pitchFamily="34" charset="0"/>
              </a:rPr>
              <a:t>2020 год: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altLang="ru-RU" b="1" dirty="0" smtClean="0">
                <a:solidFill>
                  <a:srgbClr val="FF0000"/>
                </a:solidFill>
                <a:cs typeface="Arial" panose="020B0604020202020204" pitchFamily="34" charset="0"/>
              </a:rPr>
              <a:t>314,5</a:t>
            </a:r>
            <a:r>
              <a:rPr lang="ru-RU" altLang="ru-RU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altLang="ru-RU" sz="1500" dirty="0" smtClean="0">
                <a:solidFill>
                  <a:prstClr val="black"/>
                </a:solidFill>
                <a:cs typeface="Arial" panose="020B0604020202020204" pitchFamily="34" charset="0"/>
              </a:rPr>
              <a:t>млн</a:t>
            </a:r>
            <a:r>
              <a:rPr lang="ru-RU" altLang="ru-RU" sz="1500" dirty="0">
                <a:solidFill>
                  <a:prstClr val="black"/>
                </a:solidFill>
                <a:cs typeface="Arial" panose="020B0604020202020204" pitchFamily="34" charset="0"/>
              </a:rPr>
              <a:t>. руб. </a:t>
            </a:r>
            <a:endParaRPr lang="ru-RU" altLang="ru-RU" sz="1500" i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altLang="ru-RU" b="1" dirty="0" smtClean="0">
                <a:solidFill>
                  <a:srgbClr val="FF3300"/>
                </a:solidFill>
                <a:cs typeface="Arial" panose="020B0604020202020204" pitchFamily="34" charset="0"/>
              </a:rPr>
              <a:t>149 </a:t>
            </a:r>
            <a:r>
              <a:rPr lang="ru-RU" altLang="ru-RU" sz="1500" dirty="0" smtClean="0">
                <a:solidFill>
                  <a:prstClr val="black"/>
                </a:solidFill>
                <a:cs typeface="Arial" panose="020B0604020202020204" pitchFamily="34" charset="0"/>
              </a:rPr>
              <a:t>инвестиционных проекта: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- 3</a:t>
            </a:r>
            <a:r>
              <a:rPr lang="ru-RU" altLang="ru-RU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altLang="ru-RU" sz="15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стр</a:t>
            </a:r>
            <a:r>
              <a:rPr lang="ru-RU" altLang="ru-RU" sz="1500" dirty="0" smtClean="0">
                <a:solidFill>
                  <a:prstClr val="black"/>
                </a:solidFill>
                <a:cs typeface="Arial" panose="020B0604020202020204" pitchFamily="34" charset="0"/>
              </a:rPr>
              <a:t>-во (реконструкция) 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1500" dirty="0" smtClean="0">
                <a:solidFill>
                  <a:prstClr val="black"/>
                </a:solidFill>
                <a:cs typeface="Arial" panose="020B0604020202020204" pitchFamily="34" charset="0"/>
              </a:rPr>
              <a:t>производственных объектов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- 146 </a:t>
            </a:r>
            <a:r>
              <a:rPr lang="ru-RU" altLang="ru-RU" sz="1500" dirty="0" smtClean="0">
                <a:solidFill>
                  <a:prstClr val="black"/>
                </a:solidFill>
                <a:cs typeface="Arial" panose="020B0604020202020204" pitchFamily="34" charset="0"/>
              </a:rPr>
              <a:t>приобретение с/х техники</a:t>
            </a:r>
          </a:p>
          <a:p>
            <a:pPr algn="ctr">
              <a:spcBef>
                <a:spcPct val="20000"/>
              </a:spcBef>
              <a:defRPr/>
            </a:pPr>
            <a:endParaRPr lang="ru-RU" altLang="ru-RU" sz="15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87440" y="651944"/>
            <a:ext cx="5677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(реконструкция) производственных объектов: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2917498" y="836713"/>
            <a:ext cx="430366" cy="2088231"/>
          </a:xfrm>
          <a:prstGeom prst="leftBrace">
            <a:avLst/>
          </a:prstGeom>
          <a:noFill/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3443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380" y="467380"/>
            <a:ext cx="2169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Реализованные:</a:t>
            </a:r>
            <a:endParaRPr lang="ru-RU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AutoShape 13"/>
          <p:cNvSpPr>
            <a:spLocks noChangeArrowheads="1"/>
          </p:cNvSpPr>
          <p:nvPr/>
        </p:nvSpPr>
        <p:spPr bwMode="auto">
          <a:xfrm>
            <a:off x="38169" y="3933055"/>
            <a:ext cx="2870113" cy="2107739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algn="l" defTabSz="265113">
              <a:spcBef>
                <a:spcPct val="0"/>
              </a:spcBef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defTabSz="265113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54013" algn="l"/>
                <a:tab pos="54133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ru-RU" altLang="ru-RU" sz="16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2021-2024 годы: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alt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216 </a:t>
            </a:r>
            <a:r>
              <a:rPr lang="ru-RU" altLang="ru-RU" sz="1600" dirty="0" smtClean="0">
                <a:solidFill>
                  <a:prstClr val="black"/>
                </a:solidFill>
                <a:cs typeface="Arial" panose="020B0604020202020204" pitchFamily="34" charset="0"/>
              </a:rPr>
              <a:t>млн. руб.;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9 </a:t>
            </a:r>
            <a:r>
              <a:rPr lang="ru-RU" altLang="ru-RU" sz="15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стр</a:t>
            </a:r>
            <a:r>
              <a:rPr lang="ru-RU" altLang="ru-RU" sz="1500" dirty="0" smtClean="0">
                <a:solidFill>
                  <a:prstClr val="black"/>
                </a:solidFill>
                <a:cs typeface="Arial" panose="020B0604020202020204" pitchFamily="34" charset="0"/>
              </a:rPr>
              <a:t>-во (реконструкция</a:t>
            </a:r>
            <a:r>
              <a:rPr lang="ru-RU" altLang="ru-RU" sz="1500" dirty="0">
                <a:solidFill>
                  <a:prstClr val="black"/>
                </a:solidFill>
                <a:cs typeface="Arial" panose="020B0604020202020204" pitchFamily="34" charset="0"/>
              </a:rPr>
              <a:t>) 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1500" dirty="0">
                <a:solidFill>
                  <a:prstClr val="black"/>
                </a:solidFill>
                <a:cs typeface="Arial" panose="020B0604020202020204" pitchFamily="34" charset="0"/>
              </a:rPr>
              <a:t>производственных </a:t>
            </a:r>
            <a:r>
              <a:rPr lang="ru-RU" altLang="ru-RU" sz="1500" dirty="0" smtClean="0">
                <a:solidFill>
                  <a:prstClr val="black"/>
                </a:solidFill>
                <a:cs typeface="Arial" panose="020B0604020202020204" pitchFamily="34" charset="0"/>
              </a:rPr>
              <a:t>объектов</a:t>
            </a:r>
            <a:endParaRPr lang="ru-RU" altLang="ru-RU" sz="15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6855" y="3142709"/>
            <a:ext cx="233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Запланированные к реализации:</a:t>
            </a:r>
            <a:endParaRPr lang="ru-RU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059832" y="3283929"/>
            <a:ext cx="618093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«АСК-Яльчики</a:t>
            </a:r>
            <a:r>
              <a:rPr lang="ru-RU" sz="1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«Строительство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тепличного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комплекса»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«Эмметево</a:t>
            </a:r>
            <a:r>
              <a:rPr lang="ru-RU" sz="1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«Строительство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молочно-товарной фермы 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на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голов»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КФХ </a:t>
            </a:r>
            <a:r>
              <a:rPr lang="ru-RU" sz="1400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Бикулова</a:t>
            </a:r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А.Н.: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«Строительство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коровника для со-держания КРС 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с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доильным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залом»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ЗАО «Прогресс</a:t>
            </a:r>
            <a:r>
              <a:rPr lang="ru-RU" sz="1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«Строительство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здания для хранения и переработки 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зерна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осям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30*61,3м»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СХПК «Комбайн</a:t>
            </a:r>
            <a:r>
              <a:rPr lang="ru-RU" sz="1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-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зерносклада;</a:t>
            </a:r>
          </a:p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-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коровника на 400 голов 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с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доильным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залом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 Глава К(Ф)Х Васильева </a:t>
            </a:r>
            <a:r>
              <a:rPr lang="ru-RU" sz="1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Т.Г.: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КЗС (ЗАВ);</a:t>
            </a:r>
          </a:p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-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зернохранилища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СХПК  «Труд</a:t>
            </a:r>
            <a:r>
              <a:rPr lang="ru-RU" sz="14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«Модернизация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помещения для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доращивания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КРС»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Левая фигурная скобка 33"/>
          <p:cNvSpPr/>
          <p:nvPr/>
        </p:nvSpPr>
        <p:spPr>
          <a:xfrm>
            <a:off x="2934248" y="3196746"/>
            <a:ext cx="269600" cy="3301538"/>
          </a:xfrm>
          <a:prstGeom prst="leftBrace">
            <a:avLst/>
          </a:prstGeom>
          <a:noFill/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3443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6810" y="2924944"/>
            <a:ext cx="5677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(реконструкция) производственных объектов:</a:t>
            </a:r>
          </a:p>
        </p:txBody>
      </p:sp>
    </p:spTree>
    <p:extLst>
      <p:ext uri="{BB962C8B-B14F-4D97-AF65-F5344CB8AC3E}">
        <p14:creationId xmlns:p14="http://schemas.microsoft.com/office/powerpoint/2010/main" val="321364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Диаграмма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088629"/>
              </p:ext>
            </p:extLst>
          </p:nvPr>
        </p:nvGraphicFramePr>
        <p:xfrm>
          <a:off x="421325" y="3279981"/>
          <a:ext cx="8441361" cy="1533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4" name="Диаграмма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738806"/>
              </p:ext>
            </p:extLst>
          </p:nvPr>
        </p:nvGraphicFramePr>
        <p:xfrm>
          <a:off x="352721" y="2320674"/>
          <a:ext cx="8467751" cy="988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>
            <a:defPPr>
              <a:defRPr lang="ru-RU"/>
            </a:defPPr>
            <a:lvl1pPr algn="ctr">
              <a:defRPr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3530"/>
            <a:r>
              <a:rPr lang="ru-RU" dirty="0" smtClean="0"/>
              <a:t>РАЗВИТИЕ МАЛЫХ ФОРМ ХОЗЯЙСТВОВАНИЯ	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402518" y="4823574"/>
            <a:ext cx="2808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Вовлечения в субъекты МСП, ед.</a:t>
            </a:r>
            <a:endParaRPr lang="ru-RU" sz="1100" dirty="0"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884283" y="6063372"/>
            <a:ext cx="4186014" cy="794627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круглогодичная занятость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сельского населения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гарантия сбыта продукции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увеличение производства сельхозпродукции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овышение качества продукции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6" name="Диаграмма 55"/>
          <p:cNvGraphicFramePr/>
          <p:nvPr>
            <p:extLst>
              <p:ext uri="{D42A27DB-BD31-4B8C-83A1-F6EECF244321}">
                <p14:modId xmlns:p14="http://schemas.microsoft.com/office/powerpoint/2010/main" val="212120174"/>
              </p:ext>
            </p:extLst>
          </p:nvPr>
        </p:nvGraphicFramePr>
        <p:xfrm>
          <a:off x="5573938" y="5159520"/>
          <a:ext cx="2472082" cy="807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4" name="Скругленный прямоугольник 53"/>
          <p:cNvSpPr/>
          <p:nvPr/>
        </p:nvSpPr>
        <p:spPr>
          <a:xfrm>
            <a:off x="6411123" y="470077"/>
            <a:ext cx="1013481" cy="3766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2020г.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977988" y="461961"/>
            <a:ext cx="1017507" cy="3766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2006г.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24286" y="796257"/>
            <a:ext cx="10857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  <a:p>
            <a:pPr algn="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8 703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9556" y="796257"/>
            <a:ext cx="3888432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Сельхозпотребительские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кооперативы</a:t>
            </a:r>
          </a:p>
          <a:p>
            <a:endParaRPr lang="ru-RU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Крестьянские (фермерские) хозяйства</a:t>
            </a:r>
          </a:p>
          <a:p>
            <a:endParaRPr lang="ru-RU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Личные подсобные хозяйства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67107" y="827223"/>
            <a:ext cx="10857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</a:p>
          <a:p>
            <a:pPr algn="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9 151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6171578" y="698875"/>
            <a:ext cx="0" cy="1145949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26137" y="5085184"/>
            <a:ext cx="4884426" cy="190532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Развитие сельскохозяйственной кооперации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Комплексное (юридическое, бухгалтерское) сопровождение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Стимулирование  перевода  ЛПХ в крестьянские (фермерские) хозяйства за счет предоставления  </a:t>
            </a: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грантов и посредством 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заключения социальных контрактов на открытие 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собственного 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дела (250,0 тыс. рублей)</a:t>
            </a:r>
            <a:endParaRPr lang="ru-RU" sz="1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Создание условий для развития </a:t>
            </a: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несельскохозяйственного предпринимательства</a:t>
            </a:r>
            <a:endParaRPr lang="ru-R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3" name="Picture 6" descr="http://wl.static.fotolia.com/jpg/00/37/95/68/400_F_37956824_9GrvkHQLEbLgFSYKvNexzhCiHpq0j5Nj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88" y="1541112"/>
            <a:ext cx="430280" cy="32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2" descr="https://cncsquid.com/data/uploads/items/2943/preview/6o3nzj1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88" y="1140521"/>
            <a:ext cx="453091" cy="28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8" descr="https://raw.githubusercontent.com/asian-code/malfactory/master/malfactory-images/handshak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98" y="796257"/>
            <a:ext cx="430570" cy="264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0" name="Прямая соединительная линия 89"/>
          <p:cNvCxnSpPr/>
          <p:nvPr/>
        </p:nvCxnSpPr>
        <p:spPr>
          <a:xfrm>
            <a:off x="429126" y="4823927"/>
            <a:ext cx="8136904" cy="0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4784802" y="4823927"/>
            <a:ext cx="0" cy="1955672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Скругленный прямоугольник 92"/>
          <p:cNvSpPr/>
          <p:nvPr/>
        </p:nvSpPr>
        <p:spPr>
          <a:xfrm>
            <a:off x="1441755" y="4869160"/>
            <a:ext cx="1512168" cy="3714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5552910" y="4869160"/>
            <a:ext cx="2729906" cy="3714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к 2025 г.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467599"/>
            <a:ext cx="137154" cy="720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85974" y="4376137"/>
            <a:ext cx="2224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представили заявки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251520" y="2451375"/>
            <a:ext cx="137154" cy="720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TextBox 120"/>
          <p:cNvSpPr txBox="1"/>
          <p:nvPr/>
        </p:nvSpPr>
        <p:spPr>
          <a:xfrm>
            <a:off x="457982" y="2359913"/>
            <a:ext cx="2224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получили грант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1591376" y="1991890"/>
            <a:ext cx="6304090" cy="36802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Активность участия в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грантовой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поддержке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 2012-2020 годы)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9" name="Диаграмма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211252"/>
              </p:ext>
            </p:extLst>
          </p:nvPr>
        </p:nvGraphicFramePr>
        <p:xfrm>
          <a:off x="345243" y="3608505"/>
          <a:ext cx="8476014" cy="3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76" name="Группа 75"/>
          <p:cNvGrpSpPr/>
          <p:nvPr/>
        </p:nvGrpSpPr>
        <p:grpSpPr>
          <a:xfrm>
            <a:off x="451120" y="3182374"/>
            <a:ext cx="8369352" cy="308435"/>
            <a:chOff x="151472" y="2680202"/>
            <a:chExt cx="9101048" cy="308435"/>
          </a:xfrm>
        </p:grpSpPr>
        <p:sp>
          <p:nvSpPr>
            <p:cNvPr id="77" name="TextBox 76"/>
            <p:cNvSpPr txBox="1"/>
            <p:nvPr/>
          </p:nvSpPr>
          <p:spPr>
            <a:xfrm>
              <a:off x="151472" y="2721837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05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dirty="0"/>
                <a:t>64%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29232" y="2721836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52%</a:t>
              </a:r>
              <a:endParaRPr lang="ru-RU" sz="10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043608" y="2721837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51%</a:t>
              </a:r>
              <a:endParaRPr lang="ru-RU" sz="10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443684" y="2721837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46%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13043" y="2721837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44%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276928" y="2734721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44%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682261" y="2733856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43%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131840" y="2707694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43%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563888" y="2710773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42%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016693" y="2707693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39%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422681" y="2706154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38%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57637" y="2695090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35%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11937" y="2710773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33%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717841" y="2719953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33%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171578" y="2693551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32%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532325" y="2693550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32%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977290" y="2699709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31%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424604" y="2693549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30%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812360" y="2691267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30%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246645" y="2691266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29%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8697213" y="2680202"/>
              <a:ext cx="55530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27%</a:t>
              </a:r>
              <a:endParaRPr lang="ru-RU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5" name="Прямая со стрелкой 4"/>
          <p:cNvCxnSpPr/>
          <p:nvPr/>
        </p:nvCxnSpPr>
        <p:spPr>
          <a:xfrm>
            <a:off x="539552" y="3501008"/>
            <a:ext cx="9329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Freeform 22"/>
          <p:cNvSpPr/>
          <p:nvPr/>
        </p:nvSpPr>
        <p:spPr>
          <a:xfrm>
            <a:off x="1383477" y="2796019"/>
            <a:ext cx="178131" cy="146281"/>
          </a:xfrm>
          <a:custGeom>
            <a:avLst/>
            <a:gdLst>
              <a:gd name="connsiteX0" fmla="*/ 0 w 2115671"/>
              <a:gd name="connsiteY0" fmla="*/ 842682 h 1309924"/>
              <a:gd name="connsiteX1" fmla="*/ 806824 w 2115671"/>
              <a:gd name="connsiteY1" fmla="*/ 1272988 h 1309924"/>
              <a:gd name="connsiteX2" fmla="*/ 2115671 w 2115671"/>
              <a:gd name="connsiteY2" fmla="*/ 0 h 1309924"/>
              <a:gd name="connsiteX3" fmla="*/ 2115671 w 2115671"/>
              <a:gd name="connsiteY3" fmla="*/ 0 h 1309924"/>
              <a:gd name="connsiteX0" fmla="*/ 0 w 2115671"/>
              <a:gd name="connsiteY0" fmla="*/ 842682 h 1309924"/>
              <a:gd name="connsiteX1" fmla="*/ 806824 w 2115671"/>
              <a:gd name="connsiteY1" fmla="*/ 1272988 h 1309924"/>
              <a:gd name="connsiteX2" fmla="*/ 2115671 w 2115671"/>
              <a:gd name="connsiteY2" fmla="*/ 0 h 1309924"/>
              <a:gd name="connsiteX0" fmla="*/ 0 w 2151530"/>
              <a:gd name="connsiteY0" fmla="*/ 1057835 h 1538490"/>
              <a:gd name="connsiteX1" fmla="*/ 806824 w 2151530"/>
              <a:gd name="connsiteY1" fmla="*/ 1488141 h 1538490"/>
              <a:gd name="connsiteX2" fmla="*/ 2151530 w 2151530"/>
              <a:gd name="connsiteY2" fmla="*/ 0 h 1538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51530" h="1538490">
                <a:moveTo>
                  <a:pt x="0" y="1057835"/>
                </a:moveTo>
                <a:cubicBezTo>
                  <a:pt x="227106" y="1343211"/>
                  <a:pt x="448236" y="1664447"/>
                  <a:pt x="806824" y="1488141"/>
                </a:cubicBezTo>
                <a:cubicBezTo>
                  <a:pt x="1165412" y="1311835"/>
                  <a:pt x="2151530" y="0"/>
                  <a:pt x="2151530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034256" y="5801763"/>
            <a:ext cx="4159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вовлеченных в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агропредпринимательство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7" name="Диаграмма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958410"/>
              </p:ext>
            </p:extLst>
          </p:nvPr>
        </p:nvGraphicFramePr>
        <p:xfrm>
          <a:off x="112528" y="2596127"/>
          <a:ext cx="8957769" cy="1895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68" name="TextBox 1"/>
          <p:cNvSpPr txBox="1"/>
          <p:nvPr/>
        </p:nvSpPr>
        <p:spPr>
          <a:xfrm rot="18818416">
            <a:off x="583213" y="4048086"/>
            <a:ext cx="113593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Яльчикский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8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97120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>
            <a:defPPr>
              <a:defRPr lang="ru-RU"/>
            </a:defPPr>
            <a:lvl1pPr algn="ctr">
              <a:defRPr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3530"/>
            <a:r>
              <a:rPr lang="ru-RU" dirty="0" smtClean="0"/>
              <a:t>Финансирование мероприятий по развитию сельских территорий </a:t>
            </a:r>
          </a:p>
          <a:p>
            <a:pPr defTabSz="913530"/>
            <a:r>
              <a:rPr lang="ru-RU" dirty="0" smtClean="0"/>
              <a:t>Чувашской Республики» за 2012-2020 гг.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79561"/>
              </p:ext>
            </p:extLst>
          </p:nvPr>
        </p:nvGraphicFramePr>
        <p:xfrm>
          <a:off x="107504" y="692696"/>
          <a:ext cx="9001000" cy="5905704"/>
        </p:xfrm>
        <a:graphic>
          <a:graphicData uri="http://schemas.openxmlformats.org/drawingml/2006/table">
            <a:tbl>
              <a:tblPr/>
              <a:tblGrid>
                <a:gridCol w="432048"/>
                <a:gridCol w="1310658"/>
                <a:gridCol w="498059"/>
                <a:gridCol w="569211"/>
                <a:gridCol w="640362"/>
                <a:gridCol w="426908"/>
                <a:gridCol w="355757"/>
                <a:gridCol w="498059"/>
                <a:gridCol w="426908"/>
                <a:gridCol w="426908"/>
                <a:gridCol w="569211"/>
                <a:gridCol w="711513"/>
                <a:gridCol w="703003"/>
                <a:gridCol w="680194"/>
                <a:gridCol w="752201"/>
              </a:tblGrid>
              <a:tr h="17637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п/п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Наименование района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2012-2020 годы (млн. рублей)</a:t>
                      </a:r>
                    </a:p>
                  </a:txBody>
                  <a:tcPr marL="6126" marR="6126" marT="6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Объем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финансирования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/>
                      </a:r>
                      <a:b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жителя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29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Улучшение жилищных условий 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ФАПы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Местные инициативы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граждан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ККЗ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Проектирование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ККЗ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клубы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газ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вода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дороги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Инициативное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бюджети-рование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дополнительные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меры по УРСТ 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Объем финансирования, всего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9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Алатырский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Аликовский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Батыревский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558,2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Вурнарский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Ибресинский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Канашский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293,5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77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Козловский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5,6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Комсомольский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Красноармейский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Красночетайский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Марпосадский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Моргаушский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Порецкий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Урмарский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Цивильский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Чебоксарский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Шемуршинский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85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Шумерлинский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Ядринский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Яльчикский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Янтиковский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Всего:</a:t>
                      </a:r>
                    </a:p>
                  </a:txBody>
                  <a:tcPr marL="6126" marR="6126" marT="61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935,2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1 079,8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313,7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4 420,8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1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97120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>
            <a:defPPr>
              <a:defRPr lang="ru-RU"/>
            </a:defPPr>
            <a:lvl1pPr algn="ctr">
              <a:defRPr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3530"/>
            <a:r>
              <a:rPr lang="ru-RU" dirty="0" smtClean="0"/>
              <a:t>Финансирование мероприятий по развитию сельских территорий </a:t>
            </a:r>
          </a:p>
          <a:p>
            <a:pPr defTabSz="913530"/>
            <a:r>
              <a:rPr lang="ru-RU" dirty="0" smtClean="0"/>
              <a:t>Чувашской Республики» </a:t>
            </a:r>
            <a:r>
              <a:rPr lang="ru-RU" u="sng" dirty="0" smtClean="0"/>
              <a:t>на 1 жителя</a:t>
            </a:r>
            <a:endParaRPr lang="ru-RU" u="sng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684568"/>
              </p:ext>
            </p:extLst>
          </p:nvPr>
        </p:nvGraphicFramePr>
        <p:xfrm>
          <a:off x="755576" y="692696"/>
          <a:ext cx="727280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25283" y="3284984"/>
            <a:ext cx="1602387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ru-RU" sz="1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Яльчикский</a:t>
            </a:r>
            <a:endParaRPr lang="ru-RU" sz="1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7693" y="2780928"/>
            <a:ext cx="2099977" cy="292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3443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Чувашская Республика</a:t>
            </a:r>
          </a:p>
        </p:txBody>
      </p:sp>
    </p:spTree>
    <p:extLst>
      <p:ext uri="{BB962C8B-B14F-4D97-AF65-F5344CB8AC3E}">
        <p14:creationId xmlns:p14="http://schemas.microsoft.com/office/powerpoint/2010/main" val="222193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кругленный прямоугольник 15"/>
          <p:cNvSpPr>
            <a:spLocks noChangeArrowheads="1"/>
          </p:cNvSpPr>
          <p:nvPr/>
        </p:nvSpPr>
        <p:spPr bwMode="auto">
          <a:xfrm>
            <a:off x="170361" y="44450"/>
            <a:ext cx="8878396" cy="648246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  <a:ex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ФИЗИЧЕСКОГО ОБЪЕМА </a:t>
            </a:r>
          </a:p>
          <a:p>
            <a:pPr algn="ctr" defTabSz="913530"/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 продукции сельского хозяйства в 2020 г., %</a:t>
            </a:r>
          </a:p>
        </p:txBody>
      </p:sp>
      <p:grpSp>
        <p:nvGrpSpPr>
          <p:cNvPr id="11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13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2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14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16" name="Рисунок 9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90978"/>
              </p:ext>
            </p:extLst>
          </p:nvPr>
        </p:nvGraphicFramePr>
        <p:xfrm>
          <a:off x="0" y="769128"/>
          <a:ext cx="606683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4907685" y="5300315"/>
            <a:ext cx="1380939" cy="2889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7" tIns="45674" rIns="91347" bIns="45674" anchor="ctr"/>
          <a:lstStyle>
            <a:defPPr>
              <a:defRPr lang="en-US"/>
            </a:defPPr>
            <a:lvl1pPr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01638" indent="555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03275" indent="111125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06500" indent="165100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8138" indent="220663" algn="l" defTabSz="803275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место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434801" y="2492896"/>
            <a:ext cx="3470425" cy="17281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7" tIns="45674" rIns="91347" bIns="45674" anchor="ctr"/>
          <a:lstStyle/>
          <a:p>
            <a:pPr algn="ctr" defTabSz="913443"/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100,3%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физического объема</a:t>
            </a:r>
          </a:p>
          <a:p>
            <a:pPr algn="ctr" defTabSz="91344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место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2020г. </a:t>
            </a:r>
            <a:r>
              <a:rPr lang="ru-RU" sz="1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объему производства сельскохозяйственной продукции</a:t>
            </a:r>
          </a:p>
          <a:p>
            <a:pPr algn="ctr" defTabSz="91344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5,9 % - доля 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Чувашской Республики)</a:t>
            </a:r>
            <a:endParaRPr lang="ru-RU" sz="16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288624" y="4437112"/>
            <a:ext cx="274787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47" tIns="45674" rIns="91347" bIns="45674" anchor="ctr"/>
          <a:lstStyle/>
          <a:p>
            <a:pPr algn="ctr" defTabSz="913443"/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105,0% 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Чувашской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Республике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48" y="5373216"/>
            <a:ext cx="1619671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ru-RU" sz="1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Яльчикский</a:t>
            </a:r>
            <a:endParaRPr lang="ru-RU" sz="1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0361" y="4653136"/>
            <a:ext cx="5905242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2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453076"/>
              </p:ext>
            </p:extLst>
          </p:nvPr>
        </p:nvGraphicFramePr>
        <p:xfrm>
          <a:off x="74067" y="758536"/>
          <a:ext cx="7201554" cy="5632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28254" y="-25102"/>
            <a:ext cx="9172253" cy="597120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>
            <a:defPPr>
              <a:defRPr lang="ru-RU"/>
            </a:defPPr>
            <a:lvl1pPr algn="ctr">
              <a:defRPr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3530"/>
            <a:r>
              <a:rPr lang="ru-RU" dirty="0" smtClean="0"/>
              <a:t>ИНДЕКС ПРОИЗВОДСТВА СЕЛЬСКОХОЗЯЙСТВЕННОЙ ПРОДУКЦИИ 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хозяйствах всех </a:t>
            </a:r>
            <a:r>
              <a:rPr lang="ru-RU" dirty="0" smtClean="0"/>
              <a:t>категорий за 2014-2020 гг.</a:t>
            </a:r>
            <a:endParaRPr lang="ru-RU" dirty="0"/>
          </a:p>
        </p:txBody>
      </p:sp>
      <p:pic>
        <p:nvPicPr>
          <p:cNvPr id="10" name="Picture 2" descr="https://zapad-decor.ru/images/1/%D0%B8%D0%BA%D0%BE%D0%BD%D0%BA%D0%B0-%D0%B3%D0%B0%D0%BB%D0%BE%D1%87%D0%BA%D0%B0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935" y="2440942"/>
            <a:ext cx="208660" cy="2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7916690" y="764704"/>
            <a:ext cx="1119806" cy="1080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лет</a:t>
            </a:r>
            <a:endParaRPr lang="ru-RU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249755"/>
              </p:ext>
            </p:extLst>
          </p:nvPr>
        </p:nvGraphicFramePr>
        <p:xfrm>
          <a:off x="1907704" y="620688"/>
          <a:ext cx="357852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63221" y="2440942"/>
            <a:ext cx="202455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Чувашская Республика</a:t>
            </a:r>
            <a:endParaRPr lang="ru-RU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7759" y="6268278"/>
            <a:ext cx="144016" cy="117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057" y="6165304"/>
            <a:ext cx="20162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год</a:t>
            </a:r>
            <a:endParaRPr lang="ru-RU" sz="13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012160" y="2426717"/>
            <a:ext cx="648072" cy="28803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660232" y="3356993"/>
            <a:ext cx="2376264" cy="1656184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148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Чувашия – на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26,4%</a:t>
            </a:r>
          </a:p>
          <a:p>
            <a:pPr algn="ctr" defTabSz="685148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ПФО – на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25,1%</a:t>
            </a:r>
          </a:p>
          <a:p>
            <a:pPr algn="ctr" defTabSz="685148"/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Россия – на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21,1%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3527" y="1556792"/>
            <a:ext cx="1673043" cy="20121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ru-RU" sz="1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Яльчикский</a:t>
            </a:r>
            <a:endParaRPr lang="ru-RU" sz="1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s://zapad-decor.ru/images/1/%D0%B8%D0%BA%D0%BE%D0%BD%D0%BA%D0%B0-%D0%B3%D0%B0%D0%BB%D0%BE%D1%87%D0%BA%D0%B0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935" y="1526204"/>
            <a:ext cx="208660" cy="2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27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3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28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30" name="Рисунок 9"/>
            <p:cNvPicPr>
              <a:picLocks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432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Box 10"/>
          <p:cNvSpPr txBox="1">
            <a:spLocks noChangeArrowheads="1"/>
          </p:cNvSpPr>
          <p:nvPr/>
        </p:nvSpPr>
        <p:spPr bwMode="auto">
          <a:xfrm>
            <a:off x="4141788" y="29829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8" name="AutoShape 3"/>
          <p:cNvSpPr>
            <a:spLocks noChangeArrowheads="1"/>
          </p:cNvSpPr>
          <p:nvPr/>
        </p:nvSpPr>
        <p:spPr bwMode="auto">
          <a:xfrm>
            <a:off x="-108520" y="-27384"/>
            <a:ext cx="9289032" cy="466707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ЭФФЕКТИВНОСТЬ сельскохозяйственного производства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39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40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4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41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43" name="Рисунок 9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2" descr="https://zapad-decor.ru/images/1/%D0%B8%D0%BA%D0%BE%D0%BD%D0%BA%D0%B0-%D0%B3%D0%B0%D0%BB%D0%BE%D1%87%D0%BA%D0%B0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" y="3542872"/>
            <a:ext cx="208660" cy="2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427167"/>
              </p:ext>
            </p:extLst>
          </p:nvPr>
        </p:nvGraphicFramePr>
        <p:xfrm>
          <a:off x="414803" y="476672"/>
          <a:ext cx="7613581" cy="5967777"/>
        </p:xfrm>
        <a:graphic>
          <a:graphicData uri="http://schemas.openxmlformats.org/drawingml/2006/table">
            <a:tbl>
              <a:tblPr/>
              <a:tblGrid>
                <a:gridCol w="1765449"/>
                <a:gridCol w="1173378"/>
                <a:gridCol w="2575511"/>
                <a:gridCol w="2099243"/>
              </a:tblGrid>
              <a:tr h="789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Площадь сельхозугодий, га</a:t>
                      </a:r>
                    </a:p>
                  </a:txBody>
                  <a:tcPr marL="7750" marR="7750" marT="7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Производство сельхозпродукции на 100 га сельхозугодий во всех категориях хозяйств 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Чувашстат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), тыс. рублей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Выручка от реализации в СХО на 1 работника, тыс. рублей 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бухг.отчеты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7750" marR="7750" marT="7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муниципальные районы с сельскохозяйственными угодьями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 34600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 включительно</a:t>
                      </a:r>
                    </a:p>
                  </a:txBody>
                  <a:tcPr marL="7750" marR="7750" marT="77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Красноармейский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26 536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3 725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1 744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Ибресинский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33 107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4 149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1 449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Янтиковский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30 334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3 689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876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Красночетайский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33 836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2 748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1 628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Марпосадский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34 500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3 207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1 979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Шумерлинский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24 784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2 073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Шемуршинский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23 807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4 549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2 051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муниципальные районы с сельскохозяйственными угодьями от 34601 га до 54000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Чебоксарский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52 608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13 860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2 355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Козловский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34 659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3 488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1 466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Яльчикский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47 270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5 725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1 264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Комсомольский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36 466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5 862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1 026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Батыревский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54 394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6 762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1 550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Аликовский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42 998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3 388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1 291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Урмарский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45 440</a:t>
                      </a:r>
                    </a:p>
                  </a:txBody>
                  <a:tcPr marL="7750" marR="7750" marT="77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3 258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1 212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муниципальные районы с сельскохозяйственными угодьями </a:t>
                      </a:r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свыше 54000 га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Вурнарский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55 392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4 894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1 908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Моргаушский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56 307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4 411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1 834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Цивильский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57 222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5 011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993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Канашский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65 637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3 787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1 361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Порецкий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58 901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1 996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1 575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Ядринский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55 347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3 367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1 513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Алатырский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55 200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2 170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430</a:t>
                      </a: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 республике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935 054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  <a:r>
                        <a:rPr lang="ru-RU" sz="13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642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1 685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750" marR="7750" marT="7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940152" y="3501008"/>
            <a:ext cx="10081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(3 место)</a:t>
            </a:r>
            <a:endParaRPr lang="ru-RU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62493" y="3501008"/>
            <a:ext cx="10081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(5 место)</a:t>
            </a:r>
            <a:endParaRPr lang="ru-RU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670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251337"/>
              </p:ext>
            </p:extLst>
          </p:nvPr>
        </p:nvGraphicFramePr>
        <p:xfrm>
          <a:off x="594878" y="1361308"/>
          <a:ext cx="8225593" cy="4913649"/>
        </p:xfrm>
        <a:graphic>
          <a:graphicData uri="http://schemas.openxmlformats.org/drawingml/2006/table">
            <a:tbl>
              <a:tblPr/>
              <a:tblGrid>
                <a:gridCol w="726600"/>
                <a:gridCol w="5457158"/>
                <a:gridCol w="800178"/>
                <a:gridCol w="1241657"/>
              </a:tblGrid>
              <a:tr h="3133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>
                          <a:solidFill>
                            <a:srgbClr val="953735"/>
                          </a:solidFill>
                          <a:effectLst/>
                          <a:latin typeface="Arial"/>
                        </a:rPr>
                        <a:t>ЭКОНОМИЧЕСКИЕ ПОКАЗАТЕЛИ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704" marR="8704" marT="87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% к ЧР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Доля в общем объеме продукции сельского хозяйства, %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9000"/>
                      </a:srgb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4 642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Производство продукции с/х на 100 га сельхозугодий, тыс.руб.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5 725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123,3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Рентабельность сельхозпроизводства, %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х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2 703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Производительность труда на работника, тыс.руб./чел.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2 034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75,2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51000"/>
                      </a:srgbClr>
                    </a:solidFill>
                  </a:tcPr>
                </a:tc>
              </a:tr>
              <a:tr h="216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rgbClr val="953735"/>
                          </a:solidFill>
                          <a:effectLst/>
                          <a:latin typeface="Arial"/>
                        </a:rPr>
                        <a:t>ПРОИЗВОДСТВЕННЫЕ ПОКАЗАТЕЛИ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Урожайность (ц/га):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зерно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113,7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картофель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109,1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овощи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86,5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4000"/>
                      </a:srgbClr>
                    </a:solidFill>
                  </a:tcPr>
                </a:tc>
              </a:tr>
              <a:tr h="3133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Производство на 100 га (тонн):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мясо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59,5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6000"/>
                      </a:srgb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молоко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140,6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зерно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182,3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картофель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128,5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56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6 467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Средний надой на 1 корову (кг)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6 356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58000"/>
                      </a:srgb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25 148,2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Заработная плата (рублей)</a:t>
                      </a:r>
                    </a:p>
                  </a:txBody>
                  <a:tcPr marL="8704" marR="8704" marT="87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23 485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93,4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115,0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к предыдущему периоду</a:t>
                      </a:r>
                    </a:p>
                  </a:txBody>
                  <a:tcPr marL="8704" marR="8704" marT="87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113,3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- 1,7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пп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Энергообеспеченность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</a:t>
                      </a:r>
                      <a:r>
                        <a:rPr lang="ru-RU" sz="12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л.с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.)</a:t>
                      </a:r>
                    </a:p>
                  </a:txBody>
                  <a:tcPr marL="8704" marR="8704" marT="87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117,5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Внесение мин. удобрений (кг. в </a:t>
                      </a:r>
                      <a:r>
                        <a:rPr lang="ru-RU" sz="12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д.в</a:t>
                      </a:r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.)</a:t>
                      </a:r>
                    </a:p>
                  </a:txBody>
                  <a:tcPr marL="8704" marR="8704" marT="87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120,9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7000"/>
                      </a:schemeClr>
                    </a:solidFill>
                  </a:tcPr>
                </a:tc>
              </a:tr>
              <a:tr h="222467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Доля площади засеваемая элитными семенами (%)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+ 25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пп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>
                        <a:alpha val="61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115647"/>
            <a:ext cx="9144000" cy="597120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>
            <a:defPPr>
              <a:defRPr lang="ru-RU"/>
            </a:defPPr>
            <a:lvl1pPr algn="ctr">
              <a:defRPr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3530"/>
            <a:r>
              <a:rPr lang="ru-RU" dirty="0" smtClean="0"/>
              <a:t>СОПОСТАВЛЕНИЕ ОТНОСИТЕЛЬНЫХ ПОКАЗАТЕЛЕЙ ЭФФЕКТИВНОСТИ СЕЛЬСКОХОЗЯЙСТВЕННОГО ПРОИЗВОДСТВА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09188" y="893912"/>
            <a:ext cx="2880320" cy="402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Чувашская Республика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40152" y="893912"/>
            <a:ext cx="2880320" cy="402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Яльчикский район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93" y="3068236"/>
            <a:ext cx="203055" cy="222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http://getdrawings.com/free-icon-bw/cabbage-icon-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71" y="3549246"/>
            <a:ext cx="203339" cy="203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5" descr="http://cdn.onlinewebfonts.com/svg/img_4833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93" y="3291031"/>
            <a:ext cx="235073" cy="202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https://www.pinclipart.com/picdir/big/20-207372_png-file-food-clipar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91" y="3549246"/>
            <a:ext cx="151680" cy="191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Картинки по запросу milk ico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9069" y="4941168"/>
            <a:ext cx="222841" cy="21605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static.tildacdn.com/tild3835-3366-4533-a537-643761316333/noun_ruble_88529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63" y="5157192"/>
            <a:ext cx="228689" cy="233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s://cdn.pixabay.com/photo/2016/03/31/18/27/country-1294381_128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43" y="5589240"/>
            <a:ext cx="263005" cy="19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https://png.pngtree.com/svg/20170710/6c94011e9e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50" y="5801586"/>
            <a:ext cx="226634" cy="2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s://resino.dk/wp-content/uploads/2018/08/Environment-1024x102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35" y="6022104"/>
            <a:ext cx="217649" cy="21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3413" y="3789329"/>
            <a:ext cx="270694" cy="23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Овал 20"/>
          <p:cNvSpPr/>
          <p:nvPr/>
        </p:nvSpPr>
        <p:spPr>
          <a:xfrm>
            <a:off x="124822" y="1361308"/>
            <a:ext cx="359109" cy="363115"/>
          </a:xfrm>
          <a:prstGeom prst="ellipse">
            <a:avLst/>
          </a:prstGeom>
          <a:blipFill rotWithShape="0">
            <a:blip r:embed="rId13"/>
            <a:stretch>
              <a:fillRect/>
            </a:stretch>
          </a:blipFill>
          <a:ln>
            <a:noFill/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Прямоугольник 4"/>
          <p:cNvSpPr/>
          <p:nvPr/>
        </p:nvSpPr>
        <p:spPr>
          <a:xfrm>
            <a:off x="3203848" y="952128"/>
            <a:ext cx="144016" cy="100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836712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выше среднереспубликанского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2232" y="1124054"/>
            <a:ext cx="144016" cy="1006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6248" y="1008638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ниже среднереспубликанского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28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5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29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31" name="Рисунок 9"/>
            <p:cNvPicPr>
              <a:picLocks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318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Номер слайда 5"/>
          <p:cNvSpPr>
            <a:spLocks/>
          </p:cNvSpPr>
          <p:nvPr/>
        </p:nvSpPr>
        <p:spPr bwMode="auto">
          <a:xfrm>
            <a:off x="122238" y="6586538"/>
            <a:ext cx="4953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6" tIns="45580" rIns="91156" bIns="45580" anchor="ctr"/>
          <a:lstStyle>
            <a:lvl1pPr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7FC6F207-082F-48C1-8A1B-029AC7177021}" type="slidenum">
              <a:rPr lang="ru-RU" altLang="ru-RU" sz="1000" b="1" smtClean="0">
                <a:solidFill>
                  <a:srgbClr val="FFFFFF"/>
                </a:solidFill>
                <a:latin typeface="Arial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z="1000" b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0" y="-27384"/>
            <a:ext cx="9144000" cy="531813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СКОТА И ПТИЦЫ в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хозяйствах всех категорий</a:t>
            </a:r>
          </a:p>
        </p:txBody>
      </p:sp>
      <p:sp>
        <p:nvSpPr>
          <p:cNvPr id="38918" name="Номер слайда 5"/>
          <p:cNvSpPr>
            <a:spLocks/>
          </p:cNvSpPr>
          <p:nvPr/>
        </p:nvSpPr>
        <p:spPr bwMode="auto">
          <a:xfrm>
            <a:off x="138113" y="6586538"/>
            <a:ext cx="4968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6" tIns="45580" rIns="91156" bIns="45580" anchor="ctr"/>
          <a:lstStyle>
            <a:lvl1pPr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C26142A2-087C-4C27-B4A7-B820920A569E}" type="slidenum">
              <a:rPr lang="ru-RU" altLang="ru-RU" sz="1000" b="1" smtClean="0">
                <a:solidFill>
                  <a:srgbClr val="FFFFFF"/>
                </a:solidFill>
                <a:latin typeface="Arial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z="1000" b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113" y="625475"/>
            <a:ext cx="4145855" cy="584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91389" tIns="45694" rIns="91389" bIns="45694" anchor="ctr">
            <a:spAutoFit/>
          </a:bodyPr>
          <a:lstStyle/>
          <a:p>
            <a:pPr algn="ctr" defTabSz="663785">
              <a:defRPr/>
            </a:pP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районы, </a:t>
            </a:r>
            <a:r>
              <a:rPr lang="ru-RU" sz="1600" b="1" u="sng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увеличившие</a:t>
            </a: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</a:t>
            </a: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30961" y="648232"/>
            <a:ext cx="4296221" cy="584723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91389" tIns="45694" rIns="91389" bIns="45694" anchor="ctr">
            <a:spAutoFit/>
          </a:bodyPr>
          <a:lstStyle/>
          <a:p>
            <a:pPr algn="ctr" defTabSz="663785">
              <a:defRPr/>
            </a:pP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районы, </a:t>
            </a:r>
            <a:r>
              <a:rPr lang="ru-RU" sz="1600" b="1" u="sng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снизившие</a:t>
            </a: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kern="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63785">
              <a:defRPr/>
            </a:pPr>
            <a:r>
              <a:rPr lang="ru-RU" sz="1600" b="1" kern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</a:t>
            </a: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производства</a:t>
            </a:r>
          </a:p>
        </p:txBody>
      </p:sp>
      <p:grpSp>
        <p:nvGrpSpPr>
          <p:cNvPr id="17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20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6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21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24" name="Рисунок 9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Скругленный прямоугольник 18"/>
          <p:cNvSpPr/>
          <p:nvPr/>
        </p:nvSpPr>
        <p:spPr>
          <a:xfrm>
            <a:off x="5287376" y="4725143"/>
            <a:ext cx="3516865" cy="809521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47" tIns="45674" rIns="91347" bIns="45674" anchor="ctr"/>
          <a:lstStyle/>
          <a:p>
            <a:pPr algn="ctr" defTabSz="91344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Чувашская Республика – </a:t>
            </a:r>
            <a:b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113,2 тыс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тонн или </a:t>
            </a: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92,2</a:t>
            </a:r>
            <a:r>
              <a:rPr lang="ru-R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2019 г.</a:t>
            </a:r>
            <a:endParaRPr lang="ru-RU" sz="14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886226"/>
              </p:ext>
            </p:extLst>
          </p:nvPr>
        </p:nvGraphicFramePr>
        <p:xfrm>
          <a:off x="122238" y="1556792"/>
          <a:ext cx="4089722" cy="2857500"/>
        </p:xfrm>
        <a:graphic>
          <a:graphicData uri="http://schemas.openxmlformats.org/drawingml/2006/table">
            <a:tbl>
              <a:tblPr/>
              <a:tblGrid>
                <a:gridCol w="1785466"/>
                <a:gridCol w="936104"/>
                <a:gridCol w="774105"/>
                <a:gridCol w="594047"/>
              </a:tblGrid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мяса, тонн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+, 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Алатырский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Марпосадский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1 330,4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Комсомольский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3 217,3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Козловский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Вурнарский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6 370,3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Цивильский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13 074,9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Янтиковский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1 261,9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Ядринский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1 834,1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Яльчикский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3 394,4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Аликовский 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1 900,9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Канашский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2 359,1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Шумерлинский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642,3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37 045,1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1 757,0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ая выноска 7"/>
          <p:cNvSpPr/>
          <p:nvPr/>
        </p:nvSpPr>
        <p:spPr>
          <a:xfrm>
            <a:off x="386556" y="5129904"/>
            <a:ext cx="2313236" cy="792088"/>
          </a:xfrm>
          <a:prstGeom prst="wedgeRectCallout">
            <a:avLst>
              <a:gd name="adj1" fmla="val 7967"/>
              <a:gd name="adj2" fmla="val -242984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Яльчикский район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место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объему производства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79072"/>
              </p:ext>
            </p:extLst>
          </p:nvPr>
        </p:nvGraphicFramePr>
        <p:xfrm>
          <a:off x="4532005" y="1556792"/>
          <a:ext cx="4267200" cy="2808312"/>
        </p:xfrm>
        <a:graphic>
          <a:graphicData uri="http://schemas.openxmlformats.org/drawingml/2006/table">
            <a:tbl>
              <a:tblPr/>
              <a:tblGrid>
                <a:gridCol w="1768187"/>
                <a:gridCol w="1241713"/>
                <a:gridCol w="485775"/>
                <a:gridCol w="771525"/>
              </a:tblGrid>
              <a:tr h="2340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мяса, тонн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0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+, 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Моргаушский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3 352,6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Ибресинский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2 946,9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Урмарский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1 597,4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Красночетайский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1 593,1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Порецкий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Шемуршинский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1 739,7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Батыревский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7 576,8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-712,9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Красноармейский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1 488,9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Чебоксарский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54 923,0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9 997,8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76 006,0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11 259,6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</a:tbl>
          </a:graphicData>
        </a:graphic>
      </p:graphicFrame>
      <p:pic>
        <p:nvPicPr>
          <p:cNvPr id="23" name="Picture 6" descr="https://cdn2.iconfinder.com/data/icons/meat-18/50/19-5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02" y="38393"/>
            <a:ext cx="466036" cy="46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58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Номер слайда 5"/>
          <p:cNvSpPr>
            <a:spLocks/>
          </p:cNvSpPr>
          <p:nvPr/>
        </p:nvSpPr>
        <p:spPr bwMode="auto">
          <a:xfrm>
            <a:off x="122238" y="6586538"/>
            <a:ext cx="4953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1" tIns="45596" rIns="91191" bIns="45596" anchor="ctr"/>
          <a:lstStyle>
            <a:lvl1pPr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9A1771D6-AC0C-4056-B453-4D59793167DE}" type="slidenum">
              <a:rPr lang="ru-RU" altLang="ru-RU" sz="1000" b="1" smtClean="0">
                <a:solidFill>
                  <a:srgbClr val="FFFFFF"/>
                </a:solidFill>
                <a:latin typeface="Arial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z="1000" b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0" y="-27384"/>
            <a:ext cx="9144000" cy="531813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МОЛОКА в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хозяйствах всех категорий </a:t>
            </a:r>
          </a:p>
        </p:txBody>
      </p:sp>
      <p:sp>
        <p:nvSpPr>
          <p:cNvPr id="39942" name="Номер слайда 5"/>
          <p:cNvSpPr>
            <a:spLocks/>
          </p:cNvSpPr>
          <p:nvPr/>
        </p:nvSpPr>
        <p:spPr bwMode="auto">
          <a:xfrm>
            <a:off x="138113" y="6586538"/>
            <a:ext cx="4968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1" tIns="45596" rIns="91191" bIns="45596" anchor="ctr"/>
          <a:lstStyle>
            <a:lvl1pPr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635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63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A4F302F8-E287-4FC9-8DB9-EA0DDF119A75}" type="slidenum">
              <a:rPr lang="ru-RU" altLang="ru-RU" sz="1000" b="1" smtClean="0">
                <a:solidFill>
                  <a:srgbClr val="FFFFFF"/>
                </a:solidFill>
                <a:latin typeface="Arial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z="1000" b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350" y="693738"/>
            <a:ext cx="4249420" cy="584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91422" tIns="45711" rIns="91422" bIns="45711" anchor="ctr">
            <a:spAutoFit/>
          </a:bodyPr>
          <a:lstStyle/>
          <a:p>
            <a:pPr algn="ctr" defTabSz="664037">
              <a:defRPr/>
            </a:pP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районы, </a:t>
            </a:r>
            <a:r>
              <a:rPr lang="ru-RU" sz="1600" b="1" u="sng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увеличившие</a:t>
            </a: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64037">
              <a:defRPr/>
            </a:pP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производства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6163" y="693738"/>
            <a:ext cx="4135437" cy="584200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91422" tIns="45711" rIns="91422" bIns="45711" anchor="ctr">
            <a:spAutoFit/>
          </a:bodyPr>
          <a:lstStyle/>
          <a:p>
            <a:pPr algn="ctr" defTabSz="664037">
              <a:defRPr/>
            </a:pP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районы, </a:t>
            </a:r>
            <a:r>
              <a:rPr lang="ru-RU" sz="1600" b="1" u="sng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снизившие</a:t>
            </a:r>
            <a:r>
              <a:rPr lang="ru-RU" sz="1600" b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объем производства</a:t>
            </a:r>
          </a:p>
        </p:txBody>
      </p:sp>
      <p:grpSp>
        <p:nvGrpSpPr>
          <p:cNvPr id="17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19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 typeface="Arial" charset="0"/>
                  <a:buNone/>
                  <a:defRPr/>
                </a:pPr>
                <a:t>7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20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22" name="Рисунок 9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Скругленный прямоугольник 22"/>
          <p:cNvSpPr/>
          <p:nvPr/>
        </p:nvSpPr>
        <p:spPr>
          <a:xfrm>
            <a:off x="5271626" y="4149080"/>
            <a:ext cx="3421283" cy="737715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47" tIns="45674" rIns="91347" bIns="45674" anchor="ctr"/>
          <a:lstStyle/>
          <a:p>
            <a:pPr algn="ctr" defTabSz="91344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Чувашская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 –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436,8 тыс.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 или </a:t>
            </a:r>
            <a:r>
              <a:rPr lang="ru-R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103,3%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2019 г.</a:t>
            </a:r>
            <a:endParaRPr lang="ru-RU" sz="14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23480"/>
              </p:ext>
            </p:extLst>
          </p:nvPr>
        </p:nvGraphicFramePr>
        <p:xfrm>
          <a:off x="199032" y="1412782"/>
          <a:ext cx="4203700" cy="4554132"/>
        </p:xfrm>
        <a:graphic>
          <a:graphicData uri="http://schemas.openxmlformats.org/drawingml/2006/table">
            <a:tbl>
              <a:tblPr/>
              <a:tblGrid>
                <a:gridCol w="1822984"/>
                <a:gridCol w="774450"/>
                <a:gridCol w="767422"/>
                <a:gridCol w="838844"/>
              </a:tblGrid>
              <a:tr h="2070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молока, тонн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+, 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Чебоксарский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44 789,1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4 438,6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Янтиковский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20 361,2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1 420,5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Козловский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5 531,0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Ибресинский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16 703,7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Красночетайский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19 481,9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Батыревский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40 145,9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1 655,1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Комсомольский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26 789,7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1 079,8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Урмарский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9 744,6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Марпосадский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11 742,9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Вурнарский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40 272,5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1 135,0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Моргаушский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34 517,0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Ядринский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26 609,7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Порецкий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7 029,3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Алатырский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7 572,6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Канашский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21 188,6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Цивильский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14 130,5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Шемуршинский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11 957,1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Аликовский 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22 905,5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Яльчикский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31 055,3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412 528,1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141 80,8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594404"/>
              </p:ext>
            </p:extLst>
          </p:nvPr>
        </p:nvGraphicFramePr>
        <p:xfrm>
          <a:off x="4644008" y="1484784"/>
          <a:ext cx="4383226" cy="1728190"/>
        </p:xfrm>
        <a:graphic>
          <a:graphicData uri="http://schemas.openxmlformats.org/drawingml/2006/table">
            <a:tbl>
              <a:tblPr/>
              <a:tblGrid>
                <a:gridCol w="2002510"/>
                <a:gridCol w="774450"/>
                <a:gridCol w="751432"/>
                <a:gridCol w="854834"/>
              </a:tblGrid>
              <a:tr h="3456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молока, тонн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+, 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Красноармейский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17 143,9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Шумерлинский 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6 635,5</a:t>
                      </a:r>
                      <a:endParaRPr lang="ru-RU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23 779,4</a:t>
                      </a:r>
                      <a:endParaRPr lang="ru-RU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0CE"/>
                    </a:solidFill>
                  </a:tcPr>
                </a:tc>
              </a:tr>
            </a:tbl>
          </a:graphicData>
        </a:graphic>
      </p:graphicFrame>
      <p:sp>
        <p:nvSpPr>
          <p:cNvPr id="25" name="Прямоугольная выноска 24"/>
          <p:cNvSpPr/>
          <p:nvPr/>
        </p:nvSpPr>
        <p:spPr>
          <a:xfrm>
            <a:off x="5594853" y="5445224"/>
            <a:ext cx="2199781" cy="792088"/>
          </a:xfrm>
          <a:prstGeom prst="wedgeRectCallout">
            <a:avLst>
              <a:gd name="adj1" fmla="val -102759"/>
              <a:gd name="adj2" fmla="val -24961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Яльчикский район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место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объему производства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4" descr="Картинки по запросу milk ic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9764" y="44624"/>
            <a:ext cx="371343" cy="36004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23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8262887" cy="81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cs typeface="Arial" charset="0"/>
            </a:endParaRPr>
          </a:p>
        </p:txBody>
      </p:sp>
      <p:grpSp>
        <p:nvGrpSpPr>
          <p:cNvPr id="18" name="Группа 2"/>
          <p:cNvGrpSpPr>
            <a:grpSpLocks/>
          </p:cNvGrpSpPr>
          <p:nvPr/>
        </p:nvGrpSpPr>
        <p:grpSpPr bwMode="auto">
          <a:xfrm>
            <a:off x="170361" y="6557929"/>
            <a:ext cx="8878396" cy="342702"/>
            <a:chOff x="250825" y="6557963"/>
            <a:chExt cx="8797925" cy="342702"/>
          </a:xfrm>
        </p:grpSpPr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fontAlgn="base" hangingPunct="1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  <a:cs typeface="Arial" charset="0"/>
              </a:endParaRPr>
            </a:p>
          </p:txBody>
        </p:sp>
        <p:sp>
          <p:nvSpPr>
            <p:cNvPr id="33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fontAlgn="base" hangingPunct="1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  <a:cs typeface="Arial" charset="0"/>
                </a:rPr>
                <a:pPr algn="ctr" defTabSz="913443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buNone/>
                  <a:defRPr/>
                </a:pPr>
                <a:t>8</a:t>
              </a:fld>
              <a:endParaRPr lang="ru-RU" altLang="ru-RU" sz="1400" b="1" kern="0" dirty="0">
                <a:solidFill>
                  <a:srgbClr val="006600"/>
                </a:solidFill>
                <a:cs typeface="Arial" charset="0"/>
              </a:endParaRPr>
            </a:p>
          </p:txBody>
        </p:sp>
        <p:cxnSp>
          <p:nvCxnSpPr>
            <p:cNvPr id="34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fontAlgn="base" hangingPunct="1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  <a:cs typeface="Arial" charset="0"/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36" name="Рисунок 9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" name="Скругленный прямоугольник 10"/>
          <p:cNvSpPr>
            <a:spLocks noChangeArrowheads="1"/>
          </p:cNvSpPr>
          <p:nvPr/>
        </p:nvSpPr>
        <p:spPr bwMode="auto">
          <a:xfrm>
            <a:off x="-57250" y="0"/>
            <a:ext cx="9309770" cy="579438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  <a:ex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ПРОИЗВОДСТВА МОЛОКА (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тонн) и </a:t>
            </a:r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ПОГОЛОВЬЯ КОРОВ (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голов)</a:t>
            </a:r>
          </a:p>
          <a:p>
            <a:pPr algn="ctr" defTabSz="913530"/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alt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Яльчикскому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7423" y="81156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Производство (тонн)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64088" y="836712"/>
            <a:ext cx="2664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Поголовье коров (голов)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"/>
          <p:cNvSpPr txBox="1">
            <a:spLocks noChangeArrowheads="1"/>
          </p:cNvSpPr>
          <p:nvPr/>
        </p:nvSpPr>
        <p:spPr bwMode="auto">
          <a:xfrm>
            <a:off x="3709392" y="1782738"/>
            <a:ext cx="16546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Все категории 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хозяйств</a:t>
            </a:r>
            <a:endParaRPr lang="ru-RU" alt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81"/>
          <p:cNvSpPr txBox="1">
            <a:spLocks noChangeArrowheads="1"/>
          </p:cNvSpPr>
          <p:nvPr/>
        </p:nvSpPr>
        <p:spPr bwMode="auto">
          <a:xfrm>
            <a:off x="3864361" y="4347915"/>
            <a:ext cx="121046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ЛПХ</a:t>
            </a:r>
          </a:p>
        </p:txBody>
      </p:sp>
      <p:sp>
        <p:nvSpPr>
          <p:cNvPr id="74" name="TextBox 82"/>
          <p:cNvSpPr txBox="1">
            <a:spLocks noChangeArrowheads="1"/>
          </p:cNvSpPr>
          <p:nvPr/>
        </p:nvSpPr>
        <p:spPr bwMode="auto">
          <a:xfrm>
            <a:off x="3744415" y="2709962"/>
            <a:ext cx="140364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СХО</a:t>
            </a:r>
          </a:p>
        </p:txBody>
      </p:sp>
      <p:sp>
        <p:nvSpPr>
          <p:cNvPr id="75" name="TextBox 83"/>
          <p:cNvSpPr txBox="1">
            <a:spLocks noChangeArrowheads="1"/>
          </p:cNvSpPr>
          <p:nvPr/>
        </p:nvSpPr>
        <p:spPr bwMode="auto">
          <a:xfrm>
            <a:off x="3746276" y="3510930"/>
            <a:ext cx="140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КФХ</a:t>
            </a:r>
          </a:p>
        </p:txBody>
      </p:sp>
      <p:sp>
        <p:nvSpPr>
          <p:cNvPr id="76" name="Прямоугольник 4"/>
          <p:cNvSpPr>
            <a:spLocks noChangeArrowheads="1"/>
          </p:cNvSpPr>
          <p:nvPr/>
        </p:nvSpPr>
        <p:spPr bwMode="auto">
          <a:xfrm>
            <a:off x="443433" y="1285568"/>
            <a:ext cx="39322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1990г.        20</a:t>
            </a:r>
            <a:r>
              <a:rPr lang="en-US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89482"/>
              </p:ext>
            </p:extLst>
          </p:nvPr>
        </p:nvGraphicFramePr>
        <p:xfrm>
          <a:off x="1402543" y="1793826"/>
          <a:ext cx="2014016" cy="3071960"/>
        </p:xfrm>
        <a:graphic>
          <a:graphicData uri="http://schemas.openxmlformats.org/drawingml/2006/table">
            <a:tbl>
              <a:tblPr/>
              <a:tblGrid>
                <a:gridCol w="1007008"/>
                <a:gridCol w="1007008"/>
              </a:tblGrid>
              <a:tr h="767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28 310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31 055,3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7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17 683,4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7990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4 444,5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7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8 927,4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7" name="Таблица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484381"/>
              </p:ext>
            </p:extLst>
          </p:nvPr>
        </p:nvGraphicFramePr>
        <p:xfrm>
          <a:off x="5796136" y="1808237"/>
          <a:ext cx="2014016" cy="3071960"/>
        </p:xfrm>
        <a:graphic>
          <a:graphicData uri="http://schemas.openxmlformats.org/drawingml/2006/table">
            <a:tbl>
              <a:tblPr/>
              <a:tblGrid>
                <a:gridCol w="1007008"/>
                <a:gridCol w="1007008"/>
              </a:tblGrid>
              <a:tr h="767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8 785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7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7990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7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3 547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1 874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8" name="Прямоугольник 4"/>
          <p:cNvSpPr>
            <a:spLocks noChangeArrowheads="1"/>
          </p:cNvSpPr>
          <p:nvPr/>
        </p:nvSpPr>
        <p:spPr bwMode="auto">
          <a:xfrm>
            <a:off x="4574777" y="1253818"/>
            <a:ext cx="39322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1990г.        2020г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0" name="Picture 4" descr="https://www.posylka.de/media/catalog/product/cache/2/image/9df78eab33525d08d6e5fb8d27136e95/0/8/08160249/fljaga-aljuminievaja-40-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467" y="829960"/>
            <a:ext cx="570477" cy="53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6" descr="C:\Users\i.dzhoy\Desktop\cattle-cow-and-bull_1203312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038" y="940371"/>
            <a:ext cx="52546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83481" y="4838918"/>
            <a:ext cx="4012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Надой молока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от 1 коровы, кг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(в СХО)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176291"/>
              </p:ext>
            </p:extLst>
          </p:nvPr>
        </p:nvGraphicFramePr>
        <p:xfrm>
          <a:off x="971600" y="5543634"/>
          <a:ext cx="5002346" cy="783316"/>
        </p:xfrm>
        <a:graphic>
          <a:graphicData uri="http://schemas.openxmlformats.org/drawingml/2006/table">
            <a:tbl>
              <a:tblPr/>
              <a:tblGrid>
                <a:gridCol w="2692746"/>
                <a:gridCol w="1154800"/>
                <a:gridCol w="1154800"/>
              </a:tblGrid>
              <a:tr h="391658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Чувашская Республика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6 467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658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Яльчикский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3 544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6 356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2" name="Прямоугольник 4"/>
          <p:cNvSpPr>
            <a:spLocks noChangeArrowheads="1"/>
          </p:cNvSpPr>
          <p:nvPr/>
        </p:nvSpPr>
        <p:spPr bwMode="auto">
          <a:xfrm>
            <a:off x="2749115" y="5175334"/>
            <a:ext cx="39322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1990г.        2020г</a:t>
            </a: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1259632" y="2105903"/>
            <a:ext cx="144016" cy="2611900"/>
          </a:xfrm>
          <a:prstGeom prst="leftBrace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-1" y="3156987"/>
            <a:ext cx="1257423" cy="3539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потенциал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03648" y="1782738"/>
            <a:ext cx="1949803" cy="305618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721332" y="1805868"/>
            <a:ext cx="1949803" cy="305618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971599" y="5543634"/>
            <a:ext cx="5040133" cy="84650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8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2"/>
          <p:cNvGrpSpPr>
            <a:grpSpLocks/>
          </p:cNvGrpSpPr>
          <p:nvPr/>
        </p:nvGrpSpPr>
        <p:grpSpPr bwMode="auto">
          <a:xfrm>
            <a:off x="170360" y="6557963"/>
            <a:ext cx="8878396" cy="342702"/>
            <a:chOff x="250825" y="6557963"/>
            <a:chExt cx="8797925" cy="342702"/>
          </a:xfrm>
        </p:grpSpPr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8689975" y="6588125"/>
              <a:ext cx="242888" cy="249238"/>
            </a:xfrm>
            <a:prstGeom prst="ellipse">
              <a:avLst/>
            </a:prstGeom>
            <a:solidFill>
              <a:srgbClr val="FFCC99"/>
            </a:solidFill>
            <a:ln w="63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1400" b="1" kern="0" dirty="0">
                <a:solidFill>
                  <a:srgbClr val="800000"/>
                </a:solidFill>
              </a:endParaRPr>
            </a:p>
          </p:txBody>
        </p:sp>
        <p:sp>
          <p:nvSpPr>
            <p:cNvPr id="14" name="Номер слайда 5"/>
            <p:cNvSpPr>
              <a:spLocks/>
            </p:cNvSpPr>
            <p:nvPr/>
          </p:nvSpPr>
          <p:spPr bwMode="auto">
            <a:xfrm>
              <a:off x="8570913" y="6635750"/>
              <a:ext cx="477837" cy="14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3443" eaLnBrk="1" hangingPunct="1">
                <a:spcBef>
                  <a:spcPct val="0"/>
                </a:spcBef>
                <a:buFontTx/>
                <a:buNone/>
                <a:defRPr/>
              </a:pPr>
              <a:fld id="{72B3E43F-8354-4208-8B2D-704F09F92433}" type="slidenum">
                <a:rPr lang="ru-RU" altLang="ru-RU" sz="1400" b="1" kern="0">
                  <a:solidFill>
                    <a:srgbClr val="006600"/>
                  </a:solidFill>
                </a:rPr>
                <a:pPr algn="ctr" defTabSz="913443" eaLnBrk="1" hangingPunct="1">
                  <a:spcBef>
                    <a:spcPct val="0"/>
                  </a:spcBef>
                  <a:buFontTx/>
                  <a:buNone/>
                  <a:defRPr/>
                </a:pPr>
                <a:t>9</a:t>
              </a:fld>
              <a:endParaRPr lang="ru-RU" altLang="ru-RU" sz="1400" b="1" kern="0" dirty="0">
                <a:solidFill>
                  <a:srgbClr val="006600"/>
                </a:solidFill>
              </a:endParaRPr>
            </a:p>
          </p:txBody>
        </p:sp>
        <p:cxnSp>
          <p:nvCxnSpPr>
            <p:cNvPr id="15" name="Прямая соединительная линия 6"/>
            <p:cNvCxnSpPr>
              <a:cxnSpLocks noChangeShapeType="1"/>
            </p:cNvCxnSpPr>
            <p:nvPr/>
          </p:nvCxnSpPr>
          <p:spPr bwMode="auto">
            <a:xfrm>
              <a:off x="250825" y="6557963"/>
              <a:ext cx="8715375" cy="0"/>
            </a:xfrm>
            <a:prstGeom prst="line">
              <a:avLst/>
            </a:prstGeom>
            <a:noFill/>
            <a:ln w="9525" algn="ctr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835150" y="6592888"/>
              <a:ext cx="5351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913443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400" kern="0" dirty="0">
                  <a:solidFill>
                    <a:srgbClr val="006600"/>
                  </a:solidFill>
                </a:rPr>
                <a:t>МИНИСТЕРСТВО СЕЛЬСКОГО ХОЗЯЙСТВА ЧУВАШСКОЙ РЕСПУБЛИКИ</a:t>
              </a:r>
            </a:p>
          </p:txBody>
        </p:sp>
        <p:pic>
          <p:nvPicPr>
            <p:cNvPr id="17" name="Рисунок 9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2" t="1094" r="1118" b="1053"/>
            <a:stretch>
              <a:fillRect/>
            </a:stretch>
          </p:blipFill>
          <p:spPr bwMode="auto">
            <a:xfrm>
              <a:off x="395288" y="6567488"/>
              <a:ext cx="28098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Скругленный прямоугольник 10"/>
          <p:cNvSpPr>
            <a:spLocks noChangeArrowheads="1"/>
          </p:cNvSpPr>
          <p:nvPr/>
        </p:nvSpPr>
        <p:spPr bwMode="auto">
          <a:xfrm>
            <a:off x="-108520" y="-27384"/>
            <a:ext cx="9289032" cy="578882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  <a:effectLst/>
          <a:extLst/>
        </p:spPr>
        <p:txBody>
          <a:bodyPr vert="horz" wrap="square" lIns="91355" tIns="45678" rIns="91355" bIns="45678" numCol="1" anchor="ctr"/>
          <a:lstStyle/>
          <a:p>
            <a:pPr algn="ctr" defTabSz="913530"/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МЯСА во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категориях хозяйств </a:t>
            </a:r>
            <a:endParaRPr lang="ru-RU" altLang="ru-RU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3530"/>
            <a:r>
              <a:rPr lang="ru-RU" altLang="ru-RU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altLang="ru-RU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га 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сельхозугодий </a:t>
            </a:r>
            <a:r>
              <a:rPr lang="ru-RU" alt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(2020 </a:t>
            </a:r>
            <a:r>
              <a:rPr lang="ru-RU" alt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г., тонн)</a:t>
            </a:r>
          </a:p>
        </p:txBody>
      </p:sp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469213"/>
              </p:ext>
            </p:extLst>
          </p:nvPr>
        </p:nvGraphicFramePr>
        <p:xfrm>
          <a:off x="288560" y="673430"/>
          <a:ext cx="8493110" cy="559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21" name="TextBox 1"/>
          <p:cNvSpPr txBox="1">
            <a:spLocks noChangeArrowheads="1"/>
          </p:cNvSpPr>
          <p:nvPr/>
        </p:nvSpPr>
        <p:spPr bwMode="auto">
          <a:xfrm>
            <a:off x="170360" y="1495817"/>
            <a:ext cx="2314349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3443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Чувашская Республика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5380" y="2443248"/>
            <a:ext cx="1152525" cy="287337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91344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8443" y="2420888"/>
            <a:ext cx="18850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Яльчикский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283968" y="2974542"/>
            <a:ext cx="3981227" cy="1080120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47" tIns="45674" rIns="91347" bIns="45674" anchor="ctr"/>
          <a:lstStyle/>
          <a:p>
            <a:pPr algn="ctr" defTabSz="91344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59,5%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Чувашской Республике 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913443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(7,2 тонн на 100 га) </a:t>
            </a:r>
          </a:p>
        </p:txBody>
      </p:sp>
      <p:pic>
        <p:nvPicPr>
          <p:cNvPr id="1030" name="Picture 6" descr="https://cdn2.iconfinder.com/data/icons/meat-18/50/19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6" y="618967"/>
            <a:ext cx="577785" cy="57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03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4986</TotalTime>
  <Words>2717</Words>
  <Application>Microsoft Office PowerPoint</Application>
  <PresentationFormat>Экран (4:3)</PresentationFormat>
  <Paragraphs>1415</Paragraphs>
  <Slides>18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 Office</vt:lpstr>
      <vt:lpstr>7_Тема Office</vt:lpstr>
      <vt:lpstr>11_Тема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исполнения консолидированного бюджета  Вурнарского района за 1 полугодие 2018 года</dc:title>
  <dc:creator>Лисова Наталия Кирилловна</dc:creator>
  <cp:lastModifiedBy>Минсельхоз 31.</cp:lastModifiedBy>
  <cp:revision>426</cp:revision>
  <cp:lastPrinted>2021-02-24T07:59:21Z</cp:lastPrinted>
  <dcterms:created xsi:type="dcterms:W3CDTF">2018-07-12T11:06:54Z</dcterms:created>
  <dcterms:modified xsi:type="dcterms:W3CDTF">2021-02-24T15:36:40Z</dcterms:modified>
</cp:coreProperties>
</file>