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69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</p:sldIdLst>
  <p:sldSz cx="1058545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66"/>
    <a:srgbClr val="FFFFCC"/>
    <a:srgbClr val="FFCC99"/>
    <a:srgbClr val="CDFFF2"/>
    <a:srgbClr val="FFCCCC"/>
    <a:srgbClr val="FACAF7"/>
    <a:srgbClr val="CCECFF"/>
    <a:srgbClr val="008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9" autoAdjust="0"/>
    <p:restoredTop sz="94743" autoAdjust="0"/>
  </p:normalViewPr>
  <p:slideViewPr>
    <p:cSldViewPr>
      <p:cViewPr varScale="1">
        <p:scale>
          <a:sx n="111" d="100"/>
          <a:sy n="111" d="100"/>
        </p:scale>
        <p:origin x="-1032" y="-78"/>
      </p:cViewPr>
      <p:guideLst>
        <p:guide orient="horz" pos="2160"/>
        <p:guide pos="33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36" y="8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53CD-F25C-4D19-90DC-BE926CC73BA8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28967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36" y="9428967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20E42-E8CC-480F-B7BB-5BD61EB68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98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BE8444AA-C8EA-441F-AB1C-EF161AC6860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25463" y="744538"/>
            <a:ext cx="57467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63"/>
            <a:ext cx="5438140" cy="4466987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92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92"/>
            <a:ext cx="2945659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7667CE5F-507E-4D0C-B5B6-1894FB108D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CE5F-507E-4D0C-B5B6-1894FB108DD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4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909" y="2130426"/>
            <a:ext cx="8997633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7818" y="3886200"/>
            <a:ext cx="740981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BBE2-A500-4E7D-BE66-C6D4A812C9E3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FEAC-397E-4F45-ACC2-70ED75BAD178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74451" y="274639"/>
            <a:ext cx="2381726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9272" y="274639"/>
            <a:ext cx="69687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274E-705A-4ECD-89E9-9108A275394D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155B-8805-460B-AEDD-D9744D984046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177" y="4406901"/>
            <a:ext cx="899763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6177" y="2906713"/>
            <a:ext cx="899763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9CF-E77A-40A6-BEAC-3FC3DB76BFF0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9273" y="1600201"/>
            <a:ext cx="46752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80937" y="1600201"/>
            <a:ext cx="46752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D2CB-2C52-44DD-8186-81F5DBD5C312}" type="datetime1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272" y="1535113"/>
            <a:ext cx="467707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272" y="2174875"/>
            <a:ext cx="467707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77262" y="1535113"/>
            <a:ext cx="46789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77262" y="2174875"/>
            <a:ext cx="46789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1D9E-C589-4E35-AE91-6EA4B22470EB}" type="datetime1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6603-8415-4A7A-A3C3-43B44DA7834B}" type="datetime1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D70C-B635-4A64-948F-F0F1E1251286}" type="datetime1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73" y="273050"/>
            <a:ext cx="34825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8617" y="273051"/>
            <a:ext cx="59175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73" y="1435101"/>
            <a:ext cx="34825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B156-BA92-40A5-B9B9-12332ED3AD67}" type="datetime1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822" y="4800600"/>
            <a:ext cx="635127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74822" y="612775"/>
            <a:ext cx="635127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4822" y="5367338"/>
            <a:ext cx="635127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8830-BD39-4312-ACF0-88C9F678DC33}" type="datetime1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73" y="274638"/>
            <a:ext cx="95269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273" y="1600201"/>
            <a:ext cx="952690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9273" y="6356351"/>
            <a:ext cx="2469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883A-B272-4952-9309-3B2E9DC0D268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16696" y="6356351"/>
            <a:ext cx="3352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6239" y="6356351"/>
            <a:ext cx="2469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299A-CFA5-4E2B-8E3B-C1B29D6F9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kidpassage.com/images/resorts/chuvashiya/chuvashia-gallery132629388.jp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7"/>
          <a:stretch/>
        </p:blipFill>
        <p:spPr bwMode="auto">
          <a:xfrm>
            <a:off x="0" y="3304132"/>
            <a:ext cx="10585450" cy="35538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6301" y="1919137"/>
            <a:ext cx="8244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О проведении регионального этапа Всероссийского конкурса «Лучшая муниципальная практика» в 2021 году</a:t>
            </a:r>
            <a:endParaRPr lang="ru-RU" sz="28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10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021" y="85427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1599" y="5301208"/>
            <a:ext cx="483108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 Unicode MS" pitchFamily="34" charset="-128"/>
              <a:buChar char="•"/>
              <a:defRPr sz="32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spcBef>
                <a:spcPct val="20000"/>
              </a:spcBef>
              <a:buFont typeface="Arial Unicode MS" pitchFamily="34" charset="-128"/>
              <a:buChar char="–"/>
              <a:defRPr sz="28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Font typeface="Arial Unicode MS" pitchFamily="34" charset="-128"/>
              <a:buChar char="•"/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Font typeface="Arial Unicode MS" pitchFamily="34" charset="-128"/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Font typeface="Arial Unicode MS" pitchFamily="34" charset="-128"/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 Unicode MS" pitchFamily="34" charset="-128"/>
              <a:buNone/>
            </a:pPr>
            <a:r>
              <a:rPr lang="ru-RU" altLang="ru-RU" sz="1400" b="1" dirty="0">
                <a:latin typeface="Bookman Old Style" panose="02050604050505020204" pitchFamily="18" charset="0"/>
                <a:cs typeface="Times New Roman" pitchFamily="18" charset="0"/>
              </a:rPr>
              <a:t>Дата: </a:t>
            </a:r>
            <a:r>
              <a:rPr lang="ru-RU" altLang="ru-RU" sz="1400" b="1" dirty="0" smtClean="0">
                <a:latin typeface="Bookman Old Style" panose="02050604050505020204" pitchFamily="18" charset="0"/>
                <a:cs typeface="Times New Roman" pitchFamily="18" charset="0"/>
              </a:rPr>
              <a:t>31 марта 2021 </a:t>
            </a:r>
            <a:r>
              <a:rPr lang="ru-RU" altLang="ru-RU" sz="1400" b="1" dirty="0">
                <a:latin typeface="Bookman Old Style" panose="02050604050505020204" pitchFamily="18" charset="0"/>
                <a:cs typeface="Times New Roman" pitchFamily="18" charset="0"/>
              </a:rPr>
              <a:t>г.</a:t>
            </a:r>
          </a:p>
          <a:p>
            <a:pPr eaLnBrk="1" hangingPunct="1">
              <a:spcBef>
                <a:spcPct val="0"/>
              </a:spcBef>
              <a:buFont typeface="Arial Unicode MS" pitchFamily="34" charset="-128"/>
              <a:buNone/>
            </a:pPr>
            <a:endParaRPr lang="ru-RU" altLang="ru-RU" sz="1400" b="1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Bookman Old Style" panose="02050604050505020204" pitchFamily="18" charset="0"/>
                <a:cs typeface="Times New Roman" pitchFamily="18" charset="0"/>
              </a:rPr>
              <a:t>Докладчик:</a:t>
            </a:r>
            <a:endParaRPr lang="en-US" altLang="ru-RU" sz="1400" b="1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Bookman Old Style" panose="02050604050505020204" pitchFamily="18" charset="0"/>
                <a:cs typeface="Times New Roman" pitchFamily="18" charset="0"/>
              </a:rPr>
              <a:t>руководитель Государственной службы Чувашской Республики по делам юстиции</a:t>
            </a:r>
            <a:endParaRPr lang="ru-RU" altLang="ru-RU" sz="1400" b="1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Bookman Old Style" panose="02050604050505020204" pitchFamily="18" charset="0"/>
                <a:cs typeface="Times New Roman" pitchFamily="18" charset="0"/>
              </a:rPr>
              <a:t>Сержантов Дмитрий Михайлович</a:t>
            </a:r>
            <a:endParaRPr lang="ru-RU" altLang="ru-RU" sz="1400" b="1" dirty="0"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5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3" y="2925502"/>
            <a:ext cx="2372212" cy="15830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9650" y="23980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973245" y="6492875"/>
            <a:ext cx="612205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10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2628429" y="908720"/>
            <a:ext cx="5837791" cy="6375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latin typeface="Bookman Old Style" pitchFamily="18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Призеры федерального этапа 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556421" y="1888930"/>
            <a:ext cx="5375666" cy="1252038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 место </a:t>
            </a:r>
            <a:r>
              <a:rPr lang="ru-RU" sz="1300" b="1" dirty="0" err="1" smtClean="0">
                <a:latin typeface="Bookman Old Style" panose="02050604050505020204" pitchFamily="18" charset="0"/>
              </a:rPr>
              <a:t>Сугайкасинское</a:t>
            </a:r>
            <a:r>
              <a:rPr lang="ru-RU" sz="1300" b="1" dirty="0" smtClean="0">
                <a:latin typeface="Bookman Old Style" panose="02050604050505020204" pitchFamily="18" charset="0"/>
              </a:rPr>
              <a:t> сельское поселение Канашского района в номинации </a:t>
            </a:r>
            <a:r>
              <a:rPr lang="ru-RU" sz="1300" b="1" i="1" dirty="0" smtClean="0">
                <a:latin typeface="Bookman Old Style" panose="02050604050505020204" pitchFamily="18" charset="0"/>
              </a:rPr>
              <a:t>«Обеспечение эффективной «обратной связи» с жителями муниципальных образований, развитие территориального общественного самоуправления в иных формах» </a:t>
            </a:r>
            <a:endParaRPr lang="ru-RU" sz="1300" b="1" i="1" dirty="0">
              <a:latin typeface="Bookman Old Style" panose="020506040505050202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96181" y="2233419"/>
            <a:ext cx="1393909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2019 г.</a:t>
            </a:r>
            <a:endParaRPr lang="ru-RU" sz="1400" b="1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980357" y="2301322"/>
            <a:ext cx="432048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/>
          <p:cNvCxnSpPr/>
          <p:nvPr/>
        </p:nvCxnSpPr>
        <p:spPr>
          <a:xfrm flipV="1">
            <a:off x="7946979" y="2449318"/>
            <a:ext cx="28233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8383822" y="2012139"/>
            <a:ext cx="2038804" cy="800219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300" b="1" dirty="0" smtClean="0">
                <a:latin typeface="Bookman Old Style" panose="02050604050505020204" pitchFamily="18" charset="0"/>
              </a:rPr>
              <a:t>1 200,00 тыс. руб.</a:t>
            </a:r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16980" y="4725144"/>
            <a:ext cx="1393909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2018 г.</a:t>
            </a:r>
            <a:endParaRPr lang="ru-RU" sz="1400" b="1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5" name="Стрелка вправо 74"/>
          <p:cNvSpPr/>
          <p:nvPr/>
        </p:nvSpPr>
        <p:spPr>
          <a:xfrm rot="20458010">
            <a:off x="1944273" y="4423957"/>
            <a:ext cx="579732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 rot="1531990">
            <a:off x="1947081" y="5196802"/>
            <a:ext cx="584980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2606043" y="3717032"/>
            <a:ext cx="5326044" cy="1120775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 место </a:t>
            </a:r>
            <a:r>
              <a:rPr lang="ru-RU" sz="1300" b="1" dirty="0" smtClean="0">
                <a:latin typeface="Bookman Old Style" panose="02050604050505020204" pitchFamily="18" charset="0"/>
              </a:rPr>
              <a:t>г. Чебоксары в номинации </a:t>
            </a:r>
            <a:r>
              <a:rPr lang="ru-RU" sz="1300" b="1" i="1" dirty="0" smtClean="0">
                <a:latin typeface="Bookman Old Style" panose="02050604050505020204" pitchFamily="18" charset="0"/>
              </a:rPr>
              <a:t>«Градостроительная политика, обеспечение благоприятной среды жизнедеятельности населения и развитие жилищно-коммунального хозяйства» </a:t>
            </a:r>
            <a:endParaRPr lang="ru-RU" sz="1300" b="1" i="1" dirty="0">
              <a:latin typeface="Bookman Old Style" panose="020506040505050202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2633978" y="5085184"/>
            <a:ext cx="5326044" cy="1120775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 место </a:t>
            </a:r>
            <a:r>
              <a:rPr lang="ru-RU" sz="1300" b="1" dirty="0" err="1" smtClean="0">
                <a:latin typeface="Bookman Old Style" panose="02050604050505020204" pitchFamily="18" charset="0"/>
              </a:rPr>
              <a:t>Юнгинское</a:t>
            </a:r>
            <a:r>
              <a:rPr lang="ru-RU" sz="1300" b="1" dirty="0" smtClean="0">
                <a:latin typeface="Bookman Old Style" panose="02050604050505020204" pitchFamily="18" charset="0"/>
              </a:rPr>
              <a:t> сельское поселение </a:t>
            </a:r>
            <a:r>
              <a:rPr lang="ru-RU" sz="1300" b="1" dirty="0" err="1" smtClean="0">
                <a:latin typeface="Bookman Old Style" panose="02050604050505020204" pitchFamily="18" charset="0"/>
              </a:rPr>
              <a:t>Моргаушского</a:t>
            </a:r>
            <a:r>
              <a:rPr lang="ru-RU" sz="1300" b="1" dirty="0" smtClean="0">
                <a:latin typeface="Bookman Old Style" panose="02050604050505020204" pitchFamily="18" charset="0"/>
              </a:rPr>
              <a:t> района  в номинации </a:t>
            </a:r>
            <a:r>
              <a:rPr lang="ru-RU" sz="1300" b="1" i="1" dirty="0" smtClean="0">
                <a:latin typeface="Bookman Old Style" panose="02050604050505020204" pitchFamily="18" charset="0"/>
              </a:rPr>
              <a:t>«Муниципальная экономическая политика и управление муниципальными финансами» </a:t>
            </a:r>
            <a:endParaRPr lang="ru-RU" sz="1300" b="1" i="1" dirty="0">
              <a:latin typeface="Bookman Old Style" panose="02050604050505020204" pitchFamily="18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flipV="1">
            <a:off x="8002463" y="4285355"/>
            <a:ext cx="28233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8027812" y="5645570"/>
            <a:ext cx="28233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Скругленный прямоугольник 82"/>
          <p:cNvSpPr/>
          <p:nvPr/>
        </p:nvSpPr>
        <p:spPr>
          <a:xfrm>
            <a:off x="8459042" y="3789041"/>
            <a:ext cx="1963583" cy="817245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400" b="1" dirty="0" smtClean="0"/>
              <a:t>2 </a:t>
            </a:r>
            <a:r>
              <a:rPr lang="ru-RU" sz="1300" b="1" dirty="0">
                <a:latin typeface="Bookman Old Style" panose="02050604050505020204" pitchFamily="18" charset="0"/>
              </a:rPr>
              <a:t>280,00</a:t>
            </a:r>
            <a:r>
              <a:rPr lang="ru-RU" sz="1400" b="1" dirty="0" smtClean="0"/>
              <a:t> тыс. руб.</a:t>
            </a:r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8474098" y="5236948"/>
            <a:ext cx="1948528" cy="800219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300" b="1" dirty="0">
                <a:latin typeface="Bookman Old Style" panose="02050604050505020204" pitchFamily="18" charset="0"/>
              </a:rPr>
              <a:t>720,00 тыс. руб.</a:t>
            </a:r>
          </a:p>
          <a:p>
            <a:pPr algn="ctr">
              <a:defRPr/>
            </a:pP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6948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433" y="4226696"/>
            <a:ext cx="1704331" cy="101776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689" y="5655345"/>
            <a:ext cx="878029" cy="110891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976" y="5669767"/>
            <a:ext cx="1521733" cy="84705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39660" y="144622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0396" y="6492875"/>
            <a:ext cx="345054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2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523400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34006" y="2231764"/>
            <a:ext cx="2376264" cy="20071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«Градостроительная политика, обеспечение благоприятной среды жизнедеятельности населения и развитие жилищно-коммунального хозяйства»</a:t>
            </a:r>
            <a:endParaRPr lang="ru-RU" sz="1200" b="1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50261" y="4373186"/>
            <a:ext cx="2364448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«Муниципальная экономическая политика и управление муниципальными финансами»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85013" y="2307141"/>
            <a:ext cx="2322136" cy="20071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«Укрепление межнационального мира и согласия, реализация иных мероприятий в сфере национальной политики на муниципальном уровне</a:t>
            </a:r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»</a:t>
            </a:r>
            <a:endParaRPr lang="ru-RU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ru-RU" sz="11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(проводится с 2018 г.)</a:t>
            </a:r>
            <a:endParaRPr lang="ru-RU" sz="1100" b="1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66137" y="4373186"/>
            <a:ext cx="2664296" cy="2000698"/>
          </a:xfrm>
          <a:prstGeom prst="rect">
            <a:avLst/>
          </a:prstGeom>
          <a:solidFill>
            <a:srgbClr val="CDF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5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«Обеспечение эффективной «обратной связи» с жителями муниципальных образований, развитие территориального общественного самоуправления и привлечение граждан к осуществлению (участию в осуществлении) местного самоуправления в иных формах»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588911" y="1346592"/>
            <a:ext cx="7920880" cy="384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dirty="0" smtClean="0">
                <a:latin typeface="Bookman Old Style" panose="02050604050505020204" pitchFamily="18" charset="0"/>
              </a:rPr>
              <a:t>Конкурс проводится по следующим </a:t>
            </a:r>
            <a:r>
              <a:rPr lang="ru-RU" sz="19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номинациям</a:t>
            </a:r>
            <a:endParaRPr lang="ru-RU" sz="19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12947" y="2258443"/>
            <a:ext cx="2520280" cy="20071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Модернизация городского хозяйства посредством внедрения цифровых технологий и платформенных решений («умный город»)</a:t>
            </a:r>
            <a:endParaRPr lang="ru-RU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ru-RU" sz="1100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(проводится с </a:t>
            </a:r>
            <a:r>
              <a:rPr lang="ru-RU" sz="11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2020 </a:t>
            </a:r>
            <a:r>
              <a:rPr lang="ru-RU" sz="1100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г.)</a:t>
            </a: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44641" y="1763045"/>
            <a:ext cx="7848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право 31"/>
          <p:cNvSpPr/>
          <p:nvPr/>
        </p:nvSpPr>
        <p:spPr>
          <a:xfrm rot="5400000">
            <a:off x="1476301" y="1843308"/>
            <a:ext cx="432048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9216747" y="1911633"/>
            <a:ext cx="432048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5400000">
            <a:off x="2130517" y="2988933"/>
            <a:ext cx="2299928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6127771" y="2993157"/>
            <a:ext cx="2299928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5205058" y="1873490"/>
            <a:ext cx="432048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5" y="4354152"/>
            <a:ext cx="1159950" cy="103567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703" y="4291116"/>
            <a:ext cx="1478047" cy="1088328"/>
          </a:xfrm>
          <a:prstGeom prst="rect">
            <a:avLst/>
          </a:prstGeom>
        </p:spPr>
      </p:pic>
      <p:sp>
        <p:nvSpPr>
          <p:cNvPr id="42" name="Скругленный прямоугольник 41"/>
          <p:cNvSpPr/>
          <p:nvPr/>
        </p:nvSpPr>
        <p:spPr>
          <a:xfrm>
            <a:off x="1239661" y="617858"/>
            <a:ext cx="9114048" cy="672525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ru-RU" sz="1550" b="1" dirty="0" smtClean="0">
                <a:latin typeface="Bookman Old Style" panose="02050604050505020204" pitchFamily="18" charset="0"/>
              </a:rPr>
              <a:t>Конкурсные заявки на региональный этап конкурса принимаются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с 15 апреля по 15 июня</a:t>
            </a:r>
            <a:endParaRPr lang="ru-RU" b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0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40412" y="2994193"/>
            <a:ext cx="4176464" cy="3221839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algn="ctr"/>
            <a:r>
              <a:rPr lang="ru-RU" sz="1500" b="1" dirty="0" smtClean="0">
                <a:latin typeface="Bookman Old Style" panose="02050604050505020204" pitchFamily="18" charset="0"/>
              </a:rPr>
              <a:t>Основные </a:t>
            </a:r>
            <a:r>
              <a:rPr lang="ru-RU" sz="15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показатели</a:t>
            </a:r>
            <a:r>
              <a:rPr lang="ru-RU" sz="1500" b="1" dirty="0" smtClean="0">
                <a:latin typeface="Bookman Old Style" panose="02050604050505020204" pitchFamily="18" charset="0"/>
              </a:rPr>
              <a:t>, по которым оцениваются муниципальные образования:</a:t>
            </a:r>
          </a:p>
          <a:p>
            <a:pPr algn="ctr"/>
            <a:endParaRPr lang="ru-RU" sz="15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Краткое описание ситуации, обусловившей необходимость реализации </a:t>
            </a:r>
            <a:r>
              <a:rPr lang="ru-RU" sz="1200" b="1" dirty="0" smtClean="0">
                <a:latin typeface="Bookman Old Style" panose="02050604050505020204" pitchFamily="18" charset="0"/>
              </a:rPr>
              <a:t>практики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Проблемы, на решение которых была направлена практика </a:t>
            </a:r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Возможности (ресурсы), которые позволили реализовать практику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Результаты реализации практики в измеримых величинах </a:t>
            </a:r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Экономические и (или) социальные эффекты от реализации практики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err="1">
                <a:latin typeface="Bookman Old Style" panose="02050604050505020204" pitchFamily="18" charset="0"/>
              </a:rPr>
              <a:t>Выгодополучатели</a:t>
            </a:r>
            <a:endParaRPr lang="ru-RU" sz="1200" b="1" dirty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Участники проекта внедрения </a:t>
            </a:r>
            <a:r>
              <a:rPr lang="ru-RU" sz="1200" b="1" dirty="0" smtClean="0">
                <a:latin typeface="Bookman Old Style" panose="02050604050505020204" pitchFamily="18" charset="0"/>
              </a:rPr>
              <a:t>практики</a:t>
            </a:r>
            <a:endParaRPr lang="ru-RU" sz="1200" b="1" dirty="0">
              <a:latin typeface="Bookman Old Style" panose="0205060405050502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1722" y="3093131"/>
            <a:ext cx="4174813" cy="3037173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Bookman Old Style" panose="02050604050505020204" pitchFamily="18" charset="0"/>
              </a:rPr>
              <a:t>Действия </a:t>
            </a:r>
            <a:r>
              <a:rPr lang="ru-RU" sz="1200" b="1" dirty="0">
                <a:latin typeface="Bookman Old Style" panose="02050604050505020204" pitchFamily="18" charset="0"/>
              </a:rPr>
              <a:t>по развертыванию практики (перечень мероприятий, которые были предприняты для того, чтобы реализовать практику)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Синхронизация мероприятий практики с мероприятиями, реализуемыми на территории муниципального образования в рамках национальных, федеральных проектов (программ), государственных, муниципальных программ (проектов) </a:t>
            </a:r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Практика способствует повышению индекса качества городской среды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Затраты на реализацию практики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Меры по усовершенствованию реализации </a:t>
            </a:r>
            <a:r>
              <a:rPr lang="ru-RU" sz="1200" b="1" dirty="0" smtClean="0">
                <a:latin typeface="Bookman Old Style" panose="02050604050505020204" pitchFamily="18" charset="0"/>
              </a:rPr>
              <a:t>практики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47389" y="24381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0396" y="6492875"/>
            <a:ext cx="345054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3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570611" y="801003"/>
            <a:ext cx="7690666" cy="1143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latin typeface="Bookman Old Style" pitchFamily="18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2000" dirty="0">
                <a:solidFill>
                  <a:prstClr val="black"/>
                </a:solidFill>
              </a:rPr>
              <a:t>«Градостроительная политика, обеспечение благоприятной среды жизнедеятельности населения и развитие жилищно-коммунального хозяйства»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27" y="801003"/>
            <a:ext cx="1159950" cy="103567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118814" y="2132856"/>
            <a:ext cx="9213281" cy="5995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A6627"/>
                </a:solidFill>
              </a:rPr>
              <a:t>Заявки представляются в Министерство строительства, архитектуры и жилищно-коммунального хозяйства Чувашской Республики</a:t>
            </a:r>
            <a:endParaRPr lang="ru-RU" sz="1400" b="1" dirty="0">
              <a:solidFill>
                <a:srgbClr val="1A6627"/>
              </a:solidFill>
            </a:endParaRPr>
          </a:p>
        </p:txBody>
      </p:sp>
      <p:pic>
        <p:nvPicPr>
          <p:cNvPr id="30" name="Picture 6" descr="https://i.ya-webdesign.com/images/checkmark-png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52" y="2226131"/>
            <a:ext cx="506238" cy="50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548" y="24381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0396" y="6492875"/>
            <a:ext cx="345054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4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570611" y="791748"/>
            <a:ext cx="7762674" cy="1575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latin typeface="Bookman Old Style" pitchFamily="18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1800" dirty="0">
                <a:solidFill>
                  <a:prstClr val="black"/>
                </a:solidFill>
              </a:rPr>
              <a:t>Модернизация городского хозяйства посредством внедрения цифровых технологий и платформенных </a:t>
            </a:r>
            <a:r>
              <a:rPr lang="ru-RU" sz="1800" dirty="0" smtClean="0">
                <a:solidFill>
                  <a:prstClr val="black"/>
                </a:solidFill>
              </a:rPr>
              <a:t>решений</a:t>
            </a:r>
          </a:p>
          <a:p>
            <a:pPr>
              <a:defRPr/>
            </a:pP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(«умный город»)</a:t>
            </a:r>
          </a:p>
          <a:p>
            <a:pPr>
              <a:defRPr/>
            </a:pPr>
            <a:r>
              <a:rPr lang="ru-RU" sz="1600" i="1" dirty="0">
                <a:solidFill>
                  <a:prstClr val="black"/>
                </a:solidFill>
              </a:rPr>
              <a:t>(проводится с 2020 г.)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37" y="1035302"/>
            <a:ext cx="1478047" cy="1088328"/>
          </a:xfrm>
          <a:prstGeom prst="rect">
            <a:avLst/>
          </a:prstGeom>
        </p:spPr>
      </p:pic>
      <p:pic>
        <p:nvPicPr>
          <p:cNvPr id="11" name="Picture 6" descr="https://i.ya-webdesign.com/images/checkmark-png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09" y="2516713"/>
            <a:ext cx="506238" cy="50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34548" y="2539899"/>
            <a:ext cx="9213281" cy="5995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A6627"/>
                </a:solidFill>
              </a:rPr>
              <a:t>Заявки представляются в Министерство строительства, архитектуры и жилищно-коммунального хозяйства Чувашской Республики</a:t>
            </a:r>
            <a:endParaRPr lang="ru-RU" sz="1400" b="1" dirty="0">
              <a:solidFill>
                <a:srgbClr val="1A6627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0428" y="3254449"/>
            <a:ext cx="4377752" cy="3406505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algn="ctr"/>
            <a:r>
              <a:rPr lang="ru-RU" sz="1500" b="1" dirty="0" smtClean="0">
                <a:latin typeface="Bookman Old Style" panose="02050604050505020204" pitchFamily="18" charset="0"/>
              </a:rPr>
              <a:t>Основные </a:t>
            </a:r>
            <a:r>
              <a:rPr lang="ru-RU" sz="15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показатели</a:t>
            </a:r>
            <a:r>
              <a:rPr lang="ru-RU" sz="1500" b="1" dirty="0" smtClean="0">
                <a:latin typeface="Bookman Old Style" panose="02050604050505020204" pitchFamily="18" charset="0"/>
              </a:rPr>
              <a:t>, по которым оцениваются муниципальные образования:</a:t>
            </a:r>
          </a:p>
          <a:p>
            <a:pPr algn="ctr"/>
            <a:endParaRPr lang="ru-RU" sz="15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Комплексность практики, обоснованность выбора проблемы с точки зрения стратегического развития муниципального образования, синхронизация практики и мероприятий национальных проектов (программ</a:t>
            </a:r>
            <a:r>
              <a:rPr lang="ru-RU" sz="1200" b="1" dirty="0" smtClean="0">
                <a:latin typeface="Bookman Old Style" panose="02050604050505020204" pitchFamily="18" charset="0"/>
              </a:rPr>
              <a:t>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Качество и </a:t>
            </a:r>
            <a:r>
              <a:rPr lang="ru-RU" sz="1200" b="1" dirty="0" err="1">
                <a:latin typeface="Bookman Old Style" panose="02050604050505020204" pitchFamily="18" charset="0"/>
              </a:rPr>
              <a:t>инновационность</a:t>
            </a:r>
            <a:r>
              <a:rPr lang="ru-RU" sz="1200" b="1" dirty="0">
                <a:latin typeface="Bookman Old Style" panose="02050604050505020204" pitchFamily="18" charset="0"/>
              </a:rPr>
              <a:t> решений в рамках реализации практики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Наличие высокого социального и экономического результатов от реализации практики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err="1" smtClean="0">
                <a:latin typeface="Bookman Old Style" panose="02050604050505020204" pitchFamily="18" charset="0"/>
              </a:rPr>
              <a:t>Выгодополучатели</a:t>
            </a:r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err="1" smtClean="0">
                <a:latin typeface="Bookman Old Style" panose="02050604050505020204" pitchFamily="18" charset="0"/>
              </a:rPr>
              <a:t>Тиражируемость</a:t>
            </a:r>
            <a:endParaRPr lang="ru-RU" sz="1200" b="1" dirty="0">
              <a:latin typeface="Bookman Old Style" panose="020506040505050202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9277" y="3697562"/>
            <a:ext cx="4727994" cy="2520280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1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Приказ </a:t>
            </a:r>
            <a:r>
              <a:rPr lang="ru-RU" sz="1200" dirty="0">
                <a:solidFill>
                  <a:schemeClr val="tx1"/>
                </a:solidFill>
                <a:latin typeface="Bookman Old Style" panose="02050604050505020204" pitchFamily="18" charset="0"/>
              </a:rPr>
              <a:t>Министерства строительства и жилищно-коммунального хозяйства Российской Федерации </a:t>
            </a:r>
            <a:r>
              <a:rPr lang="ru-RU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от 9 июля 2020 г. № 368/</a:t>
            </a:r>
            <a:r>
              <a:rPr lang="ru-RU" sz="12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</a:t>
            </a:r>
            <a:r>
              <a:rPr lang="ru-RU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«Об </a:t>
            </a:r>
            <a:r>
              <a:rPr lang="ru-RU" sz="1200" dirty="0">
                <a:solidFill>
                  <a:schemeClr val="tx1"/>
                </a:solidFill>
                <a:latin typeface="Bookman Old Style" panose="02050604050505020204" pitchFamily="18" charset="0"/>
              </a:rPr>
              <a:t>утверждении формы конкурсной заявки муниципального образования и методики оценки конкурсных заявок муниципальных образований, представляемых для участия в номинации </a:t>
            </a:r>
            <a:r>
              <a:rPr lang="ru-RU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«Модернизация </a:t>
            </a:r>
            <a:r>
              <a:rPr lang="ru-RU" sz="1200" dirty="0">
                <a:solidFill>
                  <a:schemeClr val="tx1"/>
                </a:solidFill>
                <a:latin typeface="Bookman Old Style" panose="02050604050505020204" pitchFamily="18" charset="0"/>
              </a:rPr>
              <a:t>городского хозяйства посредством внедрения цифровых технологий и платформенных решений </a:t>
            </a:r>
            <a:r>
              <a:rPr lang="ru-RU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(«умный город»)» </a:t>
            </a:r>
            <a:r>
              <a:rPr lang="ru-RU" sz="1200" dirty="0">
                <a:solidFill>
                  <a:schemeClr val="tx1"/>
                </a:solidFill>
                <a:latin typeface="Bookman Old Style" panose="02050604050505020204" pitchFamily="18" charset="0"/>
              </a:rPr>
              <a:t>Всероссийского конкурса </a:t>
            </a:r>
            <a:r>
              <a:rPr lang="ru-RU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«Лучшая </a:t>
            </a:r>
            <a:r>
              <a:rPr lang="ru-RU" sz="1200" dirty="0">
                <a:solidFill>
                  <a:schemeClr val="tx1"/>
                </a:solidFill>
                <a:latin typeface="Bookman Old Style" panose="02050604050505020204" pitchFamily="18" charset="0"/>
              </a:rPr>
              <a:t>муниципальная </a:t>
            </a:r>
            <a:r>
              <a:rPr lang="ru-RU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практика»</a:t>
            </a:r>
            <a:endParaRPr lang="ru-RU" sz="1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7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03" y="672285"/>
            <a:ext cx="878029" cy="110891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34548" y="24381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0396" y="6492875"/>
            <a:ext cx="345054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5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88631" y="835070"/>
            <a:ext cx="8472645" cy="7833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latin typeface="Bookman Old Style" pitchFamily="18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2000" dirty="0">
                <a:solidFill>
                  <a:schemeClr val="tx1"/>
                </a:solidFill>
              </a:rPr>
              <a:t>«Муниципальная экономическая политика и управление муниципальными финансами»</a:t>
            </a:r>
          </a:p>
        </p:txBody>
      </p:sp>
      <p:pic>
        <p:nvPicPr>
          <p:cNvPr id="11" name="Picture 6" descr="https://i.ya-webdesign.com/images/checkmark-png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17" y="1836636"/>
            <a:ext cx="506238" cy="50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22555" y="1789999"/>
            <a:ext cx="9213281" cy="5995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A6627"/>
                </a:solidFill>
              </a:rPr>
              <a:t>Заявки представляются в Министерство экономического развития и имущественных отношений </a:t>
            </a:r>
          </a:p>
          <a:p>
            <a:pPr algn="ctr"/>
            <a:r>
              <a:rPr lang="ru-RU" sz="1400" b="1" dirty="0" smtClean="0">
                <a:solidFill>
                  <a:srgbClr val="1A6627"/>
                </a:solidFill>
              </a:rPr>
              <a:t>Чувашской Республики</a:t>
            </a:r>
            <a:endParaRPr lang="ru-RU" sz="1400" b="1" dirty="0">
              <a:solidFill>
                <a:srgbClr val="1A6627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4253" y="2636912"/>
            <a:ext cx="4377752" cy="4006669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algn="ctr"/>
            <a:r>
              <a:rPr lang="ru-RU" sz="1500" b="1" dirty="0" smtClean="0">
                <a:latin typeface="Bookman Old Style" panose="02050604050505020204" pitchFamily="18" charset="0"/>
              </a:rPr>
              <a:t>Основные </a:t>
            </a:r>
            <a:r>
              <a:rPr lang="ru-RU" sz="15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показатели</a:t>
            </a:r>
            <a:r>
              <a:rPr lang="ru-RU" sz="1500" b="1" dirty="0" smtClean="0">
                <a:latin typeface="Bookman Old Style" panose="02050604050505020204" pitchFamily="18" charset="0"/>
              </a:rPr>
              <a:t>, по которым оцениваются муниципальные образования:</a:t>
            </a:r>
          </a:p>
          <a:p>
            <a:pPr algn="ctr"/>
            <a:endParaRPr lang="ru-RU" sz="1500" b="1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Показатели, характеризующие качество управления бюджетными доходами и </a:t>
            </a:r>
            <a:r>
              <a:rPr lang="ru-RU" sz="1200" b="1" dirty="0" smtClean="0">
                <a:latin typeface="Bookman Old Style" panose="02050604050505020204" pitchFamily="18" charset="0"/>
              </a:rPr>
              <a:t>расходами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Показатели, характеризующие качество управления муниципальным долгом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Показатели, характеризующие качество бюджетного планирования и исполнения бюджета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Показатели, характеризующие кадровый состав финансового органа муниципального образования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Показатели, характеризующие лучшую практику формирования системы стратегического управления муниципальным </a:t>
            </a:r>
            <a:r>
              <a:rPr lang="ru-RU" sz="1200" b="1" dirty="0" smtClean="0">
                <a:latin typeface="Bookman Old Style" panose="02050604050505020204" pitchFamily="18" charset="0"/>
              </a:rPr>
              <a:t>образованием</a:t>
            </a:r>
            <a:endParaRPr lang="ru-RU" sz="1200" b="1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500" b="1" dirty="0" smtClean="0">
              <a:latin typeface="Bookman Old Style" panose="0205060405050502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56068" y="3212976"/>
            <a:ext cx="4178516" cy="2852507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Bookman Old Style" panose="02050604050505020204" pitchFamily="18" charset="0"/>
              </a:rPr>
              <a:t>Показатели</a:t>
            </a:r>
            <a:r>
              <a:rPr lang="ru-RU" sz="1200" b="1" dirty="0">
                <a:latin typeface="Bookman Old Style" panose="02050604050505020204" pitchFamily="18" charset="0"/>
              </a:rPr>
              <a:t>, характеризующие лучшее муниципальное образование по уровню развития </a:t>
            </a:r>
            <a:r>
              <a:rPr lang="ru-RU" sz="1200" b="1" dirty="0" err="1">
                <a:latin typeface="Bookman Old Style" panose="02050604050505020204" pitchFamily="18" charset="0"/>
              </a:rPr>
              <a:t>муниципально</a:t>
            </a:r>
            <a:r>
              <a:rPr lang="ru-RU" sz="1200" b="1" dirty="0">
                <a:latin typeface="Bookman Old Style" panose="02050604050505020204" pitchFamily="18" charset="0"/>
              </a:rPr>
              <a:t>-частного партнерства (МЧП) и опыту реализации проектов МЧП в социальной </a:t>
            </a:r>
            <a:r>
              <a:rPr lang="ru-RU" sz="1200" b="1" dirty="0" smtClean="0">
                <a:latin typeface="Bookman Old Style" panose="02050604050505020204" pitchFamily="18" charset="0"/>
              </a:rPr>
              <a:t>сфере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Bookman Old Style" panose="02050604050505020204" pitchFamily="18" charset="0"/>
              </a:rPr>
              <a:t>Показатели</a:t>
            </a:r>
            <a:r>
              <a:rPr lang="ru-RU" sz="1200" b="1" dirty="0">
                <a:latin typeface="Bookman Old Style" panose="02050604050505020204" pitchFamily="18" charset="0"/>
              </a:rPr>
              <a:t>, характеризующие повышение уровня развития малого и среднего предпринимательства (МСП) и привлечение инвестиций в экономику муниципального образования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Показатели, характеризующие повышение уровня транспортной доступности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9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548" y="24381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0396" y="6492875"/>
            <a:ext cx="345054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6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64332" y="917460"/>
            <a:ext cx="8658293" cy="1270366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latin typeface="Bookman Old Style" pitchFamily="18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1700" dirty="0">
                <a:solidFill>
                  <a:schemeClr val="tx1"/>
                </a:solidFill>
              </a:rPr>
              <a:t>«Обеспечение эффективной «обратной связи» с жителями муниципальных образований, развитие территориального общественного самоуправления и привлечение граждан к осуществлению (участию в осуществлении) местного самоуправления в иных формах»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00" y="1129114"/>
            <a:ext cx="1521733" cy="84705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91605" y="2267135"/>
            <a:ext cx="9213281" cy="5995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A6627"/>
                </a:solidFill>
              </a:rPr>
              <a:t>Заявки представляются в Государственную службу Чувашской Республики по делам юстиции</a:t>
            </a:r>
            <a:endParaRPr lang="ru-RU" sz="1400" b="1" dirty="0">
              <a:solidFill>
                <a:srgbClr val="1A6627"/>
              </a:solidFill>
            </a:endParaRPr>
          </a:p>
        </p:txBody>
      </p:sp>
      <p:pic>
        <p:nvPicPr>
          <p:cNvPr id="12" name="Picture 6" descr="https://i.ya-webdesign.com/images/checkmark-png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28" y="2267135"/>
            <a:ext cx="506238" cy="50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62427" y="2965497"/>
            <a:ext cx="4542266" cy="368350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algn="ctr"/>
            <a:r>
              <a:rPr lang="ru-RU" sz="1300" b="1" dirty="0" smtClean="0">
                <a:latin typeface="Bookman Old Style" panose="02050604050505020204" pitchFamily="18" charset="0"/>
              </a:rPr>
              <a:t>Основные </a:t>
            </a:r>
            <a:r>
              <a:rPr lang="ru-RU" sz="13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показатели</a:t>
            </a:r>
            <a:r>
              <a:rPr lang="ru-RU" sz="1300" b="1" dirty="0" smtClean="0">
                <a:latin typeface="Bookman Old Style" panose="02050604050505020204" pitchFamily="18" charset="0"/>
              </a:rPr>
              <a:t>, по которым оцениваются муниципальные образования:</a:t>
            </a:r>
          </a:p>
          <a:p>
            <a:pPr algn="ctr"/>
            <a:endParaRPr lang="ru-RU" sz="1300" b="1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Проведение местных референдумов </a:t>
            </a:r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Участие избирателей в муниципальных выборах депутатов представительного органа муниципального </a:t>
            </a:r>
            <a:r>
              <a:rPr lang="ru-RU" sz="1200" b="1" dirty="0" smtClean="0">
                <a:latin typeface="Bookman Old Style" panose="02050604050505020204" pitchFamily="18" charset="0"/>
              </a:rPr>
              <a:t>образования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Индекс повседневной гражданской активности в муниципальном образовании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Доля населения, проживающего на территории муниципального образования, на которой осуществляется территориальное общественное самоуправление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Доля доходов местного бюджета, распределяемых с участием территориального общественного самоуправления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Правотворческая активность граждан (количество проектов актов на 1000 жителей)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500" b="1" dirty="0" smtClean="0">
              <a:latin typeface="Bookman Old Style" panose="0205060405050502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725" y="2965497"/>
            <a:ext cx="4968552" cy="3775837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Bookman Old Style" panose="02050604050505020204" pitchFamily="18" charset="0"/>
              </a:rPr>
              <a:t>Присутствие </a:t>
            </a:r>
            <a:r>
              <a:rPr lang="ru-RU" sz="1200" b="1" dirty="0">
                <a:latin typeface="Bookman Old Style" panose="02050604050505020204" pitchFamily="18" charset="0"/>
              </a:rPr>
              <a:t>жителей муниципального образования на заседаниях представительного органа муниципального образования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Коэффициент участия населения муниципального образования в публичных слушаниях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Участие главы муниципального образования (председателя представительного органа муниципального образования) в публичных слушаниях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Количество встреч руководителей муниципального образования с жителями муниципального образования (за исключением публичных слушаний</a:t>
            </a:r>
            <a:r>
              <a:rPr lang="ru-RU" sz="1200" b="1" dirty="0" smtClean="0">
                <a:latin typeface="Bookman Old Style" panose="02050604050505020204" pitchFamily="18" charset="0"/>
              </a:rPr>
              <a:t>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Охват населения муниципального образования печатными средствами массовой информации, в которых распространяется официальная информация о деятельности органов местного самоуправления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Bookman Old Style" panose="02050604050505020204" pitchFamily="18" charset="0"/>
              </a:rPr>
              <a:t>Эффективность официальных сайтов (единого портала) органов местного самоуправления в информационно-телекоммуникационной сети "Интернет</a:t>
            </a:r>
            <a:r>
              <a:rPr lang="ru-RU" sz="1200" b="1" dirty="0" smtClean="0">
                <a:latin typeface="Bookman Old Style" panose="02050604050505020204" pitchFamily="18" charset="0"/>
              </a:rPr>
              <a:t>"</a:t>
            </a:r>
            <a:endParaRPr lang="ru-RU" sz="1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5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3" y="917655"/>
            <a:ext cx="1704331" cy="101776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34548" y="24381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0396" y="6492875"/>
            <a:ext cx="345054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7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64333" y="917460"/>
            <a:ext cx="8424936" cy="9993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latin typeface="Bookman Old Style" pitchFamily="18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1800" dirty="0">
                <a:solidFill>
                  <a:schemeClr val="tx1"/>
                </a:solidFill>
              </a:rPr>
              <a:t>«Укрепление межнационального мира и согласия, реализация иных мероприятий в сфере национальной политики на муниципальном уровне»</a:t>
            </a:r>
          </a:p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(проводится с 2018 г.)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1" name="Picture 6" descr="https://i.ya-webdesign.com/images/checkmark-png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52" y="2060848"/>
            <a:ext cx="506238" cy="50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116261" y="2060848"/>
            <a:ext cx="9213281" cy="5995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A6627"/>
                </a:solidFill>
              </a:rPr>
              <a:t>Заявки представляются </a:t>
            </a:r>
            <a:r>
              <a:rPr lang="ru-RU" sz="1400" b="1" dirty="0">
                <a:solidFill>
                  <a:srgbClr val="1A6627"/>
                </a:solidFill>
              </a:rPr>
              <a:t>в </a:t>
            </a:r>
            <a:r>
              <a:rPr lang="ru-RU" sz="1400" b="1" dirty="0" smtClean="0">
                <a:solidFill>
                  <a:srgbClr val="1A6627"/>
                </a:solidFill>
              </a:rPr>
              <a:t>Министерство культуры</a:t>
            </a:r>
            <a:r>
              <a:rPr lang="ru-RU" sz="1400" b="1" dirty="0">
                <a:solidFill>
                  <a:srgbClr val="1A6627"/>
                </a:solidFill>
              </a:rPr>
              <a:t>, по делам национальностей и архивного дела </a:t>
            </a:r>
            <a:endParaRPr lang="ru-RU" sz="1400" b="1" dirty="0" smtClean="0">
              <a:solidFill>
                <a:srgbClr val="1A6627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1A6627"/>
                </a:solidFill>
              </a:rPr>
              <a:t>Чувашской Республики</a:t>
            </a:r>
            <a:endParaRPr lang="ru-RU" sz="1400" b="1" dirty="0">
              <a:solidFill>
                <a:srgbClr val="1A6627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45808" y="2852936"/>
            <a:ext cx="4377752" cy="3652726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wrap="square" bIns="36000">
            <a:spAutoFit/>
          </a:bodyPr>
          <a:lstStyle/>
          <a:p>
            <a:pPr algn="ctr"/>
            <a:r>
              <a:rPr lang="ru-RU" sz="1500" b="1" dirty="0" smtClean="0">
                <a:latin typeface="Bookman Old Style" panose="02050604050505020204" pitchFamily="18" charset="0"/>
              </a:rPr>
              <a:t>Основные </a:t>
            </a:r>
            <a:r>
              <a:rPr lang="ru-RU" sz="15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показатели</a:t>
            </a:r>
            <a:r>
              <a:rPr lang="ru-RU" sz="1500" b="1" dirty="0" smtClean="0">
                <a:latin typeface="Bookman Old Style" panose="02050604050505020204" pitchFamily="18" charset="0"/>
              </a:rPr>
              <a:t>, по которым оцениваются муниципальные образования:</a:t>
            </a:r>
          </a:p>
          <a:p>
            <a:pPr algn="ctr"/>
            <a:endParaRPr lang="ru-RU" sz="15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300" b="1" dirty="0">
                <a:latin typeface="Bookman Old Style" panose="02050604050505020204" pitchFamily="18" charset="0"/>
              </a:rPr>
              <a:t>Краткое описание ситуации, обусловившей необходимость реализации практики. Цели и задачи </a:t>
            </a:r>
            <a:r>
              <a:rPr lang="ru-RU" sz="1300" b="1" dirty="0" smtClean="0">
                <a:latin typeface="Bookman Old Style" panose="02050604050505020204" pitchFamily="18" charset="0"/>
              </a:rPr>
              <a:t>практики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300" b="1" dirty="0">
                <a:latin typeface="Bookman Old Style" panose="02050604050505020204" pitchFamily="18" charset="0"/>
              </a:rPr>
              <a:t>Краткое описание практики (резюме) и перечень мероприятий, которые были предприняты для того, чтобы реализовать практику ("дорожная карта")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300" b="1" dirty="0">
                <a:latin typeface="Bookman Old Style" panose="02050604050505020204" pitchFamily="18" charset="0"/>
              </a:rPr>
              <a:t>Участники проекта внедрения практики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300" b="1" dirty="0">
                <a:latin typeface="Bookman Old Style" panose="02050604050505020204" pitchFamily="18" charset="0"/>
              </a:rPr>
              <a:t>Эффект от реализации практики (краткое </a:t>
            </a:r>
            <a:r>
              <a:rPr lang="ru-RU" sz="1300" b="1" dirty="0" smtClean="0">
                <a:latin typeface="Bookman Old Style" panose="02050604050505020204" pitchFamily="18" charset="0"/>
              </a:rPr>
              <a:t>описание)</a:t>
            </a:r>
            <a:endParaRPr lang="ru-RU" sz="1300" b="1" dirty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latin typeface="Bookman Old Style" panose="02050604050505020204" pitchFamily="18" charset="0"/>
            </a:endParaRPr>
          </a:p>
          <a:p>
            <a:pPr algn="ctr"/>
            <a:endParaRPr lang="ru-RU" sz="1500" b="1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500" b="1" dirty="0" smtClean="0">
              <a:latin typeface="Bookman Old Style" panose="020506040505050202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03200" y="3140968"/>
            <a:ext cx="4699725" cy="29523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1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Bookman Old Style" panose="02050604050505020204" pitchFamily="18" charset="0"/>
              </a:rPr>
              <a:t>Приказ </a:t>
            </a:r>
            <a:r>
              <a:rPr lang="ru-RU" sz="1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Федерального агентства по делам национальностей от 23 июня 2020 г. № 76 «Об </a:t>
            </a:r>
            <a:r>
              <a:rPr lang="ru-RU" sz="1500" dirty="0">
                <a:solidFill>
                  <a:schemeClr val="tx1"/>
                </a:solidFill>
                <a:latin typeface="Bookman Old Style" panose="02050604050505020204" pitchFamily="18" charset="0"/>
              </a:rPr>
              <a:t>утверждении формы конкурсной заявки и методики оценки конкурсных заявок муниципальных образований, представляемых для участия во Всероссийском конкурсе </a:t>
            </a:r>
            <a:r>
              <a:rPr lang="ru-RU" sz="1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«Лучшая </a:t>
            </a:r>
            <a:r>
              <a:rPr lang="ru-RU" sz="1500" dirty="0">
                <a:solidFill>
                  <a:schemeClr val="tx1"/>
                </a:solidFill>
                <a:latin typeface="Bookman Old Style" panose="02050604050505020204" pitchFamily="18" charset="0"/>
              </a:rPr>
              <a:t>муниципальная </a:t>
            </a:r>
            <a:r>
              <a:rPr lang="ru-RU" sz="1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практика» </a:t>
            </a:r>
            <a:r>
              <a:rPr lang="ru-RU" sz="1500" dirty="0">
                <a:solidFill>
                  <a:schemeClr val="tx1"/>
                </a:solidFill>
                <a:latin typeface="Bookman Old Style" panose="02050604050505020204" pitchFamily="18" charset="0"/>
              </a:rPr>
              <a:t>по номинации </a:t>
            </a:r>
            <a:r>
              <a:rPr lang="ru-RU" sz="1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«Укрепление </a:t>
            </a:r>
            <a:r>
              <a:rPr lang="ru-RU" sz="1500" dirty="0">
                <a:solidFill>
                  <a:schemeClr val="tx1"/>
                </a:solidFill>
                <a:latin typeface="Bookman Old Style" panose="02050604050505020204" pitchFamily="18" charset="0"/>
              </a:rPr>
              <a:t>межнационального мира и согласия, реализация иных мероприятий в сфере национальной политики на муниципальном </a:t>
            </a:r>
            <a:r>
              <a:rPr lang="ru-RU" sz="1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уровне»  </a:t>
            </a:r>
            <a:endParaRPr lang="ru-RU" sz="15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3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548" y="24381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0396" y="6492875"/>
            <a:ext cx="345054" cy="365125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8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00154" y="1047115"/>
            <a:ext cx="9261123" cy="877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700" dirty="0" smtClean="0"/>
              <a:t>В </a:t>
            </a:r>
            <a:r>
              <a:rPr lang="ru-RU" sz="1700" dirty="0"/>
              <a:t>республиканском бюджете Чувашской Республики на 2021 год на </a:t>
            </a:r>
            <a:r>
              <a:rPr lang="ru-RU" sz="1700" dirty="0" smtClean="0"/>
              <a:t>поощрение победителей </a:t>
            </a:r>
            <a:r>
              <a:rPr lang="ru-RU" sz="1700" dirty="0"/>
              <a:t>конкурса, занявших призовые </a:t>
            </a:r>
            <a:r>
              <a:rPr lang="ru-RU" sz="1700" dirty="0" smtClean="0"/>
              <a:t>места </a:t>
            </a:r>
            <a:r>
              <a:rPr lang="ru-RU" sz="1700" dirty="0"/>
              <a:t>в каждой из номинаций конкурса по каждой категории</a:t>
            </a:r>
            <a:r>
              <a:rPr lang="ru-RU" sz="1700" dirty="0" smtClean="0"/>
              <a:t>, </a:t>
            </a:r>
            <a:r>
              <a:rPr lang="ru-RU" sz="1700" dirty="0"/>
              <a:t>предусмотрено </a:t>
            </a:r>
            <a:r>
              <a:rPr lang="ru-RU" sz="1700" b="1" dirty="0">
                <a:solidFill>
                  <a:srgbClr val="FF0000"/>
                </a:solidFill>
              </a:rPr>
              <a:t>3,9 млн. рублей </a:t>
            </a:r>
            <a:r>
              <a:rPr lang="ru-RU" sz="1700" dirty="0"/>
              <a:t>(по 780,0 тыс. рублей), из них:</a:t>
            </a:r>
            <a:endParaRPr lang="ru-RU" sz="17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1349618" y="2348880"/>
            <a:ext cx="8762396" cy="14619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ru-RU" sz="1500" dirty="0" smtClean="0"/>
          </a:p>
          <a:p>
            <a:pPr algn="just"/>
            <a:r>
              <a:rPr lang="ru-RU" sz="1500" dirty="0" smtClean="0"/>
              <a:t>а) </a:t>
            </a:r>
            <a:r>
              <a:rPr lang="en-US" sz="1500" dirty="0" smtClean="0"/>
              <a:t>I </a:t>
            </a:r>
            <a:r>
              <a:rPr lang="ru-RU" sz="1500" dirty="0" smtClean="0"/>
              <a:t>категория участников конкурса </a:t>
            </a:r>
            <a:r>
              <a:rPr lang="ru-RU" sz="1500" dirty="0"/>
              <a:t>(городские округа </a:t>
            </a:r>
            <a:r>
              <a:rPr lang="ru-RU" sz="1500" dirty="0" smtClean="0"/>
              <a:t>и </a:t>
            </a:r>
            <a:r>
              <a:rPr lang="ru-RU" sz="1500" dirty="0"/>
              <a:t>городские поселения):</a:t>
            </a:r>
          </a:p>
          <a:p>
            <a:pPr algn="just"/>
            <a:r>
              <a:rPr lang="ru-RU" sz="1500" dirty="0"/>
              <a:t>первое место - 180 тыс. рублей;</a:t>
            </a:r>
          </a:p>
          <a:p>
            <a:pPr algn="just"/>
            <a:r>
              <a:rPr lang="ru-RU" sz="1500" dirty="0"/>
              <a:t>второе место - 160 тыс. рублей;</a:t>
            </a:r>
          </a:p>
          <a:p>
            <a:pPr algn="just"/>
            <a:r>
              <a:rPr lang="ru-RU" sz="1500" dirty="0"/>
              <a:t>третье место - 140 тыс. рублей;</a:t>
            </a:r>
          </a:p>
          <a:p>
            <a:pPr algn="just"/>
            <a:endParaRPr lang="ru-RU" sz="1400" dirty="0"/>
          </a:p>
        </p:txBody>
      </p:sp>
      <p:pic>
        <p:nvPicPr>
          <p:cNvPr id="12" name="Picture 4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27" y="2974642"/>
            <a:ext cx="373654" cy="3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icon-park.com/imagefiles/check_sign_icon_light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27" y="4853205"/>
            <a:ext cx="373654" cy="3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349618" y="4280736"/>
            <a:ext cx="8762396" cy="14619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ru-RU" sz="1500" dirty="0" smtClean="0"/>
          </a:p>
          <a:p>
            <a:pPr algn="just"/>
            <a:r>
              <a:rPr lang="ru-RU" sz="1500" dirty="0" smtClean="0"/>
              <a:t>а) </a:t>
            </a:r>
            <a:r>
              <a:rPr lang="en-US" sz="1500" dirty="0" smtClean="0"/>
              <a:t>II </a:t>
            </a:r>
            <a:r>
              <a:rPr lang="ru-RU" sz="1500" dirty="0" smtClean="0"/>
              <a:t>категория участников конкурса (сельские поселения):</a:t>
            </a:r>
            <a:endParaRPr lang="ru-RU" sz="1500" dirty="0"/>
          </a:p>
          <a:p>
            <a:pPr algn="just"/>
            <a:r>
              <a:rPr lang="ru-RU" sz="1500" dirty="0"/>
              <a:t>первое место - </a:t>
            </a:r>
            <a:r>
              <a:rPr lang="ru-RU" sz="1500" dirty="0" smtClean="0"/>
              <a:t>120 </a:t>
            </a:r>
            <a:r>
              <a:rPr lang="ru-RU" sz="1500" dirty="0"/>
              <a:t>тыс. рублей;</a:t>
            </a:r>
          </a:p>
          <a:p>
            <a:pPr algn="just"/>
            <a:r>
              <a:rPr lang="ru-RU" sz="1500" dirty="0"/>
              <a:t>второе место - </a:t>
            </a:r>
            <a:r>
              <a:rPr lang="ru-RU" sz="1500" dirty="0" smtClean="0"/>
              <a:t>100 </a:t>
            </a:r>
            <a:r>
              <a:rPr lang="ru-RU" sz="1500" dirty="0"/>
              <a:t>тыс. рублей;</a:t>
            </a:r>
          </a:p>
          <a:p>
            <a:pPr algn="just"/>
            <a:r>
              <a:rPr lang="ru-RU" sz="1500" dirty="0"/>
              <a:t>третье место - </a:t>
            </a:r>
            <a:r>
              <a:rPr lang="ru-RU" sz="1500" dirty="0" smtClean="0"/>
              <a:t>80 </a:t>
            </a:r>
            <a:r>
              <a:rPr lang="ru-RU" sz="1500" dirty="0"/>
              <a:t>тыс. рублей;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20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548" y="243818"/>
            <a:ext cx="88774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Всероссийский конкурс «Лучшая муниципальная практика»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112014" y="6453337"/>
            <a:ext cx="473436" cy="404664"/>
          </a:xfrm>
        </p:spPr>
        <p:txBody>
          <a:bodyPr/>
          <a:lstStyle/>
          <a:p>
            <a:pPr algn="l">
              <a:spcBef>
                <a:spcPct val="0"/>
              </a:spcBef>
            </a:pPr>
            <a:fld id="{1418299A-CFA5-4E2B-8E3B-C1B29D6F9FEC}" type="slidenum">
              <a:rPr lang="ru-RU" sz="1800" b="1" i="1">
                <a:solidFill>
                  <a:srgbClr val="C00000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9</a:t>
            </a:fld>
            <a:endParaRPr lang="ru-RU" sz="1800" b="1" i="1" dirty="0">
              <a:solidFill>
                <a:srgbClr val="C00000"/>
              </a:solidFill>
              <a:latin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49618" y="670877"/>
            <a:ext cx="907300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http://barley-malt.ru/wp-content/uploads/2017/05/chuvashyja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13" y="42350"/>
            <a:ext cx="1512168" cy="10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349618" y="908720"/>
            <a:ext cx="8407603" cy="63759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300" b="1">
                <a:solidFill>
                  <a:prstClr val="black"/>
                </a:solidFill>
                <a:latin typeface="Calibri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400" dirty="0" smtClean="0">
                <a:latin typeface="Bookman Old Style" panose="02050604050505020204" pitchFamily="18" charset="0"/>
              </a:rPr>
              <a:t>Предоставленные финансовые средства носят </a:t>
            </a:r>
            <a:r>
              <a:rPr lang="ru-RU" sz="1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целевой характер</a:t>
            </a:r>
            <a:endParaRPr lang="ru-RU" sz="1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 rot="10800000" flipV="1">
            <a:off x="465941" y="3429000"/>
            <a:ext cx="2772211" cy="919401"/>
          </a:xfrm>
          <a:prstGeom prst="roundRect">
            <a:avLst/>
          </a:prstGeom>
          <a:solidFill>
            <a:srgbClr val="FFFFCC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Могут расходоваться на</a:t>
            </a:r>
          </a:p>
          <a:p>
            <a:pPr algn="ctr"/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6661" y="1987627"/>
            <a:ext cx="4000020" cy="578882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Bookman Old Style" panose="02050604050505020204" pitchFamily="18" charset="0"/>
              </a:rPr>
              <a:t>повышение благоустроенности муниципального образования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70025" y="5860764"/>
            <a:ext cx="3988701" cy="578882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Bookman Old Style" panose="02050604050505020204" pitchFamily="18" charset="0"/>
              </a:rPr>
              <a:t>повышение эффективности управления инфраструктурой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661" y="2777378"/>
            <a:ext cx="4000020" cy="817245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Bookman Old Style" panose="02050604050505020204" pitchFamily="18" charset="0"/>
              </a:rPr>
              <a:t>уменьшение </a:t>
            </a:r>
            <a:r>
              <a:rPr lang="ru-RU" sz="1400" dirty="0">
                <a:latin typeface="Bookman Old Style" panose="02050604050505020204" pitchFamily="18" charset="0"/>
              </a:rPr>
              <a:t>кредиторской задолженности муниципального образования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16661" y="3806860"/>
            <a:ext cx="3956544" cy="817245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Bookman Old Style" panose="02050604050505020204" pitchFamily="18" charset="0"/>
              </a:rPr>
              <a:t>развитие </a:t>
            </a:r>
            <a:r>
              <a:rPr lang="ru-RU" sz="1400" dirty="0">
                <a:latin typeface="Bookman Old Style" panose="02050604050505020204" pitchFamily="18" charset="0"/>
              </a:rPr>
              <a:t>и </a:t>
            </a:r>
            <a:r>
              <a:rPr lang="ru-RU" sz="1400" dirty="0" smtClean="0">
                <a:latin typeface="Bookman Old Style" panose="02050604050505020204" pitchFamily="18" charset="0"/>
              </a:rPr>
              <a:t>поддержку </a:t>
            </a:r>
            <a:r>
              <a:rPr lang="ru-RU" sz="1400" dirty="0">
                <a:latin typeface="Bookman Old Style" panose="02050604050505020204" pitchFamily="18" charset="0"/>
              </a:rPr>
              <a:t>территориального общественного самоуправления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3348509" y="3740705"/>
            <a:ext cx="432048" cy="295990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924573" y="2277068"/>
            <a:ext cx="0" cy="38731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4724186" y="4869160"/>
            <a:ext cx="3956544" cy="817245"/>
          </a:xfrm>
          <a:prstGeom prst="roundRect">
            <a:avLst/>
          </a:prstGeom>
          <a:noFill/>
          <a:ln w="28575">
            <a:solidFill>
              <a:srgbClr val="4F81BD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Bookman Old Style" panose="02050604050505020204" pitchFamily="18" charset="0"/>
              </a:rPr>
              <a:t>гармонизацию </a:t>
            </a:r>
            <a:r>
              <a:rPr lang="ru-RU" sz="1400" dirty="0">
                <a:latin typeface="Bookman Old Style" panose="02050604050505020204" pitchFamily="18" charset="0"/>
              </a:rPr>
              <a:t>национальных и межнациональных (межэтнических) отношений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24573" y="2275523"/>
            <a:ext cx="6480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33044" y="6150205"/>
            <a:ext cx="6480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40165" y="5277782"/>
            <a:ext cx="6480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40165" y="4190762"/>
            <a:ext cx="6480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933044" y="3140968"/>
            <a:ext cx="6480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0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11765</TotalTime>
  <Words>1226</Words>
  <Application>Microsoft Office PowerPoint</Application>
  <PresentationFormat>Произвольный</PresentationFormat>
  <Paragraphs>150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вася</dc:creator>
  <cp:lastModifiedBy>Минюст 32.</cp:lastModifiedBy>
  <cp:revision>1165</cp:revision>
  <cp:lastPrinted>2021-03-26T05:52:30Z</cp:lastPrinted>
  <dcterms:created xsi:type="dcterms:W3CDTF">2014-01-06T09:32:33Z</dcterms:created>
  <dcterms:modified xsi:type="dcterms:W3CDTF">2021-03-26T06:57:48Z</dcterms:modified>
</cp:coreProperties>
</file>