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4" r:id="rId3"/>
    <p:sldId id="293" r:id="rId4"/>
    <p:sldId id="285" r:id="rId5"/>
    <p:sldId id="290" r:id="rId6"/>
    <p:sldId id="286" r:id="rId7"/>
    <p:sldId id="287" r:id="rId8"/>
    <p:sldId id="291" r:id="rId9"/>
    <p:sldId id="288" r:id="rId10"/>
    <p:sldId id="29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400"/>
    <a:srgbClr val="089501"/>
    <a:srgbClr val="800000"/>
    <a:srgbClr val="2661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>
        <p:scale>
          <a:sx n="60" d="100"/>
          <a:sy n="60" d="100"/>
        </p:scale>
        <p:origin x="-108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F8F-4B38-43AD-883F-B5FA97F5B768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39B-BC97-42E3-8623-4B9AF2BFA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50967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F8F-4B38-43AD-883F-B5FA97F5B768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39B-BC97-42E3-8623-4B9AF2BFA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838819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F8F-4B38-43AD-883F-B5FA97F5B768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39B-BC97-42E3-8623-4B9AF2BFA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744770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F8F-4B38-43AD-883F-B5FA97F5B768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39B-BC97-42E3-8623-4B9AF2BFA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475342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F8F-4B38-43AD-883F-B5FA97F5B768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39B-BC97-42E3-8623-4B9AF2BFA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901145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F8F-4B38-43AD-883F-B5FA97F5B768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39B-BC97-42E3-8623-4B9AF2BFA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514118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F8F-4B38-43AD-883F-B5FA97F5B768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39B-BC97-42E3-8623-4B9AF2BFA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79108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F8F-4B38-43AD-883F-B5FA97F5B768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39B-BC97-42E3-8623-4B9AF2BFA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512734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F8F-4B38-43AD-883F-B5FA97F5B768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39B-BC97-42E3-8623-4B9AF2BFA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987875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F8F-4B38-43AD-883F-B5FA97F5B768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39B-BC97-42E3-8623-4B9AF2BFA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42325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F8F-4B38-43AD-883F-B5FA97F5B768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39B-BC97-42E3-8623-4B9AF2BFA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050541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0F8F-4B38-43AD-883F-B5FA97F5B768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939B-BC97-42E3-8623-4B9AF2BFA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67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3503" y="1276579"/>
            <a:ext cx="6522548" cy="267542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entury Gothic" pitchFamily="34" charset="0"/>
              </a:rPr>
              <a:t>Формирование </a:t>
            </a:r>
            <a:r>
              <a:rPr lang="ru-RU" sz="4800" b="1" dirty="0" smtClean="0">
                <a:solidFill>
                  <a:srgbClr val="C00000"/>
                </a:solidFill>
                <a:latin typeface="Century Gothic" pitchFamily="34" charset="0"/>
              </a:rPr>
              <a:t>у</a:t>
            </a:r>
            <a:r>
              <a:rPr lang="ru-RU" sz="4800" b="1" dirty="0" smtClean="0">
                <a:solidFill>
                  <a:srgbClr val="002060"/>
                </a:solidFill>
                <a:latin typeface="Century Gothic" pitchFamily="34" charset="0"/>
              </a:rPr>
              <a:t>частковых </a:t>
            </a:r>
            <a:r>
              <a:rPr lang="ru-RU" sz="4800" b="1" dirty="0" smtClean="0">
                <a:solidFill>
                  <a:srgbClr val="C00000"/>
                </a:solidFill>
                <a:latin typeface="Century Gothic" pitchFamily="34" charset="0"/>
              </a:rPr>
              <a:t>и</a:t>
            </a:r>
            <a:r>
              <a:rPr lang="ru-RU" sz="4800" b="1" dirty="0" smtClean="0">
                <a:solidFill>
                  <a:srgbClr val="002060"/>
                </a:solidFill>
                <a:latin typeface="Century Gothic" pitchFamily="34" charset="0"/>
              </a:rPr>
              <a:t>збирательных </a:t>
            </a:r>
            <a:r>
              <a:rPr lang="ru-RU" sz="4800" b="1" dirty="0" smtClean="0">
                <a:solidFill>
                  <a:srgbClr val="C00000"/>
                </a:solidFill>
                <a:latin typeface="Century Gothic" pitchFamily="34" charset="0"/>
              </a:rPr>
              <a:t>к</a:t>
            </a:r>
            <a:r>
              <a:rPr lang="ru-RU" sz="4800" b="1" dirty="0" smtClean="0">
                <a:solidFill>
                  <a:srgbClr val="002060"/>
                </a:solidFill>
                <a:latin typeface="Century Gothic" pitchFamily="34" charset="0"/>
              </a:rPr>
              <a:t>омиссий</a:t>
            </a:r>
            <a:endParaRPr lang="ru-RU" sz="4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142" y="4592364"/>
            <a:ext cx="7150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entury Gothic" pitchFamily="34" charset="0"/>
              </a:rPr>
              <a:t>Что нужно знать о работе комиссии?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Century Gothic" pitchFamily="34" charset="0"/>
              </a:rPr>
              <a:t>Как стать членом УИК?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Century Gothic" pitchFamily="34" charset="0"/>
              </a:rPr>
              <a:t>Каков порядок формирования?</a:t>
            </a:r>
            <a:endParaRPr lang="ru-RU" sz="28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9" name="Picture 4" descr="Центральная избирательная комиссия Чувашской Республ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06" y="1123950"/>
            <a:ext cx="2296803" cy="290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434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Было полезно?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903" y="1198180"/>
            <a:ext cx="11319642" cy="20179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  <a:t>Тогда подписывайтесь на наши страницы и группы </a:t>
            </a:r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  <a:t>в социальных </a:t>
            </a:r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  <a:t>сетях, где вы найдете еще больше интересной информации о выборах и мероприятиях для молодежи! </a:t>
            </a:r>
            <a:endParaRPr lang="ru-RU" sz="3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4" name="Picture 4" descr="Центральная избирательная комиссия Чувашской Республ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657" y="202463"/>
            <a:ext cx="763584" cy="964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куар коды\куар код В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4305" y="3228484"/>
            <a:ext cx="2191406" cy="219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user\Desktop\куар коды\куар код Телегра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6777" y="3241015"/>
            <a:ext cx="2401127" cy="222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 descr="C:\Users\User\Desktop\текущая\куар коды\куар код ЦИК Одноклассни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81393" y="3183828"/>
            <a:ext cx="2344476" cy="234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02635" y="5666409"/>
            <a:ext cx="25794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Century Gothic" pitchFamily="34" charset="0"/>
              </a:rPr>
              <a:t>ВКонтакте</a:t>
            </a:r>
            <a:endParaRPr lang="ru-RU" sz="2800" b="1" i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403020" y="5708451"/>
            <a:ext cx="32476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Century Gothic" pitchFamily="34" charset="0"/>
              </a:rPr>
              <a:t>Одноклассники</a:t>
            </a:r>
            <a:endParaRPr lang="ru-RU" sz="2800" b="1" i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01973" y="5655898"/>
            <a:ext cx="25794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Century Gothic" pitchFamily="34" charset="0"/>
              </a:rPr>
              <a:t>Телеграм</a:t>
            </a:r>
            <a:endParaRPr lang="ru-RU" sz="2800" b="1" i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372" y="4773777"/>
            <a:ext cx="11398469" cy="159549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ea typeface="Cambria Math" pitchFamily="18" charset="0"/>
              </a:rPr>
              <a:t>Участковая избирательная комиссия (УИК) - 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ea typeface="Cambria Math" pitchFamily="18" charset="0"/>
              </a:rPr>
              <a:t>коллегиальный орган, формируемый сроком на 5 лет, организующий и обеспечивающий подготовку и проведение выборов.</a:t>
            </a:r>
          </a:p>
          <a:p>
            <a:pPr algn="just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ChDjKQURZ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502" y="804039"/>
            <a:ext cx="5245820" cy="3499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9O4UjfFF-R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432" y="808541"/>
            <a:ext cx="5239334" cy="3495618"/>
          </a:xfrm>
          <a:prstGeom prst="rect">
            <a:avLst/>
          </a:prstGeom>
        </p:spPr>
      </p:pic>
      <p:pic>
        <p:nvPicPr>
          <p:cNvPr id="10" name="Picture 4" descr="Центральная избирательная комиссия Чувашской Республи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657" y="202463"/>
            <a:ext cx="763584" cy="964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Система избирательных комиссий:</a:t>
            </a:r>
            <a:endParaRPr lang="ru-RU" sz="3200" b="1" dirty="0">
              <a:solidFill>
                <a:srgbClr val="C00000"/>
              </a:solidFill>
              <a:latin typeface="Century Gothic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98179"/>
            <a:ext cx="10515600" cy="53602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Центральная избирательная комиссия Российской Федерации (ЦИК РФ)</a:t>
            </a:r>
          </a:p>
          <a:p>
            <a:pPr algn="ctr"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избирательные комиссии субъектов Российской Федерации (ИКСРФ)</a:t>
            </a:r>
          </a:p>
          <a:p>
            <a:pPr algn="ctr"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окружные избирательные комиссии (ОИК)</a:t>
            </a:r>
          </a:p>
          <a:p>
            <a:pPr algn="ctr"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территориальные избирательные комиссии (ТИК)</a:t>
            </a:r>
          </a:p>
          <a:p>
            <a:pPr algn="ctr"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участковые избирательные комиссии (УИК)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Центральная избирательная комиссия Чувашской Республ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657" y="202463"/>
            <a:ext cx="763584" cy="964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5833241" y="2128345"/>
            <a:ext cx="189187" cy="50449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875283" y="3431627"/>
            <a:ext cx="189187" cy="50449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901559" y="4451131"/>
            <a:ext cx="189187" cy="50449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933090" y="5538951"/>
            <a:ext cx="189187" cy="50449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335" y="342900"/>
            <a:ext cx="10515600" cy="11168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Общие условия формирования УИК:</a:t>
            </a: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453" y="1496520"/>
            <a:ext cx="11257547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Формируются территориальными избирательными комиссиями;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Формируются на избирательных участках, участках референдума;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Срок приема предложений по составу УИК –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30 дней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Срок полномочий –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5 лет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Picture 4" descr="Центральная избирательная комиссия Чувашской Республ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657" y="202463"/>
            <a:ext cx="763584" cy="964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2329" y="4116770"/>
            <a:ext cx="3366595" cy="3366595"/>
          </a:xfrm>
          <a:prstGeom prst="rect">
            <a:avLst/>
          </a:prstGeom>
        </p:spPr>
      </p:pic>
      <p:pic>
        <p:nvPicPr>
          <p:cNvPr id="8" name="Рисунок 7" descr="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01710" y="4092110"/>
            <a:ext cx="3418490" cy="33754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entury Gothic" pitchFamily="34" charset="0"/>
              </a:rPr>
              <a:t>Субъекты выдвижения</a:t>
            </a:r>
            <a:endParaRPr lang="ru-RU" sz="4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5407" y="1749973"/>
            <a:ext cx="5948612" cy="40675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политические партии;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 избирательные объединения;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 общественные объединения;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 собрания избирателей по месту жительства, работы, службы, учебы;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 представительные органы муниципальных образований.</a:t>
            </a:r>
            <a:endParaRPr lang="ru-RU" dirty="0">
              <a:solidFill>
                <a:srgbClr val="002060"/>
              </a:solidFill>
              <a:latin typeface="Century Gothic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6" name="Picture 2" descr="Повышение правовой культу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9534" y="2093495"/>
            <a:ext cx="5304589" cy="2983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Центральная избирательная комиссия Чувашской Республ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657" y="202463"/>
            <a:ext cx="763584" cy="964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571750" y="1200150"/>
            <a:ext cx="6819900" cy="1695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24850" y="3448050"/>
            <a:ext cx="3619500" cy="895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29050" y="3143250"/>
            <a:ext cx="4171950" cy="895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6250" y="3448050"/>
            <a:ext cx="3105150" cy="895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01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Количество членов УИК с правом решающего голоса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0987" y="1312934"/>
            <a:ext cx="7170822" cy="158968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Определяется ТИК в зависимости от числа избирателей, участников  референдума, зарегистрированных на территории соответствующего избирательного участка, участка референдума, в следующих пределах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4" descr="Центральная избирательная комиссия Чувашской Республ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657" y="202463"/>
            <a:ext cx="763584" cy="964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7650" y="3531891"/>
            <a:ext cx="361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до 1001 избирателя –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3-9 членов комиссии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4235" y="3252606"/>
            <a:ext cx="424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от 1001 до 2001 избирателя –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7-12 членов комиссии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8360" y="3544925"/>
            <a:ext cx="405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более 2000 избирателей –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7-16 членов комиссии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19" name="Прямая соединительная линия 18"/>
          <p:cNvCxnSpPr>
            <a:stCxn id="7" idx="0"/>
          </p:cNvCxnSpPr>
          <p:nvPr/>
        </p:nvCxnSpPr>
        <p:spPr>
          <a:xfrm flipV="1">
            <a:off x="2057400" y="2974429"/>
            <a:ext cx="685800" cy="5574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8" idx="0"/>
            <a:endCxn id="3" idx="2"/>
          </p:cNvCxnSpPr>
          <p:nvPr/>
        </p:nvCxnSpPr>
        <p:spPr>
          <a:xfrm flipH="1" flipV="1">
            <a:off x="5866398" y="2902618"/>
            <a:ext cx="51912" cy="3499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0"/>
          </p:cNvCxnSpPr>
          <p:nvPr/>
        </p:nvCxnSpPr>
        <p:spPr>
          <a:xfrm flipH="1" flipV="1">
            <a:off x="9315450" y="2936329"/>
            <a:ext cx="849730" cy="60859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pngimg.com - crowd_PNG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5650" y="4252350"/>
            <a:ext cx="5391150" cy="2377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12822" y="288759"/>
          <a:ext cx="11454062" cy="596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189"/>
                <a:gridCol w="3368842"/>
                <a:gridCol w="3441031"/>
              </a:tblGrid>
              <a:tr h="4597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Для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политических партий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Для общественных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объединений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Для иных субъектов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978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Письменное согласие гражданина</a:t>
                      </a:r>
                      <a:r>
                        <a:rPr lang="ru-RU" sz="1600" baseline="0" dirty="0" smtClean="0">
                          <a:latin typeface="Century Gothic" pitchFamily="34" charset="0"/>
                        </a:rPr>
                        <a:t> РФ на его назначение членом УИК с правом решающего голоса, зачисление в резерв составов УИК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78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Копия паспорта или документа, заменяющего паспорт гражданина РФ, содержащего сведения о гражданстве и месте жительства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8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Копия документа, подтверждающего сведения об основном месте работы или службы, о занимаемой должности,</a:t>
                      </a:r>
                      <a:r>
                        <a:rPr lang="ru-RU" sz="1600" baseline="0" dirty="0" smtClean="0">
                          <a:latin typeface="Century Gothic" pitchFamily="34" charset="0"/>
                        </a:rPr>
                        <a:t> а при отсутствии основного места работы или службы – копия документа, подтверждающего сведения о роде занятий, т.е. о деятельности, приносящей доход, или о статусе неработающего лица (пенсионер, безработный, учащийся, домохозяйка, временно неработающий)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73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Две фотографии</a:t>
                      </a:r>
                      <a:r>
                        <a:rPr lang="ru-RU" sz="1600" baseline="0" dirty="0" smtClean="0">
                          <a:latin typeface="Century Gothic" pitchFamily="34" charset="0"/>
                        </a:rPr>
                        <a:t> размером 3 </a:t>
                      </a:r>
                      <a:r>
                        <a:rPr lang="ru-RU" sz="1600" baseline="0" dirty="0" err="1" smtClean="0">
                          <a:latin typeface="Century Gothic" pitchFamily="34" charset="0"/>
                        </a:rPr>
                        <a:t>х</a:t>
                      </a:r>
                      <a:r>
                        <a:rPr lang="ru-RU" sz="1600" baseline="0" dirty="0" smtClean="0">
                          <a:latin typeface="Century Gothic" pitchFamily="34" charset="0"/>
                        </a:rPr>
                        <a:t> 4  см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60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Решение полномочного органа ПП</a:t>
                      </a:r>
                      <a:r>
                        <a:rPr lang="ru-RU" sz="1600" baseline="0" dirty="0" smtClean="0">
                          <a:latin typeface="Century Gothic" pitchFamily="34" charset="0"/>
                        </a:rPr>
                        <a:t> либо РОПП о внесении предложения о кандидатурах в состав УИК, в резерв составов УИК, оформленное в соответствии с требованиями устава ПП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Нотариально удостоверенная или заверенная</a:t>
                      </a:r>
                      <a:r>
                        <a:rPr lang="ru-RU" sz="1600" baseline="0" dirty="0" smtClean="0">
                          <a:latin typeface="Century Gothic" pitchFamily="34" charset="0"/>
                        </a:rPr>
                        <a:t> уполномоченным органом копия действующего устава 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Решение представительного органа муниципального образования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14437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Решение полномочного (руководящего или иного) ОО</a:t>
                      </a:r>
                      <a:r>
                        <a:rPr lang="ru-RU" sz="1600" baseline="0" dirty="0" smtClean="0">
                          <a:latin typeface="Century Gothic" pitchFamily="34" charset="0"/>
                        </a:rPr>
                        <a:t> о внесении предложения о кандидатурах в состав УИК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Протокол</a:t>
                      </a:r>
                      <a:r>
                        <a:rPr lang="ru-RU" sz="1600" baseline="0" dirty="0" smtClean="0">
                          <a:latin typeface="Century Gothic" pitchFamily="34" charset="0"/>
                        </a:rPr>
                        <a:t>  собрания избирателей по месту жительства, работы, службы, учебы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 descr="Абакан | Путеводитель абитуриента - БезФорма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5068289"/>
            <a:ext cx="2646947" cy="17897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863403" y="3707358"/>
            <a:ext cx="4259522" cy="7964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0966" y="3639118"/>
            <a:ext cx="5037445" cy="895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25102" y="1742080"/>
            <a:ext cx="4298575" cy="12194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7372" y="1769376"/>
            <a:ext cx="3467953" cy="895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4487" y="1810319"/>
            <a:ext cx="3154055" cy="741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1683" y="190710"/>
            <a:ext cx="11044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Проверка сведений о кандидатах,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выдвинутых в состав УИК и резерва составов УИК</a:t>
            </a:r>
            <a:endParaRPr lang="ru-RU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843" y="1960294"/>
            <a:ext cx="3801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Осуществляется ТИК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6640" y="1859422"/>
            <a:ext cx="3801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Способы осуществления проверки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4745" y="1828183"/>
            <a:ext cx="4577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Проверяется отсутствие ограничений, предусмотренных п. 1 ст. 29 Федерального закона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218" y="3730396"/>
            <a:ext cx="4749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Направление запросов в МВД России по Чувашской Республике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8276" y="3894890"/>
            <a:ext cx="5114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Использование ГАС «Выборы»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17" name="Прямая соединительная линия 16"/>
          <p:cNvCxnSpPr>
            <a:stCxn id="5" idx="2"/>
            <a:endCxn id="11" idx="0"/>
          </p:cNvCxnSpPr>
          <p:nvPr/>
        </p:nvCxnSpPr>
        <p:spPr>
          <a:xfrm flipH="1">
            <a:off x="2121515" y="1144817"/>
            <a:ext cx="4042663" cy="665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2"/>
            <a:endCxn id="12" idx="0"/>
          </p:cNvCxnSpPr>
          <p:nvPr/>
        </p:nvCxnSpPr>
        <p:spPr>
          <a:xfrm flipH="1">
            <a:off x="5731349" y="1144817"/>
            <a:ext cx="432829" cy="624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2"/>
          </p:cNvCxnSpPr>
          <p:nvPr/>
        </p:nvCxnSpPr>
        <p:spPr>
          <a:xfrm>
            <a:off x="6164178" y="1144817"/>
            <a:ext cx="3928728" cy="589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2" idx="2"/>
            <a:endCxn id="14" idx="0"/>
          </p:cNvCxnSpPr>
          <p:nvPr/>
        </p:nvCxnSpPr>
        <p:spPr>
          <a:xfrm flipH="1">
            <a:off x="3199689" y="2664726"/>
            <a:ext cx="2531660" cy="974392"/>
          </a:xfrm>
          <a:prstGeom prst="line">
            <a:avLst/>
          </a:prstGeom>
          <a:ln>
            <a:solidFill>
              <a:srgbClr val="0895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2" idx="2"/>
            <a:endCxn id="15" idx="0"/>
          </p:cNvCxnSpPr>
          <p:nvPr/>
        </p:nvCxnSpPr>
        <p:spPr>
          <a:xfrm>
            <a:off x="5731349" y="2664726"/>
            <a:ext cx="3261815" cy="1042632"/>
          </a:xfrm>
          <a:prstGeom prst="line">
            <a:avLst/>
          </a:prstGeom>
          <a:ln>
            <a:solidFill>
              <a:srgbClr val="0895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Центральная избирательная комиссия Чувашской Республ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657" y="202463"/>
            <a:ext cx="763584" cy="964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Ноутбу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3116" y="4795055"/>
            <a:ext cx="2603383" cy="18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www.kmscity.ru/assets/gallery/2021/04/12/foto12122019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kmscity.ru/assets/gallery/2021/04/12/foto12122019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vector-images.com/21/mvd_chuvashia_emb_n210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2" name="Рисунок 41" descr="mvd_chuvashia_emb_n21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4925" y="4824248"/>
            <a:ext cx="1089338" cy="1699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326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На момент выдвижения кандидатур в состав УИК</a:t>
            </a:r>
            <a:br>
              <a:rPr lang="ru-RU" sz="3200" b="1" dirty="0" smtClean="0">
                <a:solidFill>
                  <a:srgbClr val="C00000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 и резерв составов УИК проверке подлежат</a:t>
            </a:r>
            <a:endParaRPr lang="ru-RU" sz="3200" b="1" dirty="0">
              <a:solidFill>
                <a:srgbClr val="C00000"/>
              </a:solidFill>
              <a:latin typeface="Century Gothic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516" y="1371600"/>
            <a:ext cx="11021894" cy="462281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Гражданство РФ, наличие гражданства иностранного государства либо вида на жительство;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Недееспособность, ограничение дееспособности;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Достижение возраста 18 лет;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Наличие статуса депутата законодательных (представительных) органов государственной власти, органов МСУ, выборного должностного лица, статуса главы местной администрации, статуса судьи, прокурора;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Факт вывода из состава комиссий по решению суда;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Факт наличия неснятой и непогашенной судимости.</a:t>
            </a:r>
          </a:p>
          <a:p>
            <a:pPr algn="just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410" name="AutoShape 2" descr="Курс «Профессия Бухгалтер»: онлайн курс обучения на бухгалтера — Skill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ПРОЕКТЫ | Бухгалтер-ауди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Центральная избирательная комиссия Чувашской Республ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657" y="202463"/>
            <a:ext cx="763584" cy="964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User\Desktop\текущая\полезное\графика и сток\pixlr-bg-resul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208" y="4572000"/>
            <a:ext cx="2543072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508</Words>
  <Application>Microsoft Office PowerPoint</Application>
  <PresentationFormat>Произвольный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Формирование участковых избирательных комиссий</vt:lpstr>
      <vt:lpstr>Слайд 2</vt:lpstr>
      <vt:lpstr>Система избирательных комиссий:</vt:lpstr>
      <vt:lpstr>Общие условия формирования УИК: </vt:lpstr>
      <vt:lpstr>Субъекты выдвижения</vt:lpstr>
      <vt:lpstr>Количество членов УИК с правом решающего голоса</vt:lpstr>
      <vt:lpstr>Слайд 7</vt:lpstr>
      <vt:lpstr>Слайд 8</vt:lpstr>
      <vt:lpstr>На момент выдвижения кандидатур в состав УИК  и резерв составов УИК проверке подлежат</vt:lpstr>
      <vt:lpstr>Было полезно?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возможностей сети Интернет в избирательном процессе</dc:title>
  <dc:creator>Пользователь Windows</dc:creator>
  <cp:lastModifiedBy>User</cp:lastModifiedBy>
  <cp:revision>143</cp:revision>
  <dcterms:created xsi:type="dcterms:W3CDTF">2021-05-19T07:36:05Z</dcterms:created>
  <dcterms:modified xsi:type="dcterms:W3CDTF">2023-01-27T06:29:40Z</dcterms:modified>
</cp:coreProperties>
</file>