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3"/>
  </p:notesMasterIdLst>
  <p:sldIdLst>
    <p:sldId id="26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8FF0FBF-83C6-4D3E-84D3-926882CC5EB4}">
          <p14:sldIdLst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5657" autoAdjust="0"/>
  </p:normalViewPr>
  <p:slideViewPr>
    <p:cSldViewPr showGuides="1">
      <p:cViewPr>
        <p:scale>
          <a:sx n="110" d="100"/>
          <a:sy n="110" d="100"/>
        </p:scale>
        <p:origin x="-1692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94BF1-6029-4A91-9E02-E5EF0D22DF7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3C92F-8723-48C6-93B6-FCAA7E4A2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992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7F8D-18E2-401C-A1A6-A61487776612}" type="datetime1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DBD04-B073-45BF-AB81-DB381710121D}" type="datetime1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58C-A747-4EBE-ADF3-0AFE42569734}" type="datetime1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7EEE-A280-48EA-9941-2F5AF7785A40}" type="datetime1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4387-D2A4-47F0-B55F-C9571E394293}" type="datetime1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BD9F-F0E7-4DDB-B2DE-AA5DA235C955}" type="datetime1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B678-9F24-484A-9EA2-102542B01F0A}" type="datetime1">
              <a:rPr lang="ru-RU" smtClean="0"/>
              <a:t>01.12.2022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7E10-F537-4C84-8CE3-8424F1953E73}" type="datetime1">
              <a:rPr lang="ru-RU" smtClean="0"/>
              <a:t>01.12.2022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6C71-2F10-4F99-8C9C-0268BB4EC743}" type="datetime1">
              <a:rPr lang="ru-RU" smtClean="0"/>
              <a:t>01.12.2022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D-43E6-438F-9A73-344F3DDA4469}" type="datetime1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DB6-D35C-4117-A997-BF605725FD17}" type="datetime1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659105-0277-4A1E-99DC-60806D305414}" type="datetime1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147FFE2-8D84-4379-968D-146D109E9C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slow" advTm="9505">
    <p:wheel spokes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89583"/>
            <a:ext cx="9036496" cy="2868417"/>
          </a:xfrm>
          <a:prstGeom prst="rect">
            <a:avLst/>
          </a:prstGeom>
        </p:spPr>
      </p:pic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596205" y="13115"/>
            <a:ext cx="7993062" cy="62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7000"/>
              </a:lnSpc>
              <a:buNone/>
              <a:defRPr/>
            </a:pPr>
            <a:r>
              <a:rPr lang="ru-RU" altLang="ru-RU" sz="1800" b="1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Единый тариф </a:t>
            </a:r>
            <a:r>
              <a:rPr lang="ru-RU" altLang="ru-RU" sz="1800" b="1" dirty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на </a:t>
            </a:r>
            <a:r>
              <a:rPr lang="ru-RU" altLang="ru-RU" sz="1800" b="1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услуги </a:t>
            </a:r>
            <a:r>
              <a:rPr lang="ru-RU" altLang="ru-RU" sz="1800" b="1" dirty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регионального </a:t>
            </a:r>
            <a:r>
              <a:rPr lang="ru-RU" altLang="ru-RU" sz="1800" b="1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оператора и </a:t>
            </a:r>
            <a:r>
              <a:rPr lang="ru-RU" altLang="ru-RU" sz="1800" b="1" dirty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плата </a:t>
            </a:r>
            <a:r>
              <a:rPr lang="ru-RU" altLang="ru-RU" sz="1800" b="1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по </a:t>
            </a:r>
            <a:r>
              <a:rPr lang="ru-RU" altLang="ru-RU" sz="1800" b="1" dirty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обращению с ТКО  для населения Чувашской </a:t>
            </a:r>
            <a:r>
              <a:rPr lang="ru-RU" altLang="ru-RU" sz="1800" b="1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Республики</a:t>
            </a:r>
            <a:endParaRPr lang="ru-RU" altLang="ru-RU" sz="1800" b="1" dirty="0">
              <a:solidFill>
                <a:schemeClr val="accent4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284904" y="1052736"/>
            <a:ext cx="2376264" cy="792088"/>
          </a:xfrm>
          <a:prstGeom prst="chevron">
            <a:avLst>
              <a:gd name="adj" fmla="val 19589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Устанавливается Госслужбой </a:t>
            </a:r>
            <a:endParaRPr lang="ru-RU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898938"/>
              </p:ext>
            </p:extLst>
          </p:nvPr>
        </p:nvGraphicFramePr>
        <p:xfrm>
          <a:off x="2843808" y="2276873"/>
          <a:ext cx="6120680" cy="107437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201586"/>
                <a:gridCol w="2919094"/>
              </a:tblGrid>
              <a:tr h="421493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Категория потребителей</a:t>
                      </a:r>
                      <a:endParaRPr lang="ru-RU" sz="12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Нормативы</a:t>
                      </a:r>
                      <a:r>
                        <a:rPr lang="ru-RU" sz="12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накопления ТКО,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</a:t>
                      </a:r>
                      <a:r>
                        <a:rPr lang="ru-RU" sz="1200" kern="1200" baseline="30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</a:t>
                      </a:r>
                      <a:r>
                        <a:rPr lang="ru-RU" sz="12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на 1 проживающего в год</a:t>
                      </a:r>
                      <a:endParaRPr lang="ru-RU" sz="12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/>
                </a:tc>
              </a:tr>
              <a:tr h="30677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Городское население</a:t>
                      </a:r>
                      <a:endParaRPr lang="ru-RU" sz="12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1,97</a:t>
                      </a:r>
                      <a:endParaRPr lang="ru-RU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/>
                </a:tc>
              </a:tr>
              <a:tr h="3461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Сельское население</a:t>
                      </a:r>
                      <a:endParaRPr lang="ru-RU" sz="12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1,57</a:t>
                      </a:r>
                      <a:endParaRPr lang="ru-RU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/>
                </a:tc>
              </a:tr>
            </a:tbl>
          </a:graphicData>
        </a:graphic>
      </p:graphicFrame>
      <p:sp>
        <p:nvSpPr>
          <p:cNvPr id="6" name="Нашивка 5"/>
          <p:cNvSpPr/>
          <p:nvPr/>
        </p:nvSpPr>
        <p:spPr>
          <a:xfrm>
            <a:off x="254692" y="2420888"/>
            <a:ext cx="2376264" cy="786340"/>
          </a:xfrm>
          <a:prstGeom prst="chevron">
            <a:avLst>
              <a:gd name="adj" fmla="val 19589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>
              <a:lnSpc>
                <a:spcPct val="97000"/>
              </a:lnSpc>
            </a:pPr>
            <a:endParaRPr lang="ru-RU" sz="12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97000"/>
              </a:lnSpc>
            </a:pPr>
            <a:r>
              <a:rPr lang="ru-RU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Утверждены Минстроем Чувашии</a:t>
            </a:r>
            <a:endParaRPr lang="ru-RU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endParaRPr lang="ru-RU" sz="1600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611762"/>
              </p:ext>
            </p:extLst>
          </p:nvPr>
        </p:nvGraphicFramePr>
        <p:xfrm>
          <a:off x="2843808" y="882379"/>
          <a:ext cx="6192340" cy="1178469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173031"/>
                <a:gridCol w="1707289"/>
                <a:gridCol w="1747875"/>
                <a:gridCol w="1564145"/>
              </a:tblGrid>
              <a:tr h="32621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/>
                        <a:t>Категория потребителей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63" marR="68563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/>
                        <a:t>Размер тарифа, рублей/ куб. м</a:t>
                      </a:r>
                      <a:endParaRPr lang="ru-RU" sz="12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63" marR="6856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/>
                        <a:t>Изменение по  отношению  к  ноябрю </a:t>
                      </a:r>
                      <a:r>
                        <a:rPr lang="ru-RU" sz="1200" kern="1200" baseline="0" dirty="0" smtClean="0"/>
                        <a:t> </a:t>
                      </a:r>
                      <a:r>
                        <a:rPr lang="ru-RU" sz="1200" kern="1200" dirty="0" smtClean="0"/>
                        <a:t>2022  г.</a:t>
                      </a:r>
                      <a:endParaRPr lang="ru-RU" sz="12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63" marR="68563" marT="0" marB="0" anchor="ctr"/>
                </a:tc>
              </a:tr>
              <a:tr h="420206"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3" marR="6856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/>
                        <a:t>ноябрь</a:t>
                      </a:r>
                      <a:r>
                        <a:rPr lang="ru-RU" sz="1200" kern="1200" baseline="0" dirty="0" smtClean="0"/>
                        <a:t> </a:t>
                      </a:r>
                      <a:r>
                        <a:rPr lang="ru-RU" sz="1200" kern="1200" dirty="0" smtClean="0"/>
                        <a:t>2022</a:t>
                      </a:r>
                      <a:endParaRPr lang="ru-RU" sz="12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63" marR="6856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/>
                        <a:t>с 01.12.2022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/>
                        <a:t>по 31.12.2023</a:t>
                      </a:r>
                      <a:endParaRPr lang="ru-RU" sz="12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63" marR="68563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63" marR="68563" marT="0" marB="0" anchor="ctr">
                    <a:solidFill>
                      <a:schemeClr val="accent5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Единый тариф </a:t>
                      </a:r>
                      <a:endParaRPr lang="ru-RU" sz="1200" b="1" i="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63" marR="6856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408,70</a:t>
                      </a:r>
                      <a:endParaRPr lang="ru-RU" sz="1400" b="1" i="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63" marR="6856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442,62</a:t>
                      </a:r>
                      <a:endParaRPr lang="ru-RU" sz="1400" b="1" i="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63" marR="6856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8,3%</a:t>
                      </a:r>
                      <a:endParaRPr lang="ru-RU" sz="1400" b="1" i="0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63" marR="68563" marT="0" marB="0" anchor="ctr"/>
                </a:tc>
              </a:tr>
            </a:tbl>
          </a:graphicData>
        </a:graphic>
      </p:graphicFrame>
      <p:sp>
        <p:nvSpPr>
          <p:cNvPr id="8" name="Нашивка 7"/>
          <p:cNvSpPr/>
          <p:nvPr/>
        </p:nvSpPr>
        <p:spPr>
          <a:xfrm>
            <a:off x="209479" y="4114774"/>
            <a:ext cx="2376264" cy="790876"/>
          </a:xfrm>
          <a:prstGeom prst="chevron">
            <a:avLst>
              <a:gd name="adj" fmla="val 19589"/>
            </a:avLst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7000"/>
              </a:lnSpc>
            </a:pPr>
            <a:r>
              <a:rPr lang="ru-RU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Плата  за </a:t>
            </a:r>
            <a:r>
              <a:rPr lang="ru-RU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услугу </a:t>
            </a:r>
            <a:r>
              <a:rPr lang="ru-RU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 </a:t>
            </a:r>
            <a:r>
              <a:rPr lang="ru-RU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обращению с </a:t>
            </a:r>
            <a:r>
              <a:rPr lang="ru-RU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ТКО</a:t>
            </a:r>
            <a:endParaRPr lang="ru-RU" sz="1600" dirty="0">
              <a:solidFill>
                <a:prstClr val="black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459743"/>
              </p:ext>
            </p:extLst>
          </p:nvPr>
        </p:nvGraphicFramePr>
        <p:xfrm>
          <a:off x="2843808" y="3717032"/>
          <a:ext cx="6120680" cy="177868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325307"/>
                <a:gridCol w="1627021"/>
                <a:gridCol w="1728192"/>
                <a:gridCol w="1440160"/>
              </a:tblGrid>
              <a:tr h="432047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Категория потребителей</a:t>
                      </a:r>
                      <a:endParaRPr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Размер </a:t>
                      </a:r>
                      <a:r>
                        <a:rPr lang="ru-RU" sz="12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платы  с человека, рублей в месяц</a:t>
                      </a:r>
                      <a:endParaRPr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Изменение  платы  по отношению  к  ноябрю  2022  г.</a:t>
                      </a:r>
                      <a:endParaRPr lang="ru-RU" sz="12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/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ноябрь</a:t>
                      </a:r>
                      <a:r>
                        <a:rPr lang="ru-RU" sz="12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2022</a:t>
                      </a:r>
                      <a:endParaRPr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 01.12.2022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 31.12.2023</a:t>
                      </a:r>
                      <a:endParaRPr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>
                    <a:solidFill>
                      <a:schemeClr val="accent4"/>
                    </a:solidFill>
                  </a:tcPr>
                </a:tc>
              </a:tr>
              <a:tr h="4543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Городское население</a:t>
                      </a:r>
                      <a:endParaRPr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67,09</a:t>
                      </a:r>
                      <a:endParaRPr lang="ru-RU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72,66</a:t>
                      </a:r>
                      <a:endParaRPr lang="ru-RU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5,57 рублей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(8,3%) </a:t>
                      </a:r>
                      <a:endParaRPr lang="ru-RU" sz="12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/>
                </a:tc>
              </a:tr>
              <a:tr h="4543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Сельское население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53,47</a:t>
                      </a:r>
                      <a:endParaRPr lang="ru-RU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57,91</a:t>
                      </a:r>
                      <a:endParaRPr lang="ru-RU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4,44 рубля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(8,3%) </a:t>
                      </a:r>
                      <a:endParaRPr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70" marR="68570" marT="0" marB="0" anchor="ctr"/>
                </a:tc>
              </a:tr>
            </a:tbl>
          </a:graphicData>
        </a:graphic>
      </p:graphicFrame>
      <p:sp>
        <p:nvSpPr>
          <p:cNvPr id="10" name="AutoShape 4" descr="https://pogonagh.ru/wp-content/uploads/2017/12/YEkologiya-derevyannogo-dom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6" descr="https://pogonagh.ru/wp-content/uploads/2017/12/YEkologiya-derevyannogo-dom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385484"/>
      </p:ext>
    </p:extLst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1536</TotalTime>
  <Words>119</Words>
  <Application>Microsoft Office PowerPoint</Application>
  <PresentationFormat>Экран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Служба по тарифам ЧР Антонова М.В.</dc:creator>
  <cp:lastModifiedBy>Служба по тарифам ЧР Федорова Г.В.</cp:lastModifiedBy>
  <cp:revision>183</cp:revision>
  <cp:lastPrinted>2022-11-25T14:41:30Z</cp:lastPrinted>
  <dcterms:created xsi:type="dcterms:W3CDTF">2022-05-30T12:49:53Z</dcterms:created>
  <dcterms:modified xsi:type="dcterms:W3CDTF">2022-12-01T12:07:50Z</dcterms:modified>
</cp:coreProperties>
</file>