
<file path=[Content_Types].xml><?xml version="1.0" encoding="utf-8"?>
<Types xmlns="http://schemas.openxmlformats.org/package/2006/content-types">
  <Override PartName="/ppt/diagrams/drawing2.xml" ContentType="application/vnd.ms-office.drawingml.diagramDrawing+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notesSlides/notesSlide4.xml" ContentType="application/vnd.openxmlformats-officedocument.presentationml.notesSlide+xml"/>
  <Override PartName="/ppt/diagrams/layout12.xml" ContentType="application/vnd.openxmlformats-officedocument.drawingml.diagramLayout+xml"/>
  <Override PartName="/ppt/diagrams/colors15.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707" r:id="rId2"/>
    <p:sldId id="728" r:id="rId3"/>
    <p:sldId id="729" r:id="rId4"/>
    <p:sldId id="730" r:id="rId5"/>
    <p:sldId id="731" r:id="rId6"/>
    <p:sldId id="732" r:id="rId7"/>
    <p:sldId id="714" r:id="rId8"/>
    <p:sldId id="678" r:id="rId9"/>
    <p:sldId id="677" r:id="rId10"/>
    <p:sldId id="723" r:id="rId11"/>
    <p:sldId id="679" r:id="rId12"/>
    <p:sldId id="680" r:id="rId13"/>
    <p:sldId id="711" r:id="rId14"/>
    <p:sldId id="720" r:id="rId15"/>
    <p:sldId id="675" r:id="rId16"/>
    <p:sldId id="710" r:id="rId17"/>
    <p:sldId id="684" r:id="rId18"/>
    <p:sldId id="685" r:id="rId19"/>
    <p:sldId id="686" r:id="rId20"/>
    <p:sldId id="687" r:id="rId21"/>
    <p:sldId id="688" r:id="rId22"/>
    <p:sldId id="734" r:id="rId23"/>
    <p:sldId id="673" r:id="rId24"/>
    <p:sldId id="725" r:id="rId25"/>
    <p:sldId id="726" r:id="rId26"/>
    <p:sldId id="727" r:id="rId27"/>
  </p:sldIdLst>
  <p:sldSz cx="9144000" cy="6858000" type="screen4x3"/>
  <p:notesSz cx="6805613" cy="9939338"/>
  <p:defaultTextStyle>
    <a:defPPr>
      <a:defRPr lang="ru-RU"/>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23538D"/>
    <a:srgbClr val="3B1165"/>
    <a:srgbClr val="8D57B5"/>
    <a:srgbClr val="DCC32A"/>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40" autoAdjust="0"/>
    <p:restoredTop sz="87980" autoAdjust="0"/>
  </p:normalViewPr>
  <p:slideViewPr>
    <p:cSldViewPr>
      <p:cViewPr varScale="1">
        <p:scale>
          <a:sx n="65" d="100"/>
          <a:sy n="65" d="100"/>
        </p:scale>
        <p:origin x="-1878" y="-102"/>
      </p:cViewPr>
      <p:guideLst>
        <p:guide orient="horz" pos="2160"/>
        <p:guide pos="2880"/>
      </p:guideLst>
    </p:cSldViewPr>
  </p:slideViewPr>
  <p:notesTextViewPr>
    <p:cViewPr>
      <p:scale>
        <a:sx n="150" d="100"/>
        <a:sy n="15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4D21D1-78CC-4431-95D7-8EC976B1DCEA}" type="doc">
      <dgm:prSet loTypeId="urn:microsoft.com/office/officeart/2005/8/layout/vList5" loCatId="list" qsTypeId="urn:microsoft.com/office/officeart/2005/8/quickstyle/simple3" qsCatId="simple" csTypeId="urn:microsoft.com/office/officeart/2005/8/colors/accent1_2#2" csCatId="accent1" phldr="1"/>
      <dgm:spPr/>
      <dgm:t>
        <a:bodyPr/>
        <a:lstStyle/>
        <a:p>
          <a:endParaRPr lang="ru-RU"/>
        </a:p>
      </dgm:t>
    </dgm:pt>
    <dgm:pt modelId="{B68EF120-9179-483C-8AAF-9904FC7AB157}">
      <dgm:prSet phldrT="[Текст]" custT="1"/>
      <dgm:spPr/>
      <dgm:t>
        <a:bodyPr/>
        <a:lstStyle/>
        <a:p>
          <a:r>
            <a:rPr lang="ru-RU" sz="2000" b="1" dirty="0" smtClean="0"/>
            <a:t>Постановления Правительства Российской Федерации</a:t>
          </a:r>
          <a:endParaRPr lang="ru-RU" sz="2000" b="1" dirty="0"/>
        </a:p>
      </dgm:t>
    </dgm:pt>
    <dgm:pt modelId="{502C8CE2-3490-4386-AC71-732F0DE43938}" type="sibTrans" cxnId="{BC04B369-FDAE-4D24-9E57-9BCE3A585E55}">
      <dgm:prSet/>
      <dgm:spPr/>
      <dgm:t>
        <a:bodyPr/>
        <a:lstStyle/>
        <a:p>
          <a:endParaRPr lang="ru-RU"/>
        </a:p>
      </dgm:t>
    </dgm:pt>
    <dgm:pt modelId="{255C0AB3-A80D-4944-92ED-84504933B519}" type="parTrans" cxnId="{BC04B369-FDAE-4D24-9E57-9BCE3A585E55}">
      <dgm:prSet/>
      <dgm:spPr/>
      <dgm:t>
        <a:bodyPr/>
        <a:lstStyle/>
        <a:p>
          <a:endParaRPr lang="ru-RU"/>
        </a:p>
      </dgm:t>
    </dgm:pt>
    <dgm:pt modelId="{73428CBC-4FE4-4883-95AF-AC2FBD7D9A84}">
      <dgm:prSet phldrT="[Текст]" custT="1"/>
      <dgm:spPr/>
      <dgm:t>
        <a:bodyPr/>
        <a:lstStyle/>
        <a:p>
          <a:pPr algn="just"/>
          <a:r>
            <a:rPr lang="ru-RU" sz="1600" dirty="0" smtClean="0"/>
            <a:t> от 30 июля 2014 г. № 726 «О </a:t>
          </a:r>
          <a:r>
            <a:rPr lang="ru-RU" sz="1600" b="1" dirty="0" smtClean="0"/>
            <a:t>внесении изменений в некоторые акты </a:t>
          </a:r>
          <a:r>
            <a:rPr lang="ru-RU" sz="1600" dirty="0" smtClean="0"/>
            <a:t>Правительства Российской Федерации и признании утратившим силу постановления Правительства Российской Федерации от 20 ноября 2008 г. № 870»</a:t>
          </a:r>
          <a:endParaRPr lang="ru-RU" sz="1600" dirty="0"/>
        </a:p>
      </dgm:t>
    </dgm:pt>
    <dgm:pt modelId="{D29E9C6D-019C-488E-B89B-8314C36B3FA0}" type="sibTrans" cxnId="{1BEB0516-8D4B-411B-BEA2-692D9CE82CBE}">
      <dgm:prSet/>
      <dgm:spPr/>
    </dgm:pt>
    <dgm:pt modelId="{7FC93712-EBE8-4897-853F-0915E7466020}" type="parTrans" cxnId="{1BEB0516-8D4B-411B-BEA2-692D9CE82CBE}">
      <dgm:prSet/>
      <dgm:spPr/>
    </dgm:pt>
    <dgm:pt modelId="{064C6730-9509-4F7E-885F-F03AD03F3FBE}">
      <dgm:prSet phldrT="[Текст]" custT="1"/>
      <dgm:spPr/>
      <dgm:t>
        <a:bodyPr/>
        <a:lstStyle/>
        <a:p>
          <a:pPr algn="just"/>
          <a:r>
            <a:rPr lang="ru-RU" sz="1600" dirty="0" smtClean="0"/>
            <a:t> от 3 июля 2014 г. № 614 «О </a:t>
          </a:r>
          <a:r>
            <a:rPr lang="ru-RU" sz="1600" b="0" dirty="0" smtClean="0"/>
            <a:t>порядке</a:t>
          </a:r>
          <a:r>
            <a:rPr lang="ru-RU" sz="1600" b="1" dirty="0" smtClean="0"/>
            <a:t> аттестации на право выполнения работ по специальной оценке условий труда</a:t>
          </a:r>
          <a:r>
            <a:rPr lang="ru-RU" sz="1600" dirty="0" smtClean="0"/>
            <a:t>, выдачи сертификата эксперта на право выполнения работ по специальной оценке условий труда и его аннулирования»</a:t>
          </a:r>
          <a:endParaRPr lang="ru-RU" sz="1600" b="0" dirty="0"/>
        </a:p>
      </dgm:t>
    </dgm:pt>
    <dgm:pt modelId="{FE00F721-C417-4BC5-AAD3-E61A6EABE262}" type="sibTrans" cxnId="{5262A909-C3BA-4887-89BC-EB882E661672}">
      <dgm:prSet/>
      <dgm:spPr/>
    </dgm:pt>
    <dgm:pt modelId="{2E0DFC6C-94E4-40CC-B92F-D6C5E92A2DFD}" type="parTrans" cxnId="{5262A909-C3BA-4887-89BC-EB882E661672}">
      <dgm:prSet/>
      <dgm:spPr/>
    </dgm:pt>
    <dgm:pt modelId="{13DD10D1-E947-40A8-906E-7EF5FC81D91A}">
      <dgm:prSet phldrT="[Текст]" custT="1"/>
      <dgm:spPr/>
      <dgm:t>
        <a:bodyPr/>
        <a:lstStyle/>
        <a:p>
          <a:pPr algn="just"/>
          <a:r>
            <a:rPr lang="ru-RU" sz="1600" dirty="0" smtClean="0"/>
            <a:t>от 30 июня 2014 г. № 599 «</a:t>
          </a:r>
          <a:r>
            <a:rPr lang="ru-RU" sz="1600" b="0" dirty="0" smtClean="0"/>
            <a:t>О порядке</a:t>
          </a:r>
          <a:r>
            <a:rPr lang="ru-RU" sz="1600" b="1" dirty="0" smtClean="0"/>
            <a:t> допуска организаций к деятельности по проведению специальной оценки условий труда, их регистрации в реестре организаций, проводящих специальную оценку условий труда</a:t>
          </a:r>
          <a:r>
            <a:rPr lang="ru-RU" sz="1600" b="0" dirty="0" smtClean="0"/>
            <a:t>, приостановления и прекращения деятельности по проведению специальной оценки условий труда, а также формирования и ведения реестра организаций, проводящих специальную оценку условий труда»</a:t>
          </a:r>
          <a:endParaRPr lang="ru-RU" sz="1600" dirty="0"/>
        </a:p>
      </dgm:t>
    </dgm:pt>
    <dgm:pt modelId="{80187B05-6487-4B1C-90E8-7C3CB8303611}" type="sibTrans" cxnId="{C5E4EF12-2D09-458B-A865-96578016D7A5}">
      <dgm:prSet/>
      <dgm:spPr/>
      <dgm:t>
        <a:bodyPr/>
        <a:lstStyle/>
        <a:p>
          <a:endParaRPr lang="ru-RU"/>
        </a:p>
      </dgm:t>
    </dgm:pt>
    <dgm:pt modelId="{1486C6FD-760B-4E5A-9CEC-119264A70E53}" type="parTrans" cxnId="{C5E4EF12-2D09-458B-A865-96578016D7A5}">
      <dgm:prSet/>
      <dgm:spPr/>
      <dgm:t>
        <a:bodyPr/>
        <a:lstStyle/>
        <a:p>
          <a:endParaRPr lang="ru-RU"/>
        </a:p>
      </dgm:t>
    </dgm:pt>
    <dgm:pt modelId="{055ED9FA-7643-47CC-9CFE-C9787597CCE1}">
      <dgm:prSet phldrT="[Текст]" custT="1"/>
      <dgm:spPr/>
      <dgm:t>
        <a:bodyPr/>
        <a:lstStyle/>
        <a:p>
          <a:pPr algn="just"/>
          <a:r>
            <a:rPr lang="ru-RU" sz="1600" dirty="0" smtClean="0"/>
            <a:t>от 14 апреля 2014 г. № 290 «Об утверждении </a:t>
          </a:r>
          <a:r>
            <a:rPr lang="ru-RU" sz="1600" b="1" dirty="0" smtClean="0"/>
            <a:t>Перечня рабочих</a:t>
          </a:r>
          <a:r>
            <a:rPr lang="ru-RU" sz="1600" dirty="0" smtClean="0"/>
            <a:t> мест в организациях, </a:t>
          </a:r>
          <a:r>
            <a:rPr lang="ru-RU" sz="1600" b="1" dirty="0" smtClean="0"/>
            <a:t>осуществляющих отдельные виды деятельности</a:t>
          </a:r>
          <a:r>
            <a:rPr lang="ru-RU" sz="1600" dirty="0" smtClean="0"/>
            <a:t>, в отношении которых специальная оценка условий труда проводится с учетом особенностей»</a:t>
          </a:r>
          <a:endParaRPr lang="ru-RU" sz="1600" dirty="0"/>
        </a:p>
      </dgm:t>
    </dgm:pt>
    <dgm:pt modelId="{708B7D29-4278-4AB1-8197-4177D6E91DE7}" type="sibTrans" cxnId="{084F15EA-8563-40DC-BDE1-3D75064F20B0}">
      <dgm:prSet/>
      <dgm:spPr/>
      <dgm:t>
        <a:bodyPr/>
        <a:lstStyle/>
        <a:p>
          <a:endParaRPr lang="ru-RU"/>
        </a:p>
      </dgm:t>
    </dgm:pt>
    <dgm:pt modelId="{BF837B14-3B38-4F9F-9FC1-EA4F1E1D5E37}" type="parTrans" cxnId="{084F15EA-8563-40DC-BDE1-3D75064F20B0}">
      <dgm:prSet/>
      <dgm:spPr/>
      <dgm:t>
        <a:bodyPr/>
        <a:lstStyle/>
        <a:p>
          <a:endParaRPr lang="ru-RU"/>
        </a:p>
      </dgm:t>
    </dgm:pt>
    <dgm:pt modelId="{8CF6388B-E7E9-4B02-A62F-994F5D1A8E64}" type="pres">
      <dgm:prSet presAssocID="{1B4D21D1-78CC-4431-95D7-8EC976B1DCEA}" presName="Name0" presStyleCnt="0">
        <dgm:presLayoutVars>
          <dgm:dir/>
          <dgm:animLvl val="lvl"/>
          <dgm:resizeHandles val="exact"/>
        </dgm:presLayoutVars>
      </dgm:prSet>
      <dgm:spPr/>
      <dgm:t>
        <a:bodyPr/>
        <a:lstStyle/>
        <a:p>
          <a:endParaRPr lang="ru-RU"/>
        </a:p>
      </dgm:t>
    </dgm:pt>
    <dgm:pt modelId="{1272F1A8-972D-4678-815D-C81C11E1F8D0}" type="pres">
      <dgm:prSet presAssocID="{B68EF120-9179-483C-8AAF-9904FC7AB157}" presName="linNode" presStyleCnt="0"/>
      <dgm:spPr/>
      <dgm:t>
        <a:bodyPr/>
        <a:lstStyle/>
        <a:p>
          <a:endParaRPr lang="ru-RU"/>
        </a:p>
      </dgm:t>
    </dgm:pt>
    <dgm:pt modelId="{68E80A5F-0C52-4708-B250-B2CD40D0549D}" type="pres">
      <dgm:prSet presAssocID="{B68EF120-9179-483C-8AAF-9904FC7AB157}" presName="parentText" presStyleLbl="node1" presStyleIdx="0" presStyleCnt="1" custScaleX="71192" custScaleY="100098" custLinFactNeighborX="-9482" custLinFactNeighborY="-49">
        <dgm:presLayoutVars>
          <dgm:chMax val="1"/>
          <dgm:bulletEnabled val="1"/>
        </dgm:presLayoutVars>
      </dgm:prSet>
      <dgm:spPr/>
      <dgm:t>
        <a:bodyPr/>
        <a:lstStyle/>
        <a:p>
          <a:endParaRPr lang="ru-RU"/>
        </a:p>
      </dgm:t>
    </dgm:pt>
    <dgm:pt modelId="{4A764B0A-3855-4421-8144-FA2A4FCB9CFD}" type="pres">
      <dgm:prSet presAssocID="{B68EF120-9179-483C-8AAF-9904FC7AB157}" presName="descendantText" presStyleLbl="alignAccFollowNode1" presStyleIdx="0" presStyleCnt="1" custScaleX="115640" custScaleY="125122">
        <dgm:presLayoutVars>
          <dgm:bulletEnabled val="1"/>
        </dgm:presLayoutVars>
      </dgm:prSet>
      <dgm:spPr/>
      <dgm:t>
        <a:bodyPr/>
        <a:lstStyle/>
        <a:p>
          <a:endParaRPr lang="ru-RU"/>
        </a:p>
      </dgm:t>
    </dgm:pt>
  </dgm:ptLst>
  <dgm:cxnLst>
    <dgm:cxn modelId="{02023D44-F7C5-4DAB-99C7-73939D0C60F7}" type="presOf" srcId="{B68EF120-9179-483C-8AAF-9904FC7AB157}" destId="{68E80A5F-0C52-4708-B250-B2CD40D0549D}" srcOrd="0" destOrd="0" presId="urn:microsoft.com/office/officeart/2005/8/layout/vList5"/>
    <dgm:cxn modelId="{5262A909-C3BA-4887-89BC-EB882E661672}" srcId="{B68EF120-9179-483C-8AAF-9904FC7AB157}" destId="{064C6730-9509-4F7E-885F-F03AD03F3FBE}" srcOrd="2" destOrd="0" parTransId="{2E0DFC6C-94E4-40CC-B92F-D6C5E92A2DFD}" sibTransId="{FE00F721-C417-4BC5-AAD3-E61A6EABE262}"/>
    <dgm:cxn modelId="{BC04B369-FDAE-4D24-9E57-9BCE3A585E55}" srcId="{1B4D21D1-78CC-4431-95D7-8EC976B1DCEA}" destId="{B68EF120-9179-483C-8AAF-9904FC7AB157}" srcOrd="0" destOrd="0" parTransId="{255C0AB3-A80D-4944-92ED-84504933B519}" sibTransId="{502C8CE2-3490-4386-AC71-732F0DE43938}"/>
    <dgm:cxn modelId="{FEB83DA3-BC72-4AB9-A92C-CCE34B9B0424}" type="presOf" srcId="{064C6730-9509-4F7E-885F-F03AD03F3FBE}" destId="{4A764B0A-3855-4421-8144-FA2A4FCB9CFD}" srcOrd="0" destOrd="2" presId="urn:microsoft.com/office/officeart/2005/8/layout/vList5"/>
    <dgm:cxn modelId="{084F15EA-8563-40DC-BDE1-3D75064F20B0}" srcId="{B68EF120-9179-483C-8AAF-9904FC7AB157}" destId="{055ED9FA-7643-47CC-9CFE-C9787597CCE1}" srcOrd="0" destOrd="0" parTransId="{BF837B14-3B38-4F9F-9FC1-EA4F1E1D5E37}" sibTransId="{708B7D29-4278-4AB1-8197-4177D6E91DE7}"/>
    <dgm:cxn modelId="{1BEB0516-8D4B-411B-BEA2-692D9CE82CBE}" srcId="{B68EF120-9179-483C-8AAF-9904FC7AB157}" destId="{73428CBC-4FE4-4883-95AF-AC2FBD7D9A84}" srcOrd="3" destOrd="0" parTransId="{7FC93712-EBE8-4897-853F-0915E7466020}" sibTransId="{D29E9C6D-019C-488E-B89B-8314C36B3FA0}"/>
    <dgm:cxn modelId="{040F28C3-10A0-4197-AF25-1DB8E3C33290}" type="presOf" srcId="{055ED9FA-7643-47CC-9CFE-C9787597CCE1}" destId="{4A764B0A-3855-4421-8144-FA2A4FCB9CFD}" srcOrd="0" destOrd="0" presId="urn:microsoft.com/office/officeart/2005/8/layout/vList5"/>
    <dgm:cxn modelId="{C5E4EF12-2D09-458B-A865-96578016D7A5}" srcId="{B68EF120-9179-483C-8AAF-9904FC7AB157}" destId="{13DD10D1-E947-40A8-906E-7EF5FC81D91A}" srcOrd="1" destOrd="0" parTransId="{1486C6FD-760B-4E5A-9CEC-119264A70E53}" sibTransId="{80187B05-6487-4B1C-90E8-7C3CB8303611}"/>
    <dgm:cxn modelId="{F882615B-17FD-4109-A486-BCF7D16F2310}" type="presOf" srcId="{13DD10D1-E947-40A8-906E-7EF5FC81D91A}" destId="{4A764B0A-3855-4421-8144-FA2A4FCB9CFD}" srcOrd="0" destOrd="1" presId="urn:microsoft.com/office/officeart/2005/8/layout/vList5"/>
    <dgm:cxn modelId="{53D9E6BF-C6C9-49DA-96DD-FCB8D4F80BB2}" type="presOf" srcId="{1B4D21D1-78CC-4431-95D7-8EC976B1DCEA}" destId="{8CF6388B-E7E9-4B02-A62F-994F5D1A8E64}" srcOrd="0" destOrd="0" presId="urn:microsoft.com/office/officeart/2005/8/layout/vList5"/>
    <dgm:cxn modelId="{C0635C98-308C-4663-916D-77B4542436C4}" type="presOf" srcId="{73428CBC-4FE4-4883-95AF-AC2FBD7D9A84}" destId="{4A764B0A-3855-4421-8144-FA2A4FCB9CFD}" srcOrd="0" destOrd="3" presId="urn:microsoft.com/office/officeart/2005/8/layout/vList5"/>
    <dgm:cxn modelId="{E93A7A16-6399-4169-8180-8D284A1DF9F0}" type="presParOf" srcId="{8CF6388B-E7E9-4B02-A62F-994F5D1A8E64}" destId="{1272F1A8-972D-4678-815D-C81C11E1F8D0}" srcOrd="0" destOrd="0" presId="urn:microsoft.com/office/officeart/2005/8/layout/vList5"/>
    <dgm:cxn modelId="{0CAB5807-24D6-46F7-9F0A-C98501ED14D2}" type="presParOf" srcId="{1272F1A8-972D-4678-815D-C81C11E1F8D0}" destId="{68E80A5F-0C52-4708-B250-B2CD40D0549D}" srcOrd="0" destOrd="0" presId="urn:microsoft.com/office/officeart/2005/8/layout/vList5"/>
    <dgm:cxn modelId="{AB6216B8-CDEE-4F02-B62F-AB8BB614FDAB}" type="presParOf" srcId="{1272F1A8-972D-4678-815D-C81C11E1F8D0}" destId="{4A764B0A-3855-4421-8144-FA2A4FCB9CFD}"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DFCD251-E51D-4383-981A-18307FD75A3B}" type="doc">
      <dgm:prSet loTypeId="urn:microsoft.com/office/officeart/2005/8/layout/chevron2" loCatId="process" qsTypeId="urn:microsoft.com/office/officeart/2005/8/quickstyle/3d7" qsCatId="3D" csTypeId="urn:microsoft.com/office/officeart/2005/8/colors/accent1_2" csCatId="accent1" phldr="1"/>
      <dgm:spPr/>
      <dgm:t>
        <a:bodyPr/>
        <a:lstStyle/>
        <a:p>
          <a:endParaRPr lang="ru-RU"/>
        </a:p>
      </dgm:t>
    </dgm:pt>
    <dgm:pt modelId="{BED26954-169A-41D7-89D9-79988EF10208}">
      <dgm:prSet phldrT="[Текст]" custT="1"/>
      <dgm:spPr/>
      <dgm:t>
        <a:bodyPr/>
        <a:lstStyle/>
        <a:p>
          <a:endParaRPr lang="ru-RU" sz="3600" dirty="0"/>
        </a:p>
      </dgm:t>
    </dgm:pt>
    <dgm:pt modelId="{3E0F0A9E-7106-4811-8FC2-883BD26EAC99}" type="parTrans" cxnId="{22C67025-682A-4364-83A2-0046802670BB}">
      <dgm:prSet/>
      <dgm:spPr/>
      <dgm:t>
        <a:bodyPr/>
        <a:lstStyle/>
        <a:p>
          <a:endParaRPr lang="ru-RU" sz="3600"/>
        </a:p>
      </dgm:t>
    </dgm:pt>
    <dgm:pt modelId="{3212C803-BAB9-4F3B-9EED-FFEEC4F2AE10}" type="sibTrans" cxnId="{22C67025-682A-4364-83A2-0046802670BB}">
      <dgm:prSet/>
      <dgm:spPr/>
      <dgm:t>
        <a:bodyPr/>
        <a:lstStyle/>
        <a:p>
          <a:endParaRPr lang="ru-RU" sz="3600"/>
        </a:p>
      </dgm:t>
    </dgm:pt>
    <dgm:pt modelId="{0332F88F-C5D3-4EDB-87B2-CFC651C3E33C}">
      <dgm:prSet phldrT="[Текст]" custT="1"/>
      <dgm:spPr/>
      <dgm:t>
        <a:bodyPr/>
        <a:lstStyle/>
        <a:p>
          <a:endParaRPr lang="ru-RU" sz="3600" dirty="0"/>
        </a:p>
      </dgm:t>
    </dgm:pt>
    <dgm:pt modelId="{F11A2DEB-D2E7-4B0D-858F-C4C99BCF238A}" type="sibTrans" cxnId="{D7F40419-2172-4D17-94FF-C7A9FC7D86A6}">
      <dgm:prSet/>
      <dgm:spPr/>
      <dgm:t>
        <a:bodyPr/>
        <a:lstStyle/>
        <a:p>
          <a:endParaRPr lang="ru-RU" sz="3600"/>
        </a:p>
      </dgm:t>
    </dgm:pt>
    <dgm:pt modelId="{ECE087EA-2422-44C4-8EB5-B48BD9686DC4}" type="parTrans" cxnId="{D7F40419-2172-4D17-94FF-C7A9FC7D86A6}">
      <dgm:prSet/>
      <dgm:spPr/>
      <dgm:t>
        <a:bodyPr/>
        <a:lstStyle/>
        <a:p>
          <a:endParaRPr lang="ru-RU" sz="3600"/>
        </a:p>
      </dgm:t>
    </dgm:pt>
    <dgm:pt modelId="{CC096540-E9AF-484F-BC74-6051ADBEBB54}">
      <dgm:prSet phldrT="[Текст]" custT="1"/>
      <dgm:spPr/>
      <dgm:t>
        <a:bodyPr/>
        <a:lstStyle/>
        <a:p>
          <a:endParaRPr lang="ru-RU" sz="3600" dirty="0"/>
        </a:p>
      </dgm:t>
    </dgm:pt>
    <dgm:pt modelId="{317EE762-291E-486F-B94E-184198BA01E0}" type="parTrans" cxnId="{D1D92F40-732D-4865-85F1-62A8465B17E9}">
      <dgm:prSet/>
      <dgm:spPr/>
      <dgm:t>
        <a:bodyPr/>
        <a:lstStyle/>
        <a:p>
          <a:endParaRPr lang="ru-RU" sz="3600"/>
        </a:p>
      </dgm:t>
    </dgm:pt>
    <dgm:pt modelId="{F15C6AD1-3AFB-43FB-98E1-4A6139CF77CB}" type="sibTrans" cxnId="{D1D92F40-732D-4865-85F1-62A8465B17E9}">
      <dgm:prSet/>
      <dgm:spPr/>
      <dgm:t>
        <a:bodyPr/>
        <a:lstStyle/>
        <a:p>
          <a:endParaRPr lang="ru-RU" sz="3600"/>
        </a:p>
      </dgm:t>
    </dgm:pt>
    <dgm:pt modelId="{5F9ED20F-16BD-48E3-8070-994894978155}">
      <dgm:prSet custT="1"/>
      <dgm:spPr/>
      <dgm:t>
        <a:bodyPr/>
        <a:lstStyle/>
        <a:p>
          <a:r>
            <a:rPr lang="ru-RU" sz="3200" dirty="0" smtClean="0"/>
            <a:t>в штате не менее 5 экспертов, в том числе один врач – гигиенист, аттестуемых Минтрудом России</a:t>
          </a:r>
          <a:endParaRPr lang="ru-RU" sz="3200" dirty="0"/>
        </a:p>
      </dgm:t>
    </dgm:pt>
    <dgm:pt modelId="{183CFECA-0A38-4D45-83EF-19EAF4870385}" type="parTrans" cxnId="{0EBD2BF3-6805-4F55-B047-45167A232630}">
      <dgm:prSet/>
      <dgm:spPr/>
      <dgm:t>
        <a:bodyPr/>
        <a:lstStyle/>
        <a:p>
          <a:endParaRPr lang="ru-RU" sz="3600"/>
        </a:p>
      </dgm:t>
    </dgm:pt>
    <dgm:pt modelId="{EA289D32-B70B-446E-9AE0-BB6273E2DEB2}" type="sibTrans" cxnId="{0EBD2BF3-6805-4F55-B047-45167A232630}">
      <dgm:prSet/>
      <dgm:spPr/>
      <dgm:t>
        <a:bodyPr/>
        <a:lstStyle/>
        <a:p>
          <a:endParaRPr lang="ru-RU" sz="3600"/>
        </a:p>
      </dgm:t>
    </dgm:pt>
    <dgm:pt modelId="{B150C0BB-AA7C-47B9-BC6D-D70F2B153090}">
      <dgm:prSet custT="1"/>
      <dgm:spPr/>
      <dgm:t>
        <a:bodyPr/>
        <a:lstStyle/>
        <a:p>
          <a:r>
            <a:rPr lang="ru-RU" sz="3200" dirty="0" smtClean="0"/>
            <a:t>испытательная лаборатория (центр), аккредитуемая Росаккредитацией </a:t>
          </a:r>
          <a:endParaRPr lang="ru-RU" sz="3200" dirty="0"/>
        </a:p>
      </dgm:t>
    </dgm:pt>
    <dgm:pt modelId="{4FD70679-0803-41FE-B1E0-346550423CA4}" type="parTrans" cxnId="{373C0D46-46D0-459D-A3E9-A069103C57E4}">
      <dgm:prSet/>
      <dgm:spPr/>
      <dgm:t>
        <a:bodyPr/>
        <a:lstStyle/>
        <a:p>
          <a:endParaRPr lang="ru-RU" sz="3600"/>
        </a:p>
      </dgm:t>
    </dgm:pt>
    <dgm:pt modelId="{3B0441CA-57D7-4211-82AB-E8A061274BF2}" type="sibTrans" cxnId="{373C0D46-46D0-459D-A3E9-A069103C57E4}">
      <dgm:prSet/>
      <dgm:spPr/>
      <dgm:t>
        <a:bodyPr/>
        <a:lstStyle/>
        <a:p>
          <a:endParaRPr lang="ru-RU" sz="3600"/>
        </a:p>
      </dgm:t>
    </dgm:pt>
    <dgm:pt modelId="{3241CA47-391B-4E44-9F00-ADC33CE43916}">
      <dgm:prSet custT="1"/>
      <dgm:spPr/>
      <dgm:t>
        <a:bodyPr/>
        <a:lstStyle/>
        <a:p>
          <a:r>
            <a:rPr lang="ru-RU" sz="3200" dirty="0" smtClean="0"/>
            <a:t>страхование ответственности</a:t>
          </a:r>
          <a:endParaRPr lang="ru-RU" sz="3200" dirty="0"/>
        </a:p>
      </dgm:t>
    </dgm:pt>
    <dgm:pt modelId="{51738CB2-E2E6-4339-9B3A-80F29B686E9A}" type="parTrans" cxnId="{0D527BDE-10F9-4EDC-AA53-9C256B85247C}">
      <dgm:prSet/>
      <dgm:spPr/>
      <dgm:t>
        <a:bodyPr/>
        <a:lstStyle/>
        <a:p>
          <a:endParaRPr lang="ru-RU" sz="3600"/>
        </a:p>
      </dgm:t>
    </dgm:pt>
    <dgm:pt modelId="{0F6D4F78-8A15-4F70-8532-7AD9C43F8028}" type="sibTrans" cxnId="{0D527BDE-10F9-4EDC-AA53-9C256B85247C}">
      <dgm:prSet/>
      <dgm:spPr/>
      <dgm:t>
        <a:bodyPr/>
        <a:lstStyle/>
        <a:p>
          <a:endParaRPr lang="ru-RU" sz="3600"/>
        </a:p>
      </dgm:t>
    </dgm:pt>
    <dgm:pt modelId="{D70C7C3E-1C86-4FDB-B368-9BD484AC5283}" type="pres">
      <dgm:prSet presAssocID="{9DFCD251-E51D-4383-981A-18307FD75A3B}" presName="linearFlow" presStyleCnt="0">
        <dgm:presLayoutVars>
          <dgm:dir/>
          <dgm:animLvl val="lvl"/>
          <dgm:resizeHandles val="exact"/>
        </dgm:presLayoutVars>
      </dgm:prSet>
      <dgm:spPr/>
      <dgm:t>
        <a:bodyPr/>
        <a:lstStyle/>
        <a:p>
          <a:endParaRPr lang="ru-RU"/>
        </a:p>
      </dgm:t>
    </dgm:pt>
    <dgm:pt modelId="{B1202BA4-2CBA-4F4E-870F-70043F0E09BE}" type="pres">
      <dgm:prSet presAssocID="{0332F88F-C5D3-4EDB-87B2-CFC651C3E33C}" presName="composite" presStyleCnt="0"/>
      <dgm:spPr/>
      <dgm:t>
        <a:bodyPr/>
        <a:lstStyle/>
        <a:p>
          <a:endParaRPr lang="ru-RU"/>
        </a:p>
      </dgm:t>
    </dgm:pt>
    <dgm:pt modelId="{50DCB581-17C3-4E2C-8D3E-617620A2C456}" type="pres">
      <dgm:prSet presAssocID="{0332F88F-C5D3-4EDB-87B2-CFC651C3E33C}" presName="parentText" presStyleLbl="alignNode1" presStyleIdx="0" presStyleCnt="3">
        <dgm:presLayoutVars>
          <dgm:chMax val="1"/>
          <dgm:bulletEnabled val="1"/>
        </dgm:presLayoutVars>
      </dgm:prSet>
      <dgm:spPr/>
      <dgm:t>
        <a:bodyPr/>
        <a:lstStyle/>
        <a:p>
          <a:endParaRPr lang="ru-RU"/>
        </a:p>
      </dgm:t>
    </dgm:pt>
    <dgm:pt modelId="{9190A4C5-463C-4FAD-8AF9-06DB0AE4C455}" type="pres">
      <dgm:prSet presAssocID="{0332F88F-C5D3-4EDB-87B2-CFC651C3E33C}" presName="descendantText" presStyleLbl="alignAcc1" presStyleIdx="0" presStyleCnt="3" custScaleY="148202">
        <dgm:presLayoutVars>
          <dgm:bulletEnabled val="1"/>
        </dgm:presLayoutVars>
      </dgm:prSet>
      <dgm:spPr/>
      <dgm:t>
        <a:bodyPr/>
        <a:lstStyle/>
        <a:p>
          <a:endParaRPr lang="ru-RU"/>
        </a:p>
      </dgm:t>
    </dgm:pt>
    <dgm:pt modelId="{174A9371-18B6-46B4-9A2F-9E987B1CB865}" type="pres">
      <dgm:prSet presAssocID="{F11A2DEB-D2E7-4B0D-858F-C4C99BCF238A}" presName="sp" presStyleCnt="0"/>
      <dgm:spPr/>
      <dgm:t>
        <a:bodyPr/>
        <a:lstStyle/>
        <a:p>
          <a:endParaRPr lang="ru-RU"/>
        </a:p>
      </dgm:t>
    </dgm:pt>
    <dgm:pt modelId="{8CE96A9B-CF78-4649-BB78-9BAD04421A30}" type="pres">
      <dgm:prSet presAssocID="{BED26954-169A-41D7-89D9-79988EF10208}" presName="composite" presStyleCnt="0"/>
      <dgm:spPr/>
      <dgm:t>
        <a:bodyPr/>
        <a:lstStyle/>
        <a:p>
          <a:endParaRPr lang="ru-RU"/>
        </a:p>
      </dgm:t>
    </dgm:pt>
    <dgm:pt modelId="{C1AA7883-7D41-403C-B916-3A7FCB19FC44}" type="pres">
      <dgm:prSet presAssocID="{BED26954-169A-41D7-89D9-79988EF10208}" presName="parentText" presStyleLbl="alignNode1" presStyleIdx="1" presStyleCnt="3" custLinFactNeighborX="0" custLinFactNeighborY="4111">
        <dgm:presLayoutVars>
          <dgm:chMax val="1"/>
          <dgm:bulletEnabled val="1"/>
        </dgm:presLayoutVars>
      </dgm:prSet>
      <dgm:spPr/>
      <dgm:t>
        <a:bodyPr/>
        <a:lstStyle/>
        <a:p>
          <a:endParaRPr lang="ru-RU"/>
        </a:p>
      </dgm:t>
    </dgm:pt>
    <dgm:pt modelId="{33ACEBC4-1BC7-4E65-8EE4-F1F908C736AD}" type="pres">
      <dgm:prSet presAssocID="{BED26954-169A-41D7-89D9-79988EF10208}" presName="descendantText" presStyleLbl="alignAcc1" presStyleIdx="1" presStyleCnt="3" custLinFactNeighborX="-52" custLinFactNeighborY="6325">
        <dgm:presLayoutVars>
          <dgm:bulletEnabled val="1"/>
        </dgm:presLayoutVars>
      </dgm:prSet>
      <dgm:spPr/>
      <dgm:t>
        <a:bodyPr/>
        <a:lstStyle/>
        <a:p>
          <a:endParaRPr lang="ru-RU"/>
        </a:p>
      </dgm:t>
    </dgm:pt>
    <dgm:pt modelId="{3013B0AB-4F02-4B2E-9A7C-C70B9EEE91D5}" type="pres">
      <dgm:prSet presAssocID="{3212C803-BAB9-4F3B-9EED-FFEEC4F2AE10}" presName="sp" presStyleCnt="0"/>
      <dgm:spPr/>
      <dgm:t>
        <a:bodyPr/>
        <a:lstStyle/>
        <a:p>
          <a:endParaRPr lang="ru-RU"/>
        </a:p>
      </dgm:t>
    </dgm:pt>
    <dgm:pt modelId="{44744958-7A9E-4E44-877F-02FB418DDE56}" type="pres">
      <dgm:prSet presAssocID="{CC096540-E9AF-484F-BC74-6051ADBEBB54}" presName="composite" presStyleCnt="0"/>
      <dgm:spPr/>
      <dgm:t>
        <a:bodyPr/>
        <a:lstStyle/>
        <a:p>
          <a:endParaRPr lang="ru-RU"/>
        </a:p>
      </dgm:t>
    </dgm:pt>
    <dgm:pt modelId="{D8954B93-D172-4286-A102-FE26401302EE}" type="pres">
      <dgm:prSet presAssocID="{CC096540-E9AF-484F-BC74-6051ADBEBB54}" presName="parentText" presStyleLbl="alignNode1" presStyleIdx="2" presStyleCnt="3">
        <dgm:presLayoutVars>
          <dgm:chMax val="1"/>
          <dgm:bulletEnabled val="1"/>
        </dgm:presLayoutVars>
      </dgm:prSet>
      <dgm:spPr/>
      <dgm:t>
        <a:bodyPr/>
        <a:lstStyle/>
        <a:p>
          <a:endParaRPr lang="ru-RU"/>
        </a:p>
      </dgm:t>
    </dgm:pt>
    <dgm:pt modelId="{E3FC02FD-6520-4EA1-80D7-5825FE6ECCEA}" type="pres">
      <dgm:prSet presAssocID="{CC096540-E9AF-484F-BC74-6051ADBEBB54}" presName="descendantText" presStyleLbl="alignAcc1" presStyleIdx="2" presStyleCnt="3" custLinFactNeighborX="-52" custLinFactNeighborY="10310">
        <dgm:presLayoutVars>
          <dgm:bulletEnabled val="1"/>
        </dgm:presLayoutVars>
      </dgm:prSet>
      <dgm:spPr/>
      <dgm:t>
        <a:bodyPr/>
        <a:lstStyle/>
        <a:p>
          <a:endParaRPr lang="ru-RU"/>
        </a:p>
      </dgm:t>
    </dgm:pt>
  </dgm:ptLst>
  <dgm:cxnLst>
    <dgm:cxn modelId="{0D527BDE-10F9-4EDC-AA53-9C256B85247C}" srcId="{BED26954-169A-41D7-89D9-79988EF10208}" destId="{3241CA47-391B-4E44-9F00-ADC33CE43916}" srcOrd="0" destOrd="0" parTransId="{51738CB2-E2E6-4339-9B3A-80F29B686E9A}" sibTransId="{0F6D4F78-8A15-4F70-8532-7AD9C43F8028}"/>
    <dgm:cxn modelId="{82EC2DA7-4B6F-4EC1-A8AD-B90D90229E4F}" type="presOf" srcId="{3241CA47-391B-4E44-9F00-ADC33CE43916}" destId="{33ACEBC4-1BC7-4E65-8EE4-F1F908C736AD}" srcOrd="0" destOrd="0" presId="urn:microsoft.com/office/officeart/2005/8/layout/chevron2"/>
    <dgm:cxn modelId="{2D634C98-A9E1-48B3-AB3F-86DED23A250E}" type="presOf" srcId="{5F9ED20F-16BD-48E3-8070-994894978155}" destId="{9190A4C5-463C-4FAD-8AF9-06DB0AE4C455}" srcOrd="0" destOrd="0" presId="urn:microsoft.com/office/officeart/2005/8/layout/chevron2"/>
    <dgm:cxn modelId="{6895BB37-EDA8-4AA6-8445-B7775DBD8BF8}" type="presOf" srcId="{0332F88F-C5D3-4EDB-87B2-CFC651C3E33C}" destId="{50DCB581-17C3-4E2C-8D3E-617620A2C456}" srcOrd="0" destOrd="0" presId="urn:microsoft.com/office/officeart/2005/8/layout/chevron2"/>
    <dgm:cxn modelId="{D1D92F40-732D-4865-85F1-62A8465B17E9}" srcId="{9DFCD251-E51D-4383-981A-18307FD75A3B}" destId="{CC096540-E9AF-484F-BC74-6051ADBEBB54}" srcOrd="2" destOrd="0" parTransId="{317EE762-291E-486F-B94E-184198BA01E0}" sibTransId="{F15C6AD1-3AFB-43FB-98E1-4A6139CF77CB}"/>
    <dgm:cxn modelId="{D7F40419-2172-4D17-94FF-C7A9FC7D86A6}" srcId="{9DFCD251-E51D-4383-981A-18307FD75A3B}" destId="{0332F88F-C5D3-4EDB-87B2-CFC651C3E33C}" srcOrd="0" destOrd="0" parTransId="{ECE087EA-2422-44C4-8EB5-B48BD9686DC4}" sibTransId="{F11A2DEB-D2E7-4B0D-858F-C4C99BCF238A}"/>
    <dgm:cxn modelId="{0EBD2BF3-6805-4F55-B047-45167A232630}" srcId="{0332F88F-C5D3-4EDB-87B2-CFC651C3E33C}" destId="{5F9ED20F-16BD-48E3-8070-994894978155}" srcOrd="0" destOrd="0" parTransId="{183CFECA-0A38-4D45-83EF-19EAF4870385}" sibTransId="{EA289D32-B70B-446E-9AE0-BB6273E2DEB2}"/>
    <dgm:cxn modelId="{22C67025-682A-4364-83A2-0046802670BB}" srcId="{9DFCD251-E51D-4383-981A-18307FD75A3B}" destId="{BED26954-169A-41D7-89D9-79988EF10208}" srcOrd="1" destOrd="0" parTransId="{3E0F0A9E-7106-4811-8FC2-883BD26EAC99}" sibTransId="{3212C803-BAB9-4F3B-9EED-FFEEC4F2AE10}"/>
    <dgm:cxn modelId="{1F04A16B-19D2-4BBF-9117-FE7763472D6C}" type="presOf" srcId="{B150C0BB-AA7C-47B9-BC6D-D70F2B153090}" destId="{E3FC02FD-6520-4EA1-80D7-5825FE6ECCEA}" srcOrd="0" destOrd="0" presId="urn:microsoft.com/office/officeart/2005/8/layout/chevron2"/>
    <dgm:cxn modelId="{373C0D46-46D0-459D-A3E9-A069103C57E4}" srcId="{CC096540-E9AF-484F-BC74-6051ADBEBB54}" destId="{B150C0BB-AA7C-47B9-BC6D-D70F2B153090}" srcOrd="0" destOrd="0" parTransId="{4FD70679-0803-41FE-B1E0-346550423CA4}" sibTransId="{3B0441CA-57D7-4211-82AB-E8A061274BF2}"/>
    <dgm:cxn modelId="{891D698A-2414-413E-AE46-07051D4BE12C}" type="presOf" srcId="{CC096540-E9AF-484F-BC74-6051ADBEBB54}" destId="{D8954B93-D172-4286-A102-FE26401302EE}" srcOrd="0" destOrd="0" presId="urn:microsoft.com/office/officeart/2005/8/layout/chevron2"/>
    <dgm:cxn modelId="{3D45382E-E4F1-4C7A-8D44-AC8BE8025782}" type="presOf" srcId="{9DFCD251-E51D-4383-981A-18307FD75A3B}" destId="{D70C7C3E-1C86-4FDB-B368-9BD484AC5283}" srcOrd="0" destOrd="0" presId="urn:microsoft.com/office/officeart/2005/8/layout/chevron2"/>
    <dgm:cxn modelId="{43B0DC56-5BDA-4C71-9089-D19AB96FA1AC}" type="presOf" srcId="{BED26954-169A-41D7-89D9-79988EF10208}" destId="{C1AA7883-7D41-403C-B916-3A7FCB19FC44}" srcOrd="0" destOrd="0" presId="urn:microsoft.com/office/officeart/2005/8/layout/chevron2"/>
    <dgm:cxn modelId="{F33626BF-757E-4A8B-A014-85FDC5364EF8}" type="presParOf" srcId="{D70C7C3E-1C86-4FDB-B368-9BD484AC5283}" destId="{B1202BA4-2CBA-4F4E-870F-70043F0E09BE}" srcOrd="0" destOrd="0" presId="urn:microsoft.com/office/officeart/2005/8/layout/chevron2"/>
    <dgm:cxn modelId="{4BF27AEC-AF3D-42DF-89E7-899E57D18B31}" type="presParOf" srcId="{B1202BA4-2CBA-4F4E-870F-70043F0E09BE}" destId="{50DCB581-17C3-4E2C-8D3E-617620A2C456}" srcOrd="0" destOrd="0" presId="urn:microsoft.com/office/officeart/2005/8/layout/chevron2"/>
    <dgm:cxn modelId="{6E52AAA3-4651-4BA5-ADC3-62C21C8ADE21}" type="presParOf" srcId="{B1202BA4-2CBA-4F4E-870F-70043F0E09BE}" destId="{9190A4C5-463C-4FAD-8AF9-06DB0AE4C455}" srcOrd="1" destOrd="0" presId="urn:microsoft.com/office/officeart/2005/8/layout/chevron2"/>
    <dgm:cxn modelId="{19C6A9CC-9CAE-4B88-A431-3C01C2FD25C2}" type="presParOf" srcId="{D70C7C3E-1C86-4FDB-B368-9BD484AC5283}" destId="{174A9371-18B6-46B4-9A2F-9E987B1CB865}" srcOrd="1" destOrd="0" presId="urn:microsoft.com/office/officeart/2005/8/layout/chevron2"/>
    <dgm:cxn modelId="{4302D5A2-E300-4737-ADF3-BD177795DA5B}" type="presParOf" srcId="{D70C7C3E-1C86-4FDB-B368-9BD484AC5283}" destId="{8CE96A9B-CF78-4649-BB78-9BAD04421A30}" srcOrd="2" destOrd="0" presId="urn:microsoft.com/office/officeart/2005/8/layout/chevron2"/>
    <dgm:cxn modelId="{DB715718-2192-4973-9E2A-96F287FE62F9}" type="presParOf" srcId="{8CE96A9B-CF78-4649-BB78-9BAD04421A30}" destId="{C1AA7883-7D41-403C-B916-3A7FCB19FC44}" srcOrd="0" destOrd="0" presId="urn:microsoft.com/office/officeart/2005/8/layout/chevron2"/>
    <dgm:cxn modelId="{720A1DAC-8F7B-443C-A7BC-7C0E5E5D198E}" type="presParOf" srcId="{8CE96A9B-CF78-4649-BB78-9BAD04421A30}" destId="{33ACEBC4-1BC7-4E65-8EE4-F1F908C736AD}" srcOrd="1" destOrd="0" presId="urn:microsoft.com/office/officeart/2005/8/layout/chevron2"/>
    <dgm:cxn modelId="{5AE9EFE8-720E-4129-9C49-30796A2580A5}" type="presParOf" srcId="{D70C7C3E-1C86-4FDB-B368-9BD484AC5283}" destId="{3013B0AB-4F02-4B2E-9A7C-C70B9EEE91D5}" srcOrd="3" destOrd="0" presId="urn:microsoft.com/office/officeart/2005/8/layout/chevron2"/>
    <dgm:cxn modelId="{F9A1D153-5A28-4655-977E-D32B1BC4385C}" type="presParOf" srcId="{D70C7C3E-1C86-4FDB-B368-9BD484AC5283}" destId="{44744958-7A9E-4E44-877F-02FB418DDE56}" srcOrd="4" destOrd="0" presId="urn:microsoft.com/office/officeart/2005/8/layout/chevron2"/>
    <dgm:cxn modelId="{EADA883D-8431-4CBF-AAF5-DAFBEE7C4B51}" type="presParOf" srcId="{44744958-7A9E-4E44-877F-02FB418DDE56}" destId="{D8954B93-D172-4286-A102-FE26401302EE}" srcOrd="0" destOrd="0" presId="urn:microsoft.com/office/officeart/2005/8/layout/chevron2"/>
    <dgm:cxn modelId="{4068C16F-E1E7-48EA-B0C2-3B002E8506AA}" type="presParOf" srcId="{44744958-7A9E-4E44-877F-02FB418DDE56}" destId="{E3FC02FD-6520-4EA1-80D7-5825FE6ECCEA}"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3D2012B-F214-4F55-B464-21AE636DC1D1}"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ru-RU"/>
        </a:p>
      </dgm:t>
    </dgm:pt>
    <dgm:pt modelId="{939D998B-4336-4AF5-84A4-11A204D8273F}">
      <dgm:prSet phldrT="[Текст]" custT="1">
        <dgm:style>
          <a:lnRef idx="3">
            <a:schemeClr val="lt1"/>
          </a:lnRef>
          <a:fillRef idx="1">
            <a:schemeClr val="accent3"/>
          </a:fillRef>
          <a:effectRef idx="1">
            <a:schemeClr val="accent3"/>
          </a:effectRef>
          <a:fontRef idx="minor">
            <a:schemeClr val="lt1"/>
          </a:fontRef>
        </dgm:style>
      </dgm:prSet>
      <dgm:spPr/>
      <dgm:t>
        <a:bodyPr/>
        <a:lstStyle/>
        <a:p>
          <a:r>
            <a:rPr lang="ru-RU" sz="2400" b="1" dirty="0" smtClean="0">
              <a:solidFill>
                <a:schemeClr val="tx1"/>
              </a:solidFill>
            </a:rPr>
            <a:t>высшее образование</a:t>
          </a:r>
          <a:endParaRPr lang="ru-RU" sz="2400" b="1" dirty="0">
            <a:solidFill>
              <a:schemeClr val="tx1"/>
            </a:solidFill>
          </a:endParaRPr>
        </a:p>
      </dgm:t>
    </dgm:pt>
    <dgm:pt modelId="{8C1CC69C-2026-4E16-8CCC-9EA6E59D7AF1}" type="parTrans" cxnId="{2AC77B12-66FF-4840-9128-536DDCE63EBC}">
      <dgm:prSet/>
      <dgm:spPr/>
      <dgm:t>
        <a:bodyPr/>
        <a:lstStyle/>
        <a:p>
          <a:endParaRPr lang="ru-RU"/>
        </a:p>
      </dgm:t>
    </dgm:pt>
    <dgm:pt modelId="{1ED05157-C1FB-4757-ABE9-1FC43DC355BE}" type="sibTrans" cxnId="{2AC77B12-66FF-4840-9128-536DDCE63EBC}">
      <dgm:prSet/>
      <dgm:spPr/>
      <dgm:t>
        <a:bodyPr/>
        <a:lstStyle/>
        <a:p>
          <a:endParaRPr lang="ru-RU" dirty="0"/>
        </a:p>
      </dgm:t>
    </dgm:pt>
    <dgm:pt modelId="{AE558D16-539A-4DD5-A7E9-867ED9287683}">
      <dgm:prSet phldrT="[Текст]" custT="1">
        <dgm:style>
          <a:lnRef idx="3">
            <a:schemeClr val="lt1"/>
          </a:lnRef>
          <a:fillRef idx="1">
            <a:schemeClr val="accent3"/>
          </a:fillRef>
          <a:effectRef idx="1">
            <a:schemeClr val="accent3"/>
          </a:effectRef>
          <a:fontRef idx="minor">
            <a:schemeClr val="lt1"/>
          </a:fontRef>
        </dgm:style>
      </dgm:prSet>
      <dgm:spPr/>
      <dgm:t>
        <a:bodyPr/>
        <a:lstStyle/>
        <a:p>
          <a:r>
            <a:rPr lang="ru-RU" sz="2200" b="1" dirty="0" smtClean="0">
              <a:solidFill>
                <a:schemeClr val="tx1"/>
              </a:solidFill>
            </a:rPr>
            <a:t>дополнительное образование в области специальной оценки условий труда</a:t>
          </a:r>
          <a:endParaRPr lang="ru-RU" sz="2200" b="1" dirty="0">
            <a:solidFill>
              <a:schemeClr val="tx1"/>
            </a:solidFill>
          </a:endParaRPr>
        </a:p>
      </dgm:t>
    </dgm:pt>
    <dgm:pt modelId="{13E43B27-DADA-4F4A-B730-1C6B4FB0DC99}" type="parTrans" cxnId="{1D4511FC-7583-4656-A8D0-5CC453B377E1}">
      <dgm:prSet/>
      <dgm:spPr/>
      <dgm:t>
        <a:bodyPr/>
        <a:lstStyle/>
        <a:p>
          <a:endParaRPr lang="ru-RU"/>
        </a:p>
      </dgm:t>
    </dgm:pt>
    <dgm:pt modelId="{DE25968F-7AD4-4252-820A-CB228D7B43FF}" type="sibTrans" cxnId="{1D4511FC-7583-4656-A8D0-5CC453B377E1}">
      <dgm:prSet/>
      <dgm:spPr/>
      <dgm:t>
        <a:bodyPr/>
        <a:lstStyle/>
        <a:p>
          <a:endParaRPr lang="ru-RU" dirty="0"/>
        </a:p>
      </dgm:t>
    </dgm:pt>
    <dgm:pt modelId="{A0C5F1F1-A1B9-4243-A3F6-7195F449690D}">
      <dgm:prSet phldrT="[Текст]" custT="1">
        <dgm:style>
          <a:lnRef idx="3">
            <a:schemeClr val="lt1"/>
          </a:lnRef>
          <a:fillRef idx="1">
            <a:schemeClr val="accent3"/>
          </a:fillRef>
          <a:effectRef idx="1">
            <a:schemeClr val="accent3"/>
          </a:effectRef>
          <a:fontRef idx="minor">
            <a:schemeClr val="lt1"/>
          </a:fontRef>
        </dgm:style>
      </dgm:prSet>
      <dgm:spPr/>
      <dgm:t>
        <a:bodyPr/>
        <a:lstStyle/>
        <a:p>
          <a:r>
            <a:rPr lang="ru-RU" sz="2400" b="1" dirty="0" smtClean="0">
              <a:solidFill>
                <a:schemeClr val="tx1"/>
              </a:solidFill>
            </a:rPr>
            <a:t>опыт работы в области оценки условий труда</a:t>
          </a:r>
          <a:endParaRPr lang="ru-RU" sz="2400" b="1" dirty="0">
            <a:solidFill>
              <a:schemeClr val="tx1"/>
            </a:solidFill>
          </a:endParaRPr>
        </a:p>
      </dgm:t>
    </dgm:pt>
    <dgm:pt modelId="{ACA0FEBB-9AB6-49BB-91B6-5590240374F6}" type="parTrans" cxnId="{8B83CD4C-D6DD-4810-A290-8F7EBE9A0445}">
      <dgm:prSet/>
      <dgm:spPr/>
      <dgm:t>
        <a:bodyPr/>
        <a:lstStyle/>
        <a:p>
          <a:endParaRPr lang="ru-RU"/>
        </a:p>
      </dgm:t>
    </dgm:pt>
    <dgm:pt modelId="{3DD38AA2-81F1-4F4B-9151-95CD84465131}" type="sibTrans" cxnId="{8B83CD4C-D6DD-4810-A290-8F7EBE9A0445}">
      <dgm:prSet/>
      <dgm:spPr/>
      <dgm:t>
        <a:bodyPr/>
        <a:lstStyle/>
        <a:p>
          <a:endParaRPr lang="ru-RU" dirty="0"/>
        </a:p>
      </dgm:t>
    </dgm:pt>
    <dgm:pt modelId="{13259E91-3A03-4FDD-A9C7-9BBA5CFD4450}">
      <dgm:prSet phldrT="[Текст]" custT="1">
        <dgm:style>
          <a:lnRef idx="3">
            <a:schemeClr val="lt1"/>
          </a:lnRef>
          <a:fillRef idx="1">
            <a:schemeClr val="accent3"/>
          </a:fillRef>
          <a:effectRef idx="1">
            <a:schemeClr val="accent3"/>
          </a:effectRef>
          <a:fontRef idx="minor">
            <a:schemeClr val="lt1"/>
          </a:fontRef>
        </dgm:style>
      </dgm:prSet>
      <dgm:spPr/>
      <dgm:t>
        <a:bodyPr/>
        <a:lstStyle/>
        <a:p>
          <a:r>
            <a:rPr lang="ru-RU" sz="2400" b="1" dirty="0" smtClean="0">
              <a:solidFill>
                <a:schemeClr val="tx1"/>
              </a:solidFill>
            </a:rPr>
            <a:t>сертификат эксперта</a:t>
          </a:r>
          <a:endParaRPr lang="ru-RU" sz="2400" b="1" dirty="0">
            <a:solidFill>
              <a:schemeClr val="tx1"/>
            </a:solidFill>
          </a:endParaRPr>
        </a:p>
      </dgm:t>
    </dgm:pt>
    <dgm:pt modelId="{814A595C-745A-4716-8694-07112F63EDF4}" type="parTrans" cxnId="{E7BA8D6A-6F08-4611-9D06-C57356551AF2}">
      <dgm:prSet/>
      <dgm:spPr/>
      <dgm:t>
        <a:bodyPr/>
        <a:lstStyle/>
        <a:p>
          <a:endParaRPr lang="ru-RU"/>
        </a:p>
      </dgm:t>
    </dgm:pt>
    <dgm:pt modelId="{75B30DB2-13A0-4FF6-8457-0B0D0465F834}" type="sibTrans" cxnId="{E7BA8D6A-6F08-4611-9D06-C57356551AF2}">
      <dgm:prSet/>
      <dgm:spPr/>
      <dgm:t>
        <a:bodyPr/>
        <a:lstStyle/>
        <a:p>
          <a:endParaRPr lang="ru-RU" dirty="0"/>
        </a:p>
      </dgm:t>
    </dgm:pt>
    <dgm:pt modelId="{82323752-98D3-4334-B1FC-65A99D618736}">
      <dgm:prSet phldrT="[Текст]" custT="1">
        <dgm:style>
          <a:lnRef idx="3">
            <a:schemeClr val="lt1"/>
          </a:lnRef>
          <a:fillRef idx="1">
            <a:schemeClr val="accent4"/>
          </a:fillRef>
          <a:effectRef idx="1">
            <a:schemeClr val="accent4"/>
          </a:effectRef>
          <a:fontRef idx="minor">
            <a:schemeClr val="lt1"/>
          </a:fontRef>
        </dgm:style>
      </dgm:prSet>
      <dgm:spPr/>
      <dgm:t>
        <a:bodyPr/>
        <a:lstStyle/>
        <a:p>
          <a:r>
            <a:rPr lang="ru-RU" sz="2200" b="1" dirty="0" smtClean="0">
              <a:solidFill>
                <a:schemeClr val="bg1"/>
              </a:solidFill>
            </a:rPr>
            <a:t>медицинское образование (для не менее чем одного эксперта)</a:t>
          </a:r>
          <a:endParaRPr lang="ru-RU" sz="2200" b="1" dirty="0">
            <a:solidFill>
              <a:schemeClr val="bg1"/>
            </a:solidFill>
          </a:endParaRPr>
        </a:p>
      </dgm:t>
    </dgm:pt>
    <dgm:pt modelId="{6ADAFA90-AEB6-4882-805D-D45D98403DE1}" type="parTrans" cxnId="{2DF5F49E-51E9-46C9-AC24-DCEBFE07D181}">
      <dgm:prSet/>
      <dgm:spPr/>
      <dgm:t>
        <a:bodyPr/>
        <a:lstStyle/>
        <a:p>
          <a:endParaRPr lang="ru-RU"/>
        </a:p>
      </dgm:t>
    </dgm:pt>
    <dgm:pt modelId="{A630642B-1BF2-443F-9035-071A62902CAC}" type="sibTrans" cxnId="{2DF5F49E-51E9-46C9-AC24-DCEBFE07D181}">
      <dgm:prSet/>
      <dgm:spPr/>
      <dgm:t>
        <a:bodyPr/>
        <a:lstStyle/>
        <a:p>
          <a:endParaRPr lang="ru-RU" dirty="0"/>
        </a:p>
      </dgm:t>
    </dgm:pt>
    <dgm:pt modelId="{F8DB2A5D-27A9-4563-BA90-A00A4C2972AB}" type="pres">
      <dgm:prSet presAssocID="{B3D2012B-F214-4F55-B464-21AE636DC1D1}" presName="cycle" presStyleCnt="0">
        <dgm:presLayoutVars>
          <dgm:dir/>
          <dgm:resizeHandles val="exact"/>
        </dgm:presLayoutVars>
      </dgm:prSet>
      <dgm:spPr/>
      <dgm:t>
        <a:bodyPr/>
        <a:lstStyle/>
        <a:p>
          <a:endParaRPr lang="ru-RU"/>
        </a:p>
      </dgm:t>
    </dgm:pt>
    <dgm:pt modelId="{5AC17806-C0E0-4316-9024-04446F654F5A}" type="pres">
      <dgm:prSet presAssocID="{939D998B-4336-4AF5-84A4-11A204D8273F}" presName="node" presStyleLbl="node1" presStyleIdx="0" presStyleCnt="5" custScaleX="160136" custRadScaleRad="103590" custRadScaleInc="4115">
        <dgm:presLayoutVars>
          <dgm:bulletEnabled val="1"/>
        </dgm:presLayoutVars>
      </dgm:prSet>
      <dgm:spPr/>
      <dgm:t>
        <a:bodyPr/>
        <a:lstStyle/>
        <a:p>
          <a:endParaRPr lang="ru-RU"/>
        </a:p>
      </dgm:t>
    </dgm:pt>
    <dgm:pt modelId="{644DB469-C205-4C40-A3D5-4D95AA5B8BE6}" type="pres">
      <dgm:prSet presAssocID="{1ED05157-C1FB-4757-ABE9-1FC43DC355BE}" presName="sibTrans" presStyleLbl="sibTrans2D1" presStyleIdx="0" presStyleCnt="5"/>
      <dgm:spPr/>
      <dgm:t>
        <a:bodyPr/>
        <a:lstStyle/>
        <a:p>
          <a:endParaRPr lang="ru-RU"/>
        </a:p>
      </dgm:t>
    </dgm:pt>
    <dgm:pt modelId="{3BB1B250-8282-4232-8D3C-487EBE0FE78B}" type="pres">
      <dgm:prSet presAssocID="{1ED05157-C1FB-4757-ABE9-1FC43DC355BE}" presName="connectorText" presStyleLbl="sibTrans2D1" presStyleIdx="0" presStyleCnt="5"/>
      <dgm:spPr/>
      <dgm:t>
        <a:bodyPr/>
        <a:lstStyle/>
        <a:p>
          <a:endParaRPr lang="ru-RU"/>
        </a:p>
      </dgm:t>
    </dgm:pt>
    <dgm:pt modelId="{66624927-5441-44A8-B5A1-BAB310BD166A}" type="pres">
      <dgm:prSet presAssocID="{AE558D16-539A-4DD5-A7E9-867ED9287683}" presName="node" presStyleLbl="node1" presStyleIdx="1" presStyleCnt="5" custScaleX="207841" custScaleY="159603" custRadScaleRad="139094" custRadScaleInc="22210">
        <dgm:presLayoutVars>
          <dgm:bulletEnabled val="1"/>
        </dgm:presLayoutVars>
      </dgm:prSet>
      <dgm:spPr/>
      <dgm:t>
        <a:bodyPr/>
        <a:lstStyle/>
        <a:p>
          <a:endParaRPr lang="ru-RU"/>
        </a:p>
      </dgm:t>
    </dgm:pt>
    <dgm:pt modelId="{4734A66C-DF42-40A4-A689-395993EA2855}" type="pres">
      <dgm:prSet presAssocID="{DE25968F-7AD4-4252-820A-CB228D7B43FF}" presName="sibTrans" presStyleLbl="sibTrans2D1" presStyleIdx="1" presStyleCnt="5"/>
      <dgm:spPr/>
      <dgm:t>
        <a:bodyPr/>
        <a:lstStyle/>
        <a:p>
          <a:endParaRPr lang="ru-RU"/>
        </a:p>
      </dgm:t>
    </dgm:pt>
    <dgm:pt modelId="{5AA8BBE2-75AC-44F9-9939-13F124B70988}" type="pres">
      <dgm:prSet presAssocID="{DE25968F-7AD4-4252-820A-CB228D7B43FF}" presName="connectorText" presStyleLbl="sibTrans2D1" presStyleIdx="1" presStyleCnt="5"/>
      <dgm:spPr/>
      <dgm:t>
        <a:bodyPr/>
        <a:lstStyle/>
        <a:p>
          <a:endParaRPr lang="ru-RU"/>
        </a:p>
      </dgm:t>
    </dgm:pt>
    <dgm:pt modelId="{E61B9703-DB09-4CED-9C57-5EA3A2F55158}" type="pres">
      <dgm:prSet presAssocID="{A0C5F1F1-A1B9-4243-A3F6-7195F449690D}" presName="node" presStyleLbl="node1" presStyleIdx="2" presStyleCnt="5" custScaleX="197840" custRadScaleRad="96855" custRadScaleInc="13816">
        <dgm:presLayoutVars>
          <dgm:bulletEnabled val="1"/>
        </dgm:presLayoutVars>
      </dgm:prSet>
      <dgm:spPr/>
      <dgm:t>
        <a:bodyPr/>
        <a:lstStyle/>
        <a:p>
          <a:endParaRPr lang="ru-RU"/>
        </a:p>
      </dgm:t>
    </dgm:pt>
    <dgm:pt modelId="{45F5C871-C349-4A5B-941D-32FD23C260C1}" type="pres">
      <dgm:prSet presAssocID="{3DD38AA2-81F1-4F4B-9151-95CD84465131}" presName="sibTrans" presStyleLbl="sibTrans2D1" presStyleIdx="2" presStyleCnt="5"/>
      <dgm:spPr/>
      <dgm:t>
        <a:bodyPr/>
        <a:lstStyle/>
        <a:p>
          <a:endParaRPr lang="ru-RU"/>
        </a:p>
      </dgm:t>
    </dgm:pt>
    <dgm:pt modelId="{70B807E3-4B17-48CF-B02D-AA710D968909}" type="pres">
      <dgm:prSet presAssocID="{3DD38AA2-81F1-4F4B-9151-95CD84465131}" presName="connectorText" presStyleLbl="sibTrans2D1" presStyleIdx="2" presStyleCnt="5"/>
      <dgm:spPr/>
      <dgm:t>
        <a:bodyPr/>
        <a:lstStyle/>
        <a:p>
          <a:endParaRPr lang="ru-RU"/>
        </a:p>
      </dgm:t>
    </dgm:pt>
    <dgm:pt modelId="{7E983153-69C4-4F6A-9E3A-4CD483F225F7}" type="pres">
      <dgm:prSet presAssocID="{13259E91-3A03-4FDD-A9C7-9BBA5CFD4450}" presName="node" presStyleLbl="node1" presStyleIdx="3" presStyleCnt="5" custScaleX="171197" custRadScaleRad="145688" custRadScaleInc="59244">
        <dgm:presLayoutVars>
          <dgm:bulletEnabled val="1"/>
        </dgm:presLayoutVars>
      </dgm:prSet>
      <dgm:spPr/>
      <dgm:t>
        <a:bodyPr/>
        <a:lstStyle/>
        <a:p>
          <a:endParaRPr lang="ru-RU"/>
        </a:p>
      </dgm:t>
    </dgm:pt>
    <dgm:pt modelId="{1558FC92-F17E-4C9D-A296-B8D121BBDE4D}" type="pres">
      <dgm:prSet presAssocID="{75B30DB2-13A0-4FF6-8457-0B0D0465F834}" presName="sibTrans" presStyleLbl="sibTrans2D1" presStyleIdx="3" presStyleCnt="5"/>
      <dgm:spPr/>
      <dgm:t>
        <a:bodyPr/>
        <a:lstStyle/>
        <a:p>
          <a:endParaRPr lang="ru-RU"/>
        </a:p>
      </dgm:t>
    </dgm:pt>
    <dgm:pt modelId="{C99ED2DE-F533-4694-ACFA-6E15E73B190B}" type="pres">
      <dgm:prSet presAssocID="{75B30DB2-13A0-4FF6-8457-0B0D0465F834}" presName="connectorText" presStyleLbl="sibTrans2D1" presStyleIdx="3" presStyleCnt="5"/>
      <dgm:spPr/>
      <dgm:t>
        <a:bodyPr/>
        <a:lstStyle/>
        <a:p>
          <a:endParaRPr lang="ru-RU"/>
        </a:p>
      </dgm:t>
    </dgm:pt>
    <dgm:pt modelId="{39F875E6-17D4-4824-9005-02EEE976DD48}" type="pres">
      <dgm:prSet presAssocID="{82323752-98D3-4334-B1FC-65A99D618736}" presName="node" presStyleLbl="node1" presStyleIdx="4" presStyleCnt="5" custScaleX="165307" custScaleY="177506" custRadScaleRad="152962" custRadScaleInc="9317">
        <dgm:presLayoutVars>
          <dgm:bulletEnabled val="1"/>
        </dgm:presLayoutVars>
      </dgm:prSet>
      <dgm:spPr/>
      <dgm:t>
        <a:bodyPr/>
        <a:lstStyle/>
        <a:p>
          <a:endParaRPr lang="ru-RU"/>
        </a:p>
      </dgm:t>
    </dgm:pt>
    <dgm:pt modelId="{E88A856E-8DD5-43D1-A7F5-32F9E9274DD8}" type="pres">
      <dgm:prSet presAssocID="{A630642B-1BF2-443F-9035-071A62902CAC}" presName="sibTrans" presStyleLbl="sibTrans2D1" presStyleIdx="4" presStyleCnt="5"/>
      <dgm:spPr/>
      <dgm:t>
        <a:bodyPr/>
        <a:lstStyle/>
        <a:p>
          <a:endParaRPr lang="ru-RU"/>
        </a:p>
      </dgm:t>
    </dgm:pt>
    <dgm:pt modelId="{2D2F2F85-F145-40E3-88B9-0D18E4DC05C4}" type="pres">
      <dgm:prSet presAssocID="{A630642B-1BF2-443F-9035-071A62902CAC}" presName="connectorText" presStyleLbl="sibTrans2D1" presStyleIdx="4" presStyleCnt="5"/>
      <dgm:spPr/>
      <dgm:t>
        <a:bodyPr/>
        <a:lstStyle/>
        <a:p>
          <a:endParaRPr lang="ru-RU"/>
        </a:p>
      </dgm:t>
    </dgm:pt>
  </dgm:ptLst>
  <dgm:cxnLst>
    <dgm:cxn modelId="{F2E922F6-AAC0-49AD-838C-25E7EAC01854}" type="presOf" srcId="{3DD38AA2-81F1-4F4B-9151-95CD84465131}" destId="{70B807E3-4B17-48CF-B02D-AA710D968909}" srcOrd="1" destOrd="0" presId="urn:microsoft.com/office/officeart/2005/8/layout/cycle2"/>
    <dgm:cxn modelId="{A8642B2C-C16A-41B6-B6F6-17F1DFDBF98A}" type="presOf" srcId="{A0C5F1F1-A1B9-4243-A3F6-7195F449690D}" destId="{E61B9703-DB09-4CED-9C57-5EA3A2F55158}" srcOrd="0" destOrd="0" presId="urn:microsoft.com/office/officeart/2005/8/layout/cycle2"/>
    <dgm:cxn modelId="{C0CB8E10-CF66-4E3E-B315-E1280F33E7BB}" type="presOf" srcId="{DE25968F-7AD4-4252-820A-CB228D7B43FF}" destId="{5AA8BBE2-75AC-44F9-9939-13F124B70988}" srcOrd="1" destOrd="0" presId="urn:microsoft.com/office/officeart/2005/8/layout/cycle2"/>
    <dgm:cxn modelId="{28FF43FF-A03B-4FC5-80D1-7ABFD1BEBA58}" type="presOf" srcId="{75B30DB2-13A0-4FF6-8457-0B0D0465F834}" destId="{C99ED2DE-F533-4694-ACFA-6E15E73B190B}" srcOrd="1" destOrd="0" presId="urn:microsoft.com/office/officeart/2005/8/layout/cycle2"/>
    <dgm:cxn modelId="{0FB0F8BB-C330-4686-881A-EDE2815BB6D0}" type="presOf" srcId="{82323752-98D3-4334-B1FC-65A99D618736}" destId="{39F875E6-17D4-4824-9005-02EEE976DD48}" srcOrd="0" destOrd="0" presId="urn:microsoft.com/office/officeart/2005/8/layout/cycle2"/>
    <dgm:cxn modelId="{2AC77B12-66FF-4840-9128-536DDCE63EBC}" srcId="{B3D2012B-F214-4F55-B464-21AE636DC1D1}" destId="{939D998B-4336-4AF5-84A4-11A204D8273F}" srcOrd="0" destOrd="0" parTransId="{8C1CC69C-2026-4E16-8CCC-9EA6E59D7AF1}" sibTransId="{1ED05157-C1FB-4757-ABE9-1FC43DC355BE}"/>
    <dgm:cxn modelId="{72E8F107-9D88-4ED4-B07B-D8A0951F2B22}" type="presOf" srcId="{B3D2012B-F214-4F55-B464-21AE636DC1D1}" destId="{F8DB2A5D-27A9-4563-BA90-A00A4C2972AB}" srcOrd="0" destOrd="0" presId="urn:microsoft.com/office/officeart/2005/8/layout/cycle2"/>
    <dgm:cxn modelId="{75E406D1-8FC4-4E18-92C1-212E8031E32A}" type="presOf" srcId="{13259E91-3A03-4FDD-A9C7-9BBA5CFD4450}" destId="{7E983153-69C4-4F6A-9E3A-4CD483F225F7}" srcOrd="0" destOrd="0" presId="urn:microsoft.com/office/officeart/2005/8/layout/cycle2"/>
    <dgm:cxn modelId="{44A09228-357D-4930-AA12-A710B4B642BB}" type="presOf" srcId="{A630642B-1BF2-443F-9035-071A62902CAC}" destId="{2D2F2F85-F145-40E3-88B9-0D18E4DC05C4}" srcOrd="1" destOrd="0" presId="urn:microsoft.com/office/officeart/2005/8/layout/cycle2"/>
    <dgm:cxn modelId="{B52EADDC-C809-4145-9163-E450DBE89135}" type="presOf" srcId="{DE25968F-7AD4-4252-820A-CB228D7B43FF}" destId="{4734A66C-DF42-40A4-A689-395993EA2855}" srcOrd="0" destOrd="0" presId="urn:microsoft.com/office/officeart/2005/8/layout/cycle2"/>
    <dgm:cxn modelId="{64952248-A71E-4E0B-A5FE-4E63643E8C63}" type="presOf" srcId="{939D998B-4336-4AF5-84A4-11A204D8273F}" destId="{5AC17806-C0E0-4316-9024-04446F654F5A}" srcOrd="0" destOrd="0" presId="urn:microsoft.com/office/officeart/2005/8/layout/cycle2"/>
    <dgm:cxn modelId="{2DF5F49E-51E9-46C9-AC24-DCEBFE07D181}" srcId="{B3D2012B-F214-4F55-B464-21AE636DC1D1}" destId="{82323752-98D3-4334-B1FC-65A99D618736}" srcOrd="4" destOrd="0" parTransId="{6ADAFA90-AEB6-4882-805D-D45D98403DE1}" sibTransId="{A630642B-1BF2-443F-9035-071A62902CAC}"/>
    <dgm:cxn modelId="{B4192586-CEC8-42E2-99F2-AA3AF4F72E43}" type="presOf" srcId="{A630642B-1BF2-443F-9035-071A62902CAC}" destId="{E88A856E-8DD5-43D1-A7F5-32F9E9274DD8}" srcOrd="0" destOrd="0" presId="urn:microsoft.com/office/officeart/2005/8/layout/cycle2"/>
    <dgm:cxn modelId="{EBC599CD-8FAA-4E4F-8F9C-3FE2D70A10D2}" type="presOf" srcId="{1ED05157-C1FB-4757-ABE9-1FC43DC355BE}" destId="{644DB469-C205-4C40-A3D5-4D95AA5B8BE6}" srcOrd="0" destOrd="0" presId="urn:microsoft.com/office/officeart/2005/8/layout/cycle2"/>
    <dgm:cxn modelId="{8B83CD4C-D6DD-4810-A290-8F7EBE9A0445}" srcId="{B3D2012B-F214-4F55-B464-21AE636DC1D1}" destId="{A0C5F1F1-A1B9-4243-A3F6-7195F449690D}" srcOrd="2" destOrd="0" parTransId="{ACA0FEBB-9AB6-49BB-91B6-5590240374F6}" sibTransId="{3DD38AA2-81F1-4F4B-9151-95CD84465131}"/>
    <dgm:cxn modelId="{DDD796B5-E8AD-447C-B33D-48F3B3EAB5BB}" type="presOf" srcId="{75B30DB2-13A0-4FF6-8457-0B0D0465F834}" destId="{1558FC92-F17E-4C9D-A296-B8D121BBDE4D}" srcOrd="0" destOrd="0" presId="urn:microsoft.com/office/officeart/2005/8/layout/cycle2"/>
    <dgm:cxn modelId="{034E36A7-00BA-47C3-A6BA-9CA1B717E777}" type="presOf" srcId="{AE558D16-539A-4DD5-A7E9-867ED9287683}" destId="{66624927-5441-44A8-B5A1-BAB310BD166A}" srcOrd="0" destOrd="0" presId="urn:microsoft.com/office/officeart/2005/8/layout/cycle2"/>
    <dgm:cxn modelId="{A65903AB-49E3-4E80-BF95-7F6038F4B2F5}" type="presOf" srcId="{1ED05157-C1FB-4757-ABE9-1FC43DC355BE}" destId="{3BB1B250-8282-4232-8D3C-487EBE0FE78B}" srcOrd="1" destOrd="0" presId="urn:microsoft.com/office/officeart/2005/8/layout/cycle2"/>
    <dgm:cxn modelId="{E7BA8D6A-6F08-4611-9D06-C57356551AF2}" srcId="{B3D2012B-F214-4F55-B464-21AE636DC1D1}" destId="{13259E91-3A03-4FDD-A9C7-9BBA5CFD4450}" srcOrd="3" destOrd="0" parTransId="{814A595C-745A-4716-8694-07112F63EDF4}" sibTransId="{75B30DB2-13A0-4FF6-8457-0B0D0465F834}"/>
    <dgm:cxn modelId="{1D4511FC-7583-4656-A8D0-5CC453B377E1}" srcId="{B3D2012B-F214-4F55-B464-21AE636DC1D1}" destId="{AE558D16-539A-4DD5-A7E9-867ED9287683}" srcOrd="1" destOrd="0" parTransId="{13E43B27-DADA-4F4A-B730-1C6B4FB0DC99}" sibTransId="{DE25968F-7AD4-4252-820A-CB228D7B43FF}"/>
    <dgm:cxn modelId="{3BD27E79-BBEB-434A-AAF4-F6D17EA770FA}" type="presOf" srcId="{3DD38AA2-81F1-4F4B-9151-95CD84465131}" destId="{45F5C871-C349-4A5B-941D-32FD23C260C1}" srcOrd="0" destOrd="0" presId="urn:microsoft.com/office/officeart/2005/8/layout/cycle2"/>
    <dgm:cxn modelId="{6B99CBE2-6624-4B57-A47D-DEA7C56A2AD9}" type="presParOf" srcId="{F8DB2A5D-27A9-4563-BA90-A00A4C2972AB}" destId="{5AC17806-C0E0-4316-9024-04446F654F5A}" srcOrd="0" destOrd="0" presId="urn:microsoft.com/office/officeart/2005/8/layout/cycle2"/>
    <dgm:cxn modelId="{BD68FB3D-3B96-4E70-808A-7499FD4159D7}" type="presParOf" srcId="{F8DB2A5D-27A9-4563-BA90-A00A4C2972AB}" destId="{644DB469-C205-4C40-A3D5-4D95AA5B8BE6}" srcOrd="1" destOrd="0" presId="urn:microsoft.com/office/officeart/2005/8/layout/cycle2"/>
    <dgm:cxn modelId="{D841E6A3-981A-4557-8779-65B92F637B61}" type="presParOf" srcId="{644DB469-C205-4C40-A3D5-4D95AA5B8BE6}" destId="{3BB1B250-8282-4232-8D3C-487EBE0FE78B}" srcOrd="0" destOrd="0" presId="urn:microsoft.com/office/officeart/2005/8/layout/cycle2"/>
    <dgm:cxn modelId="{1EE9AE97-3C85-4595-A4CC-BDD2312DC03E}" type="presParOf" srcId="{F8DB2A5D-27A9-4563-BA90-A00A4C2972AB}" destId="{66624927-5441-44A8-B5A1-BAB310BD166A}" srcOrd="2" destOrd="0" presId="urn:microsoft.com/office/officeart/2005/8/layout/cycle2"/>
    <dgm:cxn modelId="{66ACA059-67A1-4950-A80E-8E6F8F2CA20F}" type="presParOf" srcId="{F8DB2A5D-27A9-4563-BA90-A00A4C2972AB}" destId="{4734A66C-DF42-40A4-A689-395993EA2855}" srcOrd="3" destOrd="0" presId="urn:microsoft.com/office/officeart/2005/8/layout/cycle2"/>
    <dgm:cxn modelId="{59C7A269-6006-4E29-9F98-C978A7CE4243}" type="presParOf" srcId="{4734A66C-DF42-40A4-A689-395993EA2855}" destId="{5AA8BBE2-75AC-44F9-9939-13F124B70988}" srcOrd="0" destOrd="0" presId="urn:microsoft.com/office/officeart/2005/8/layout/cycle2"/>
    <dgm:cxn modelId="{CBB7EB52-77B4-4A59-B9A9-3BFF46565A0F}" type="presParOf" srcId="{F8DB2A5D-27A9-4563-BA90-A00A4C2972AB}" destId="{E61B9703-DB09-4CED-9C57-5EA3A2F55158}" srcOrd="4" destOrd="0" presId="urn:microsoft.com/office/officeart/2005/8/layout/cycle2"/>
    <dgm:cxn modelId="{21380EFA-E4B8-4A97-A925-1AA8BB4F8A97}" type="presParOf" srcId="{F8DB2A5D-27A9-4563-BA90-A00A4C2972AB}" destId="{45F5C871-C349-4A5B-941D-32FD23C260C1}" srcOrd="5" destOrd="0" presId="urn:microsoft.com/office/officeart/2005/8/layout/cycle2"/>
    <dgm:cxn modelId="{384781C2-6455-49C3-8866-B9B1D034E86E}" type="presParOf" srcId="{45F5C871-C349-4A5B-941D-32FD23C260C1}" destId="{70B807E3-4B17-48CF-B02D-AA710D968909}" srcOrd="0" destOrd="0" presId="urn:microsoft.com/office/officeart/2005/8/layout/cycle2"/>
    <dgm:cxn modelId="{DC6B4AD3-A28D-4F23-AEFA-0E4FD3BAD18D}" type="presParOf" srcId="{F8DB2A5D-27A9-4563-BA90-A00A4C2972AB}" destId="{7E983153-69C4-4F6A-9E3A-4CD483F225F7}" srcOrd="6" destOrd="0" presId="urn:microsoft.com/office/officeart/2005/8/layout/cycle2"/>
    <dgm:cxn modelId="{5BD06450-EC0E-4A2C-A84D-E253C678CFC0}" type="presParOf" srcId="{F8DB2A5D-27A9-4563-BA90-A00A4C2972AB}" destId="{1558FC92-F17E-4C9D-A296-B8D121BBDE4D}" srcOrd="7" destOrd="0" presId="urn:microsoft.com/office/officeart/2005/8/layout/cycle2"/>
    <dgm:cxn modelId="{4FA4032F-CF88-4D07-86CA-B5EA72B8F16E}" type="presParOf" srcId="{1558FC92-F17E-4C9D-A296-B8D121BBDE4D}" destId="{C99ED2DE-F533-4694-ACFA-6E15E73B190B}" srcOrd="0" destOrd="0" presId="urn:microsoft.com/office/officeart/2005/8/layout/cycle2"/>
    <dgm:cxn modelId="{0EAD828C-8C24-4C73-B9AC-A789C2082C46}" type="presParOf" srcId="{F8DB2A5D-27A9-4563-BA90-A00A4C2972AB}" destId="{39F875E6-17D4-4824-9005-02EEE976DD48}" srcOrd="8" destOrd="0" presId="urn:microsoft.com/office/officeart/2005/8/layout/cycle2"/>
    <dgm:cxn modelId="{57CC6217-3843-49AC-96CD-5C8580287CD2}" type="presParOf" srcId="{F8DB2A5D-27A9-4563-BA90-A00A4C2972AB}" destId="{E88A856E-8DD5-43D1-A7F5-32F9E9274DD8}" srcOrd="9" destOrd="0" presId="urn:microsoft.com/office/officeart/2005/8/layout/cycle2"/>
    <dgm:cxn modelId="{CB8BECB7-D28F-4F64-AA06-1894E6B9BA49}" type="presParOf" srcId="{E88A856E-8DD5-43D1-A7F5-32F9E9274DD8}" destId="{2D2F2F85-F145-40E3-88B9-0D18E4DC05C4}" srcOrd="0" destOrd="0" presId="urn:microsoft.com/office/officeart/2005/8/layout/cycle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6C04CA9-525A-4847-B3B1-E2F89DB31252}"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ru-RU"/>
        </a:p>
      </dgm:t>
    </dgm:pt>
    <dgm:pt modelId="{E6F78705-CCCD-4CEB-AB5E-F2A7A85CF0DB}">
      <dgm:prSet phldrT="[Текст]"/>
      <dgm:spPr/>
      <dgm:t>
        <a:bodyPr/>
        <a:lstStyle/>
        <a:p>
          <a:r>
            <a:rPr lang="ru-RU" dirty="0" smtClean="0"/>
            <a:t>Физические факторы</a:t>
          </a:r>
          <a:endParaRPr lang="ru-RU" dirty="0"/>
        </a:p>
      </dgm:t>
    </dgm:pt>
    <dgm:pt modelId="{9D46AE95-F825-447F-8C47-4B48D9AE062C}" type="parTrans" cxnId="{8BA01D1B-4797-4280-A860-4C4AF762087A}">
      <dgm:prSet/>
      <dgm:spPr/>
      <dgm:t>
        <a:bodyPr/>
        <a:lstStyle/>
        <a:p>
          <a:endParaRPr lang="ru-RU"/>
        </a:p>
      </dgm:t>
    </dgm:pt>
    <dgm:pt modelId="{3E5E9928-3453-48FB-99FB-69E803480EC7}" type="sibTrans" cxnId="{8BA01D1B-4797-4280-A860-4C4AF762087A}">
      <dgm:prSet/>
      <dgm:spPr/>
      <dgm:t>
        <a:bodyPr/>
        <a:lstStyle/>
        <a:p>
          <a:endParaRPr lang="ru-RU"/>
        </a:p>
      </dgm:t>
    </dgm:pt>
    <dgm:pt modelId="{4F692469-C71B-4560-9403-4EF17BAFB077}">
      <dgm:prSet phldrT="[Текст]"/>
      <dgm:spPr/>
      <dgm:t>
        <a:bodyPr/>
        <a:lstStyle/>
        <a:p>
          <a:r>
            <a:rPr lang="ru-RU" dirty="0" smtClean="0"/>
            <a:t>Химические факторы</a:t>
          </a:r>
          <a:endParaRPr lang="ru-RU" dirty="0"/>
        </a:p>
      </dgm:t>
    </dgm:pt>
    <dgm:pt modelId="{8CFF8EDA-F9C4-4409-A2EE-25D9DE13D7A0}" type="parTrans" cxnId="{FADE03AD-6F55-455B-89FF-D5112EB3D637}">
      <dgm:prSet/>
      <dgm:spPr/>
      <dgm:t>
        <a:bodyPr/>
        <a:lstStyle/>
        <a:p>
          <a:endParaRPr lang="ru-RU"/>
        </a:p>
      </dgm:t>
    </dgm:pt>
    <dgm:pt modelId="{F728C03D-63CB-46C2-8710-851522212738}" type="sibTrans" cxnId="{FADE03AD-6F55-455B-89FF-D5112EB3D637}">
      <dgm:prSet/>
      <dgm:spPr/>
      <dgm:t>
        <a:bodyPr/>
        <a:lstStyle/>
        <a:p>
          <a:endParaRPr lang="ru-RU"/>
        </a:p>
      </dgm:t>
    </dgm:pt>
    <dgm:pt modelId="{7AD98F2B-9CE2-4A74-B90D-3221DB514B73}">
      <dgm:prSet phldrT="[Текст]" custT="1"/>
      <dgm:spPr/>
      <dgm:t>
        <a:bodyPr/>
        <a:lstStyle/>
        <a:p>
          <a:r>
            <a:rPr lang="ru-RU" sz="2800" dirty="0" smtClean="0"/>
            <a:t>Биологические факторы</a:t>
          </a:r>
          <a:endParaRPr lang="ru-RU" sz="2800" dirty="0"/>
        </a:p>
      </dgm:t>
    </dgm:pt>
    <dgm:pt modelId="{BA09A759-66FC-4C9C-A720-E37D18E1F5DE}" type="parTrans" cxnId="{23D1A1C9-3F6A-41D0-AA89-95A6E5FFEA3D}">
      <dgm:prSet/>
      <dgm:spPr/>
      <dgm:t>
        <a:bodyPr/>
        <a:lstStyle/>
        <a:p>
          <a:endParaRPr lang="ru-RU"/>
        </a:p>
      </dgm:t>
    </dgm:pt>
    <dgm:pt modelId="{CE925C63-1810-4D7F-A4BE-0FA5BE3B2119}" type="sibTrans" cxnId="{23D1A1C9-3F6A-41D0-AA89-95A6E5FFEA3D}">
      <dgm:prSet/>
      <dgm:spPr/>
      <dgm:t>
        <a:bodyPr/>
        <a:lstStyle/>
        <a:p>
          <a:endParaRPr lang="ru-RU"/>
        </a:p>
      </dgm:t>
    </dgm:pt>
    <dgm:pt modelId="{3847C1AA-F2A0-4077-A889-13060A3E1D23}" type="pres">
      <dgm:prSet presAssocID="{56C04CA9-525A-4847-B3B1-E2F89DB31252}" presName="Name0" presStyleCnt="0">
        <dgm:presLayoutVars>
          <dgm:dir/>
          <dgm:resizeHandles val="exact"/>
        </dgm:presLayoutVars>
      </dgm:prSet>
      <dgm:spPr/>
      <dgm:t>
        <a:bodyPr/>
        <a:lstStyle/>
        <a:p>
          <a:endParaRPr lang="ru-RU"/>
        </a:p>
      </dgm:t>
    </dgm:pt>
    <dgm:pt modelId="{63667F76-A1F4-49D6-8180-E0F83193815E}" type="pres">
      <dgm:prSet presAssocID="{E6F78705-CCCD-4CEB-AB5E-F2A7A85CF0DB}" presName="node" presStyleLbl="node1" presStyleIdx="0" presStyleCnt="3">
        <dgm:presLayoutVars>
          <dgm:bulletEnabled val="1"/>
        </dgm:presLayoutVars>
      </dgm:prSet>
      <dgm:spPr/>
      <dgm:t>
        <a:bodyPr/>
        <a:lstStyle/>
        <a:p>
          <a:endParaRPr lang="ru-RU"/>
        </a:p>
      </dgm:t>
    </dgm:pt>
    <dgm:pt modelId="{789E4A63-8047-4ADC-9AEC-008056EA26CA}" type="pres">
      <dgm:prSet presAssocID="{3E5E9928-3453-48FB-99FB-69E803480EC7}" presName="sibTrans" presStyleCnt="0"/>
      <dgm:spPr/>
    </dgm:pt>
    <dgm:pt modelId="{A261729E-DDA7-41D4-A9F4-FBCF84DA7973}" type="pres">
      <dgm:prSet presAssocID="{4F692469-C71B-4560-9403-4EF17BAFB077}" presName="node" presStyleLbl="node1" presStyleIdx="1" presStyleCnt="3" custLinFactNeighborX="-265" custLinFactNeighborY="0">
        <dgm:presLayoutVars>
          <dgm:bulletEnabled val="1"/>
        </dgm:presLayoutVars>
      </dgm:prSet>
      <dgm:spPr/>
      <dgm:t>
        <a:bodyPr/>
        <a:lstStyle/>
        <a:p>
          <a:endParaRPr lang="ru-RU"/>
        </a:p>
      </dgm:t>
    </dgm:pt>
    <dgm:pt modelId="{79EF53CB-F8DE-4D7D-947A-795286202D01}" type="pres">
      <dgm:prSet presAssocID="{F728C03D-63CB-46C2-8710-851522212738}" presName="sibTrans" presStyleCnt="0"/>
      <dgm:spPr/>
    </dgm:pt>
    <dgm:pt modelId="{5F8965EA-1BB4-445D-8472-368F08020FA4}" type="pres">
      <dgm:prSet presAssocID="{7AD98F2B-9CE2-4A74-B90D-3221DB514B73}" presName="node" presStyleLbl="node1" presStyleIdx="2" presStyleCnt="3">
        <dgm:presLayoutVars>
          <dgm:bulletEnabled val="1"/>
        </dgm:presLayoutVars>
      </dgm:prSet>
      <dgm:spPr/>
      <dgm:t>
        <a:bodyPr/>
        <a:lstStyle/>
        <a:p>
          <a:endParaRPr lang="ru-RU"/>
        </a:p>
      </dgm:t>
    </dgm:pt>
  </dgm:ptLst>
  <dgm:cxnLst>
    <dgm:cxn modelId="{FADE03AD-6F55-455B-89FF-D5112EB3D637}" srcId="{56C04CA9-525A-4847-B3B1-E2F89DB31252}" destId="{4F692469-C71B-4560-9403-4EF17BAFB077}" srcOrd="1" destOrd="0" parTransId="{8CFF8EDA-F9C4-4409-A2EE-25D9DE13D7A0}" sibTransId="{F728C03D-63CB-46C2-8710-851522212738}"/>
    <dgm:cxn modelId="{A518738F-2C49-4D97-8EB4-BECF43F97FC7}" type="presOf" srcId="{4F692469-C71B-4560-9403-4EF17BAFB077}" destId="{A261729E-DDA7-41D4-A9F4-FBCF84DA7973}" srcOrd="0" destOrd="0" presId="urn:microsoft.com/office/officeart/2005/8/layout/hList6"/>
    <dgm:cxn modelId="{6927BDBB-A9F7-48B8-8947-141C8FDC293D}" type="presOf" srcId="{E6F78705-CCCD-4CEB-AB5E-F2A7A85CF0DB}" destId="{63667F76-A1F4-49D6-8180-E0F83193815E}" srcOrd="0" destOrd="0" presId="urn:microsoft.com/office/officeart/2005/8/layout/hList6"/>
    <dgm:cxn modelId="{23D1A1C9-3F6A-41D0-AA89-95A6E5FFEA3D}" srcId="{56C04CA9-525A-4847-B3B1-E2F89DB31252}" destId="{7AD98F2B-9CE2-4A74-B90D-3221DB514B73}" srcOrd="2" destOrd="0" parTransId="{BA09A759-66FC-4C9C-A720-E37D18E1F5DE}" sibTransId="{CE925C63-1810-4D7F-A4BE-0FA5BE3B2119}"/>
    <dgm:cxn modelId="{749BE515-9230-46D1-80DC-588E4B8F1613}" type="presOf" srcId="{56C04CA9-525A-4847-B3B1-E2F89DB31252}" destId="{3847C1AA-F2A0-4077-A889-13060A3E1D23}" srcOrd="0" destOrd="0" presId="urn:microsoft.com/office/officeart/2005/8/layout/hList6"/>
    <dgm:cxn modelId="{8BA01D1B-4797-4280-A860-4C4AF762087A}" srcId="{56C04CA9-525A-4847-B3B1-E2F89DB31252}" destId="{E6F78705-CCCD-4CEB-AB5E-F2A7A85CF0DB}" srcOrd="0" destOrd="0" parTransId="{9D46AE95-F825-447F-8C47-4B48D9AE062C}" sibTransId="{3E5E9928-3453-48FB-99FB-69E803480EC7}"/>
    <dgm:cxn modelId="{8FC7A6C0-0447-4D0C-BED1-4C68E4BD8AB0}" type="presOf" srcId="{7AD98F2B-9CE2-4A74-B90D-3221DB514B73}" destId="{5F8965EA-1BB4-445D-8472-368F08020FA4}" srcOrd="0" destOrd="0" presId="urn:microsoft.com/office/officeart/2005/8/layout/hList6"/>
    <dgm:cxn modelId="{FDD3396F-3CC0-4BCB-8DB4-D60FBBAE1760}" type="presParOf" srcId="{3847C1AA-F2A0-4077-A889-13060A3E1D23}" destId="{63667F76-A1F4-49D6-8180-E0F83193815E}" srcOrd="0" destOrd="0" presId="urn:microsoft.com/office/officeart/2005/8/layout/hList6"/>
    <dgm:cxn modelId="{1122B828-052A-477C-8D18-31834B70748E}" type="presParOf" srcId="{3847C1AA-F2A0-4077-A889-13060A3E1D23}" destId="{789E4A63-8047-4ADC-9AEC-008056EA26CA}" srcOrd="1" destOrd="0" presId="urn:microsoft.com/office/officeart/2005/8/layout/hList6"/>
    <dgm:cxn modelId="{66FA1BCE-03B7-4E1C-A2BB-121D31994C4A}" type="presParOf" srcId="{3847C1AA-F2A0-4077-A889-13060A3E1D23}" destId="{A261729E-DDA7-41D4-A9F4-FBCF84DA7973}" srcOrd="2" destOrd="0" presId="urn:microsoft.com/office/officeart/2005/8/layout/hList6"/>
    <dgm:cxn modelId="{BCD1971D-B369-44F7-B6B5-4F1416FD4A6C}" type="presParOf" srcId="{3847C1AA-F2A0-4077-A889-13060A3E1D23}" destId="{79EF53CB-F8DE-4D7D-947A-795286202D01}" srcOrd="3" destOrd="0" presId="urn:microsoft.com/office/officeart/2005/8/layout/hList6"/>
    <dgm:cxn modelId="{EC2C6C6E-4883-40FF-904B-13760AE5F6C1}" type="presParOf" srcId="{3847C1AA-F2A0-4077-A889-13060A3E1D23}" destId="{5F8965EA-1BB4-445D-8472-368F08020FA4}" srcOrd="4" destOrd="0" presId="urn:microsoft.com/office/officeart/2005/8/layout/h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6C04CA9-525A-4847-B3B1-E2F89DB31252}"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ru-RU"/>
        </a:p>
      </dgm:t>
    </dgm:pt>
    <dgm:pt modelId="{4F692469-C71B-4560-9403-4EF17BAFB077}">
      <dgm:prSet phldrT="[Текст]"/>
      <dgm:spPr/>
      <dgm:t>
        <a:bodyPr/>
        <a:lstStyle/>
        <a:p>
          <a:r>
            <a:rPr lang="ru-RU" dirty="0" smtClean="0"/>
            <a:t>Тяжесть труда</a:t>
          </a:r>
          <a:endParaRPr lang="ru-RU" dirty="0"/>
        </a:p>
      </dgm:t>
    </dgm:pt>
    <dgm:pt modelId="{8CFF8EDA-F9C4-4409-A2EE-25D9DE13D7A0}" type="parTrans" cxnId="{FADE03AD-6F55-455B-89FF-D5112EB3D637}">
      <dgm:prSet/>
      <dgm:spPr/>
      <dgm:t>
        <a:bodyPr/>
        <a:lstStyle/>
        <a:p>
          <a:endParaRPr lang="ru-RU"/>
        </a:p>
      </dgm:t>
    </dgm:pt>
    <dgm:pt modelId="{F728C03D-63CB-46C2-8710-851522212738}" type="sibTrans" cxnId="{FADE03AD-6F55-455B-89FF-D5112EB3D637}">
      <dgm:prSet/>
      <dgm:spPr/>
      <dgm:t>
        <a:bodyPr/>
        <a:lstStyle/>
        <a:p>
          <a:endParaRPr lang="ru-RU"/>
        </a:p>
      </dgm:t>
    </dgm:pt>
    <dgm:pt modelId="{7AD98F2B-9CE2-4A74-B90D-3221DB514B73}">
      <dgm:prSet phldrT="[Текст]" custT="1"/>
      <dgm:spPr/>
      <dgm:t>
        <a:bodyPr/>
        <a:lstStyle/>
        <a:p>
          <a:r>
            <a:rPr lang="ru-RU" sz="4000" dirty="0" smtClean="0"/>
            <a:t>Напряженность труда</a:t>
          </a:r>
          <a:endParaRPr lang="ru-RU" sz="4000" dirty="0"/>
        </a:p>
      </dgm:t>
    </dgm:pt>
    <dgm:pt modelId="{BA09A759-66FC-4C9C-A720-E37D18E1F5DE}" type="parTrans" cxnId="{23D1A1C9-3F6A-41D0-AA89-95A6E5FFEA3D}">
      <dgm:prSet/>
      <dgm:spPr/>
      <dgm:t>
        <a:bodyPr/>
        <a:lstStyle/>
        <a:p>
          <a:endParaRPr lang="ru-RU"/>
        </a:p>
      </dgm:t>
    </dgm:pt>
    <dgm:pt modelId="{CE925C63-1810-4D7F-A4BE-0FA5BE3B2119}" type="sibTrans" cxnId="{23D1A1C9-3F6A-41D0-AA89-95A6E5FFEA3D}">
      <dgm:prSet/>
      <dgm:spPr/>
      <dgm:t>
        <a:bodyPr/>
        <a:lstStyle/>
        <a:p>
          <a:endParaRPr lang="ru-RU"/>
        </a:p>
      </dgm:t>
    </dgm:pt>
    <dgm:pt modelId="{3847C1AA-F2A0-4077-A889-13060A3E1D23}" type="pres">
      <dgm:prSet presAssocID="{56C04CA9-525A-4847-B3B1-E2F89DB31252}" presName="Name0" presStyleCnt="0">
        <dgm:presLayoutVars>
          <dgm:dir/>
          <dgm:resizeHandles val="exact"/>
        </dgm:presLayoutVars>
      </dgm:prSet>
      <dgm:spPr/>
      <dgm:t>
        <a:bodyPr/>
        <a:lstStyle/>
        <a:p>
          <a:endParaRPr lang="ru-RU"/>
        </a:p>
      </dgm:t>
    </dgm:pt>
    <dgm:pt modelId="{A261729E-DDA7-41D4-A9F4-FBCF84DA7973}" type="pres">
      <dgm:prSet presAssocID="{4F692469-C71B-4560-9403-4EF17BAFB077}" presName="node" presStyleLbl="node1" presStyleIdx="0" presStyleCnt="2" custLinFactNeighborX="-265" custLinFactNeighborY="0">
        <dgm:presLayoutVars>
          <dgm:bulletEnabled val="1"/>
        </dgm:presLayoutVars>
      </dgm:prSet>
      <dgm:spPr/>
      <dgm:t>
        <a:bodyPr/>
        <a:lstStyle/>
        <a:p>
          <a:endParaRPr lang="ru-RU"/>
        </a:p>
      </dgm:t>
    </dgm:pt>
    <dgm:pt modelId="{79EF53CB-F8DE-4D7D-947A-795286202D01}" type="pres">
      <dgm:prSet presAssocID="{F728C03D-63CB-46C2-8710-851522212738}" presName="sibTrans" presStyleCnt="0"/>
      <dgm:spPr/>
    </dgm:pt>
    <dgm:pt modelId="{5F8965EA-1BB4-445D-8472-368F08020FA4}" type="pres">
      <dgm:prSet presAssocID="{7AD98F2B-9CE2-4A74-B90D-3221DB514B73}" presName="node" presStyleLbl="node1" presStyleIdx="1" presStyleCnt="2" custLinFactNeighborX="-4599" custLinFactNeighborY="1643">
        <dgm:presLayoutVars>
          <dgm:bulletEnabled val="1"/>
        </dgm:presLayoutVars>
      </dgm:prSet>
      <dgm:spPr/>
      <dgm:t>
        <a:bodyPr/>
        <a:lstStyle/>
        <a:p>
          <a:endParaRPr lang="ru-RU"/>
        </a:p>
      </dgm:t>
    </dgm:pt>
  </dgm:ptLst>
  <dgm:cxnLst>
    <dgm:cxn modelId="{BD9DAF5C-5829-4202-A12E-3B4DDAC5FD49}" type="presOf" srcId="{56C04CA9-525A-4847-B3B1-E2F89DB31252}" destId="{3847C1AA-F2A0-4077-A889-13060A3E1D23}" srcOrd="0" destOrd="0" presId="urn:microsoft.com/office/officeart/2005/8/layout/hList6"/>
    <dgm:cxn modelId="{23D1A1C9-3F6A-41D0-AA89-95A6E5FFEA3D}" srcId="{56C04CA9-525A-4847-B3B1-E2F89DB31252}" destId="{7AD98F2B-9CE2-4A74-B90D-3221DB514B73}" srcOrd="1" destOrd="0" parTransId="{BA09A759-66FC-4C9C-A720-E37D18E1F5DE}" sibTransId="{CE925C63-1810-4D7F-A4BE-0FA5BE3B2119}"/>
    <dgm:cxn modelId="{FADE03AD-6F55-455B-89FF-D5112EB3D637}" srcId="{56C04CA9-525A-4847-B3B1-E2F89DB31252}" destId="{4F692469-C71B-4560-9403-4EF17BAFB077}" srcOrd="0" destOrd="0" parTransId="{8CFF8EDA-F9C4-4409-A2EE-25D9DE13D7A0}" sibTransId="{F728C03D-63CB-46C2-8710-851522212738}"/>
    <dgm:cxn modelId="{C6403C7E-4282-4097-B43B-C5AE763D506F}" type="presOf" srcId="{7AD98F2B-9CE2-4A74-B90D-3221DB514B73}" destId="{5F8965EA-1BB4-445D-8472-368F08020FA4}" srcOrd="0" destOrd="0" presId="urn:microsoft.com/office/officeart/2005/8/layout/hList6"/>
    <dgm:cxn modelId="{9120382A-112C-42D2-B587-5A0A1932DD88}" type="presOf" srcId="{4F692469-C71B-4560-9403-4EF17BAFB077}" destId="{A261729E-DDA7-41D4-A9F4-FBCF84DA7973}" srcOrd="0" destOrd="0" presId="urn:microsoft.com/office/officeart/2005/8/layout/hList6"/>
    <dgm:cxn modelId="{B752E285-E4FA-4F3A-BD9D-D2AD7D3CC8A9}" type="presParOf" srcId="{3847C1AA-F2A0-4077-A889-13060A3E1D23}" destId="{A261729E-DDA7-41D4-A9F4-FBCF84DA7973}" srcOrd="0" destOrd="0" presId="urn:microsoft.com/office/officeart/2005/8/layout/hList6"/>
    <dgm:cxn modelId="{A28F0F24-237D-412C-B15C-F572953938F6}" type="presParOf" srcId="{3847C1AA-F2A0-4077-A889-13060A3E1D23}" destId="{79EF53CB-F8DE-4D7D-947A-795286202D01}" srcOrd="1" destOrd="0" presId="urn:microsoft.com/office/officeart/2005/8/layout/hList6"/>
    <dgm:cxn modelId="{6D18F489-B76A-4D79-ABB6-50D08B7174BF}" type="presParOf" srcId="{3847C1AA-F2A0-4077-A889-13060A3E1D23}" destId="{5F8965EA-1BB4-445D-8472-368F08020FA4}" srcOrd="2" destOrd="0" presId="urn:microsoft.com/office/officeart/2005/8/layout/h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5A81678-D834-4614-B71C-CF5527305C51}" type="doc">
      <dgm:prSet loTypeId="urn:microsoft.com/office/officeart/2005/8/layout/hProcess4" loCatId="process" qsTypeId="urn:microsoft.com/office/officeart/2005/8/quickstyle/simple1" qsCatId="simple" csTypeId="urn:microsoft.com/office/officeart/2005/8/colors/colorful4" csCatId="colorful" phldr="1"/>
      <dgm:spPr/>
      <dgm:t>
        <a:bodyPr/>
        <a:lstStyle/>
        <a:p>
          <a:endParaRPr lang="ru-RU"/>
        </a:p>
      </dgm:t>
    </dgm:pt>
    <dgm:pt modelId="{D546BD40-CC1C-472C-BB42-F3790C0995B5}">
      <dgm:prSet phldrT="[Текст]"/>
      <dgm:spPr/>
      <dgm:t>
        <a:bodyPr/>
        <a:lstStyle/>
        <a:p>
          <a:r>
            <a:rPr lang="ru-RU" dirty="0" smtClean="0"/>
            <a:t>за счет средств заявителя</a:t>
          </a:r>
          <a:endParaRPr lang="ru-RU" dirty="0"/>
        </a:p>
      </dgm:t>
    </dgm:pt>
    <dgm:pt modelId="{F09E2084-AC65-467C-A819-01770A66CAB1}" type="parTrans" cxnId="{1F8437BD-CB5D-4435-B028-390EAE810898}">
      <dgm:prSet/>
      <dgm:spPr/>
      <dgm:t>
        <a:bodyPr/>
        <a:lstStyle/>
        <a:p>
          <a:endParaRPr lang="ru-RU"/>
        </a:p>
      </dgm:t>
    </dgm:pt>
    <dgm:pt modelId="{75F6EAF7-F1ED-4643-9BE6-5FBDEF136776}" type="sibTrans" cxnId="{1F8437BD-CB5D-4435-B028-390EAE810898}">
      <dgm:prSet/>
      <dgm:spPr/>
      <dgm:t>
        <a:bodyPr/>
        <a:lstStyle/>
        <a:p>
          <a:endParaRPr lang="ru-RU" dirty="0"/>
        </a:p>
      </dgm:t>
    </dgm:pt>
    <dgm:pt modelId="{D14E8081-7F2C-4BD7-B1D7-3A8A5C06D770}">
      <dgm:prSet phldrT="[Текст]" custT="1"/>
      <dgm:spPr/>
      <dgm:t>
        <a:bodyPr/>
        <a:lstStyle/>
        <a:p>
          <a:r>
            <a:rPr lang="ru-RU" sz="1700" dirty="0" smtClean="0"/>
            <a:t>по запросам работников, профессиональных союзов, их объединений и иных уполномоченных работниками представительных органов, работодателей, их объединений</a:t>
          </a:r>
          <a:endParaRPr lang="ru-RU" sz="1700" dirty="0"/>
        </a:p>
      </dgm:t>
    </dgm:pt>
    <dgm:pt modelId="{3152DCBD-0D3F-456A-A9A4-54A00A15CEDD}" type="parTrans" cxnId="{457C8310-1D92-4656-B4D1-DEC0FB76E8F7}">
      <dgm:prSet/>
      <dgm:spPr/>
      <dgm:t>
        <a:bodyPr/>
        <a:lstStyle/>
        <a:p>
          <a:endParaRPr lang="ru-RU"/>
        </a:p>
      </dgm:t>
    </dgm:pt>
    <dgm:pt modelId="{A0C4DF84-8930-4204-A86E-533EAD589DE8}" type="sibTrans" cxnId="{457C8310-1D92-4656-B4D1-DEC0FB76E8F7}">
      <dgm:prSet/>
      <dgm:spPr/>
      <dgm:t>
        <a:bodyPr/>
        <a:lstStyle/>
        <a:p>
          <a:endParaRPr lang="ru-RU"/>
        </a:p>
      </dgm:t>
    </dgm:pt>
    <dgm:pt modelId="{023985F6-4A72-4706-A883-A495551CB450}">
      <dgm:prSet phldrT="[Текст]"/>
      <dgm:spPr/>
      <dgm:t>
        <a:bodyPr/>
        <a:lstStyle/>
        <a:p>
          <a:r>
            <a:rPr lang="ru-RU" dirty="0" smtClean="0"/>
            <a:t>за счет средств федерального бюджета</a:t>
          </a:r>
          <a:endParaRPr lang="ru-RU" dirty="0"/>
        </a:p>
      </dgm:t>
    </dgm:pt>
    <dgm:pt modelId="{476B973A-3F3E-475A-BD78-11DC0695FE00}" type="parTrans" cxnId="{CE16E686-520A-42FD-87AD-B97113E2DF59}">
      <dgm:prSet/>
      <dgm:spPr/>
      <dgm:t>
        <a:bodyPr/>
        <a:lstStyle/>
        <a:p>
          <a:endParaRPr lang="ru-RU"/>
        </a:p>
      </dgm:t>
    </dgm:pt>
    <dgm:pt modelId="{5F5C6835-5150-43B1-AEBF-FC4868ADB1C0}" type="sibTrans" cxnId="{CE16E686-520A-42FD-87AD-B97113E2DF59}">
      <dgm:prSet/>
      <dgm:spPr/>
      <dgm:t>
        <a:bodyPr/>
        <a:lstStyle/>
        <a:p>
          <a:endParaRPr lang="ru-RU"/>
        </a:p>
      </dgm:t>
    </dgm:pt>
    <dgm:pt modelId="{14C58C15-D1AE-475B-AAFA-B7D80E3E3CE5}">
      <dgm:prSet phldrT="[Текст]" custT="1"/>
      <dgm:spPr/>
      <dgm:t>
        <a:bodyPr/>
        <a:lstStyle/>
        <a:p>
          <a:r>
            <a:rPr lang="ru-RU" sz="1700" dirty="0" smtClean="0"/>
            <a:t>по представлению Роструда или его территориальных органов в связи с проводимыми мероприятиями по государственному контролю (надзору) за соблюдением требований настоящего Федерального закона</a:t>
          </a:r>
          <a:endParaRPr lang="ru-RU" sz="1700" dirty="0"/>
        </a:p>
      </dgm:t>
    </dgm:pt>
    <dgm:pt modelId="{8C302FDA-9778-49F6-8BB6-6FF5419471C3}" type="parTrans" cxnId="{295C7D39-0273-455D-8E07-5AFA7D7F81EE}">
      <dgm:prSet/>
      <dgm:spPr/>
      <dgm:t>
        <a:bodyPr/>
        <a:lstStyle/>
        <a:p>
          <a:endParaRPr lang="ru-RU"/>
        </a:p>
      </dgm:t>
    </dgm:pt>
    <dgm:pt modelId="{A3459237-1C69-43C6-9685-49C126FE7FA9}" type="sibTrans" cxnId="{295C7D39-0273-455D-8E07-5AFA7D7F81EE}">
      <dgm:prSet/>
      <dgm:spPr/>
      <dgm:t>
        <a:bodyPr/>
        <a:lstStyle/>
        <a:p>
          <a:endParaRPr lang="ru-RU"/>
        </a:p>
      </dgm:t>
    </dgm:pt>
    <dgm:pt modelId="{EB7CF352-4781-40CE-AB19-E8D9A07B5498}" type="pres">
      <dgm:prSet presAssocID="{85A81678-D834-4614-B71C-CF5527305C51}" presName="Name0" presStyleCnt="0">
        <dgm:presLayoutVars>
          <dgm:dir/>
          <dgm:animLvl val="lvl"/>
          <dgm:resizeHandles val="exact"/>
        </dgm:presLayoutVars>
      </dgm:prSet>
      <dgm:spPr/>
      <dgm:t>
        <a:bodyPr/>
        <a:lstStyle/>
        <a:p>
          <a:endParaRPr lang="ru-RU"/>
        </a:p>
      </dgm:t>
    </dgm:pt>
    <dgm:pt modelId="{90076DE7-62D2-41F1-8D44-A22ED390ED7B}" type="pres">
      <dgm:prSet presAssocID="{85A81678-D834-4614-B71C-CF5527305C51}" presName="tSp" presStyleCnt="0"/>
      <dgm:spPr/>
    </dgm:pt>
    <dgm:pt modelId="{56C9B44B-D35F-4102-851E-6071D985380E}" type="pres">
      <dgm:prSet presAssocID="{85A81678-D834-4614-B71C-CF5527305C51}" presName="bSp" presStyleCnt="0"/>
      <dgm:spPr/>
    </dgm:pt>
    <dgm:pt modelId="{FB0794E4-9524-4597-AD83-0D2B11AF53DB}" type="pres">
      <dgm:prSet presAssocID="{85A81678-D834-4614-B71C-CF5527305C51}" presName="process" presStyleCnt="0"/>
      <dgm:spPr/>
    </dgm:pt>
    <dgm:pt modelId="{F91A0188-EDFD-4472-B0F7-91B2D537EA8E}" type="pres">
      <dgm:prSet presAssocID="{D546BD40-CC1C-472C-BB42-F3790C0995B5}" presName="composite1" presStyleCnt="0"/>
      <dgm:spPr/>
    </dgm:pt>
    <dgm:pt modelId="{1AFA0B09-BF9D-4AD4-A14D-6B6EDB1E7FDA}" type="pres">
      <dgm:prSet presAssocID="{D546BD40-CC1C-472C-BB42-F3790C0995B5}" presName="dummyNode1" presStyleLbl="node1" presStyleIdx="0" presStyleCnt="2"/>
      <dgm:spPr/>
    </dgm:pt>
    <dgm:pt modelId="{4E9DCE8F-1A22-4C5E-BBFC-93E5DFE98E35}" type="pres">
      <dgm:prSet presAssocID="{D546BD40-CC1C-472C-BB42-F3790C0995B5}" presName="childNode1" presStyleLbl="bgAcc1" presStyleIdx="0" presStyleCnt="2" custScaleX="112976" custLinFactNeighborX="1524" custLinFactNeighborY="-23297">
        <dgm:presLayoutVars>
          <dgm:bulletEnabled val="1"/>
        </dgm:presLayoutVars>
      </dgm:prSet>
      <dgm:spPr/>
      <dgm:t>
        <a:bodyPr/>
        <a:lstStyle/>
        <a:p>
          <a:endParaRPr lang="ru-RU"/>
        </a:p>
      </dgm:t>
    </dgm:pt>
    <dgm:pt modelId="{BD6190C1-3C9E-41AE-8D3F-CB6EA2471911}" type="pres">
      <dgm:prSet presAssocID="{D546BD40-CC1C-472C-BB42-F3790C0995B5}" presName="childNode1tx" presStyleLbl="bgAcc1" presStyleIdx="0" presStyleCnt="2">
        <dgm:presLayoutVars>
          <dgm:bulletEnabled val="1"/>
        </dgm:presLayoutVars>
      </dgm:prSet>
      <dgm:spPr/>
      <dgm:t>
        <a:bodyPr/>
        <a:lstStyle/>
        <a:p>
          <a:endParaRPr lang="ru-RU"/>
        </a:p>
      </dgm:t>
    </dgm:pt>
    <dgm:pt modelId="{06CAFA29-8DF6-401A-A55F-65FF424397DD}" type="pres">
      <dgm:prSet presAssocID="{D546BD40-CC1C-472C-BB42-F3790C0995B5}" presName="parentNode1" presStyleLbl="node1" presStyleIdx="0" presStyleCnt="2" custLinFactNeighborX="-14582" custLinFactNeighborY="-56606">
        <dgm:presLayoutVars>
          <dgm:chMax val="1"/>
          <dgm:bulletEnabled val="1"/>
        </dgm:presLayoutVars>
      </dgm:prSet>
      <dgm:spPr/>
      <dgm:t>
        <a:bodyPr/>
        <a:lstStyle/>
        <a:p>
          <a:endParaRPr lang="ru-RU"/>
        </a:p>
      </dgm:t>
    </dgm:pt>
    <dgm:pt modelId="{259BF23D-E8C3-4406-A633-824D1544CA2A}" type="pres">
      <dgm:prSet presAssocID="{D546BD40-CC1C-472C-BB42-F3790C0995B5}" presName="connSite1" presStyleCnt="0"/>
      <dgm:spPr/>
    </dgm:pt>
    <dgm:pt modelId="{68F6E653-0BE9-4D5B-895B-890C4707AE71}" type="pres">
      <dgm:prSet presAssocID="{75F6EAF7-F1ED-4643-9BE6-5FBDEF136776}" presName="Name9" presStyleLbl="sibTrans2D1" presStyleIdx="0" presStyleCnt="1" custAng="555954" custFlipVert="1" custScaleX="33251" custScaleY="8272" custLinFactNeighborX="59511" custLinFactNeighborY="-12735"/>
      <dgm:spPr/>
      <dgm:t>
        <a:bodyPr/>
        <a:lstStyle/>
        <a:p>
          <a:endParaRPr lang="ru-RU"/>
        </a:p>
      </dgm:t>
    </dgm:pt>
    <dgm:pt modelId="{EAFB4047-53F4-49F3-A6F0-F5B8A073D7EB}" type="pres">
      <dgm:prSet presAssocID="{023985F6-4A72-4706-A883-A495551CB450}" presName="composite2" presStyleCnt="0"/>
      <dgm:spPr/>
    </dgm:pt>
    <dgm:pt modelId="{2C0C374A-796B-448A-B3B3-2B70A7A78E90}" type="pres">
      <dgm:prSet presAssocID="{023985F6-4A72-4706-A883-A495551CB450}" presName="dummyNode2" presStyleLbl="node1" presStyleIdx="0" presStyleCnt="2"/>
      <dgm:spPr/>
    </dgm:pt>
    <dgm:pt modelId="{DE763130-1FC5-4C59-B786-E615BFE0B6D5}" type="pres">
      <dgm:prSet presAssocID="{023985F6-4A72-4706-A883-A495551CB450}" presName="childNode2" presStyleLbl="bgAcc1" presStyleIdx="1" presStyleCnt="2" custScaleX="131772" custScaleY="100351" custLinFactNeighborX="-144" custLinFactNeighborY="-23120">
        <dgm:presLayoutVars>
          <dgm:bulletEnabled val="1"/>
        </dgm:presLayoutVars>
      </dgm:prSet>
      <dgm:spPr/>
      <dgm:t>
        <a:bodyPr/>
        <a:lstStyle/>
        <a:p>
          <a:endParaRPr lang="ru-RU"/>
        </a:p>
      </dgm:t>
    </dgm:pt>
    <dgm:pt modelId="{20A70CBB-0526-47E0-8001-CBA0106CCB74}" type="pres">
      <dgm:prSet presAssocID="{023985F6-4A72-4706-A883-A495551CB450}" presName="childNode2tx" presStyleLbl="bgAcc1" presStyleIdx="1" presStyleCnt="2">
        <dgm:presLayoutVars>
          <dgm:bulletEnabled val="1"/>
        </dgm:presLayoutVars>
      </dgm:prSet>
      <dgm:spPr/>
      <dgm:t>
        <a:bodyPr/>
        <a:lstStyle/>
        <a:p>
          <a:endParaRPr lang="ru-RU"/>
        </a:p>
      </dgm:t>
    </dgm:pt>
    <dgm:pt modelId="{DFD05700-2E02-45A8-9D2C-34F19D5253E4}" type="pres">
      <dgm:prSet presAssocID="{023985F6-4A72-4706-A883-A495551CB450}" presName="parentNode2" presStyleLbl="node1" presStyleIdx="1" presStyleCnt="2" custLinFactNeighborX="-16363" custLinFactNeighborY="-51305">
        <dgm:presLayoutVars>
          <dgm:chMax val="0"/>
          <dgm:bulletEnabled val="1"/>
        </dgm:presLayoutVars>
      </dgm:prSet>
      <dgm:spPr/>
      <dgm:t>
        <a:bodyPr/>
        <a:lstStyle/>
        <a:p>
          <a:endParaRPr lang="ru-RU"/>
        </a:p>
      </dgm:t>
    </dgm:pt>
    <dgm:pt modelId="{80745C18-B86C-477F-A662-74238D258327}" type="pres">
      <dgm:prSet presAssocID="{023985F6-4A72-4706-A883-A495551CB450}" presName="connSite2" presStyleCnt="0"/>
      <dgm:spPr/>
    </dgm:pt>
  </dgm:ptLst>
  <dgm:cxnLst>
    <dgm:cxn modelId="{4B3A565F-F595-4CC5-829E-1211A6D14EE0}" type="presOf" srcId="{D14E8081-7F2C-4BD7-B1D7-3A8A5C06D770}" destId="{BD6190C1-3C9E-41AE-8D3F-CB6EA2471911}" srcOrd="1" destOrd="0" presId="urn:microsoft.com/office/officeart/2005/8/layout/hProcess4"/>
    <dgm:cxn modelId="{1F8437BD-CB5D-4435-B028-390EAE810898}" srcId="{85A81678-D834-4614-B71C-CF5527305C51}" destId="{D546BD40-CC1C-472C-BB42-F3790C0995B5}" srcOrd="0" destOrd="0" parTransId="{F09E2084-AC65-467C-A819-01770A66CAB1}" sibTransId="{75F6EAF7-F1ED-4643-9BE6-5FBDEF136776}"/>
    <dgm:cxn modelId="{9D5EA962-91EC-4806-AAE1-2E803EF94581}" type="presOf" srcId="{85A81678-D834-4614-B71C-CF5527305C51}" destId="{EB7CF352-4781-40CE-AB19-E8D9A07B5498}" srcOrd="0" destOrd="0" presId="urn:microsoft.com/office/officeart/2005/8/layout/hProcess4"/>
    <dgm:cxn modelId="{E51BF412-0D46-421E-97AE-17CB590A72E7}" type="presOf" srcId="{D546BD40-CC1C-472C-BB42-F3790C0995B5}" destId="{06CAFA29-8DF6-401A-A55F-65FF424397DD}" srcOrd="0" destOrd="0" presId="urn:microsoft.com/office/officeart/2005/8/layout/hProcess4"/>
    <dgm:cxn modelId="{295C7D39-0273-455D-8E07-5AFA7D7F81EE}" srcId="{023985F6-4A72-4706-A883-A495551CB450}" destId="{14C58C15-D1AE-475B-AAFA-B7D80E3E3CE5}" srcOrd="0" destOrd="0" parTransId="{8C302FDA-9778-49F6-8BB6-6FF5419471C3}" sibTransId="{A3459237-1C69-43C6-9685-49C126FE7FA9}"/>
    <dgm:cxn modelId="{CE16E686-520A-42FD-87AD-B97113E2DF59}" srcId="{85A81678-D834-4614-B71C-CF5527305C51}" destId="{023985F6-4A72-4706-A883-A495551CB450}" srcOrd="1" destOrd="0" parTransId="{476B973A-3F3E-475A-BD78-11DC0695FE00}" sibTransId="{5F5C6835-5150-43B1-AEBF-FC4868ADB1C0}"/>
    <dgm:cxn modelId="{596EF2E6-5016-4033-9113-6D9F665D2C02}" type="presOf" srcId="{75F6EAF7-F1ED-4643-9BE6-5FBDEF136776}" destId="{68F6E653-0BE9-4D5B-895B-890C4707AE71}" srcOrd="0" destOrd="0" presId="urn:microsoft.com/office/officeart/2005/8/layout/hProcess4"/>
    <dgm:cxn modelId="{457C8310-1D92-4656-B4D1-DEC0FB76E8F7}" srcId="{D546BD40-CC1C-472C-BB42-F3790C0995B5}" destId="{D14E8081-7F2C-4BD7-B1D7-3A8A5C06D770}" srcOrd="0" destOrd="0" parTransId="{3152DCBD-0D3F-456A-A9A4-54A00A15CEDD}" sibTransId="{A0C4DF84-8930-4204-A86E-533EAD589DE8}"/>
    <dgm:cxn modelId="{73DB8F25-1FD6-4109-8F32-8F0C9F5BC38B}" type="presOf" srcId="{023985F6-4A72-4706-A883-A495551CB450}" destId="{DFD05700-2E02-45A8-9D2C-34F19D5253E4}" srcOrd="0" destOrd="0" presId="urn:microsoft.com/office/officeart/2005/8/layout/hProcess4"/>
    <dgm:cxn modelId="{0DA018E8-1AC7-4AC8-AEA2-39DF6E2E40EA}" type="presOf" srcId="{14C58C15-D1AE-475B-AAFA-B7D80E3E3CE5}" destId="{20A70CBB-0526-47E0-8001-CBA0106CCB74}" srcOrd="1" destOrd="0" presId="urn:microsoft.com/office/officeart/2005/8/layout/hProcess4"/>
    <dgm:cxn modelId="{FEDC0C31-3D73-45D8-8D7E-A3C8C3ACC346}" type="presOf" srcId="{14C58C15-D1AE-475B-AAFA-B7D80E3E3CE5}" destId="{DE763130-1FC5-4C59-B786-E615BFE0B6D5}" srcOrd="0" destOrd="0" presId="urn:microsoft.com/office/officeart/2005/8/layout/hProcess4"/>
    <dgm:cxn modelId="{B84969DD-54CF-4EA5-BF9D-542BA4FCB206}" type="presOf" srcId="{D14E8081-7F2C-4BD7-B1D7-3A8A5C06D770}" destId="{4E9DCE8F-1A22-4C5E-BBFC-93E5DFE98E35}" srcOrd="0" destOrd="0" presId="urn:microsoft.com/office/officeart/2005/8/layout/hProcess4"/>
    <dgm:cxn modelId="{4B28C5E1-B4BC-492A-BF31-98C7951FC9B3}" type="presParOf" srcId="{EB7CF352-4781-40CE-AB19-E8D9A07B5498}" destId="{90076DE7-62D2-41F1-8D44-A22ED390ED7B}" srcOrd="0" destOrd="0" presId="urn:microsoft.com/office/officeart/2005/8/layout/hProcess4"/>
    <dgm:cxn modelId="{9BFEB853-B67E-435B-97EE-40D5828350FE}" type="presParOf" srcId="{EB7CF352-4781-40CE-AB19-E8D9A07B5498}" destId="{56C9B44B-D35F-4102-851E-6071D985380E}" srcOrd="1" destOrd="0" presId="urn:microsoft.com/office/officeart/2005/8/layout/hProcess4"/>
    <dgm:cxn modelId="{D3F541F5-D41D-40AD-835B-A54A4EDE39ED}" type="presParOf" srcId="{EB7CF352-4781-40CE-AB19-E8D9A07B5498}" destId="{FB0794E4-9524-4597-AD83-0D2B11AF53DB}" srcOrd="2" destOrd="0" presId="urn:microsoft.com/office/officeart/2005/8/layout/hProcess4"/>
    <dgm:cxn modelId="{15BFF903-C286-4E9C-AA5D-D35295320B9B}" type="presParOf" srcId="{FB0794E4-9524-4597-AD83-0D2B11AF53DB}" destId="{F91A0188-EDFD-4472-B0F7-91B2D537EA8E}" srcOrd="0" destOrd="0" presId="urn:microsoft.com/office/officeart/2005/8/layout/hProcess4"/>
    <dgm:cxn modelId="{6AD992C8-B166-437C-912F-B2B464EB11E5}" type="presParOf" srcId="{F91A0188-EDFD-4472-B0F7-91B2D537EA8E}" destId="{1AFA0B09-BF9D-4AD4-A14D-6B6EDB1E7FDA}" srcOrd="0" destOrd="0" presId="urn:microsoft.com/office/officeart/2005/8/layout/hProcess4"/>
    <dgm:cxn modelId="{436F03C4-B510-4A5D-9862-C7A17B5DC206}" type="presParOf" srcId="{F91A0188-EDFD-4472-B0F7-91B2D537EA8E}" destId="{4E9DCE8F-1A22-4C5E-BBFC-93E5DFE98E35}" srcOrd="1" destOrd="0" presId="urn:microsoft.com/office/officeart/2005/8/layout/hProcess4"/>
    <dgm:cxn modelId="{5D6931B8-B8A1-410F-903D-0E877807350F}" type="presParOf" srcId="{F91A0188-EDFD-4472-B0F7-91B2D537EA8E}" destId="{BD6190C1-3C9E-41AE-8D3F-CB6EA2471911}" srcOrd="2" destOrd="0" presId="urn:microsoft.com/office/officeart/2005/8/layout/hProcess4"/>
    <dgm:cxn modelId="{8CE1C215-22D6-4F5A-A02F-66156DB68155}" type="presParOf" srcId="{F91A0188-EDFD-4472-B0F7-91B2D537EA8E}" destId="{06CAFA29-8DF6-401A-A55F-65FF424397DD}" srcOrd="3" destOrd="0" presId="urn:microsoft.com/office/officeart/2005/8/layout/hProcess4"/>
    <dgm:cxn modelId="{3D7A4ED9-726A-43FF-B425-DA6348A9B966}" type="presParOf" srcId="{F91A0188-EDFD-4472-B0F7-91B2D537EA8E}" destId="{259BF23D-E8C3-4406-A633-824D1544CA2A}" srcOrd="4" destOrd="0" presId="urn:microsoft.com/office/officeart/2005/8/layout/hProcess4"/>
    <dgm:cxn modelId="{ED69DFA9-8EEB-4D1F-9285-4C0540519EEA}" type="presParOf" srcId="{FB0794E4-9524-4597-AD83-0D2B11AF53DB}" destId="{68F6E653-0BE9-4D5B-895B-890C4707AE71}" srcOrd="1" destOrd="0" presId="urn:microsoft.com/office/officeart/2005/8/layout/hProcess4"/>
    <dgm:cxn modelId="{DC78AA42-6BAE-45A0-A805-E272E3E2A9BE}" type="presParOf" srcId="{FB0794E4-9524-4597-AD83-0D2B11AF53DB}" destId="{EAFB4047-53F4-49F3-A6F0-F5B8A073D7EB}" srcOrd="2" destOrd="0" presId="urn:microsoft.com/office/officeart/2005/8/layout/hProcess4"/>
    <dgm:cxn modelId="{82A906E1-9C8D-4058-BAAD-73283596A53C}" type="presParOf" srcId="{EAFB4047-53F4-49F3-A6F0-F5B8A073D7EB}" destId="{2C0C374A-796B-448A-B3B3-2B70A7A78E90}" srcOrd="0" destOrd="0" presId="urn:microsoft.com/office/officeart/2005/8/layout/hProcess4"/>
    <dgm:cxn modelId="{E5DD3515-19B2-43DC-8B6D-5E026CE4D8FD}" type="presParOf" srcId="{EAFB4047-53F4-49F3-A6F0-F5B8A073D7EB}" destId="{DE763130-1FC5-4C59-B786-E615BFE0B6D5}" srcOrd="1" destOrd="0" presId="urn:microsoft.com/office/officeart/2005/8/layout/hProcess4"/>
    <dgm:cxn modelId="{37775247-B0EF-4FC6-9397-53F82CBF0CDD}" type="presParOf" srcId="{EAFB4047-53F4-49F3-A6F0-F5B8A073D7EB}" destId="{20A70CBB-0526-47E0-8001-CBA0106CCB74}" srcOrd="2" destOrd="0" presId="urn:microsoft.com/office/officeart/2005/8/layout/hProcess4"/>
    <dgm:cxn modelId="{0934D764-7070-4148-AA4B-3F803062A0A2}" type="presParOf" srcId="{EAFB4047-53F4-49F3-A6F0-F5B8A073D7EB}" destId="{DFD05700-2E02-45A8-9D2C-34F19D5253E4}" srcOrd="3" destOrd="0" presId="urn:microsoft.com/office/officeart/2005/8/layout/hProcess4"/>
    <dgm:cxn modelId="{EFB822F4-C6FE-45EF-B73A-102BFFE0D2A1}" type="presParOf" srcId="{EAFB4047-53F4-49F3-A6F0-F5B8A073D7EB}" destId="{80745C18-B86C-477F-A662-74238D258327}" srcOrd="4" destOrd="0" presId="urn:microsoft.com/office/officeart/2005/8/layout/h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5A81678-D834-4614-B71C-CF5527305C51}" type="doc">
      <dgm:prSet loTypeId="urn:microsoft.com/office/officeart/2005/8/layout/hProcess4" loCatId="process" qsTypeId="urn:microsoft.com/office/officeart/2005/8/quickstyle/simple1" qsCatId="simple" csTypeId="urn:microsoft.com/office/officeart/2005/8/colors/colorful4" csCatId="colorful" phldr="1"/>
      <dgm:spPr/>
      <dgm:t>
        <a:bodyPr/>
        <a:lstStyle/>
        <a:p>
          <a:endParaRPr lang="ru-RU"/>
        </a:p>
      </dgm:t>
    </dgm:pt>
    <dgm:pt modelId="{023985F6-4A72-4706-A883-A495551CB450}">
      <dgm:prSet phldrT="[Текст]" custT="1"/>
      <dgm:spPr>
        <a:noFill/>
        <a:ln>
          <a:noFill/>
        </a:ln>
      </dgm:spPr>
      <dgm:t>
        <a:bodyPr/>
        <a:lstStyle/>
        <a:p>
          <a:pPr algn="l"/>
          <a:r>
            <a:rPr lang="ru-RU" sz="1700" dirty="0" smtClean="0">
              <a:solidFill>
                <a:schemeClr val="tx2"/>
              </a:solidFill>
            </a:rPr>
            <a:t>по представлению </a:t>
          </a:r>
          <a:r>
            <a:rPr lang="ru-RU" sz="1700" dirty="0" err="1" smtClean="0">
              <a:solidFill>
                <a:schemeClr val="tx2"/>
              </a:solidFill>
            </a:rPr>
            <a:t>Роструда</a:t>
          </a:r>
          <a:r>
            <a:rPr lang="ru-RU" sz="1700" dirty="0" smtClean="0">
              <a:solidFill>
                <a:schemeClr val="tx2"/>
              </a:solidFill>
            </a:rPr>
            <a:t> или его территориальных органов в связи с осуществлением мероприятий по государственному контролю (надзору) за соблюдением требований в области специальной оценки условий труда</a:t>
          </a:r>
          <a:endParaRPr lang="ru-RU" dirty="0"/>
        </a:p>
      </dgm:t>
    </dgm:pt>
    <dgm:pt modelId="{5F5C6835-5150-43B1-AEBF-FC4868ADB1C0}" type="sibTrans" cxnId="{CE16E686-520A-42FD-87AD-B97113E2DF59}">
      <dgm:prSet/>
      <dgm:spPr/>
      <dgm:t>
        <a:bodyPr/>
        <a:lstStyle/>
        <a:p>
          <a:endParaRPr lang="ru-RU"/>
        </a:p>
      </dgm:t>
    </dgm:pt>
    <dgm:pt modelId="{476B973A-3F3E-475A-BD78-11DC0695FE00}" type="parTrans" cxnId="{CE16E686-520A-42FD-87AD-B97113E2DF59}">
      <dgm:prSet/>
      <dgm:spPr/>
      <dgm:t>
        <a:bodyPr/>
        <a:lstStyle/>
        <a:p>
          <a:endParaRPr lang="ru-RU"/>
        </a:p>
      </dgm:t>
    </dgm:pt>
    <dgm:pt modelId="{D546BD40-CC1C-472C-BB42-F3790C0995B5}">
      <dgm:prSet phldrT="[Текст]" custT="1"/>
      <dgm:spPr>
        <a:noFill/>
        <a:ln>
          <a:noFill/>
        </a:ln>
      </dgm:spPr>
      <dgm:t>
        <a:bodyPr/>
        <a:lstStyle/>
        <a:p>
          <a:pPr algn="l"/>
          <a:endParaRPr lang="ru-RU" sz="1700" dirty="0" smtClean="0">
            <a:solidFill>
              <a:schemeClr val="tx2"/>
            </a:solidFill>
          </a:endParaRPr>
        </a:p>
        <a:p>
          <a:pPr algn="l"/>
          <a:r>
            <a:rPr lang="ru-RU" sz="1700" dirty="0" smtClean="0">
              <a:solidFill>
                <a:schemeClr val="tx2"/>
              </a:solidFill>
            </a:rPr>
            <a:t>по заявлениям работников, профессиональных союзов, их объединений и иных уполномоченных работниками представительных органов, работодателей, их объединений, страховщиков, поданным непосредственно в орган экспертизы</a:t>
          </a:r>
          <a:endParaRPr lang="ru-RU" dirty="0"/>
        </a:p>
      </dgm:t>
    </dgm:pt>
    <dgm:pt modelId="{75F6EAF7-F1ED-4643-9BE6-5FBDEF136776}" type="sibTrans" cxnId="{1F8437BD-CB5D-4435-B028-390EAE810898}">
      <dgm:prSet/>
      <dgm:spPr/>
      <dgm:t>
        <a:bodyPr/>
        <a:lstStyle/>
        <a:p>
          <a:endParaRPr lang="ru-RU" dirty="0"/>
        </a:p>
      </dgm:t>
    </dgm:pt>
    <dgm:pt modelId="{F09E2084-AC65-467C-A819-01770A66CAB1}" type="parTrans" cxnId="{1F8437BD-CB5D-4435-B028-390EAE810898}">
      <dgm:prSet/>
      <dgm:spPr/>
      <dgm:t>
        <a:bodyPr/>
        <a:lstStyle/>
        <a:p>
          <a:endParaRPr lang="ru-RU"/>
        </a:p>
      </dgm:t>
    </dgm:pt>
    <dgm:pt modelId="{EB7CF352-4781-40CE-AB19-E8D9A07B5498}" type="pres">
      <dgm:prSet presAssocID="{85A81678-D834-4614-B71C-CF5527305C51}" presName="Name0" presStyleCnt="0">
        <dgm:presLayoutVars>
          <dgm:dir/>
          <dgm:animLvl val="lvl"/>
          <dgm:resizeHandles val="exact"/>
        </dgm:presLayoutVars>
      </dgm:prSet>
      <dgm:spPr/>
      <dgm:t>
        <a:bodyPr/>
        <a:lstStyle/>
        <a:p>
          <a:endParaRPr lang="ru-RU"/>
        </a:p>
      </dgm:t>
    </dgm:pt>
    <dgm:pt modelId="{90076DE7-62D2-41F1-8D44-A22ED390ED7B}" type="pres">
      <dgm:prSet presAssocID="{85A81678-D834-4614-B71C-CF5527305C51}" presName="tSp" presStyleCnt="0"/>
      <dgm:spPr/>
      <dgm:t>
        <a:bodyPr/>
        <a:lstStyle/>
        <a:p>
          <a:endParaRPr lang="ru-RU"/>
        </a:p>
      </dgm:t>
    </dgm:pt>
    <dgm:pt modelId="{56C9B44B-D35F-4102-851E-6071D985380E}" type="pres">
      <dgm:prSet presAssocID="{85A81678-D834-4614-B71C-CF5527305C51}" presName="bSp" presStyleCnt="0"/>
      <dgm:spPr/>
      <dgm:t>
        <a:bodyPr/>
        <a:lstStyle/>
        <a:p>
          <a:endParaRPr lang="ru-RU"/>
        </a:p>
      </dgm:t>
    </dgm:pt>
    <dgm:pt modelId="{FB0794E4-9524-4597-AD83-0D2B11AF53DB}" type="pres">
      <dgm:prSet presAssocID="{85A81678-D834-4614-B71C-CF5527305C51}" presName="process" presStyleCnt="0"/>
      <dgm:spPr/>
      <dgm:t>
        <a:bodyPr/>
        <a:lstStyle/>
        <a:p>
          <a:endParaRPr lang="ru-RU"/>
        </a:p>
      </dgm:t>
    </dgm:pt>
    <dgm:pt modelId="{F91A0188-EDFD-4472-B0F7-91B2D537EA8E}" type="pres">
      <dgm:prSet presAssocID="{D546BD40-CC1C-472C-BB42-F3790C0995B5}" presName="composite1" presStyleCnt="0"/>
      <dgm:spPr/>
      <dgm:t>
        <a:bodyPr/>
        <a:lstStyle/>
        <a:p>
          <a:endParaRPr lang="ru-RU"/>
        </a:p>
      </dgm:t>
    </dgm:pt>
    <dgm:pt modelId="{1AFA0B09-BF9D-4AD4-A14D-6B6EDB1E7FDA}" type="pres">
      <dgm:prSet presAssocID="{D546BD40-CC1C-472C-BB42-F3790C0995B5}" presName="dummyNode1" presStyleLbl="node1" presStyleIdx="0" presStyleCnt="2"/>
      <dgm:spPr/>
      <dgm:t>
        <a:bodyPr/>
        <a:lstStyle/>
        <a:p>
          <a:endParaRPr lang="ru-RU"/>
        </a:p>
      </dgm:t>
    </dgm:pt>
    <dgm:pt modelId="{4E9DCE8F-1A22-4C5E-BBFC-93E5DFE98E35}" type="pres">
      <dgm:prSet presAssocID="{D546BD40-CC1C-472C-BB42-F3790C0995B5}" presName="childNode1" presStyleLbl="bgAcc1" presStyleIdx="0" presStyleCnt="2" custScaleX="112976" custLinFactNeighborX="1524" custLinFactNeighborY="-23297">
        <dgm:presLayoutVars>
          <dgm:bulletEnabled val="1"/>
        </dgm:presLayoutVars>
      </dgm:prSet>
      <dgm:spPr/>
      <dgm:t>
        <a:bodyPr/>
        <a:lstStyle/>
        <a:p>
          <a:endParaRPr lang="ru-RU"/>
        </a:p>
      </dgm:t>
    </dgm:pt>
    <dgm:pt modelId="{BD6190C1-3C9E-41AE-8D3F-CB6EA2471911}" type="pres">
      <dgm:prSet presAssocID="{D546BD40-CC1C-472C-BB42-F3790C0995B5}" presName="childNode1tx" presStyleLbl="bgAcc1" presStyleIdx="0" presStyleCnt="2">
        <dgm:presLayoutVars>
          <dgm:bulletEnabled val="1"/>
        </dgm:presLayoutVars>
      </dgm:prSet>
      <dgm:spPr/>
      <dgm:t>
        <a:bodyPr/>
        <a:lstStyle/>
        <a:p>
          <a:endParaRPr lang="ru-RU"/>
        </a:p>
      </dgm:t>
    </dgm:pt>
    <dgm:pt modelId="{06CAFA29-8DF6-401A-A55F-65FF424397DD}" type="pres">
      <dgm:prSet presAssocID="{D546BD40-CC1C-472C-BB42-F3790C0995B5}" presName="parentNode1" presStyleLbl="node1" presStyleIdx="0" presStyleCnt="2" custLinFactY="-96825" custLinFactNeighborX="-18145" custLinFactNeighborY="-100000">
        <dgm:presLayoutVars>
          <dgm:chMax val="1"/>
          <dgm:bulletEnabled val="1"/>
        </dgm:presLayoutVars>
      </dgm:prSet>
      <dgm:spPr/>
      <dgm:t>
        <a:bodyPr/>
        <a:lstStyle/>
        <a:p>
          <a:endParaRPr lang="ru-RU"/>
        </a:p>
      </dgm:t>
    </dgm:pt>
    <dgm:pt modelId="{259BF23D-E8C3-4406-A633-824D1544CA2A}" type="pres">
      <dgm:prSet presAssocID="{D546BD40-CC1C-472C-BB42-F3790C0995B5}" presName="connSite1" presStyleCnt="0"/>
      <dgm:spPr/>
      <dgm:t>
        <a:bodyPr/>
        <a:lstStyle/>
        <a:p>
          <a:endParaRPr lang="ru-RU"/>
        </a:p>
      </dgm:t>
    </dgm:pt>
    <dgm:pt modelId="{68F6E653-0BE9-4D5B-895B-890C4707AE71}" type="pres">
      <dgm:prSet presAssocID="{75F6EAF7-F1ED-4643-9BE6-5FBDEF136776}" presName="Name9" presStyleLbl="sibTrans2D1" presStyleIdx="0" presStyleCnt="1" custAng="555954" custFlipVert="1" custScaleX="33251" custScaleY="8272" custLinFactNeighborX="59511" custLinFactNeighborY="-12735"/>
      <dgm:spPr/>
      <dgm:t>
        <a:bodyPr/>
        <a:lstStyle/>
        <a:p>
          <a:endParaRPr lang="ru-RU"/>
        </a:p>
      </dgm:t>
    </dgm:pt>
    <dgm:pt modelId="{EAFB4047-53F4-49F3-A6F0-F5B8A073D7EB}" type="pres">
      <dgm:prSet presAssocID="{023985F6-4A72-4706-A883-A495551CB450}" presName="composite2" presStyleCnt="0"/>
      <dgm:spPr/>
      <dgm:t>
        <a:bodyPr/>
        <a:lstStyle/>
        <a:p>
          <a:endParaRPr lang="ru-RU"/>
        </a:p>
      </dgm:t>
    </dgm:pt>
    <dgm:pt modelId="{2C0C374A-796B-448A-B3B3-2B70A7A78E90}" type="pres">
      <dgm:prSet presAssocID="{023985F6-4A72-4706-A883-A495551CB450}" presName="dummyNode2" presStyleLbl="node1" presStyleIdx="0" presStyleCnt="2"/>
      <dgm:spPr/>
      <dgm:t>
        <a:bodyPr/>
        <a:lstStyle/>
        <a:p>
          <a:endParaRPr lang="ru-RU"/>
        </a:p>
      </dgm:t>
    </dgm:pt>
    <dgm:pt modelId="{DE763130-1FC5-4C59-B786-E615BFE0B6D5}" type="pres">
      <dgm:prSet presAssocID="{023985F6-4A72-4706-A883-A495551CB450}" presName="childNode2" presStyleLbl="bgAcc1" presStyleIdx="1" presStyleCnt="2" custScaleX="131772" custScaleY="100351" custLinFactNeighborX="-2003" custLinFactNeighborY="-24653">
        <dgm:presLayoutVars>
          <dgm:bulletEnabled val="1"/>
        </dgm:presLayoutVars>
      </dgm:prSet>
      <dgm:spPr/>
      <dgm:t>
        <a:bodyPr/>
        <a:lstStyle/>
        <a:p>
          <a:endParaRPr lang="ru-RU"/>
        </a:p>
      </dgm:t>
    </dgm:pt>
    <dgm:pt modelId="{20A70CBB-0526-47E0-8001-CBA0106CCB74}" type="pres">
      <dgm:prSet presAssocID="{023985F6-4A72-4706-A883-A495551CB450}" presName="childNode2tx" presStyleLbl="bgAcc1" presStyleIdx="1" presStyleCnt="2">
        <dgm:presLayoutVars>
          <dgm:bulletEnabled val="1"/>
        </dgm:presLayoutVars>
      </dgm:prSet>
      <dgm:spPr/>
      <dgm:t>
        <a:bodyPr/>
        <a:lstStyle/>
        <a:p>
          <a:endParaRPr lang="ru-RU"/>
        </a:p>
      </dgm:t>
    </dgm:pt>
    <dgm:pt modelId="{DFD05700-2E02-45A8-9D2C-34F19D5253E4}" type="pres">
      <dgm:prSet presAssocID="{023985F6-4A72-4706-A883-A495551CB450}" presName="parentNode2" presStyleLbl="node1" presStyleIdx="1" presStyleCnt="2" custLinFactNeighborX="-14827" custLinFactNeighborY="49209">
        <dgm:presLayoutVars>
          <dgm:chMax val="0"/>
          <dgm:bulletEnabled val="1"/>
        </dgm:presLayoutVars>
      </dgm:prSet>
      <dgm:spPr/>
      <dgm:t>
        <a:bodyPr/>
        <a:lstStyle/>
        <a:p>
          <a:endParaRPr lang="ru-RU"/>
        </a:p>
      </dgm:t>
    </dgm:pt>
    <dgm:pt modelId="{80745C18-B86C-477F-A662-74238D258327}" type="pres">
      <dgm:prSet presAssocID="{023985F6-4A72-4706-A883-A495551CB450}" presName="connSite2" presStyleCnt="0"/>
      <dgm:spPr/>
      <dgm:t>
        <a:bodyPr/>
        <a:lstStyle/>
        <a:p>
          <a:endParaRPr lang="ru-RU"/>
        </a:p>
      </dgm:t>
    </dgm:pt>
  </dgm:ptLst>
  <dgm:cxnLst>
    <dgm:cxn modelId="{1B22074A-CA2D-492F-86B5-D41AECE61507}" type="presOf" srcId="{75F6EAF7-F1ED-4643-9BE6-5FBDEF136776}" destId="{68F6E653-0BE9-4D5B-895B-890C4707AE71}" srcOrd="0" destOrd="0" presId="urn:microsoft.com/office/officeart/2005/8/layout/hProcess4"/>
    <dgm:cxn modelId="{CE16E686-520A-42FD-87AD-B97113E2DF59}" srcId="{85A81678-D834-4614-B71C-CF5527305C51}" destId="{023985F6-4A72-4706-A883-A495551CB450}" srcOrd="1" destOrd="0" parTransId="{476B973A-3F3E-475A-BD78-11DC0695FE00}" sibTransId="{5F5C6835-5150-43B1-AEBF-FC4868ADB1C0}"/>
    <dgm:cxn modelId="{1F8437BD-CB5D-4435-B028-390EAE810898}" srcId="{85A81678-D834-4614-B71C-CF5527305C51}" destId="{D546BD40-CC1C-472C-BB42-F3790C0995B5}" srcOrd="0" destOrd="0" parTransId="{F09E2084-AC65-467C-A819-01770A66CAB1}" sibTransId="{75F6EAF7-F1ED-4643-9BE6-5FBDEF136776}"/>
    <dgm:cxn modelId="{E6AE10AA-7E60-4A37-B41F-282F5C46C92B}" type="presOf" srcId="{85A81678-D834-4614-B71C-CF5527305C51}" destId="{EB7CF352-4781-40CE-AB19-E8D9A07B5498}" srcOrd="0" destOrd="0" presId="urn:microsoft.com/office/officeart/2005/8/layout/hProcess4"/>
    <dgm:cxn modelId="{B7EB9D83-7B56-4B55-AA18-78A68259BE10}" type="presOf" srcId="{D546BD40-CC1C-472C-BB42-F3790C0995B5}" destId="{06CAFA29-8DF6-401A-A55F-65FF424397DD}" srcOrd="0" destOrd="0" presId="urn:microsoft.com/office/officeart/2005/8/layout/hProcess4"/>
    <dgm:cxn modelId="{8D249E3F-4A22-4CDB-B424-AFE182CD9FBE}" type="presOf" srcId="{023985F6-4A72-4706-A883-A495551CB450}" destId="{DFD05700-2E02-45A8-9D2C-34F19D5253E4}" srcOrd="0" destOrd="0" presId="urn:microsoft.com/office/officeart/2005/8/layout/hProcess4"/>
    <dgm:cxn modelId="{C7486A48-3119-4B77-88A2-817C39CAA53C}" type="presParOf" srcId="{EB7CF352-4781-40CE-AB19-E8D9A07B5498}" destId="{90076DE7-62D2-41F1-8D44-A22ED390ED7B}" srcOrd="0" destOrd="0" presId="urn:microsoft.com/office/officeart/2005/8/layout/hProcess4"/>
    <dgm:cxn modelId="{C0467772-D5A5-497D-85FD-D129106C2CDA}" type="presParOf" srcId="{EB7CF352-4781-40CE-AB19-E8D9A07B5498}" destId="{56C9B44B-D35F-4102-851E-6071D985380E}" srcOrd="1" destOrd="0" presId="urn:microsoft.com/office/officeart/2005/8/layout/hProcess4"/>
    <dgm:cxn modelId="{77B64680-C9A3-4F8C-BE19-473E52B4988F}" type="presParOf" srcId="{EB7CF352-4781-40CE-AB19-E8D9A07B5498}" destId="{FB0794E4-9524-4597-AD83-0D2B11AF53DB}" srcOrd="2" destOrd="0" presId="urn:microsoft.com/office/officeart/2005/8/layout/hProcess4"/>
    <dgm:cxn modelId="{67348B82-4159-4B1B-A2BD-A6374A7404F0}" type="presParOf" srcId="{FB0794E4-9524-4597-AD83-0D2B11AF53DB}" destId="{F91A0188-EDFD-4472-B0F7-91B2D537EA8E}" srcOrd="0" destOrd="0" presId="urn:microsoft.com/office/officeart/2005/8/layout/hProcess4"/>
    <dgm:cxn modelId="{736BFD40-7707-46E7-823A-4FB9EE89845D}" type="presParOf" srcId="{F91A0188-EDFD-4472-B0F7-91B2D537EA8E}" destId="{1AFA0B09-BF9D-4AD4-A14D-6B6EDB1E7FDA}" srcOrd="0" destOrd="0" presId="urn:microsoft.com/office/officeart/2005/8/layout/hProcess4"/>
    <dgm:cxn modelId="{FDF82520-8FF6-4AA1-B580-61B612830A79}" type="presParOf" srcId="{F91A0188-EDFD-4472-B0F7-91B2D537EA8E}" destId="{4E9DCE8F-1A22-4C5E-BBFC-93E5DFE98E35}" srcOrd="1" destOrd="0" presId="urn:microsoft.com/office/officeart/2005/8/layout/hProcess4"/>
    <dgm:cxn modelId="{2D7AF271-B360-407A-9D88-CBFBF1D444E9}" type="presParOf" srcId="{F91A0188-EDFD-4472-B0F7-91B2D537EA8E}" destId="{BD6190C1-3C9E-41AE-8D3F-CB6EA2471911}" srcOrd="2" destOrd="0" presId="urn:microsoft.com/office/officeart/2005/8/layout/hProcess4"/>
    <dgm:cxn modelId="{84660C59-7204-4542-9D80-3262EB0AFEB8}" type="presParOf" srcId="{F91A0188-EDFD-4472-B0F7-91B2D537EA8E}" destId="{06CAFA29-8DF6-401A-A55F-65FF424397DD}" srcOrd="3" destOrd="0" presId="urn:microsoft.com/office/officeart/2005/8/layout/hProcess4"/>
    <dgm:cxn modelId="{EC71F029-40EB-43E9-9394-7B14C8441C46}" type="presParOf" srcId="{F91A0188-EDFD-4472-B0F7-91B2D537EA8E}" destId="{259BF23D-E8C3-4406-A633-824D1544CA2A}" srcOrd="4" destOrd="0" presId="urn:microsoft.com/office/officeart/2005/8/layout/hProcess4"/>
    <dgm:cxn modelId="{86111FA8-58C8-4803-84CF-3A56E478C211}" type="presParOf" srcId="{FB0794E4-9524-4597-AD83-0D2B11AF53DB}" destId="{68F6E653-0BE9-4D5B-895B-890C4707AE71}" srcOrd="1" destOrd="0" presId="urn:microsoft.com/office/officeart/2005/8/layout/hProcess4"/>
    <dgm:cxn modelId="{3E6247EC-EAD3-43F9-85B2-C7EC8BD94F5D}" type="presParOf" srcId="{FB0794E4-9524-4597-AD83-0D2B11AF53DB}" destId="{EAFB4047-53F4-49F3-A6F0-F5B8A073D7EB}" srcOrd="2" destOrd="0" presId="urn:microsoft.com/office/officeart/2005/8/layout/hProcess4"/>
    <dgm:cxn modelId="{15239B25-7AB1-431B-9AA6-AC9218A4ACF2}" type="presParOf" srcId="{EAFB4047-53F4-49F3-A6F0-F5B8A073D7EB}" destId="{2C0C374A-796B-448A-B3B3-2B70A7A78E90}" srcOrd="0" destOrd="0" presId="urn:microsoft.com/office/officeart/2005/8/layout/hProcess4"/>
    <dgm:cxn modelId="{6955CFD0-2C6F-4A38-9F26-EA86ED54156F}" type="presParOf" srcId="{EAFB4047-53F4-49F3-A6F0-F5B8A073D7EB}" destId="{DE763130-1FC5-4C59-B786-E615BFE0B6D5}" srcOrd="1" destOrd="0" presId="urn:microsoft.com/office/officeart/2005/8/layout/hProcess4"/>
    <dgm:cxn modelId="{2B85BBE5-AD61-4E41-A925-BB23226C5C89}" type="presParOf" srcId="{EAFB4047-53F4-49F3-A6F0-F5B8A073D7EB}" destId="{20A70CBB-0526-47E0-8001-CBA0106CCB74}" srcOrd="2" destOrd="0" presId="urn:microsoft.com/office/officeart/2005/8/layout/hProcess4"/>
    <dgm:cxn modelId="{555D169E-4596-4BA8-AE33-0F313DBC78CB}" type="presParOf" srcId="{EAFB4047-53F4-49F3-A6F0-F5B8A073D7EB}" destId="{DFD05700-2E02-45A8-9D2C-34F19D5253E4}" srcOrd="3" destOrd="0" presId="urn:microsoft.com/office/officeart/2005/8/layout/hProcess4"/>
    <dgm:cxn modelId="{918BA4C4-CDA7-4FBF-81F3-5D6ECF572B68}" type="presParOf" srcId="{EAFB4047-53F4-49F3-A6F0-F5B8A073D7EB}" destId="{80745C18-B86C-477F-A662-74238D258327}" srcOrd="4" destOrd="0" presId="urn:microsoft.com/office/officeart/2005/8/layout/hProcess4"/>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4D21D1-78CC-4431-95D7-8EC976B1DCEA}" type="doc">
      <dgm:prSet loTypeId="urn:microsoft.com/office/officeart/2005/8/layout/vList5" loCatId="list" qsTypeId="urn:microsoft.com/office/officeart/2005/8/quickstyle/3d3" qsCatId="3D" csTypeId="urn:microsoft.com/office/officeart/2005/8/colors/accent1_3" csCatId="accent1" phldr="1"/>
      <dgm:spPr/>
      <dgm:t>
        <a:bodyPr/>
        <a:lstStyle/>
        <a:p>
          <a:endParaRPr lang="ru-RU"/>
        </a:p>
      </dgm:t>
    </dgm:pt>
    <dgm:pt modelId="{7B27E812-B477-48DF-B15A-CC5762437117}">
      <dgm:prSet phldrT="[Текст]" custT="1"/>
      <dgm:spPr/>
      <dgm:t>
        <a:bodyPr/>
        <a:lstStyle/>
        <a:p>
          <a:r>
            <a:rPr lang="ru-RU" sz="1800" b="1" smtClean="0"/>
            <a:t>Приказы Минтруда России</a:t>
          </a:r>
          <a:endParaRPr lang="ru-RU" sz="1800" b="1" dirty="0"/>
        </a:p>
      </dgm:t>
    </dgm:pt>
    <dgm:pt modelId="{3C66365D-9B18-4E5B-BA24-39B8A6351910}" type="parTrans" cxnId="{708EF52A-1C6D-4017-96DA-258CD1FA94D7}">
      <dgm:prSet/>
      <dgm:spPr/>
      <dgm:t>
        <a:bodyPr/>
        <a:lstStyle/>
        <a:p>
          <a:endParaRPr lang="ru-RU" sz="1800"/>
        </a:p>
      </dgm:t>
    </dgm:pt>
    <dgm:pt modelId="{F604A6DC-A816-45E6-B530-EBE3886B7D06}" type="sibTrans" cxnId="{708EF52A-1C6D-4017-96DA-258CD1FA94D7}">
      <dgm:prSet/>
      <dgm:spPr/>
      <dgm:t>
        <a:bodyPr/>
        <a:lstStyle/>
        <a:p>
          <a:endParaRPr lang="ru-RU" sz="1800"/>
        </a:p>
      </dgm:t>
    </dgm:pt>
    <dgm:pt modelId="{B97271C2-85A6-4C83-BECF-C71DEF2E7B46}">
      <dgm:prSet phldrT="[Текст]"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400" dirty="0" smtClean="0"/>
            <a:t> </a:t>
          </a:r>
          <a:r>
            <a:rPr lang="ru-RU" sz="1400" b="1" dirty="0" smtClean="0"/>
            <a:t>От 24 января 2014 г. № 32н</a:t>
          </a:r>
          <a:r>
            <a:rPr lang="ru-RU" sz="1400" dirty="0" smtClean="0"/>
            <a:t> «Об утверждении </a:t>
          </a:r>
          <a:r>
            <a:rPr lang="ru-RU" sz="1400" b="1" dirty="0" smtClean="0"/>
            <a:t>формы сертификата эксперта </a:t>
          </a:r>
          <a:r>
            <a:rPr lang="ru-RU" sz="1400" dirty="0" smtClean="0"/>
            <a:t>на право выполнения работ по специальной оценке условий труда, технических требований к нему,  инструкции по заполнению бланка сертификата эксперта на право выполнения работ по специальной оценке условий труда и Порядка формирования и ведения реестра экспертов организаций, проводящих специальную оценку условий труда»</a:t>
          </a:r>
          <a:endParaRPr lang="ru-RU" sz="1400" dirty="0"/>
        </a:p>
      </dgm:t>
    </dgm:pt>
    <dgm:pt modelId="{9208B6E7-EF45-4A5B-B2A7-C3D8191C8123}" type="parTrans" cxnId="{02ED0345-B9A9-48AC-8F2B-7A49CE46D7CD}">
      <dgm:prSet/>
      <dgm:spPr/>
      <dgm:t>
        <a:bodyPr/>
        <a:lstStyle/>
        <a:p>
          <a:endParaRPr lang="ru-RU" sz="1800"/>
        </a:p>
      </dgm:t>
    </dgm:pt>
    <dgm:pt modelId="{D54DAC50-AAF7-4C89-8481-BF07129743E4}" type="sibTrans" cxnId="{02ED0345-B9A9-48AC-8F2B-7A49CE46D7CD}">
      <dgm:prSet/>
      <dgm:spPr/>
      <dgm:t>
        <a:bodyPr/>
        <a:lstStyle/>
        <a:p>
          <a:endParaRPr lang="ru-RU" sz="1800"/>
        </a:p>
      </dgm:t>
    </dgm:pt>
    <dgm:pt modelId="{3B6CB928-B268-41C8-A6B5-6073FB580E97}">
      <dgm:prSet phldrT="[Текст]"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400" dirty="0" smtClean="0"/>
            <a:t> </a:t>
          </a:r>
          <a:r>
            <a:rPr lang="ru-RU" sz="1400" b="1" dirty="0" smtClean="0"/>
            <a:t>От 7 февраля 2014 г. № 80н</a:t>
          </a:r>
          <a:r>
            <a:rPr lang="ru-RU" sz="1400" dirty="0" smtClean="0"/>
            <a:t> «О </a:t>
          </a:r>
          <a:r>
            <a:rPr lang="ru-RU" sz="1400" b="1" dirty="0" smtClean="0"/>
            <a:t>форме и порядке подачи декларации соответствия </a:t>
          </a:r>
          <a:r>
            <a:rPr lang="ru-RU" sz="1400" dirty="0" smtClean="0"/>
            <a:t>условий труда государственным нормативным требованиям охраны труда, порядке формирования и ведения реестра деклараций соответствия условий труда государственным нормативным требованиям охраны труда»</a:t>
          </a:r>
        </a:p>
      </dgm:t>
    </dgm:pt>
    <dgm:pt modelId="{AC225AFC-7FEA-47D9-A4A8-9924F09916A5}" type="parTrans" cxnId="{B303928D-CF41-4EED-B922-9D306E3253BA}">
      <dgm:prSet/>
      <dgm:spPr/>
      <dgm:t>
        <a:bodyPr/>
        <a:lstStyle/>
        <a:p>
          <a:endParaRPr lang="ru-RU" sz="1800"/>
        </a:p>
      </dgm:t>
    </dgm:pt>
    <dgm:pt modelId="{74BBFC24-CDBA-4A85-BADA-67E5F31FEEC7}" type="sibTrans" cxnId="{B303928D-CF41-4EED-B922-9D306E3253BA}">
      <dgm:prSet/>
      <dgm:spPr/>
      <dgm:t>
        <a:bodyPr/>
        <a:lstStyle/>
        <a:p>
          <a:endParaRPr lang="ru-RU" sz="1800"/>
        </a:p>
      </dgm:t>
    </dgm:pt>
    <dgm:pt modelId="{2E5075CE-B053-4A6C-BA94-C33D0338E6A8}">
      <dgm:prSet phldrT="[Текст]"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800" dirty="0" smtClean="0"/>
            <a:t> </a:t>
          </a:r>
          <a:r>
            <a:rPr lang="ru-RU" sz="1400" b="1" dirty="0" smtClean="0"/>
            <a:t>От 24 января 2014 г. № 33н  «</a:t>
          </a:r>
          <a:r>
            <a:rPr lang="ru-RU" sz="1400" dirty="0" smtClean="0"/>
            <a:t>Об утверждении </a:t>
          </a:r>
          <a:r>
            <a:rPr lang="ru-RU" sz="1400" b="1" dirty="0" smtClean="0"/>
            <a:t>Методики проведения специальной оценки условий труда</a:t>
          </a:r>
          <a:r>
            <a:rPr lang="ru-RU" sz="1400" dirty="0" smtClean="0"/>
            <a:t>, </a:t>
          </a:r>
          <a:r>
            <a:rPr lang="ru-RU" sz="1400" b="1" dirty="0" smtClean="0"/>
            <a:t>Классификатора вредных и (или) опасных производственных факторов</a:t>
          </a:r>
          <a:r>
            <a:rPr lang="ru-RU" sz="1400" dirty="0" smtClean="0"/>
            <a:t>, формы отчета о проведении специальной оценки условий труда и инструкции по ее заполнению»</a:t>
          </a:r>
        </a:p>
      </dgm:t>
    </dgm:pt>
    <dgm:pt modelId="{A8C978E0-ED80-46D2-9E70-422D0D7280F0}" type="parTrans" cxnId="{614A59DA-CB63-4F66-BCCB-B46FD7313A61}">
      <dgm:prSet/>
      <dgm:spPr/>
      <dgm:t>
        <a:bodyPr/>
        <a:lstStyle/>
        <a:p>
          <a:endParaRPr lang="ru-RU" sz="1800"/>
        </a:p>
      </dgm:t>
    </dgm:pt>
    <dgm:pt modelId="{8B688ADF-5DE9-4EC5-9097-5C9983E5FB8F}" type="sibTrans" cxnId="{614A59DA-CB63-4F66-BCCB-B46FD7313A61}">
      <dgm:prSet/>
      <dgm:spPr/>
      <dgm:t>
        <a:bodyPr/>
        <a:lstStyle/>
        <a:p>
          <a:endParaRPr lang="ru-RU" sz="1800"/>
        </a:p>
      </dgm:t>
    </dgm:pt>
    <dgm:pt modelId="{0B31B4CB-189A-4558-B2A8-953C54986C7B}">
      <dgm:prSet phldrT="[Текст]"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endParaRPr lang="ru-RU" sz="1600" dirty="0" smtClean="0"/>
        </a:p>
      </dgm:t>
    </dgm:pt>
    <dgm:pt modelId="{D25B77BB-D67A-41D4-9978-0F1E84EB1AAE}" type="parTrans" cxnId="{97AF0E50-0EAB-408C-957A-14E4D91C8FC8}">
      <dgm:prSet/>
      <dgm:spPr/>
    </dgm:pt>
    <dgm:pt modelId="{29DDBFFB-6D8A-4AFF-A660-71E407B8EBDE}" type="sibTrans" cxnId="{97AF0E50-0EAB-408C-957A-14E4D91C8FC8}">
      <dgm:prSet/>
      <dgm:spPr/>
    </dgm:pt>
    <dgm:pt modelId="{46B9D21F-5CB2-4568-A603-B123F373ADC8}">
      <dgm:prSet phldrT="[Текст]"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400" b="1" dirty="0" smtClean="0"/>
            <a:t>От 12 февраля 2014 г. № 96 </a:t>
          </a:r>
          <a:r>
            <a:rPr lang="ru-RU" sz="1400" dirty="0" smtClean="0"/>
            <a:t>«</a:t>
          </a:r>
          <a:r>
            <a:rPr lang="ru-RU" sz="1400" b="1" dirty="0" smtClean="0"/>
            <a:t>О внесении изменений и признании утратившими силу некоторых постановлений и приказов</a:t>
          </a:r>
          <a:r>
            <a:rPr lang="ru-RU" sz="1400" dirty="0" smtClean="0"/>
            <a:t> Министерства труда Российской Федерации, Министерства труда и социального развития Российской Федерации, Министерства здравоохранения и социального развития Российской Федерации»</a:t>
          </a:r>
        </a:p>
      </dgm:t>
    </dgm:pt>
    <dgm:pt modelId="{E70AA81F-2BA6-46FA-8747-B8D483D960C1}" type="parTrans" cxnId="{7307B249-422A-43C6-8731-07257E395F2F}">
      <dgm:prSet/>
      <dgm:spPr/>
    </dgm:pt>
    <dgm:pt modelId="{6A70329E-F2CD-4184-9506-3DE3735CF818}" type="sibTrans" cxnId="{7307B249-422A-43C6-8731-07257E395F2F}">
      <dgm:prSet/>
      <dgm:spPr/>
    </dgm:pt>
    <dgm:pt modelId="{4AA02D0B-F14B-4841-814B-A13470B79967}">
      <dgm:prSet phldrT="[Текст]"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400" b="1" dirty="0" smtClean="0"/>
            <a:t>От 20 февраля 2014 г. № 103н «О внесении изменений и признании утратившими силу некоторых нормативных правовых актов </a:t>
          </a:r>
          <a:r>
            <a:rPr lang="ru-RU" sz="1400" dirty="0" smtClean="0"/>
            <a:t>Министерства труда и социального развития Российской Федерации, Министерства здравоохранения и социального развития Российской Федерации, Министерства труда и социальной защиты Российской Федерации»</a:t>
          </a:r>
        </a:p>
      </dgm:t>
    </dgm:pt>
    <dgm:pt modelId="{A93E2D70-0D1D-47FD-BC6D-E0A424B28A88}" type="parTrans" cxnId="{B136FBB7-ABCD-47E7-9D08-342A9B559802}">
      <dgm:prSet/>
      <dgm:spPr/>
    </dgm:pt>
    <dgm:pt modelId="{DFA65114-2907-497E-83E2-64EE48233708}" type="sibTrans" cxnId="{B136FBB7-ABCD-47E7-9D08-342A9B559802}">
      <dgm:prSet/>
      <dgm:spPr/>
    </dgm:pt>
    <dgm:pt modelId="{8CF6388B-E7E9-4B02-A62F-994F5D1A8E64}" type="pres">
      <dgm:prSet presAssocID="{1B4D21D1-78CC-4431-95D7-8EC976B1DCEA}" presName="Name0" presStyleCnt="0">
        <dgm:presLayoutVars>
          <dgm:dir/>
          <dgm:animLvl val="lvl"/>
          <dgm:resizeHandles val="exact"/>
        </dgm:presLayoutVars>
      </dgm:prSet>
      <dgm:spPr/>
      <dgm:t>
        <a:bodyPr/>
        <a:lstStyle/>
        <a:p>
          <a:endParaRPr lang="ru-RU"/>
        </a:p>
      </dgm:t>
    </dgm:pt>
    <dgm:pt modelId="{6B3DFE9A-3482-481D-809C-871B688EAF3C}" type="pres">
      <dgm:prSet presAssocID="{7B27E812-B477-48DF-B15A-CC5762437117}" presName="linNode" presStyleCnt="0"/>
      <dgm:spPr/>
      <dgm:t>
        <a:bodyPr/>
        <a:lstStyle/>
        <a:p>
          <a:endParaRPr lang="ru-RU"/>
        </a:p>
      </dgm:t>
    </dgm:pt>
    <dgm:pt modelId="{E64E13E2-0CE1-4274-8DE7-7C2E08811137}" type="pres">
      <dgm:prSet presAssocID="{7B27E812-B477-48DF-B15A-CC5762437117}" presName="parentText" presStyleLbl="node1" presStyleIdx="0" presStyleCnt="1" custScaleX="69056" custLinFactNeighborX="-17" custLinFactNeighborY="2585">
        <dgm:presLayoutVars>
          <dgm:chMax val="1"/>
          <dgm:bulletEnabled val="1"/>
        </dgm:presLayoutVars>
      </dgm:prSet>
      <dgm:spPr/>
      <dgm:t>
        <a:bodyPr/>
        <a:lstStyle/>
        <a:p>
          <a:endParaRPr lang="ru-RU"/>
        </a:p>
      </dgm:t>
    </dgm:pt>
    <dgm:pt modelId="{F4A3E1B2-E188-4317-AB1A-A3A8884D941D}" type="pres">
      <dgm:prSet presAssocID="{7B27E812-B477-48DF-B15A-CC5762437117}" presName="descendantText" presStyleLbl="alignAccFollowNode1" presStyleIdx="0" presStyleCnt="1" custScaleX="170553" custScaleY="125122">
        <dgm:presLayoutVars>
          <dgm:bulletEnabled val="1"/>
        </dgm:presLayoutVars>
      </dgm:prSet>
      <dgm:spPr/>
      <dgm:t>
        <a:bodyPr/>
        <a:lstStyle/>
        <a:p>
          <a:endParaRPr lang="ru-RU"/>
        </a:p>
      </dgm:t>
    </dgm:pt>
  </dgm:ptLst>
  <dgm:cxnLst>
    <dgm:cxn modelId="{97AF0E50-0EAB-408C-957A-14E4D91C8FC8}" srcId="{7B27E812-B477-48DF-B15A-CC5762437117}" destId="{0B31B4CB-189A-4558-B2A8-953C54986C7B}" srcOrd="5" destOrd="0" parTransId="{D25B77BB-D67A-41D4-9978-0F1E84EB1AAE}" sibTransId="{29DDBFFB-6D8A-4AFF-A660-71E407B8EBDE}"/>
    <dgm:cxn modelId="{7307B249-422A-43C6-8731-07257E395F2F}" srcId="{7B27E812-B477-48DF-B15A-CC5762437117}" destId="{46B9D21F-5CB2-4568-A603-B123F373ADC8}" srcOrd="3" destOrd="0" parTransId="{E70AA81F-2BA6-46FA-8747-B8D483D960C1}" sibTransId="{6A70329E-F2CD-4184-9506-3DE3735CF818}"/>
    <dgm:cxn modelId="{2AC21927-1ED1-42D4-B1A0-D3A4D1DB08FF}" type="presOf" srcId="{4AA02D0B-F14B-4841-814B-A13470B79967}" destId="{F4A3E1B2-E188-4317-AB1A-A3A8884D941D}" srcOrd="0" destOrd="4" presId="urn:microsoft.com/office/officeart/2005/8/layout/vList5"/>
    <dgm:cxn modelId="{13493E05-3A05-4328-AFDC-39A0DDDFAC05}" type="presOf" srcId="{0B31B4CB-189A-4558-B2A8-953C54986C7B}" destId="{F4A3E1B2-E188-4317-AB1A-A3A8884D941D}" srcOrd="0" destOrd="5" presId="urn:microsoft.com/office/officeart/2005/8/layout/vList5"/>
    <dgm:cxn modelId="{4B49560D-0E3F-41A7-B723-85CB158A6AA4}" type="presOf" srcId="{7B27E812-B477-48DF-B15A-CC5762437117}" destId="{E64E13E2-0CE1-4274-8DE7-7C2E08811137}" srcOrd="0" destOrd="0" presId="urn:microsoft.com/office/officeart/2005/8/layout/vList5"/>
    <dgm:cxn modelId="{7C7367AA-BDDF-490C-8D26-E64FAC0F586B}" type="presOf" srcId="{1B4D21D1-78CC-4431-95D7-8EC976B1DCEA}" destId="{8CF6388B-E7E9-4B02-A62F-994F5D1A8E64}" srcOrd="0" destOrd="0" presId="urn:microsoft.com/office/officeart/2005/8/layout/vList5"/>
    <dgm:cxn modelId="{02ED0345-B9A9-48AC-8F2B-7A49CE46D7CD}" srcId="{7B27E812-B477-48DF-B15A-CC5762437117}" destId="{B97271C2-85A6-4C83-BECF-C71DEF2E7B46}" srcOrd="1" destOrd="0" parTransId="{9208B6E7-EF45-4A5B-B2A7-C3D8191C8123}" sibTransId="{D54DAC50-AAF7-4C89-8481-BF07129743E4}"/>
    <dgm:cxn modelId="{B303928D-CF41-4EED-B922-9D306E3253BA}" srcId="{7B27E812-B477-48DF-B15A-CC5762437117}" destId="{3B6CB928-B268-41C8-A6B5-6073FB580E97}" srcOrd="2" destOrd="0" parTransId="{AC225AFC-7FEA-47D9-A4A8-9924F09916A5}" sibTransId="{74BBFC24-CDBA-4A85-BADA-67E5F31FEEC7}"/>
    <dgm:cxn modelId="{2F1A48F7-0FF5-467A-960F-15474A753817}" type="presOf" srcId="{46B9D21F-5CB2-4568-A603-B123F373ADC8}" destId="{F4A3E1B2-E188-4317-AB1A-A3A8884D941D}" srcOrd="0" destOrd="3" presId="urn:microsoft.com/office/officeart/2005/8/layout/vList5"/>
    <dgm:cxn modelId="{7A74FC8C-CE1D-4E25-8A29-3BD4C6C6C3DE}" type="presOf" srcId="{B97271C2-85A6-4C83-BECF-C71DEF2E7B46}" destId="{F4A3E1B2-E188-4317-AB1A-A3A8884D941D}" srcOrd="0" destOrd="1" presId="urn:microsoft.com/office/officeart/2005/8/layout/vList5"/>
    <dgm:cxn modelId="{B136FBB7-ABCD-47E7-9D08-342A9B559802}" srcId="{7B27E812-B477-48DF-B15A-CC5762437117}" destId="{4AA02D0B-F14B-4841-814B-A13470B79967}" srcOrd="4" destOrd="0" parTransId="{A93E2D70-0D1D-47FD-BC6D-E0A424B28A88}" sibTransId="{DFA65114-2907-497E-83E2-64EE48233708}"/>
    <dgm:cxn modelId="{8524B14D-CA1D-4DF4-A759-E3166434AC01}" type="presOf" srcId="{3B6CB928-B268-41C8-A6B5-6073FB580E97}" destId="{F4A3E1B2-E188-4317-AB1A-A3A8884D941D}" srcOrd="0" destOrd="2" presId="urn:microsoft.com/office/officeart/2005/8/layout/vList5"/>
    <dgm:cxn modelId="{5284D545-285C-425D-B3E5-4CB72E2ABA2E}" type="presOf" srcId="{2E5075CE-B053-4A6C-BA94-C33D0338E6A8}" destId="{F4A3E1B2-E188-4317-AB1A-A3A8884D941D}" srcOrd="0" destOrd="0" presId="urn:microsoft.com/office/officeart/2005/8/layout/vList5"/>
    <dgm:cxn modelId="{708EF52A-1C6D-4017-96DA-258CD1FA94D7}" srcId="{1B4D21D1-78CC-4431-95D7-8EC976B1DCEA}" destId="{7B27E812-B477-48DF-B15A-CC5762437117}" srcOrd="0" destOrd="0" parTransId="{3C66365D-9B18-4E5B-BA24-39B8A6351910}" sibTransId="{F604A6DC-A816-45E6-B530-EBE3886B7D06}"/>
    <dgm:cxn modelId="{614A59DA-CB63-4F66-BCCB-B46FD7313A61}" srcId="{7B27E812-B477-48DF-B15A-CC5762437117}" destId="{2E5075CE-B053-4A6C-BA94-C33D0338E6A8}" srcOrd="0" destOrd="0" parTransId="{A8C978E0-ED80-46D2-9E70-422D0D7280F0}" sibTransId="{8B688ADF-5DE9-4EC5-9097-5C9983E5FB8F}"/>
    <dgm:cxn modelId="{E6952181-3BC3-465F-8C74-E9D0CFFACD14}" type="presParOf" srcId="{8CF6388B-E7E9-4B02-A62F-994F5D1A8E64}" destId="{6B3DFE9A-3482-481D-809C-871B688EAF3C}" srcOrd="0" destOrd="0" presId="urn:microsoft.com/office/officeart/2005/8/layout/vList5"/>
    <dgm:cxn modelId="{CAA1A85E-EE99-4F3B-B5CA-45D14BABC173}" type="presParOf" srcId="{6B3DFE9A-3482-481D-809C-871B688EAF3C}" destId="{E64E13E2-0CE1-4274-8DE7-7C2E08811137}" srcOrd="0" destOrd="0" presId="urn:microsoft.com/office/officeart/2005/8/layout/vList5"/>
    <dgm:cxn modelId="{10F0ABEB-4218-4068-AB50-23A8BC6321F9}" type="presParOf" srcId="{6B3DFE9A-3482-481D-809C-871B688EAF3C}" destId="{F4A3E1B2-E188-4317-AB1A-A3A8884D941D}"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B4D21D1-78CC-4431-95D7-8EC976B1DCEA}" type="doc">
      <dgm:prSet loTypeId="urn:microsoft.com/office/officeart/2005/8/layout/vList5" loCatId="list" qsTypeId="urn:microsoft.com/office/officeart/2005/8/quickstyle/3d3" qsCatId="3D" csTypeId="urn:microsoft.com/office/officeart/2005/8/colors/accent1_2#3" csCatId="accent1" phldr="1"/>
      <dgm:spPr/>
      <dgm:t>
        <a:bodyPr/>
        <a:lstStyle/>
        <a:p>
          <a:endParaRPr lang="ru-RU"/>
        </a:p>
      </dgm:t>
    </dgm:pt>
    <dgm:pt modelId="{3B6CB928-B268-41C8-A6B5-6073FB580E97}">
      <dgm:prSet phldrT="[Текст]"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600" smtClean="0"/>
            <a:t> </a:t>
          </a:r>
          <a:r>
            <a:rPr lang="ru-RU" sz="1600" b="1" smtClean="0"/>
            <a:t>От 3 июля 2014 г. № 436н</a:t>
          </a:r>
          <a:r>
            <a:rPr lang="ru-RU" sz="1600" smtClean="0"/>
            <a:t> «Об утверждении </a:t>
          </a:r>
          <a:r>
            <a:rPr lang="ru-RU" sz="1600" b="1" smtClean="0"/>
            <a:t>порядка передачи результатов </a:t>
          </a:r>
          <a:r>
            <a:rPr lang="ru-RU" sz="1600" smtClean="0"/>
            <a:t>проведения специальной оценки условий труда»</a:t>
          </a:r>
          <a:endParaRPr lang="ru-RU" sz="1600" dirty="0" smtClean="0"/>
        </a:p>
      </dgm:t>
    </dgm:pt>
    <dgm:pt modelId="{AC225AFC-7FEA-47D9-A4A8-9924F09916A5}" type="parTrans" cxnId="{B303928D-CF41-4EED-B922-9D306E3253BA}">
      <dgm:prSet/>
      <dgm:spPr/>
      <dgm:t>
        <a:bodyPr/>
        <a:lstStyle/>
        <a:p>
          <a:endParaRPr lang="ru-RU" sz="1600"/>
        </a:p>
      </dgm:t>
    </dgm:pt>
    <dgm:pt modelId="{74BBFC24-CDBA-4A85-BADA-67E5F31FEEC7}" type="sibTrans" cxnId="{B303928D-CF41-4EED-B922-9D306E3253BA}">
      <dgm:prSet/>
      <dgm:spPr/>
      <dgm:t>
        <a:bodyPr/>
        <a:lstStyle/>
        <a:p>
          <a:endParaRPr lang="ru-RU" sz="1600"/>
        </a:p>
      </dgm:t>
    </dgm:pt>
    <dgm:pt modelId="{2E5075CE-B053-4A6C-BA94-C33D0338E6A8}">
      <dgm:prSet phldrT="[Текст]"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endParaRPr lang="ru-RU" sz="1600" dirty="0" smtClean="0"/>
        </a:p>
      </dgm:t>
    </dgm:pt>
    <dgm:pt modelId="{A8C978E0-ED80-46D2-9E70-422D0D7280F0}" type="parTrans" cxnId="{614A59DA-CB63-4F66-BCCB-B46FD7313A61}">
      <dgm:prSet/>
      <dgm:spPr/>
      <dgm:t>
        <a:bodyPr/>
        <a:lstStyle/>
        <a:p>
          <a:endParaRPr lang="ru-RU" sz="1600"/>
        </a:p>
      </dgm:t>
    </dgm:pt>
    <dgm:pt modelId="{8B688ADF-5DE9-4EC5-9097-5C9983E5FB8F}" type="sibTrans" cxnId="{614A59DA-CB63-4F66-BCCB-B46FD7313A61}">
      <dgm:prSet/>
      <dgm:spPr/>
      <dgm:t>
        <a:bodyPr/>
        <a:lstStyle/>
        <a:p>
          <a:endParaRPr lang="ru-RU" sz="1600"/>
        </a:p>
      </dgm:t>
    </dgm:pt>
    <dgm:pt modelId="{97F9FCFE-2D73-4C1B-8EAA-5827A32EE43C}">
      <dgm:prSet phldrT="[Текст]"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600" smtClean="0"/>
            <a:t> </a:t>
          </a:r>
          <a:r>
            <a:rPr lang="ru-RU" sz="1600" b="1" smtClean="0"/>
            <a:t>От 25 июля 2014 г. № 482  «</a:t>
          </a:r>
          <a:r>
            <a:rPr lang="ru-RU" sz="1600" smtClean="0"/>
            <a:t>Об </a:t>
          </a:r>
          <a:r>
            <a:rPr lang="ru-RU" sz="1600" b="1" smtClean="0"/>
            <a:t>организации работы по проведению дистанционного тестирования лиц</a:t>
          </a:r>
          <a:r>
            <a:rPr lang="ru-RU" sz="1600" smtClean="0"/>
            <a:t>, </a:t>
          </a:r>
          <a:r>
            <a:rPr lang="ru-RU" sz="1600" b="1" smtClean="0"/>
            <a:t>претендующих на получение сертификата эксперта</a:t>
          </a:r>
          <a:r>
            <a:rPr lang="ru-RU" sz="1600" smtClean="0"/>
            <a:t> на право выполнения работ по специальной оценке условий труда»</a:t>
          </a:r>
          <a:endParaRPr lang="ru-RU" sz="1600" b="1" dirty="0" smtClean="0"/>
        </a:p>
      </dgm:t>
    </dgm:pt>
    <dgm:pt modelId="{17CAAB6E-1294-4BD8-82AF-910DB017B08B}" type="parTrans" cxnId="{33443B0A-1FB9-41EB-B606-AA67AB234E71}">
      <dgm:prSet/>
      <dgm:spPr/>
      <dgm:t>
        <a:bodyPr/>
        <a:lstStyle/>
        <a:p>
          <a:endParaRPr lang="ru-RU" sz="1600"/>
        </a:p>
      </dgm:t>
    </dgm:pt>
    <dgm:pt modelId="{BC852832-D05B-491B-8D4A-0218DD6A29AE}" type="sibTrans" cxnId="{33443B0A-1FB9-41EB-B606-AA67AB234E71}">
      <dgm:prSet/>
      <dgm:spPr/>
      <dgm:t>
        <a:bodyPr/>
        <a:lstStyle/>
        <a:p>
          <a:endParaRPr lang="ru-RU" sz="1600"/>
        </a:p>
      </dgm:t>
    </dgm:pt>
    <dgm:pt modelId="{FDE95E20-2301-4927-AD88-14F8616384AE}">
      <dgm:prSet phldrT="[Текст]"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600" b="1" dirty="0" smtClean="0"/>
            <a:t> От 12 августа 2014 г. 549н </a:t>
          </a:r>
          <a:r>
            <a:rPr lang="ru-RU" sz="1600" dirty="0" smtClean="0"/>
            <a:t>«Об утверждении </a:t>
          </a:r>
          <a:r>
            <a:rPr lang="ru-RU" sz="1600" b="1" dirty="0" smtClean="0"/>
            <a:t>Порядка проведения государственной экспертизы </a:t>
          </a:r>
          <a:r>
            <a:rPr lang="ru-RU" sz="1600" dirty="0" smtClean="0"/>
            <a:t>условий труда»</a:t>
          </a:r>
        </a:p>
      </dgm:t>
    </dgm:pt>
    <dgm:pt modelId="{97FD3DF0-DE0D-46F6-B070-40D22EEF87D2}" type="parTrans" cxnId="{6B514D6A-E10D-4ECF-A23B-FF558636D058}">
      <dgm:prSet/>
      <dgm:spPr/>
      <dgm:t>
        <a:bodyPr/>
        <a:lstStyle/>
        <a:p>
          <a:endParaRPr lang="ru-RU" sz="1600"/>
        </a:p>
      </dgm:t>
    </dgm:pt>
    <dgm:pt modelId="{CCF4EEDE-C65E-4B2D-9EA5-8E73FF4A61DE}" type="sibTrans" cxnId="{6B514D6A-E10D-4ECF-A23B-FF558636D058}">
      <dgm:prSet/>
      <dgm:spPr/>
      <dgm:t>
        <a:bodyPr/>
        <a:lstStyle/>
        <a:p>
          <a:endParaRPr lang="ru-RU" sz="1600"/>
        </a:p>
      </dgm:t>
    </dgm:pt>
    <dgm:pt modelId="{7A7758F2-0819-4D6B-B312-FABB0EB11A50}">
      <dgm:prSet phldrT="[Текст]"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600" dirty="0" smtClean="0"/>
            <a:t> </a:t>
          </a:r>
          <a:r>
            <a:rPr lang="ru-RU" sz="1600" b="1" dirty="0" smtClean="0"/>
            <a:t>От 24 июня 2014 г. № 412н</a:t>
          </a:r>
          <a:r>
            <a:rPr lang="ru-RU" sz="1600" dirty="0" smtClean="0"/>
            <a:t> «Об утверждении </a:t>
          </a:r>
          <a:r>
            <a:rPr lang="ru-RU" sz="1600" b="1" dirty="0" smtClean="0"/>
            <a:t>Типового положения о комитете (комиссии) по охране труда</a:t>
          </a:r>
          <a:r>
            <a:rPr lang="ru-RU" sz="1600" dirty="0" smtClean="0"/>
            <a:t>»</a:t>
          </a:r>
        </a:p>
      </dgm:t>
    </dgm:pt>
    <dgm:pt modelId="{372270A3-3300-409E-99B1-F07459875606}" type="parTrans" cxnId="{B48CB83E-7CE1-43B5-95C7-53A191EFBF14}">
      <dgm:prSet/>
      <dgm:spPr/>
      <dgm:t>
        <a:bodyPr/>
        <a:lstStyle/>
        <a:p>
          <a:endParaRPr lang="ru-RU" sz="1600"/>
        </a:p>
      </dgm:t>
    </dgm:pt>
    <dgm:pt modelId="{88E6CB02-1DE4-4E06-81F0-438E730BA64F}" type="sibTrans" cxnId="{B48CB83E-7CE1-43B5-95C7-53A191EFBF14}">
      <dgm:prSet/>
      <dgm:spPr/>
      <dgm:t>
        <a:bodyPr/>
        <a:lstStyle/>
        <a:p>
          <a:endParaRPr lang="ru-RU" sz="1600"/>
        </a:p>
      </dgm:t>
    </dgm:pt>
    <dgm:pt modelId="{7B27E812-B477-48DF-B15A-CC5762437117}">
      <dgm:prSet phldrT="[Текст]" custT="1"/>
      <dgm:spPr/>
      <dgm:t>
        <a:bodyPr/>
        <a:lstStyle/>
        <a:p>
          <a:r>
            <a:rPr lang="ru-RU" sz="1600" b="1" dirty="0" smtClean="0"/>
            <a:t>Приказы Минтруда России</a:t>
          </a:r>
          <a:endParaRPr lang="ru-RU" sz="1600" b="1" dirty="0"/>
        </a:p>
      </dgm:t>
    </dgm:pt>
    <dgm:pt modelId="{F604A6DC-A816-45E6-B530-EBE3886B7D06}" type="sibTrans" cxnId="{708EF52A-1C6D-4017-96DA-258CD1FA94D7}">
      <dgm:prSet/>
      <dgm:spPr/>
      <dgm:t>
        <a:bodyPr/>
        <a:lstStyle/>
        <a:p>
          <a:endParaRPr lang="ru-RU" sz="1600"/>
        </a:p>
      </dgm:t>
    </dgm:pt>
    <dgm:pt modelId="{3C66365D-9B18-4E5B-BA24-39B8A6351910}" type="parTrans" cxnId="{708EF52A-1C6D-4017-96DA-258CD1FA94D7}">
      <dgm:prSet/>
      <dgm:spPr/>
      <dgm:t>
        <a:bodyPr/>
        <a:lstStyle/>
        <a:p>
          <a:endParaRPr lang="ru-RU" sz="1600"/>
        </a:p>
      </dgm:t>
    </dgm:pt>
    <dgm:pt modelId="{38E37219-B728-4FDA-B3A4-57C33C28D10E}">
      <dgm:prSet phldrT="[Текст]"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endParaRPr lang="ru-RU" sz="1600" dirty="0" smtClean="0"/>
        </a:p>
      </dgm:t>
    </dgm:pt>
    <dgm:pt modelId="{9CC1D0E0-B6C3-4426-8CD8-A4AF5DAC2AD7}" type="parTrans" cxnId="{2E0F3343-5ACF-43FA-9BAE-AE394C5A5BA2}">
      <dgm:prSet/>
      <dgm:spPr/>
      <dgm:t>
        <a:bodyPr/>
        <a:lstStyle/>
        <a:p>
          <a:endParaRPr lang="ru-RU"/>
        </a:p>
      </dgm:t>
    </dgm:pt>
    <dgm:pt modelId="{EDF4FD44-3248-4279-8A1A-3A84F907E03C}" type="sibTrans" cxnId="{2E0F3343-5ACF-43FA-9BAE-AE394C5A5BA2}">
      <dgm:prSet/>
      <dgm:spPr/>
      <dgm:t>
        <a:bodyPr/>
        <a:lstStyle/>
        <a:p>
          <a:endParaRPr lang="ru-RU"/>
        </a:p>
      </dgm:t>
    </dgm:pt>
    <dgm:pt modelId="{F4EFEB41-46FF-4E00-8079-8B99992E7B3B}">
      <dgm:prSet phldrT="[Текст]"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600" b="1" dirty="0" smtClean="0"/>
            <a:t> От 22 сентября 2014 г. № 652н </a:t>
          </a:r>
          <a:r>
            <a:rPr lang="ru-RU" sz="1600" b="0" dirty="0" smtClean="0"/>
            <a:t>«</a:t>
          </a:r>
          <a:r>
            <a:rPr lang="ru-RU" sz="1600" dirty="0" smtClean="0"/>
            <a:t>Об утверждении </a:t>
          </a:r>
          <a:r>
            <a:rPr lang="ru-RU" sz="1600" b="1" dirty="0" smtClean="0"/>
            <a:t>Порядка рассмотрения разногласий по вопросам проведения экспертизы качества специальной оценки условий труда,</a:t>
          </a:r>
          <a:r>
            <a:rPr lang="ru-RU" sz="1600" dirty="0" smtClean="0"/>
            <a:t> несогласия работников, профессиональных союзов, их объединений, иных уполномоченных работниками представительных органов, работодателей, их объединений, страховщиков, территориальных органов федерального органа исполнительной власти, уполномоченного на проведение федерального государственного надзора за соблюдением трудового законодательства и иных нормативных правовых актов, содержащих нормы трудового права, с результатами экспертизы качества специальной оценки условий труда»</a:t>
          </a:r>
        </a:p>
      </dgm:t>
    </dgm:pt>
    <dgm:pt modelId="{F624A4EC-FE79-46A8-ADDD-CD5D87888F83}" type="parTrans" cxnId="{9A211C34-5D6E-45E8-9376-9CFC68B7A552}">
      <dgm:prSet/>
      <dgm:spPr/>
      <dgm:t>
        <a:bodyPr/>
        <a:lstStyle/>
        <a:p>
          <a:endParaRPr lang="ru-RU"/>
        </a:p>
      </dgm:t>
    </dgm:pt>
    <dgm:pt modelId="{F37B3A0C-3F50-4C7B-8AD9-91ACD6EBA1F8}" type="sibTrans" cxnId="{9A211C34-5D6E-45E8-9376-9CFC68B7A552}">
      <dgm:prSet/>
      <dgm:spPr/>
      <dgm:t>
        <a:bodyPr/>
        <a:lstStyle/>
        <a:p>
          <a:endParaRPr lang="ru-RU"/>
        </a:p>
      </dgm:t>
    </dgm:pt>
    <dgm:pt modelId="{8CF6388B-E7E9-4B02-A62F-994F5D1A8E64}" type="pres">
      <dgm:prSet presAssocID="{1B4D21D1-78CC-4431-95D7-8EC976B1DCEA}" presName="Name0" presStyleCnt="0">
        <dgm:presLayoutVars>
          <dgm:dir/>
          <dgm:animLvl val="lvl"/>
          <dgm:resizeHandles val="exact"/>
        </dgm:presLayoutVars>
      </dgm:prSet>
      <dgm:spPr/>
      <dgm:t>
        <a:bodyPr/>
        <a:lstStyle/>
        <a:p>
          <a:endParaRPr lang="ru-RU"/>
        </a:p>
      </dgm:t>
    </dgm:pt>
    <dgm:pt modelId="{6B3DFE9A-3482-481D-809C-871B688EAF3C}" type="pres">
      <dgm:prSet presAssocID="{7B27E812-B477-48DF-B15A-CC5762437117}" presName="linNode" presStyleCnt="0"/>
      <dgm:spPr/>
      <dgm:t>
        <a:bodyPr/>
        <a:lstStyle/>
        <a:p>
          <a:endParaRPr lang="ru-RU"/>
        </a:p>
      </dgm:t>
    </dgm:pt>
    <dgm:pt modelId="{E64E13E2-0CE1-4274-8DE7-7C2E08811137}" type="pres">
      <dgm:prSet presAssocID="{7B27E812-B477-48DF-B15A-CC5762437117}" presName="parentText" presStyleLbl="node1" presStyleIdx="0" presStyleCnt="1" custScaleX="54744" custLinFactNeighborX="-17" custLinFactNeighborY="2585">
        <dgm:presLayoutVars>
          <dgm:chMax val="1"/>
          <dgm:bulletEnabled val="1"/>
        </dgm:presLayoutVars>
      </dgm:prSet>
      <dgm:spPr/>
      <dgm:t>
        <a:bodyPr/>
        <a:lstStyle/>
        <a:p>
          <a:endParaRPr lang="ru-RU"/>
        </a:p>
      </dgm:t>
    </dgm:pt>
    <dgm:pt modelId="{F4A3E1B2-E188-4317-AB1A-A3A8884D941D}" type="pres">
      <dgm:prSet presAssocID="{7B27E812-B477-48DF-B15A-CC5762437117}" presName="descendantText" presStyleLbl="alignAccFollowNode1" presStyleIdx="0" presStyleCnt="1" custScaleX="170553" custScaleY="125122" custLinFactNeighborX="539" custLinFactNeighborY="0">
        <dgm:presLayoutVars>
          <dgm:bulletEnabled val="1"/>
        </dgm:presLayoutVars>
      </dgm:prSet>
      <dgm:spPr/>
      <dgm:t>
        <a:bodyPr/>
        <a:lstStyle/>
        <a:p>
          <a:endParaRPr lang="ru-RU"/>
        </a:p>
      </dgm:t>
    </dgm:pt>
  </dgm:ptLst>
  <dgm:cxnLst>
    <dgm:cxn modelId="{04AB4498-5319-4A9D-93A6-ED83E7362B79}" type="presOf" srcId="{3B6CB928-B268-41C8-A6B5-6073FB580E97}" destId="{F4A3E1B2-E188-4317-AB1A-A3A8884D941D}" srcOrd="0" destOrd="2" presId="urn:microsoft.com/office/officeart/2005/8/layout/vList5"/>
    <dgm:cxn modelId="{2372976C-54EA-4FF3-814A-D501CA049998}" type="presOf" srcId="{97F9FCFE-2D73-4C1B-8EAA-5827A32EE43C}" destId="{F4A3E1B2-E188-4317-AB1A-A3A8884D941D}" srcOrd="0" destOrd="3" presId="urn:microsoft.com/office/officeart/2005/8/layout/vList5"/>
    <dgm:cxn modelId="{24661B65-D4F1-4FC9-895E-D0F0F16A0CF9}" type="presOf" srcId="{FDE95E20-2301-4927-AD88-14F8616384AE}" destId="{F4A3E1B2-E188-4317-AB1A-A3A8884D941D}" srcOrd="0" destOrd="4" presId="urn:microsoft.com/office/officeart/2005/8/layout/vList5"/>
    <dgm:cxn modelId="{B223C70D-2F31-47D3-914E-EA766E6CF060}" type="presOf" srcId="{7A7758F2-0819-4D6B-B312-FABB0EB11A50}" destId="{F4A3E1B2-E188-4317-AB1A-A3A8884D941D}" srcOrd="0" destOrd="1" presId="urn:microsoft.com/office/officeart/2005/8/layout/vList5"/>
    <dgm:cxn modelId="{76D32CEF-CC64-4D40-9CF2-B48F36BDA265}" type="presOf" srcId="{F4EFEB41-46FF-4E00-8079-8B99992E7B3B}" destId="{F4A3E1B2-E188-4317-AB1A-A3A8884D941D}" srcOrd="0" destOrd="5" presId="urn:microsoft.com/office/officeart/2005/8/layout/vList5"/>
    <dgm:cxn modelId="{2E0F3343-5ACF-43FA-9BAE-AE394C5A5BA2}" srcId="{7B27E812-B477-48DF-B15A-CC5762437117}" destId="{38E37219-B728-4FDA-B3A4-57C33C28D10E}" srcOrd="6" destOrd="0" parTransId="{9CC1D0E0-B6C3-4426-8CD8-A4AF5DAC2AD7}" sibTransId="{EDF4FD44-3248-4279-8A1A-3A84F907E03C}"/>
    <dgm:cxn modelId="{B303928D-CF41-4EED-B922-9D306E3253BA}" srcId="{7B27E812-B477-48DF-B15A-CC5762437117}" destId="{3B6CB928-B268-41C8-A6B5-6073FB580E97}" srcOrd="2" destOrd="0" parTransId="{AC225AFC-7FEA-47D9-A4A8-9924F09916A5}" sibTransId="{74BBFC24-CDBA-4A85-BADA-67E5F31FEEC7}"/>
    <dgm:cxn modelId="{4441C8BB-9E27-4246-861A-04BFD6CBDC8C}" type="presOf" srcId="{1B4D21D1-78CC-4431-95D7-8EC976B1DCEA}" destId="{8CF6388B-E7E9-4B02-A62F-994F5D1A8E64}" srcOrd="0" destOrd="0" presId="urn:microsoft.com/office/officeart/2005/8/layout/vList5"/>
    <dgm:cxn modelId="{9A211C34-5D6E-45E8-9376-9CFC68B7A552}" srcId="{7B27E812-B477-48DF-B15A-CC5762437117}" destId="{F4EFEB41-46FF-4E00-8079-8B99992E7B3B}" srcOrd="5" destOrd="0" parTransId="{F624A4EC-FE79-46A8-ADDD-CD5D87888F83}" sibTransId="{F37B3A0C-3F50-4C7B-8AD9-91ACD6EBA1F8}"/>
    <dgm:cxn modelId="{33443B0A-1FB9-41EB-B606-AA67AB234E71}" srcId="{7B27E812-B477-48DF-B15A-CC5762437117}" destId="{97F9FCFE-2D73-4C1B-8EAA-5827A32EE43C}" srcOrd="3" destOrd="0" parTransId="{17CAAB6E-1294-4BD8-82AF-910DB017B08B}" sibTransId="{BC852832-D05B-491B-8D4A-0218DD6A29AE}"/>
    <dgm:cxn modelId="{A5EF44DD-1205-4015-AFB3-8F763A0CE270}" type="presOf" srcId="{7B27E812-B477-48DF-B15A-CC5762437117}" destId="{E64E13E2-0CE1-4274-8DE7-7C2E08811137}" srcOrd="0" destOrd="0" presId="urn:microsoft.com/office/officeart/2005/8/layout/vList5"/>
    <dgm:cxn modelId="{B48CB83E-7CE1-43B5-95C7-53A191EFBF14}" srcId="{7B27E812-B477-48DF-B15A-CC5762437117}" destId="{7A7758F2-0819-4D6B-B312-FABB0EB11A50}" srcOrd="1" destOrd="0" parTransId="{372270A3-3300-409E-99B1-F07459875606}" sibTransId="{88E6CB02-1DE4-4E06-81F0-438E730BA64F}"/>
    <dgm:cxn modelId="{708EF52A-1C6D-4017-96DA-258CD1FA94D7}" srcId="{1B4D21D1-78CC-4431-95D7-8EC976B1DCEA}" destId="{7B27E812-B477-48DF-B15A-CC5762437117}" srcOrd="0" destOrd="0" parTransId="{3C66365D-9B18-4E5B-BA24-39B8A6351910}" sibTransId="{F604A6DC-A816-45E6-B530-EBE3886B7D06}"/>
    <dgm:cxn modelId="{D5273DF4-9BC8-4116-9AD9-127C168F591B}" type="presOf" srcId="{2E5075CE-B053-4A6C-BA94-C33D0338E6A8}" destId="{F4A3E1B2-E188-4317-AB1A-A3A8884D941D}" srcOrd="0" destOrd="0" presId="urn:microsoft.com/office/officeart/2005/8/layout/vList5"/>
    <dgm:cxn modelId="{0AB1438D-B7F2-40D9-8DBF-628FB5F510C2}" type="presOf" srcId="{38E37219-B728-4FDA-B3A4-57C33C28D10E}" destId="{F4A3E1B2-E188-4317-AB1A-A3A8884D941D}" srcOrd="0" destOrd="6" presId="urn:microsoft.com/office/officeart/2005/8/layout/vList5"/>
    <dgm:cxn modelId="{614A59DA-CB63-4F66-BCCB-B46FD7313A61}" srcId="{7B27E812-B477-48DF-B15A-CC5762437117}" destId="{2E5075CE-B053-4A6C-BA94-C33D0338E6A8}" srcOrd="0" destOrd="0" parTransId="{A8C978E0-ED80-46D2-9E70-422D0D7280F0}" sibTransId="{8B688ADF-5DE9-4EC5-9097-5C9983E5FB8F}"/>
    <dgm:cxn modelId="{6B514D6A-E10D-4ECF-A23B-FF558636D058}" srcId="{7B27E812-B477-48DF-B15A-CC5762437117}" destId="{FDE95E20-2301-4927-AD88-14F8616384AE}" srcOrd="4" destOrd="0" parTransId="{97FD3DF0-DE0D-46F6-B070-40D22EEF87D2}" sibTransId="{CCF4EEDE-C65E-4B2D-9EA5-8E73FF4A61DE}"/>
    <dgm:cxn modelId="{B3E356CC-8323-4C3C-B3FD-4C8616A2E7BC}" type="presParOf" srcId="{8CF6388B-E7E9-4B02-A62F-994F5D1A8E64}" destId="{6B3DFE9A-3482-481D-809C-871B688EAF3C}" srcOrd="0" destOrd="0" presId="urn:microsoft.com/office/officeart/2005/8/layout/vList5"/>
    <dgm:cxn modelId="{89F18F19-296E-4D3C-A1DF-653DE5363A2F}" type="presParOf" srcId="{6B3DFE9A-3482-481D-809C-871B688EAF3C}" destId="{E64E13E2-0CE1-4274-8DE7-7C2E08811137}" srcOrd="0" destOrd="0" presId="urn:microsoft.com/office/officeart/2005/8/layout/vList5"/>
    <dgm:cxn modelId="{2333552D-A1D5-4FB2-8E4A-ED0F086092AB}" type="presParOf" srcId="{6B3DFE9A-3482-481D-809C-871B688EAF3C}" destId="{F4A3E1B2-E188-4317-AB1A-A3A8884D941D}"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B4D21D1-78CC-4431-95D7-8EC976B1DCEA}" type="doc">
      <dgm:prSet loTypeId="urn:microsoft.com/office/officeart/2005/8/layout/vList5" loCatId="list" qsTypeId="urn:microsoft.com/office/officeart/2005/8/quickstyle/3d3" qsCatId="3D" csTypeId="urn:microsoft.com/office/officeart/2005/8/colors/accent1_2#4" csCatId="accent1" phldr="1"/>
      <dgm:spPr/>
      <dgm:t>
        <a:bodyPr/>
        <a:lstStyle/>
        <a:p>
          <a:endParaRPr lang="ru-RU"/>
        </a:p>
      </dgm:t>
    </dgm:pt>
    <dgm:pt modelId="{7B27E812-B477-48DF-B15A-CC5762437117}">
      <dgm:prSet phldrT="[Текст]" custT="1"/>
      <dgm:spPr/>
      <dgm:t>
        <a:bodyPr/>
        <a:lstStyle/>
        <a:p>
          <a:r>
            <a:rPr lang="ru-RU" sz="1800" b="1" smtClean="0"/>
            <a:t>Приказы Минтруда России</a:t>
          </a:r>
          <a:endParaRPr lang="ru-RU" sz="1800" b="1" dirty="0"/>
        </a:p>
      </dgm:t>
    </dgm:pt>
    <dgm:pt modelId="{3C66365D-9B18-4E5B-BA24-39B8A6351910}" type="parTrans" cxnId="{708EF52A-1C6D-4017-96DA-258CD1FA94D7}">
      <dgm:prSet/>
      <dgm:spPr/>
      <dgm:t>
        <a:bodyPr/>
        <a:lstStyle/>
        <a:p>
          <a:endParaRPr lang="ru-RU"/>
        </a:p>
      </dgm:t>
    </dgm:pt>
    <dgm:pt modelId="{F604A6DC-A816-45E6-B530-EBE3886B7D06}" type="sibTrans" cxnId="{708EF52A-1C6D-4017-96DA-258CD1FA94D7}">
      <dgm:prSet/>
      <dgm:spPr/>
      <dgm:t>
        <a:bodyPr/>
        <a:lstStyle/>
        <a:p>
          <a:endParaRPr lang="ru-RU"/>
        </a:p>
      </dgm:t>
    </dgm:pt>
    <dgm:pt modelId="{2E5075CE-B053-4A6C-BA94-C33D0338E6A8}">
      <dgm:prSet phldrT="[Текст]"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800" smtClean="0"/>
            <a:t> Об </a:t>
          </a:r>
          <a:r>
            <a:rPr lang="ru-RU" sz="1800" b="1" smtClean="0"/>
            <a:t>утверждении Методики снижения класса (подкласса) условий труда </a:t>
          </a:r>
          <a:r>
            <a:rPr lang="ru-RU" sz="1800" smtClean="0"/>
            <a:t>при применении работниками, занятыми на работах с вредными условиями труда, эффективных средств индивидуальной защиты</a:t>
          </a:r>
          <a:endParaRPr lang="ru-RU" sz="1800" dirty="0" smtClean="0"/>
        </a:p>
      </dgm:t>
    </dgm:pt>
    <dgm:pt modelId="{A8C978E0-ED80-46D2-9E70-422D0D7280F0}" type="parTrans" cxnId="{614A59DA-CB63-4F66-BCCB-B46FD7313A61}">
      <dgm:prSet/>
      <dgm:spPr/>
      <dgm:t>
        <a:bodyPr/>
        <a:lstStyle/>
        <a:p>
          <a:endParaRPr lang="ru-RU"/>
        </a:p>
      </dgm:t>
    </dgm:pt>
    <dgm:pt modelId="{8B688ADF-5DE9-4EC5-9097-5C9983E5FB8F}" type="sibTrans" cxnId="{614A59DA-CB63-4F66-BCCB-B46FD7313A61}">
      <dgm:prSet/>
      <dgm:spPr/>
      <dgm:t>
        <a:bodyPr/>
        <a:lstStyle/>
        <a:p>
          <a:endParaRPr lang="ru-RU"/>
        </a:p>
      </dgm:t>
    </dgm:pt>
    <dgm:pt modelId="{9E30FF58-1F66-468D-BC90-7C69612BECFF}">
      <dgm:prSet phldrT="[Текст]"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800" smtClean="0"/>
            <a:t> Об </a:t>
          </a:r>
          <a:r>
            <a:rPr lang="ru-RU" sz="1800" b="1" smtClean="0"/>
            <a:t>утверждении методических рекомендаций по определению  размера платы за проведение экспертизы </a:t>
          </a:r>
          <a:r>
            <a:rPr lang="ru-RU" sz="1800" smtClean="0"/>
            <a:t>качества специальной оценки условий труда</a:t>
          </a:r>
          <a:endParaRPr lang="ru-RU" sz="1800" dirty="0"/>
        </a:p>
      </dgm:t>
    </dgm:pt>
    <dgm:pt modelId="{297572AA-B4D6-4697-A80A-02CCAC1DC52A}" type="parTrans" cxnId="{8C6E6B21-FF91-43F5-8BEC-BB22910B6A70}">
      <dgm:prSet/>
      <dgm:spPr/>
    </dgm:pt>
    <dgm:pt modelId="{96A04B54-D6D4-4409-9080-28B7C2618406}" type="sibTrans" cxnId="{8C6E6B21-FF91-43F5-8BEC-BB22910B6A70}">
      <dgm:prSet/>
      <dgm:spPr/>
    </dgm:pt>
    <dgm:pt modelId="{89D562EA-BBC7-4547-AEE0-3CC9810F6687}">
      <dgm:prSet phldrT="[Текст]"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800" dirty="0" smtClean="0"/>
            <a:t> Об утверждении </a:t>
          </a:r>
          <a:r>
            <a:rPr lang="ru-RU" sz="1800" b="1" dirty="0" smtClean="0"/>
            <a:t>Типового положения </a:t>
          </a:r>
          <a:r>
            <a:rPr lang="ru-RU" sz="1800" dirty="0" smtClean="0"/>
            <a:t>о системе управления охраной труда</a:t>
          </a:r>
          <a:endParaRPr lang="ru-RU" sz="1800" dirty="0"/>
        </a:p>
      </dgm:t>
    </dgm:pt>
    <dgm:pt modelId="{8893513E-7979-43E9-A63E-F2271768EE2A}" type="parTrans" cxnId="{456B2AB5-3194-4218-90D3-A33A58EA7AD6}">
      <dgm:prSet/>
      <dgm:spPr/>
    </dgm:pt>
    <dgm:pt modelId="{03449F69-AA77-4851-AA02-2585DD5E876B}" type="sibTrans" cxnId="{456B2AB5-3194-4218-90D3-A33A58EA7AD6}">
      <dgm:prSet/>
      <dgm:spPr/>
    </dgm:pt>
    <dgm:pt modelId="{40086DCA-2626-4C31-A33F-E964FBAEFF81}">
      <dgm:prSet phldrT="[Текст]"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800" dirty="0" smtClean="0"/>
            <a:t> Об утверждении </a:t>
          </a:r>
          <a:r>
            <a:rPr lang="ru-RU" sz="1800" b="1" dirty="0" smtClean="0"/>
            <a:t>особенностей проведения специальной оценки условий труда </a:t>
          </a:r>
          <a:r>
            <a:rPr lang="ru-RU" sz="1800" dirty="0" smtClean="0"/>
            <a:t>на рабочих местах отдельных категорий работников (Минтрудом России ведется разработка </a:t>
          </a:r>
          <a:r>
            <a:rPr lang="ru-RU" sz="1800" b="1" dirty="0" smtClean="0"/>
            <a:t>11</a:t>
          </a:r>
          <a:r>
            <a:rPr lang="ru-RU" sz="1800" dirty="0" smtClean="0"/>
            <a:t> проектов приказов, завершено общественное обсуждение в рамках оценки регулирующего воздействия 3 проектов приказов Минтруда России, 4 проекта приказа Минтруда России проходят общественное обсуждение)</a:t>
          </a:r>
          <a:endParaRPr lang="ru-RU" sz="1800" dirty="0"/>
        </a:p>
      </dgm:t>
    </dgm:pt>
    <dgm:pt modelId="{CA53C471-E32F-4584-AAE5-DD74B8688B0E}" type="parTrans" cxnId="{A2337DB2-0AE3-4B1E-AFDF-BD4B36A1C001}">
      <dgm:prSet/>
      <dgm:spPr/>
    </dgm:pt>
    <dgm:pt modelId="{CD11EAB3-24C8-47E9-A2B6-99C96BB8B20D}" type="sibTrans" cxnId="{A2337DB2-0AE3-4B1E-AFDF-BD4B36A1C001}">
      <dgm:prSet/>
      <dgm:spPr/>
    </dgm:pt>
    <dgm:pt modelId="{8CF6388B-E7E9-4B02-A62F-994F5D1A8E64}" type="pres">
      <dgm:prSet presAssocID="{1B4D21D1-78CC-4431-95D7-8EC976B1DCEA}" presName="Name0" presStyleCnt="0">
        <dgm:presLayoutVars>
          <dgm:dir/>
          <dgm:animLvl val="lvl"/>
          <dgm:resizeHandles val="exact"/>
        </dgm:presLayoutVars>
      </dgm:prSet>
      <dgm:spPr/>
      <dgm:t>
        <a:bodyPr/>
        <a:lstStyle/>
        <a:p>
          <a:endParaRPr lang="ru-RU"/>
        </a:p>
      </dgm:t>
    </dgm:pt>
    <dgm:pt modelId="{6B3DFE9A-3482-481D-809C-871B688EAF3C}" type="pres">
      <dgm:prSet presAssocID="{7B27E812-B477-48DF-B15A-CC5762437117}" presName="linNode" presStyleCnt="0"/>
      <dgm:spPr/>
      <dgm:t>
        <a:bodyPr/>
        <a:lstStyle/>
        <a:p>
          <a:endParaRPr lang="ru-RU"/>
        </a:p>
      </dgm:t>
    </dgm:pt>
    <dgm:pt modelId="{E64E13E2-0CE1-4274-8DE7-7C2E08811137}" type="pres">
      <dgm:prSet presAssocID="{7B27E812-B477-48DF-B15A-CC5762437117}" presName="parentText" presStyleLbl="node1" presStyleIdx="0" presStyleCnt="1" custScaleX="110489" custLinFactNeighborX="-17" custLinFactNeighborY="2585">
        <dgm:presLayoutVars>
          <dgm:chMax val="1"/>
          <dgm:bulletEnabled val="1"/>
        </dgm:presLayoutVars>
      </dgm:prSet>
      <dgm:spPr/>
      <dgm:t>
        <a:bodyPr/>
        <a:lstStyle/>
        <a:p>
          <a:endParaRPr lang="ru-RU"/>
        </a:p>
      </dgm:t>
    </dgm:pt>
    <dgm:pt modelId="{F4A3E1B2-E188-4317-AB1A-A3A8884D941D}" type="pres">
      <dgm:prSet presAssocID="{7B27E812-B477-48DF-B15A-CC5762437117}" presName="descendantText" presStyleLbl="alignAccFollowNode1" presStyleIdx="0" presStyleCnt="1" custScaleX="239144" custScaleY="125122">
        <dgm:presLayoutVars>
          <dgm:bulletEnabled val="1"/>
        </dgm:presLayoutVars>
      </dgm:prSet>
      <dgm:spPr/>
      <dgm:t>
        <a:bodyPr/>
        <a:lstStyle/>
        <a:p>
          <a:endParaRPr lang="ru-RU"/>
        </a:p>
      </dgm:t>
    </dgm:pt>
  </dgm:ptLst>
  <dgm:cxnLst>
    <dgm:cxn modelId="{A2337DB2-0AE3-4B1E-AFDF-BD4B36A1C001}" srcId="{7B27E812-B477-48DF-B15A-CC5762437117}" destId="{40086DCA-2626-4C31-A33F-E964FBAEFF81}" srcOrd="3" destOrd="0" parTransId="{CA53C471-E32F-4584-AAE5-DD74B8688B0E}" sibTransId="{CD11EAB3-24C8-47E9-A2B6-99C96BB8B20D}"/>
    <dgm:cxn modelId="{456B2AB5-3194-4218-90D3-A33A58EA7AD6}" srcId="{7B27E812-B477-48DF-B15A-CC5762437117}" destId="{89D562EA-BBC7-4547-AEE0-3CC9810F6687}" srcOrd="2" destOrd="0" parTransId="{8893513E-7979-43E9-A63E-F2271768EE2A}" sibTransId="{03449F69-AA77-4851-AA02-2585DD5E876B}"/>
    <dgm:cxn modelId="{BB1D1CE4-4A30-4CB2-89AB-907A240489E7}" type="presOf" srcId="{7B27E812-B477-48DF-B15A-CC5762437117}" destId="{E64E13E2-0CE1-4274-8DE7-7C2E08811137}" srcOrd="0" destOrd="0" presId="urn:microsoft.com/office/officeart/2005/8/layout/vList5"/>
    <dgm:cxn modelId="{496078F8-302D-471A-9507-275F350AB795}" type="presOf" srcId="{89D562EA-BBC7-4547-AEE0-3CC9810F6687}" destId="{F4A3E1B2-E188-4317-AB1A-A3A8884D941D}" srcOrd="0" destOrd="2" presId="urn:microsoft.com/office/officeart/2005/8/layout/vList5"/>
    <dgm:cxn modelId="{717555EB-A974-4E73-AA4C-64CA95388FDC}" type="presOf" srcId="{9E30FF58-1F66-468D-BC90-7C69612BECFF}" destId="{F4A3E1B2-E188-4317-AB1A-A3A8884D941D}" srcOrd="0" destOrd="1" presId="urn:microsoft.com/office/officeart/2005/8/layout/vList5"/>
    <dgm:cxn modelId="{8C6E6B21-FF91-43F5-8BEC-BB22910B6A70}" srcId="{7B27E812-B477-48DF-B15A-CC5762437117}" destId="{9E30FF58-1F66-468D-BC90-7C69612BECFF}" srcOrd="1" destOrd="0" parTransId="{297572AA-B4D6-4697-A80A-02CCAC1DC52A}" sibTransId="{96A04B54-D6D4-4409-9080-28B7C2618406}"/>
    <dgm:cxn modelId="{9B52CA4F-04A6-4AE3-BB76-900507511F84}" type="presOf" srcId="{40086DCA-2626-4C31-A33F-E964FBAEFF81}" destId="{F4A3E1B2-E188-4317-AB1A-A3A8884D941D}" srcOrd="0" destOrd="3" presId="urn:microsoft.com/office/officeart/2005/8/layout/vList5"/>
    <dgm:cxn modelId="{708EF52A-1C6D-4017-96DA-258CD1FA94D7}" srcId="{1B4D21D1-78CC-4431-95D7-8EC976B1DCEA}" destId="{7B27E812-B477-48DF-B15A-CC5762437117}" srcOrd="0" destOrd="0" parTransId="{3C66365D-9B18-4E5B-BA24-39B8A6351910}" sibTransId="{F604A6DC-A816-45E6-B530-EBE3886B7D06}"/>
    <dgm:cxn modelId="{201EE458-4C49-4471-B44E-983CE010FEFA}" type="presOf" srcId="{2E5075CE-B053-4A6C-BA94-C33D0338E6A8}" destId="{F4A3E1B2-E188-4317-AB1A-A3A8884D941D}" srcOrd="0" destOrd="0" presId="urn:microsoft.com/office/officeart/2005/8/layout/vList5"/>
    <dgm:cxn modelId="{0111F5D1-EF91-428C-AB91-448479A35150}" type="presOf" srcId="{1B4D21D1-78CC-4431-95D7-8EC976B1DCEA}" destId="{8CF6388B-E7E9-4B02-A62F-994F5D1A8E64}" srcOrd="0" destOrd="0" presId="urn:microsoft.com/office/officeart/2005/8/layout/vList5"/>
    <dgm:cxn modelId="{614A59DA-CB63-4F66-BCCB-B46FD7313A61}" srcId="{7B27E812-B477-48DF-B15A-CC5762437117}" destId="{2E5075CE-B053-4A6C-BA94-C33D0338E6A8}" srcOrd="0" destOrd="0" parTransId="{A8C978E0-ED80-46D2-9E70-422D0D7280F0}" sibTransId="{8B688ADF-5DE9-4EC5-9097-5C9983E5FB8F}"/>
    <dgm:cxn modelId="{EF518981-55CC-4BB6-B1B8-67AD55F50A43}" type="presParOf" srcId="{8CF6388B-E7E9-4B02-A62F-994F5D1A8E64}" destId="{6B3DFE9A-3482-481D-809C-871B688EAF3C}" srcOrd="0" destOrd="0" presId="urn:microsoft.com/office/officeart/2005/8/layout/vList5"/>
    <dgm:cxn modelId="{E92E4CBE-0BE1-4677-856B-1EA2E95F1141}" type="presParOf" srcId="{6B3DFE9A-3482-481D-809C-871B688EAF3C}" destId="{E64E13E2-0CE1-4274-8DE7-7C2E08811137}" srcOrd="0" destOrd="0" presId="urn:microsoft.com/office/officeart/2005/8/layout/vList5"/>
    <dgm:cxn modelId="{D8DEE180-EE93-4E3B-8097-3BE8D1514D1F}" type="presParOf" srcId="{6B3DFE9A-3482-481D-809C-871B688EAF3C}" destId="{F4A3E1B2-E188-4317-AB1A-A3A8884D941D}"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035549C-6B82-4A77-8560-07DB59FE4F34}" type="doc">
      <dgm:prSet loTypeId="urn:microsoft.com/office/officeart/2005/8/layout/pyramid2" loCatId="pyramid" qsTypeId="urn:microsoft.com/office/officeart/2005/8/quickstyle/3d4" qsCatId="3D" csTypeId="urn:microsoft.com/office/officeart/2005/8/colors/accent0_3" csCatId="mainScheme" phldr="1"/>
      <dgm:spPr/>
    </dgm:pt>
    <dgm:pt modelId="{CE862F01-7EB8-4AAA-8603-E92A0D9C03B8}">
      <dgm:prSet phldrT="[Текст]" custT="1"/>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ru-RU" sz="2000" b="1" dirty="0" smtClean="0"/>
            <a:t>Идентификация (выявление) потенциально вредных (опасных) факторов производственной среды и трудового процесса</a:t>
          </a:r>
          <a:endParaRPr lang="ru-RU" sz="1400" b="1" dirty="0"/>
        </a:p>
      </dgm:t>
    </dgm:pt>
    <dgm:pt modelId="{C2EE1CA5-BD9C-40F7-A542-DD9DB00B7867}" type="parTrans" cxnId="{1789CFFE-A385-48E4-811D-E24DDA58B035}">
      <dgm:prSet/>
      <dgm:spPr/>
      <dgm:t>
        <a:bodyPr/>
        <a:lstStyle/>
        <a:p>
          <a:endParaRPr lang="ru-RU"/>
        </a:p>
      </dgm:t>
    </dgm:pt>
    <dgm:pt modelId="{3F95A944-3900-4F9F-BC48-8F06A83E7ADB}" type="sibTrans" cxnId="{1789CFFE-A385-48E4-811D-E24DDA58B035}">
      <dgm:prSet/>
      <dgm:spPr/>
      <dgm:t>
        <a:bodyPr/>
        <a:lstStyle/>
        <a:p>
          <a:endParaRPr lang="ru-RU"/>
        </a:p>
      </dgm:t>
    </dgm:pt>
    <dgm:pt modelId="{98066E0A-3E04-490B-965E-59CACC508036}">
      <dgm:prSet phldrT="[Текст]" custT="1"/>
      <dgm:spPr/>
      <dgm:t>
        <a:bodyPr/>
        <a:lstStyle/>
        <a:p>
          <a:pPr algn="l"/>
          <a:r>
            <a:rPr lang="ru-RU" sz="2000" b="1" dirty="0" smtClean="0"/>
            <a:t>Проведение измерений уровней указанных факторов</a:t>
          </a:r>
          <a:endParaRPr lang="ru-RU" sz="2000" b="1" dirty="0"/>
        </a:p>
      </dgm:t>
    </dgm:pt>
    <dgm:pt modelId="{1B69D743-568F-4171-9E66-ABA7ED6EE74B}" type="parTrans" cxnId="{A6035DB9-0C28-4158-B5BA-90FE2DBA2957}">
      <dgm:prSet/>
      <dgm:spPr/>
      <dgm:t>
        <a:bodyPr/>
        <a:lstStyle/>
        <a:p>
          <a:endParaRPr lang="ru-RU"/>
        </a:p>
      </dgm:t>
    </dgm:pt>
    <dgm:pt modelId="{A7839CAA-6B3B-4BC2-8C99-12CCD1983EB5}" type="sibTrans" cxnId="{A6035DB9-0C28-4158-B5BA-90FE2DBA2957}">
      <dgm:prSet/>
      <dgm:spPr/>
      <dgm:t>
        <a:bodyPr/>
        <a:lstStyle/>
        <a:p>
          <a:endParaRPr lang="ru-RU"/>
        </a:p>
      </dgm:t>
    </dgm:pt>
    <dgm:pt modelId="{BA140531-381F-4173-A6A8-AD84F58152A8}">
      <dgm:prSet phldrT="[Текст]" custT="1"/>
      <dgm:spPr/>
      <dgm:t>
        <a:bodyPr/>
        <a:lstStyle/>
        <a:p>
          <a:pPr algn="l"/>
          <a:r>
            <a:rPr lang="ru-RU" sz="2000" b="1" dirty="0" smtClean="0"/>
            <a:t>Распределение условий труда на рабочих местах по классам (4 класса – оптимальные, допустимые, вредные, опасные)</a:t>
          </a:r>
          <a:endParaRPr lang="ru-RU" sz="2000" b="1" dirty="0"/>
        </a:p>
      </dgm:t>
    </dgm:pt>
    <dgm:pt modelId="{56099000-C658-48EB-A76D-6BC4CD40CE7C}" type="parTrans" cxnId="{F1CD9656-8AD0-4E9B-B626-9A0908981C16}">
      <dgm:prSet/>
      <dgm:spPr/>
      <dgm:t>
        <a:bodyPr/>
        <a:lstStyle/>
        <a:p>
          <a:endParaRPr lang="ru-RU"/>
        </a:p>
      </dgm:t>
    </dgm:pt>
    <dgm:pt modelId="{0371EB18-0B0D-4F2A-9492-01802F597929}" type="sibTrans" cxnId="{F1CD9656-8AD0-4E9B-B626-9A0908981C16}">
      <dgm:prSet/>
      <dgm:spPr/>
      <dgm:t>
        <a:bodyPr/>
        <a:lstStyle/>
        <a:p>
          <a:endParaRPr lang="ru-RU"/>
        </a:p>
      </dgm:t>
    </dgm:pt>
    <dgm:pt modelId="{EDD08316-9A63-4543-9658-E0A54946018D}">
      <dgm:prSet phldrT="[Текст]" custT="1"/>
      <dgm:spPr/>
      <dgm:t>
        <a:bodyPr/>
        <a:lstStyle/>
        <a:p>
          <a:pPr marL="0" marR="0" indent="0" algn="l" defTabSz="914400" eaLnBrk="1" fontAlgn="auto" latinLnBrk="0" hangingPunct="1">
            <a:lnSpc>
              <a:spcPct val="100000"/>
            </a:lnSpc>
            <a:spcBef>
              <a:spcPts val="0"/>
            </a:spcBef>
            <a:spcAft>
              <a:spcPts val="0"/>
            </a:spcAft>
            <a:buClrTx/>
            <a:buSzTx/>
            <a:buFontTx/>
            <a:buNone/>
            <a:tabLst/>
            <a:defRPr/>
          </a:pPr>
          <a:endParaRPr lang="ru-RU" sz="2000" b="1" dirty="0" smtClean="0"/>
        </a:p>
        <a:p>
          <a:pPr marL="0" marR="0" indent="0" algn="l" defTabSz="914400" eaLnBrk="1" fontAlgn="auto" latinLnBrk="0" hangingPunct="1">
            <a:lnSpc>
              <a:spcPct val="100000"/>
            </a:lnSpc>
            <a:spcBef>
              <a:spcPts val="0"/>
            </a:spcBef>
            <a:spcAft>
              <a:spcPts val="0"/>
            </a:spcAft>
            <a:buClrTx/>
            <a:buSzTx/>
            <a:buFontTx/>
            <a:buNone/>
            <a:tabLst/>
            <a:defRPr/>
          </a:pPr>
          <a:r>
            <a:rPr lang="ru-RU" sz="2000" b="1" dirty="0" smtClean="0"/>
            <a:t>Декларирование соответствия условий труда государственным нормативным требованиям охраны труда</a:t>
          </a:r>
        </a:p>
        <a:p>
          <a:pPr algn="ctr"/>
          <a:endParaRPr lang="ru-RU" sz="1400" b="1" dirty="0"/>
        </a:p>
      </dgm:t>
    </dgm:pt>
    <dgm:pt modelId="{19EFEFFC-F706-4578-B400-9271D39B7ED2}" type="parTrans" cxnId="{A9672030-1E4D-4E0C-86E1-63C44B58AED2}">
      <dgm:prSet/>
      <dgm:spPr/>
    </dgm:pt>
    <dgm:pt modelId="{4573A6E2-04D7-4B52-A0EE-2E6881D6362B}" type="sibTrans" cxnId="{A9672030-1E4D-4E0C-86E1-63C44B58AED2}">
      <dgm:prSet/>
      <dgm:spPr/>
    </dgm:pt>
    <dgm:pt modelId="{DC9796B9-F3E7-476E-8988-6A5C5A71FAB0}" type="pres">
      <dgm:prSet presAssocID="{E035549C-6B82-4A77-8560-07DB59FE4F34}" presName="compositeShape" presStyleCnt="0">
        <dgm:presLayoutVars>
          <dgm:dir/>
          <dgm:resizeHandles/>
        </dgm:presLayoutVars>
      </dgm:prSet>
      <dgm:spPr/>
    </dgm:pt>
    <dgm:pt modelId="{6F17AC88-E1F1-473D-BAB2-69EA08905EA2}" type="pres">
      <dgm:prSet presAssocID="{E035549C-6B82-4A77-8560-07DB59FE4F34}" presName="pyramid" presStyleLbl="node1" presStyleIdx="0" presStyleCnt="1" custAng="10800000" custScaleX="59079" custLinFactNeighborX="303"/>
      <dgm:spPr/>
    </dgm:pt>
    <dgm:pt modelId="{A9CCD1D6-BA87-4528-AF22-53ED1A25FE21}" type="pres">
      <dgm:prSet presAssocID="{E035549C-6B82-4A77-8560-07DB59FE4F34}" presName="theList" presStyleCnt="0"/>
      <dgm:spPr/>
    </dgm:pt>
    <dgm:pt modelId="{802A0C7F-71EC-47E3-9A99-933D8901F8A8}" type="pres">
      <dgm:prSet presAssocID="{CE862F01-7EB8-4AAA-8603-E92A0D9C03B8}" presName="aNode" presStyleLbl="fgAcc1" presStyleIdx="0" presStyleCnt="4" custScaleX="239596" custScaleY="202445" custLinFactY="-38418" custLinFactNeighborX="2522" custLinFactNeighborY="-100000">
        <dgm:presLayoutVars>
          <dgm:bulletEnabled val="1"/>
        </dgm:presLayoutVars>
      </dgm:prSet>
      <dgm:spPr/>
      <dgm:t>
        <a:bodyPr/>
        <a:lstStyle/>
        <a:p>
          <a:endParaRPr lang="ru-RU"/>
        </a:p>
      </dgm:t>
    </dgm:pt>
    <dgm:pt modelId="{4B37E844-2AB1-407B-998C-C34388FE0356}" type="pres">
      <dgm:prSet presAssocID="{CE862F01-7EB8-4AAA-8603-E92A0D9C03B8}" presName="aSpace" presStyleCnt="0"/>
      <dgm:spPr/>
    </dgm:pt>
    <dgm:pt modelId="{D9134A3B-600E-4F11-B206-6207ADC10CAB}" type="pres">
      <dgm:prSet presAssocID="{EDD08316-9A63-4543-9658-E0A54946018D}" presName="aNode" presStyleLbl="fgAcc1" presStyleIdx="1" presStyleCnt="4" custScaleX="239596" custScaleY="241891" custLinFactY="-11825" custLinFactNeighborX="-1702" custLinFactNeighborY="-100000">
        <dgm:presLayoutVars>
          <dgm:bulletEnabled val="1"/>
        </dgm:presLayoutVars>
      </dgm:prSet>
      <dgm:spPr/>
      <dgm:t>
        <a:bodyPr/>
        <a:lstStyle/>
        <a:p>
          <a:endParaRPr lang="ru-RU"/>
        </a:p>
      </dgm:t>
    </dgm:pt>
    <dgm:pt modelId="{11D50E63-A3B5-4F81-9AEA-94898B56B5D1}" type="pres">
      <dgm:prSet presAssocID="{EDD08316-9A63-4543-9658-E0A54946018D}" presName="aSpace" presStyleCnt="0"/>
      <dgm:spPr/>
    </dgm:pt>
    <dgm:pt modelId="{EA9D8CF3-D606-4952-A5E9-D7AD1B23E778}" type="pres">
      <dgm:prSet presAssocID="{98066E0A-3E04-490B-965E-59CACC508036}" presName="aNode" presStyleLbl="fgAcc1" presStyleIdx="2" presStyleCnt="4" custScaleX="239596" custLinFactNeighborX="0" custLinFactNeighborY="79426">
        <dgm:presLayoutVars>
          <dgm:bulletEnabled val="1"/>
        </dgm:presLayoutVars>
      </dgm:prSet>
      <dgm:spPr/>
      <dgm:t>
        <a:bodyPr/>
        <a:lstStyle/>
        <a:p>
          <a:endParaRPr lang="ru-RU"/>
        </a:p>
      </dgm:t>
    </dgm:pt>
    <dgm:pt modelId="{2E8F5D99-6562-40AD-9B94-E09716D005DC}" type="pres">
      <dgm:prSet presAssocID="{98066E0A-3E04-490B-965E-59CACC508036}" presName="aSpace" presStyleCnt="0"/>
      <dgm:spPr/>
    </dgm:pt>
    <dgm:pt modelId="{D4611EDD-FF8A-48CB-9003-456653104C40}" type="pres">
      <dgm:prSet presAssocID="{BA140531-381F-4173-A6A8-AD84F58152A8}" presName="aNode" presStyleLbl="fgAcc1" presStyleIdx="3" presStyleCnt="4" custScaleX="239596" custScaleY="193112" custLinFactY="27691" custLinFactNeighborX="0" custLinFactNeighborY="100000">
        <dgm:presLayoutVars>
          <dgm:bulletEnabled val="1"/>
        </dgm:presLayoutVars>
      </dgm:prSet>
      <dgm:spPr/>
      <dgm:t>
        <a:bodyPr/>
        <a:lstStyle/>
        <a:p>
          <a:endParaRPr lang="ru-RU"/>
        </a:p>
      </dgm:t>
    </dgm:pt>
    <dgm:pt modelId="{EF239DF1-662A-4762-9DC3-52B174B04201}" type="pres">
      <dgm:prSet presAssocID="{BA140531-381F-4173-A6A8-AD84F58152A8}" presName="aSpace" presStyleCnt="0"/>
      <dgm:spPr/>
    </dgm:pt>
  </dgm:ptLst>
  <dgm:cxnLst>
    <dgm:cxn modelId="{7E075282-E964-4AC6-8426-57FFB903EE98}" type="presOf" srcId="{BA140531-381F-4173-A6A8-AD84F58152A8}" destId="{D4611EDD-FF8A-48CB-9003-456653104C40}" srcOrd="0" destOrd="0" presId="urn:microsoft.com/office/officeart/2005/8/layout/pyramid2"/>
    <dgm:cxn modelId="{A6035DB9-0C28-4158-B5BA-90FE2DBA2957}" srcId="{E035549C-6B82-4A77-8560-07DB59FE4F34}" destId="{98066E0A-3E04-490B-965E-59CACC508036}" srcOrd="2" destOrd="0" parTransId="{1B69D743-568F-4171-9E66-ABA7ED6EE74B}" sibTransId="{A7839CAA-6B3B-4BC2-8C99-12CCD1983EB5}"/>
    <dgm:cxn modelId="{78CCEF4E-1CF6-44B2-B779-B8C85BDA3421}" type="presOf" srcId="{EDD08316-9A63-4543-9658-E0A54946018D}" destId="{D9134A3B-600E-4F11-B206-6207ADC10CAB}" srcOrd="0" destOrd="0" presId="urn:microsoft.com/office/officeart/2005/8/layout/pyramid2"/>
    <dgm:cxn modelId="{F1CD9656-8AD0-4E9B-B626-9A0908981C16}" srcId="{E035549C-6B82-4A77-8560-07DB59FE4F34}" destId="{BA140531-381F-4173-A6A8-AD84F58152A8}" srcOrd="3" destOrd="0" parTransId="{56099000-C658-48EB-A76D-6BC4CD40CE7C}" sibTransId="{0371EB18-0B0D-4F2A-9492-01802F597929}"/>
    <dgm:cxn modelId="{D9F2D0D0-8B98-4B29-A3C0-240D98C95839}" type="presOf" srcId="{CE862F01-7EB8-4AAA-8603-E92A0D9C03B8}" destId="{802A0C7F-71EC-47E3-9A99-933D8901F8A8}" srcOrd="0" destOrd="0" presId="urn:microsoft.com/office/officeart/2005/8/layout/pyramid2"/>
    <dgm:cxn modelId="{1789CFFE-A385-48E4-811D-E24DDA58B035}" srcId="{E035549C-6B82-4A77-8560-07DB59FE4F34}" destId="{CE862F01-7EB8-4AAA-8603-E92A0D9C03B8}" srcOrd="0" destOrd="0" parTransId="{C2EE1CA5-BD9C-40F7-A542-DD9DB00B7867}" sibTransId="{3F95A944-3900-4F9F-BC48-8F06A83E7ADB}"/>
    <dgm:cxn modelId="{36270047-6E39-4411-ADCC-D8CEF0EA454A}" type="presOf" srcId="{E035549C-6B82-4A77-8560-07DB59FE4F34}" destId="{DC9796B9-F3E7-476E-8988-6A5C5A71FAB0}" srcOrd="0" destOrd="0" presId="urn:microsoft.com/office/officeart/2005/8/layout/pyramid2"/>
    <dgm:cxn modelId="{3F52E5CF-5C23-41CD-B654-05329E4DC632}" type="presOf" srcId="{98066E0A-3E04-490B-965E-59CACC508036}" destId="{EA9D8CF3-D606-4952-A5E9-D7AD1B23E778}" srcOrd="0" destOrd="0" presId="urn:microsoft.com/office/officeart/2005/8/layout/pyramid2"/>
    <dgm:cxn modelId="{A9672030-1E4D-4E0C-86E1-63C44B58AED2}" srcId="{E035549C-6B82-4A77-8560-07DB59FE4F34}" destId="{EDD08316-9A63-4543-9658-E0A54946018D}" srcOrd="1" destOrd="0" parTransId="{19EFEFFC-F706-4578-B400-9271D39B7ED2}" sibTransId="{4573A6E2-04D7-4B52-A0EE-2E6881D6362B}"/>
    <dgm:cxn modelId="{4DE63109-ABAD-42D4-9C4E-6096F60BDFE3}" type="presParOf" srcId="{DC9796B9-F3E7-476E-8988-6A5C5A71FAB0}" destId="{6F17AC88-E1F1-473D-BAB2-69EA08905EA2}" srcOrd="0" destOrd="0" presId="urn:microsoft.com/office/officeart/2005/8/layout/pyramid2"/>
    <dgm:cxn modelId="{109D73DA-9618-4383-967C-F34AF6E6DA72}" type="presParOf" srcId="{DC9796B9-F3E7-476E-8988-6A5C5A71FAB0}" destId="{A9CCD1D6-BA87-4528-AF22-53ED1A25FE21}" srcOrd="1" destOrd="0" presId="urn:microsoft.com/office/officeart/2005/8/layout/pyramid2"/>
    <dgm:cxn modelId="{7F97B9B7-CC0B-40FA-8E13-536E1A20933C}" type="presParOf" srcId="{A9CCD1D6-BA87-4528-AF22-53ED1A25FE21}" destId="{802A0C7F-71EC-47E3-9A99-933D8901F8A8}" srcOrd="0" destOrd="0" presId="urn:microsoft.com/office/officeart/2005/8/layout/pyramid2"/>
    <dgm:cxn modelId="{3F3718EB-1C16-40AE-8660-80FFE3F6D0F7}" type="presParOf" srcId="{A9CCD1D6-BA87-4528-AF22-53ED1A25FE21}" destId="{4B37E844-2AB1-407B-998C-C34388FE0356}" srcOrd="1" destOrd="0" presId="urn:microsoft.com/office/officeart/2005/8/layout/pyramid2"/>
    <dgm:cxn modelId="{1C702227-4CFD-407F-87DE-02C918D03BA6}" type="presParOf" srcId="{A9CCD1D6-BA87-4528-AF22-53ED1A25FE21}" destId="{D9134A3B-600E-4F11-B206-6207ADC10CAB}" srcOrd="2" destOrd="0" presId="urn:microsoft.com/office/officeart/2005/8/layout/pyramid2"/>
    <dgm:cxn modelId="{4D76C73A-C521-4A8F-B470-B4B4DD20CB38}" type="presParOf" srcId="{A9CCD1D6-BA87-4528-AF22-53ED1A25FE21}" destId="{11D50E63-A3B5-4F81-9AEA-94898B56B5D1}" srcOrd="3" destOrd="0" presId="urn:microsoft.com/office/officeart/2005/8/layout/pyramid2"/>
    <dgm:cxn modelId="{C5C07174-754A-4A7D-B016-AC5578FC4318}" type="presParOf" srcId="{A9CCD1D6-BA87-4528-AF22-53ED1A25FE21}" destId="{EA9D8CF3-D606-4952-A5E9-D7AD1B23E778}" srcOrd="4" destOrd="0" presId="urn:microsoft.com/office/officeart/2005/8/layout/pyramid2"/>
    <dgm:cxn modelId="{E509A4CB-0E93-48AC-AB84-1B3B4CA87A9F}" type="presParOf" srcId="{A9CCD1D6-BA87-4528-AF22-53ED1A25FE21}" destId="{2E8F5D99-6562-40AD-9B94-E09716D005DC}" srcOrd="5" destOrd="0" presId="urn:microsoft.com/office/officeart/2005/8/layout/pyramid2"/>
    <dgm:cxn modelId="{27E18F8F-2419-40C5-8608-98FDA4C204A5}" type="presParOf" srcId="{A9CCD1D6-BA87-4528-AF22-53ED1A25FE21}" destId="{D4611EDD-FF8A-48CB-9003-456653104C40}" srcOrd="6" destOrd="0" presId="urn:microsoft.com/office/officeart/2005/8/layout/pyramid2"/>
    <dgm:cxn modelId="{C7D9D114-EDA9-4DD7-88F5-54F4D3C74F8A}" type="presParOf" srcId="{A9CCD1D6-BA87-4528-AF22-53ED1A25FE21}" destId="{EF239DF1-662A-4762-9DC3-52B174B04201}" srcOrd="7" destOrd="0" presId="urn:microsoft.com/office/officeart/2005/8/layout/pyramid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99BFD0B-F346-491E-8E80-982B1AED9BD5}" type="doc">
      <dgm:prSet loTypeId="urn:microsoft.com/office/officeart/2005/8/layout/matrix1" loCatId="matrix" qsTypeId="urn:microsoft.com/office/officeart/2005/8/quickstyle/simple1" qsCatId="simple" csTypeId="urn:microsoft.com/office/officeart/2005/8/colors/colorful3" csCatId="colorful" phldr="1"/>
      <dgm:spPr/>
      <dgm:t>
        <a:bodyPr/>
        <a:lstStyle/>
        <a:p>
          <a:endParaRPr lang="ru-RU"/>
        </a:p>
      </dgm:t>
    </dgm:pt>
    <dgm:pt modelId="{B2F90DF8-E9C1-415B-AE04-933EB25E894D}">
      <dgm:prSet phldrT="[Текст]" custT="1"/>
      <dgm:spPr/>
      <dgm:t>
        <a:bodyPr/>
        <a:lstStyle/>
        <a:p>
          <a:r>
            <a:rPr lang="ru-RU" sz="2400" b="1" dirty="0" smtClean="0">
              <a:solidFill>
                <a:schemeClr val="tx2"/>
              </a:solidFill>
            </a:rPr>
            <a:t>Комиссия по проведению специальной оценки условий труда</a:t>
          </a:r>
          <a:endParaRPr lang="ru-RU" sz="2400" b="1" dirty="0">
            <a:solidFill>
              <a:schemeClr val="tx2"/>
            </a:solidFill>
          </a:endParaRPr>
        </a:p>
      </dgm:t>
    </dgm:pt>
    <dgm:pt modelId="{34FBC35E-F47A-44DF-AC15-00CABDACA983}" type="parTrans" cxnId="{9D3E2C40-0E96-44FA-AED8-D0892AEA2F6B}">
      <dgm:prSet/>
      <dgm:spPr/>
      <dgm:t>
        <a:bodyPr/>
        <a:lstStyle/>
        <a:p>
          <a:endParaRPr lang="ru-RU" sz="1800"/>
        </a:p>
      </dgm:t>
    </dgm:pt>
    <dgm:pt modelId="{5FE4CC3B-046D-4F9C-BF88-6D4C16D39D32}" type="sibTrans" cxnId="{9D3E2C40-0E96-44FA-AED8-D0892AEA2F6B}">
      <dgm:prSet/>
      <dgm:spPr/>
      <dgm:t>
        <a:bodyPr/>
        <a:lstStyle/>
        <a:p>
          <a:endParaRPr lang="ru-RU" sz="1800"/>
        </a:p>
      </dgm:t>
    </dgm:pt>
    <dgm:pt modelId="{78FB3EFE-F9D3-4C70-AC69-9DA9F9F989EC}">
      <dgm:prSet phldrT="[Текст]" custT="1"/>
      <dgm:spPr>
        <a:noFill/>
      </dgm:spPr>
      <dgm:t>
        <a:bodyPr/>
        <a:lstStyle/>
        <a:p>
          <a:endParaRPr lang="ru-RU" sz="1800" dirty="0">
            <a:solidFill>
              <a:schemeClr val="tx2"/>
            </a:solidFill>
          </a:endParaRPr>
        </a:p>
      </dgm:t>
    </dgm:pt>
    <dgm:pt modelId="{9E33E17A-B2EF-46B1-8A28-459359DD71A0}" type="parTrans" cxnId="{AFAEF58E-D771-47AE-BAD4-84540AE4909B}">
      <dgm:prSet/>
      <dgm:spPr/>
      <dgm:t>
        <a:bodyPr/>
        <a:lstStyle/>
        <a:p>
          <a:endParaRPr lang="ru-RU" sz="1800"/>
        </a:p>
      </dgm:t>
    </dgm:pt>
    <dgm:pt modelId="{907BD10A-804B-4EA3-AA5A-635A9FD1106B}" type="sibTrans" cxnId="{AFAEF58E-D771-47AE-BAD4-84540AE4909B}">
      <dgm:prSet/>
      <dgm:spPr/>
      <dgm:t>
        <a:bodyPr/>
        <a:lstStyle/>
        <a:p>
          <a:endParaRPr lang="ru-RU" sz="1800"/>
        </a:p>
      </dgm:t>
    </dgm:pt>
    <dgm:pt modelId="{4D4CF799-B8A5-418E-8F8F-89456D6AAE65}">
      <dgm:prSet phldrT="[Текст]" custT="1"/>
      <dgm:spPr>
        <a:solidFill>
          <a:schemeClr val="accent1">
            <a:lumMod val="40000"/>
            <a:lumOff val="60000"/>
            <a:alpha val="70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2400" dirty="0" smtClean="0">
              <a:solidFill>
                <a:schemeClr val="tx2"/>
              </a:solidFill>
            </a:rPr>
            <a:t>Работодатель (председатель комиссии), </a:t>
          </a:r>
        </a:p>
        <a:p>
          <a:pPr marL="0" marR="0" indent="0" defTabSz="914400" eaLnBrk="1" fontAlgn="auto" latinLnBrk="0" hangingPunct="1">
            <a:lnSpc>
              <a:spcPct val="100000"/>
            </a:lnSpc>
            <a:spcBef>
              <a:spcPts val="0"/>
            </a:spcBef>
            <a:spcAft>
              <a:spcPts val="0"/>
            </a:spcAft>
            <a:buClrTx/>
            <a:buSzTx/>
            <a:buFontTx/>
            <a:buNone/>
            <a:tabLst/>
            <a:defRPr/>
          </a:pPr>
          <a:r>
            <a:rPr lang="ru-RU" sz="2400" dirty="0" smtClean="0">
              <a:solidFill>
                <a:schemeClr val="tx2"/>
              </a:solidFill>
            </a:rPr>
            <a:t>его представители, </a:t>
          </a:r>
        </a:p>
        <a:p>
          <a:pPr marL="0" marR="0" indent="0" defTabSz="914400" eaLnBrk="1" fontAlgn="auto" latinLnBrk="0" hangingPunct="1">
            <a:lnSpc>
              <a:spcPct val="100000"/>
            </a:lnSpc>
            <a:spcBef>
              <a:spcPts val="0"/>
            </a:spcBef>
            <a:spcAft>
              <a:spcPts val="0"/>
            </a:spcAft>
            <a:buClrTx/>
            <a:buSzTx/>
            <a:buFontTx/>
            <a:buNone/>
            <a:tabLst/>
            <a:defRPr/>
          </a:pPr>
          <a:r>
            <a:rPr lang="ru-RU" sz="2400" dirty="0" smtClean="0">
              <a:solidFill>
                <a:schemeClr val="tx2"/>
              </a:solidFill>
            </a:rPr>
            <a:t>включая специалиста по охране труда</a:t>
          </a:r>
        </a:p>
        <a:p>
          <a:pPr marL="0" marR="0" indent="0" defTabSz="914400" eaLnBrk="1" fontAlgn="auto" latinLnBrk="0" hangingPunct="1">
            <a:lnSpc>
              <a:spcPct val="100000"/>
            </a:lnSpc>
            <a:spcBef>
              <a:spcPts val="0"/>
            </a:spcBef>
            <a:spcAft>
              <a:spcPts val="0"/>
            </a:spcAft>
            <a:buClrTx/>
            <a:buSzTx/>
            <a:buFontTx/>
            <a:buNone/>
            <a:tabLst/>
            <a:defRPr/>
          </a:pPr>
          <a:endParaRPr lang="ru-RU" sz="1800" dirty="0" smtClean="0">
            <a:solidFill>
              <a:schemeClr val="tx2"/>
            </a:solidFill>
          </a:endParaRPr>
        </a:p>
        <a:p>
          <a:pPr defTabSz="800100">
            <a:lnSpc>
              <a:spcPct val="90000"/>
            </a:lnSpc>
            <a:spcBef>
              <a:spcPct val="0"/>
            </a:spcBef>
            <a:spcAft>
              <a:spcPct val="35000"/>
            </a:spcAft>
          </a:pPr>
          <a:endParaRPr lang="ru-RU" sz="1800" dirty="0"/>
        </a:p>
      </dgm:t>
    </dgm:pt>
    <dgm:pt modelId="{932F683D-C0E3-481D-A504-477B9B1047BA}" type="parTrans" cxnId="{D773920B-F67D-4B00-ACFA-4280C5A66CF6}">
      <dgm:prSet/>
      <dgm:spPr/>
      <dgm:t>
        <a:bodyPr/>
        <a:lstStyle/>
        <a:p>
          <a:endParaRPr lang="ru-RU" sz="1800"/>
        </a:p>
      </dgm:t>
    </dgm:pt>
    <dgm:pt modelId="{BC1AE6E9-236A-4CAB-ABE9-7BD77F8ECBC1}" type="sibTrans" cxnId="{D773920B-F67D-4B00-ACFA-4280C5A66CF6}">
      <dgm:prSet/>
      <dgm:spPr/>
      <dgm:t>
        <a:bodyPr/>
        <a:lstStyle/>
        <a:p>
          <a:endParaRPr lang="ru-RU" sz="1800"/>
        </a:p>
      </dgm:t>
    </dgm:pt>
    <dgm:pt modelId="{9BF4C27A-03EC-4EE2-BF02-C4A1BB9F3F2C}">
      <dgm:prSet custT="1"/>
      <dgm:spPr>
        <a:solidFill>
          <a:schemeClr val="accent1">
            <a:alpha val="70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2400" dirty="0" smtClean="0"/>
            <a:t>Представители профсоюза или иного представительного органа работников </a:t>
          </a:r>
        </a:p>
        <a:p>
          <a:pPr marL="0" marR="0" indent="0" defTabSz="914400" eaLnBrk="1" fontAlgn="auto" latinLnBrk="0" hangingPunct="1">
            <a:lnSpc>
              <a:spcPct val="100000"/>
            </a:lnSpc>
            <a:spcBef>
              <a:spcPts val="0"/>
            </a:spcBef>
            <a:spcAft>
              <a:spcPts val="0"/>
            </a:spcAft>
            <a:buClrTx/>
            <a:buSzTx/>
            <a:buFontTx/>
            <a:buNone/>
            <a:tabLst/>
            <a:defRPr/>
          </a:pPr>
          <a:r>
            <a:rPr lang="ru-RU" sz="2400" dirty="0" smtClean="0"/>
            <a:t>(при наличии)</a:t>
          </a:r>
        </a:p>
        <a:p>
          <a:pPr marL="0" marR="0" indent="0" defTabSz="914400" eaLnBrk="1" fontAlgn="auto" latinLnBrk="0" hangingPunct="1">
            <a:lnSpc>
              <a:spcPct val="100000"/>
            </a:lnSpc>
            <a:spcBef>
              <a:spcPts val="0"/>
            </a:spcBef>
            <a:spcAft>
              <a:spcPts val="0"/>
            </a:spcAft>
            <a:buClrTx/>
            <a:buSzTx/>
            <a:buFontTx/>
            <a:buNone/>
            <a:tabLst/>
            <a:defRPr/>
          </a:pPr>
          <a:endParaRPr lang="ru-RU" sz="1800" dirty="0" smtClean="0"/>
        </a:p>
        <a:p>
          <a:pPr marL="0" marR="0" indent="0" defTabSz="914400" eaLnBrk="1" fontAlgn="auto" latinLnBrk="0" hangingPunct="1">
            <a:lnSpc>
              <a:spcPct val="100000"/>
            </a:lnSpc>
            <a:spcBef>
              <a:spcPts val="0"/>
            </a:spcBef>
            <a:spcAft>
              <a:spcPts val="0"/>
            </a:spcAft>
            <a:buClrTx/>
            <a:buSzTx/>
            <a:buFontTx/>
            <a:buNone/>
            <a:tabLst/>
            <a:defRPr/>
          </a:pPr>
          <a:endParaRPr lang="ru-RU" sz="1800" dirty="0" smtClean="0"/>
        </a:p>
        <a:p>
          <a:pPr defTabSz="800100">
            <a:lnSpc>
              <a:spcPct val="90000"/>
            </a:lnSpc>
            <a:spcBef>
              <a:spcPct val="0"/>
            </a:spcBef>
            <a:spcAft>
              <a:spcPct val="35000"/>
            </a:spcAft>
          </a:pPr>
          <a:endParaRPr lang="ru-RU" dirty="0"/>
        </a:p>
      </dgm:t>
    </dgm:pt>
    <dgm:pt modelId="{85051DAA-3FB4-43F9-95AD-814C15DD316A}" type="parTrans" cxnId="{2EFC5492-86EC-4D9D-8D2C-FE6B4DB9FF01}">
      <dgm:prSet/>
      <dgm:spPr/>
      <dgm:t>
        <a:bodyPr/>
        <a:lstStyle/>
        <a:p>
          <a:endParaRPr lang="ru-RU"/>
        </a:p>
      </dgm:t>
    </dgm:pt>
    <dgm:pt modelId="{5301E155-07A7-41F7-AEB5-B1B8DF467288}" type="sibTrans" cxnId="{2EFC5492-86EC-4D9D-8D2C-FE6B4DB9FF01}">
      <dgm:prSet/>
      <dgm:spPr/>
      <dgm:t>
        <a:bodyPr/>
        <a:lstStyle/>
        <a:p>
          <a:endParaRPr lang="ru-RU"/>
        </a:p>
      </dgm:t>
    </dgm:pt>
    <dgm:pt modelId="{4C54A7A9-BDFB-460D-B607-D40114E2B6AE}" type="pres">
      <dgm:prSet presAssocID="{E99BFD0B-F346-491E-8E80-982B1AED9BD5}" presName="diagram" presStyleCnt="0">
        <dgm:presLayoutVars>
          <dgm:chMax val="1"/>
          <dgm:dir/>
          <dgm:animLvl val="ctr"/>
          <dgm:resizeHandles val="exact"/>
        </dgm:presLayoutVars>
      </dgm:prSet>
      <dgm:spPr/>
      <dgm:t>
        <a:bodyPr/>
        <a:lstStyle/>
        <a:p>
          <a:endParaRPr lang="ru-RU"/>
        </a:p>
      </dgm:t>
    </dgm:pt>
    <dgm:pt modelId="{8F70B413-702D-4A50-87B8-2A17C695BC06}" type="pres">
      <dgm:prSet presAssocID="{E99BFD0B-F346-491E-8E80-982B1AED9BD5}" presName="matrix" presStyleCnt="0"/>
      <dgm:spPr/>
    </dgm:pt>
    <dgm:pt modelId="{C4C2DFB4-DDB5-494C-8A4D-97F0BA964B1E}" type="pres">
      <dgm:prSet presAssocID="{E99BFD0B-F346-491E-8E80-982B1AED9BD5}" presName="tile1" presStyleLbl="node1" presStyleIdx="0" presStyleCnt="4" custScaleX="96694" custLinFactNeighborX="23347"/>
      <dgm:spPr/>
      <dgm:t>
        <a:bodyPr/>
        <a:lstStyle/>
        <a:p>
          <a:endParaRPr lang="ru-RU"/>
        </a:p>
      </dgm:t>
    </dgm:pt>
    <dgm:pt modelId="{08B04C5F-7891-4CE0-A0C8-77B54131E034}" type="pres">
      <dgm:prSet presAssocID="{E99BFD0B-F346-491E-8E80-982B1AED9BD5}" presName="tile1text" presStyleLbl="node1" presStyleIdx="0" presStyleCnt="4">
        <dgm:presLayoutVars>
          <dgm:chMax val="0"/>
          <dgm:chPref val="0"/>
          <dgm:bulletEnabled val="1"/>
        </dgm:presLayoutVars>
      </dgm:prSet>
      <dgm:spPr/>
      <dgm:t>
        <a:bodyPr/>
        <a:lstStyle/>
        <a:p>
          <a:endParaRPr lang="ru-RU"/>
        </a:p>
      </dgm:t>
    </dgm:pt>
    <dgm:pt modelId="{F7CB0726-43BD-42EF-AC0C-06F010C52FDB}" type="pres">
      <dgm:prSet presAssocID="{E99BFD0B-F346-491E-8E80-982B1AED9BD5}" presName="tile2" presStyleLbl="node1" presStyleIdx="1" presStyleCnt="4" custScaleX="164050" custScaleY="101335" custLinFactNeighborX="-32334" custLinFactNeighborY="334"/>
      <dgm:spPr/>
      <dgm:t>
        <a:bodyPr/>
        <a:lstStyle/>
        <a:p>
          <a:endParaRPr lang="ru-RU"/>
        </a:p>
      </dgm:t>
    </dgm:pt>
    <dgm:pt modelId="{9FDFE358-E13C-4787-9E1C-4735A4E94624}" type="pres">
      <dgm:prSet presAssocID="{E99BFD0B-F346-491E-8E80-982B1AED9BD5}" presName="tile2text" presStyleLbl="node1" presStyleIdx="1" presStyleCnt="4">
        <dgm:presLayoutVars>
          <dgm:chMax val="0"/>
          <dgm:chPref val="0"/>
          <dgm:bulletEnabled val="1"/>
        </dgm:presLayoutVars>
      </dgm:prSet>
      <dgm:spPr/>
      <dgm:t>
        <a:bodyPr/>
        <a:lstStyle/>
        <a:p>
          <a:endParaRPr lang="ru-RU"/>
        </a:p>
      </dgm:t>
    </dgm:pt>
    <dgm:pt modelId="{E3D38997-6985-404B-AC04-667479442CB9}" type="pres">
      <dgm:prSet presAssocID="{E99BFD0B-F346-491E-8E80-982B1AED9BD5}" presName="tile3" presStyleLbl="node1" presStyleIdx="2" presStyleCnt="4" custScaleX="147107" custLinFactNeighborX="27789" custLinFactNeighborY="-1667"/>
      <dgm:spPr/>
      <dgm:t>
        <a:bodyPr/>
        <a:lstStyle/>
        <a:p>
          <a:endParaRPr lang="ru-RU"/>
        </a:p>
      </dgm:t>
    </dgm:pt>
    <dgm:pt modelId="{54F4703D-0547-4410-9092-E1C4E807164F}" type="pres">
      <dgm:prSet presAssocID="{E99BFD0B-F346-491E-8E80-982B1AED9BD5}" presName="tile3text" presStyleLbl="node1" presStyleIdx="2" presStyleCnt="4">
        <dgm:presLayoutVars>
          <dgm:chMax val="0"/>
          <dgm:chPref val="0"/>
          <dgm:bulletEnabled val="1"/>
        </dgm:presLayoutVars>
      </dgm:prSet>
      <dgm:spPr>
        <a:solidFill>
          <a:schemeClr val="accent4">
            <a:lumMod val="60000"/>
            <a:lumOff val="40000"/>
          </a:schemeClr>
        </a:solidFill>
      </dgm:spPr>
      <dgm:t>
        <a:bodyPr/>
        <a:lstStyle/>
        <a:p>
          <a:endParaRPr lang="ru-RU"/>
        </a:p>
      </dgm:t>
    </dgm:pt>
    <dgm:pt modelId="{C41ECB47-22A9-4B49-BDAB-8F54E823581A}" type="pres">
      <dgm:prSet presAssocID="{E99BFD0B-F346-491E-8E80-982B1AED9BD5}" presName="tile4" presStyleLbl="node1" presStyleIdx="3" presStyleCnt="4" custAng="6765144" custFlipVert="0" custFlipHor="1" custScaleX="1049" custScaleY="2975" custLinFactNeighborX="25310" custLinFactNeighborY="-334"/>
      <dgm:spPr/>
      <dgm:t>
        <a:bodyPr/>
        <a:lstStyle/>
        <a:p>
          <a:endParaRPr lang="ru-RU"/>
        </a:p>
      </dgm:t>
    </dgm:pt>
    <dgm:pt modelId="{0A42A234-E7C0-4789-9DDB-3D9D76F4A048}" type="pres">
      <dgm:prSet presAssocID="{E99BFD0B-F346-491E-8E80-982B1AED9BD5}" presName="tile4text" presStyleLbl="node1" presStyleIdx="3" presStyleCnt="4">
        <dgm:presLayoutVars>
          <dgm:chMax val="0"/>
          <dgm:chPref val="0"/>
          <dgm:bulletEnabled val="1"/>
        </dgm:presLayoutVars>
      </dgm:prSet>
      <dgm:spPr/>
      <dgm:t>
        <a:bodyPr/>
        <a:lstStyle/>
        <a:p>
          <a:endParaRPr lang="ru-RU"/>
        </a:p>
      </dgm:t>
    </dgm:pt>
    <dgm:pt modelId="{3F6E8963-AE2E-45C9-B32D-581B4B071207}" type="pres">
      <dgm:prSet presAssocID="{E99BFD0B-F346-491E-8E80-982B1AED9BD5}" presName="centerTile" presStyleLbl="fgShp" presStyleIdx="0" presStyleCnt="1" custScaleX="162534" custScaleY="89331" custLinFactNeighborX="2755" custLinFactNeighborY="-11334">
        <dgm:presLayoutVars>
          <dgm:chMax val="0"/>
          <dgm:chPref val="0"/>
        </dgm:presLayoutVars>
      </dgm:prSet>
      <dgm:spPr/>
      <dgm:t>
        <a:bodyPr/>
        <a:lstStyle/>
        <a:p>
          <a:endParaRPr lang="ru-RU"/>
        </a:p>
      </dgm:t>
    </dgm:pt>
  </dgm:ptLst>
  <dgm:cxnLst>
    <dgm:cxn modelId="{74972EE0-8B8D-43E9-A597-4F0348E245E1}" type="presOf" srcId="{4D4CF799-B8A5-418E-8F8F-89456D6AAE65}" destId="{9FDFE358-E13C-4787-9E1C-4735A4E94624}" srcOrd="1" destOrd="0" presId="urn:microsoft.com/office/officeart/2005/8/layout/matrix1"/>
    <dgm:cxn modelId="{9D3E2C40-0E96-44FA-AED8-D0892AEA2F6B}" srcId="{E99BFD0B-F346-491E-8E80-982B1AED9BD5}" destId="{B2F90DF8-E9C1-415B-AE04-933EB25E894D}" srcOrd="0" destOrd="0" parTransId="{34FBC35E-F47A-44DF-AC15-00CABDACA983}" sibTransId="{5FE4CC3B-046D-4F9C-BF88-6D4C16D39D32}"/>
    <dgm:cxn modelId="{65F4C874-8356-4AE0-AA42-320562F758D4}" type="presOf" srcId="{4D4CF799-B8A5-418E-8F8F-89456D6AAE65}" destId="{F7CB0726-43BD-42EF-AC0C-06F010C52FDB}" srcOrd="0" destOrd="0" presId="urn:microsoft.com/office/officeart/2005/8/layout/matrix1"/>
    <dgm:cxn modelId="{16B8AA4B-1C08-4F8D-B1BE-FD98D05D2251}" type="presOf" srcId="{9BF4C27A-03EC-4EE2-BF02-C4A1BB9F3F2C}" destId="{E3D38997-6985-404B-AC04-667479442CB9}" srcOrd="0" destOrd="0" presId="urn:microsoft.com/office/officeart/2005/8/layout/matrix1"/>
    <dgm:cxn modelId="{82578BC7-924E-4C22-BD27-05983BEB5551}" type="presOf" srcId="{78FB3EFE-F9D3-4C70-AC69-9DA9F9F989EC}" destId="{C4C2DFB4-DDB5-494C-8A4D-97F0BA964B1E}" srcOrd="0" destOrd="0" presId="urn:microsoft.com/office/officeart/2005/8/layout/matrix1"/>
    <dgm:cxn modelId="{35F3F5BC-DE16-4945-9AF5-5D7DD741D3ED}" type="presOf" srcId="{B2F90DF8-E9C1-415B-AE04-933EB25E894D}" destId="{3F6E8963-AE2E-45C9-B32D-581B4B071207}" srcOrd="0" destOrd="0" presId="urn:microsoft.com/office/officeart/2005/8/layout/matrix1"/>
    <dgm:cxn modelId="{1217C50E-9E4C-40E2-A5A1-07FA0BCED856}" type="presOf" srcId="{78FB3EFE-F9D3-4C70-AC69-9DA9F9F989EC}" destId="{08B04C5F-7891-4CE0-A0C8-77B54131E034}" srcOrd="1" destOrd="0" presId="urn:microsoft.com/office/officeart/2005/8/layout/matrix1"/>
    <dgm:cxn modelId="{AFAEF58E-D771-47AE-BAD4-84540AE4909B}" srcId="{B2F90DF8-E9C1-415B-AE04-933EB25E894D}" destId="{78FB3EFE-F9D3-4C70-AC69-9DA9F9F989EC}" srcOrd="0" destOrd="0" parTransId="{9E33E17A-B2EF-46B1-8A28-459359DD71A0}" sibTransId="{907BD10A-804B-4EA3-AA5A-635A9FD1106B}"/>
    <dgm:cxn modelId="{E622D148-3BE3-416C-998D-31E72C0AAB13}" type="presOf" srcId="{9BF4C27A-03EC-4EE2-BF02-C4A1BB9F3F2C}" destId="{54F4703D-0547-4410-9092-E1C4E807164F}" srcOrd="1" destOrd="0" presId="urn:microsoft.com/office/officeart/2005/8/layout/matrix1"/>
    <dgm:cxn modelId="{335B0738-5D72-4542-B670-16318B509007}" type="presOf" srcId="{E99BFD0B-F346-491E-8E80-982B1AED9BD5}" destId="{4C54A7A9-BDFB-460D-B607-D40114E2B6AE}" srcOrd="0" destOrd="0" presId="urn:microsoft.com/office/officeart/2005/8/layout/matrix1"/>
    <dgm:cxn modelId="{2EFC5492-86EC-4D9D-8D2C-FE6B4DB9FF01}" srcId="{B2F90DF8-E9C1-415B-AE04-933EB25E894D}" destId="{9BF4C27A-03EC-4EE2-BF02-C4A1BB9F3F2C}" srcOrd="2" destOrd="0" parTransId="{85051DAA-3FB4-43F9-95AD-814C15DD316A}" sibTransId="{5301E155-07A7-41F7-AEB5-B1B8DF467288}"/>
    <dgm:cxn modelId="{D773920B-F67D-4B00-ACFA-4280C5A66CF6}" srcId="{B2F90DF8-E9C1-415B-AE04-933EB25E894D}" destId="{4D4CF799-B8A5-418E-8F8F-89456D6AAE65}" srcOrd="1" destOrd="0" parTransId="{932F683D-C0E3-481D-A504-477B9B1047BA}" sibTransId="{BC1AE6E9-236A-4CAB-ABE9-7BD77F8ECBC1}"/>
    <dgm:cxn modelId="{62E49DCC-5064-4DB7-80AC-0F07847C0315}" type="presParOf" srcId="{4C54A7A9-BDFB-460D-B607-D40114E2B6AE}" destId="{8F70B413-702D-4A50-87B8-2A17C695BC06}" srcOrd="0" destOrd="0" presId="urn:microsoft.com/office/officeart/2005/8/layout/matrix1"/>
    <dgm:cxn modelId="{4CB06019-9C78-44BF-8F77-B724030B6956}" type="presParOf" srcId="{8F70B413-702D-4A50-87B8-2A17C695BC06}" destId="{C4C2DFB4-DDB5-494C-8A4D-97F0BA964B1E}" srcOrd="0" destOrd="0" presId="urn:microsoft.com/office/officeart/2005/8/layout/matrix1"/>
    <dgm:cxn modelId="{990B5AE0-841A-4BF0-88BF-360106522E09}" type="presParOf" srcId="{8F70B413-702D-4A50-87B8-2A17C695BC06}" destId="{08B04C5F-7891-4CE0-A0C8-77B54131E034}" srcOrd="1" destOrd="0" presId="urn:microsoft.com/office/officeart/2005/8/layout/matrix1"/>
    <dgm:cxn modelId="{4BA4A6A1-1550-46CB-B07A-D6409B85F6FF}" type="presParOf" srcId="{8F70B413-702D-4A50-87B8-2A17C695BC06}" destId="{F7CB0726-43BD-42EF-AC0C-06F010C52FDB}" srcOrd="2" destOrd="0" presId="urn:microsoft.com/office/officeart/2005/8/layout/matrix1"/>
    <dgm:cxn modelId="{D97B5F80-7542-4B7A-B155-BB529B78D201}" type="presParOf" srcId="{8F70B413-702D-4A50-87B8-2A17C695BC06}" destId="{9FDFE358-E13C-4787-9E1C-4735A4E94624}" srcOrd="3" destOrd="0" presId="urn:microsoft.com/office/officeart/2005/8/layout/matrix1"/>
    <dgm:cxn modelId="{789BD12A-572F-4F8F-B3BF-75B69CCEE0DD}" type="presParOf" srcId="{8F70B413-702D-4A50-87B8-2A17C695BC06}" destId="{E3D38997-6985-404B-AC04-667479442CB9}" srcOrd="4" destOrd="0" presId="urn:microsoft.com/office/officeart/2005/8/layout/matrix1"/>
    <dgm:cxn modelId="{887C7924-B4B6-4988-AF59-2B075944112C}" type="presParOf" srcId="{8F70B413-702D-4A50-87B8-2A17C695BC06}" destId="{54F4703D-0547-4410-9092-E1C4E807164F}" srcOrd="5" destOrd="0" presId="urn:microsoft.com/office/officeart/2005/8/layout/matrix1"/>
    <dgm:cxn modelId="{31C607FB-78E5-4254-ABDD-A192BB9C00C9}" type="presParOf" srcId="{8F70B413-702D-4A50-87B8-2A17C695BC06}" destId="{C41ECB47-22A9-4B49-BDAB-8F54E823581A}" srcOrd="6" destOrd="0" presId="urn:microsoft.com/office/officeart/2005/8/layout/matrix1"/>
    <dgm:cxn modelId="{935ACE0E-E489-4259-A6C2-5A774AFF2FBB}" type="presParOf" srcId="{8F70B413-702D-4A50-87B8-2A17C695BC06}" destId="{0A42A234-E7C0-4789-9DDB-3D9D76F4A048}" srcOrd="7" destOrd="0" presId="urn:microsoft.com/office/officeart/2005/8/layout/matrix1"/>
    <dgm:cxn modelId="{0B6441F6-8B59-4A49-BF25-51BF56087A63}" type="presParOf" srcId="{4C54A7A9-BDFB-460D-B607-D40114E2B6AE}" destId="{3F6E8963-AE2E-45C9-B32D-581B4B071207}" srcOrd="1" destOrd="0" presId="urn:microsoft.com/office/officeart/2005/8/layout/matrix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274C268-CC18-41DA-ACB9-0E73D5C1BA11}"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ru-RU"/>
        </a:p>
      </dgm:t>
    </dgm:pt>
    <dgm:pt modelId="{D4A45FD3-1C88-4093-B9B0-285827A5B277}">
      <dgm:prSet phldrT="[Текст]" custT="1"/>
      <dgm:spPr/>
      <dgm:t>
        <a:bodyPr/>
        <a:lstStyle/>
        <a:p>
          <a:r>
            <a:rPr lang="ru-RU" sz="2000" b="1" dirty="0" smtClean="0"/>
            <a:t>Декларация соответствия условий труда</a:t>
          </a:r>
          <a:endParaRPr lang="ru-RU" sz="2000" b="1" dirty="0"/>
        </a:p>
      </dgm:t>
    </dgm:pt>
    <dgm:pt modelId="{02A3CB8C-332E-47E8-859A-23599C47F5DB}" type="parTrans" cxnId="{F3A5D26B-D49F-4F01-A287-FFC7893519AD}">
      <dgm:prSet/>
      <dgm:spPr/>
      <dgm:t>
        <a:bodyPr/>
        <a:lstStyle/>
        <a:p>
          <a:endParaRPr lang="ru-RU"/>
        </a:p>
      </dgm:t>
    </dgm:pt>
    <dgm:pt modelId="{B42E81B3-6D24-458B-B1F7-E469488EB448}" type="sibTrans" cxnId="{F3A5D26B-D49F-4F01-A287-FFC7893519AD}">
      <dgm:prSet/>
      <dgm:spPr>
        <a:solidFill>
          <a:schemeClr val="accent1">
            <a:tint val="60000"/>
            <a:hueOff val="0"/>
            <a:satOff val="0"/>
            <a:lumOff val="0"/>
          </a:schemeClr>
        </a:solidFill>
      </dgm:spPr>
      <dgm:t>
        <a:bodyPr/>
        <a:lstStyle/>
        <a:p>
          <a:endParaRPr lang="ru-RU" dirty="0"/>
        </a:p>
      </dgm:t>
    </dgm:pt>
    <dgm:pt modelId="{85F7D90D-CDDB-4911-80FD-672AF31E4612}">
      <dgm:prSet phldrT="[Текст]" custT="1"/>
      <dgm:spPr/>
      <dgm:t>
        <a:bodyPr/>
        <a:lstStyle/>
        <a:p>
          <a:r>
            <a:rPr lang="ru-RU" sz="1600" dirty="0" smtClean="0"/>
            <a:t>Оформляется в порядке, установленном федеральным органом исполнительной власти, осуществляющим функции по выработке государственной политики и нормативно-правовому регулированию в сфере труда</a:t>
          </a:r>
          <a:endParaRPr lang="ru-RU" sz="1600" dirty="0"/>
        </a:p>
      </dgm:t>
    </dgm:pt>
    <dgm:pt modelId="{D0C51EBB-7388-46B9-A481-19C14A29AC09}" type="parTrans" cxnId="{8B29F586-E609-4A94-B67F-D60981603BA7}">
      <dgm:prSet/>
      <dgm:spPr/>
      <dgm:t>
        <a:bodyPr/>
        <a:lstStyle/>
        <a:p>
          <a:endParaRPr lang="ru-RU"/>
        </a:p>
      </dgm:t>
    </dgm:pt>
    <dgm:pt modelId="{53BE22C7-E81A-4951-A852-A8D57D3FAE8B}" type="sibTrans" cxnId="{8B29F586-E609-4A94-B67F-D60981603BA7}">
      <dgm:prSet/>
      <dgm:spPr/>
      <dgm:t>
        <a:bodyPr/>
        <a:lstStyle/>
        <a:p>
          <a:endParaRPr lang="ru-RU"/>
        </a:p>
      </dgm:t>
    </dgm:pt>
    <dgm:pt modelId="{0F8221F6-2D07-4CFA-8291-31E722B27103}">
      <dgm:prSet phldrT="[Текст]" custT="1"/>
      <dgm:spPr/>
      <dgm:t>
        <a:bodyPr/>
        <a:lstStyle/>
        <a:p>
          <a:r>
            <a:rPr lang="ru-RU" sz="2000" b="1" dirty="0" smtClean="0"/>
            <a:t>Реестр деклараций соответствия условий труда</a:t>
          </a:r>
          <a:endParaRPr lang="ru-RU" sz="2000" b="1" dirty="0"/>
        </a:p>
      </dgm:t>
    </dgm:pt>
    <dgm:pt modelId="{54EB0538-9C50-46C3-8928-45A02011D827}" type="parTrans" cxnId="{AC610AC8-EAA5-4B2D-BD91-C3B1818B6DC3}">
      <dgm:prSet/>
      <dgm:spPr/>
      <dgm:t>
        <a:bodyPr/>
        <a:lstStyle/>
        <a:p>
          <a:endParaRPr lang="ru-RU"/>
        </a:p>
      </dgm:t>
    </dgm:pt>
    <dgm:pt modelId="{F7454961-E1D0-479F-91F3-14A65CF68765}" type="sibTrans" cxnId="{AC610AC8-EAA5-4B2D-BD91-C3B1818B6DC3}">
      <dgm:prSet/>
      <dgm:spPr/>
      <dgm:t>
        <a:bodyPr/>
        <a:lstStyle/>
        <a:p>
          <a:endParaRPr lang="ru-RU"/>
        </a:p>
      </dgm:t>
    </dgm:pt>
    <dgm:pt modelId="{2D6ED3EB-0E07-4561-A56A-3B2F35A668F6}">
      <dgm:prSet phldrT="[Текст]" custT="1"/>
      <dgm:spPr/>
      <dgm:t>
        <a:bodyPr/>
        <a:lstStyle/>
        <a:p>
          <a:r>
            <a:rPr lang="ru-RU" sz="1600" dirty="0" smtClean="0"/>
            <a:t>Ведет федеральный орган исполнительной власти, уполномоченный на осуществление федерального государственного надзора за соблюдением трудового законодательства и иных нормативных правовых актов, содержащих нормы трудового права</a:t>
          </a:r>
          <a:endParaRPr lang="ru-RU" sz="1600" dirty="0"/>
        </a:p>
      </dgm:t>
    </dgm:pt>
    <dgm:pt modelId="{F86385D6-547B-4030-87F1-4FDA1E8E66B5}" type="parTrans" cxnId="{08CE2E9D-907E-48EB-9560-D70368ED0B11}">
      <dgm:prSet/>
      <dgm:spPr/>
      <dgm:t>
        <a:bodyPr/>
        <a:lstStyle/>
        <a:p>
          <a:endParaRPr lang="ru-RU"/>
        </a:p>
      </dgm:t>
    </dgm:pt>
    <dgm:pt modelId="{ACCD3D06-A80C-4BBD-929E-E16FFF49D39F}" type="sibTrans" cxnId="{08CE2E9D-907E-48EB-9560-D70368ED0B11}">
      <dgm:prSet/>
      <dgm:spPr/>
      <dgm:t>
        <a:bodyPr/>
        <a:lstStyle/>
        <a:p>
          <a:endParaRPr lang="ru-RU"/>
        </a:p>
      </dgm:t>
    </dgm:pt>
    <dgm:pt modelId="{65632984-4763-4520-A99E-4E56AA066ACD}" type="pres">
      <dgm:prSet presAssocID="{4274C268-CC18-41DA-ACB9-0E73D5C1BA11}" presName="Name0" presStyleCnt="0">
        <dgm:presLayoutVars>
          <dgm:dir/>
          <dgm:animLvl val="lvl"/>
          <dgm:resizeHandles val="exact"/>
        </dgm:presLayoutVars>
      </dgm:prSet>
      <dgm:spPr/>
      <dgm:t>
        <a:bodyPr/>
        <a:lstStyle/>
        <a:p>
          <a:endParaRPr lang="ru-RU"/>
        </a:p>
      </dgm:t>
    </dgm:pt>
    <dgm:pt modelId="{1FAC59C0-F6C9-467B-82D4-426A51E661C7}" type="pres">
      <dgm:prSet presAssocID="{4274C268-CC18-41DA-ACB9-0E73D5C1BA11}" presName="tSp" presStyleCnt="0"/>
      <dgm:spPr/>
    </dgm:pt>
    <dgm:pt modelId="{76C6349E-FB6D-48F7-80CF-05B39267346E}" type="pres">
      <dgm:prSet presAssocID="{4274C268-CC18-41DA-ACB9-0E73D5C1BA11}" presName="bSp" presStyleCnt="0"/>
      <dgm:spPr/>
    </dgm:pt>
    <dgm:pt modelId="{04A87724-8E96-444A-8107-1603A8D3EDCC}" type="pres">
      <dgm:prSet presAssocID="{4274C268-CC18-41DA-ACB9-0E73D5C1BA11}" presName="process" presStyleCnt="0"/>
      <dgm:spPr/>
    </dgm:pt>
    <dgm:pt modelId="{D70BC51F-95ED-4F5E-8A3D-CE04501E9319}" type="pres">
      <dgm:prSet presAssocID="{D4A45FD3-1C88-4093-B9B0-285827A5B277}" presName="composite1" presStyleCnt="0"/>
      <dgm:spPr/>
    </dgm:pt>
    <dgm:pt modelId="{CF2E69AA-C84C-46E3-8BC8-88BCB470788D}" type="pres">
      <dgm:prSet presAssocID="{D4A45FD3-1C88-4093-B9B0-285827A5B277}" presName="dummyNode1" presStyleLbl="node1" presStyleIdx="0" presStyleCnt="2"/>
      <dgm:spPr/>
    </dgm:pt>
    <dgm:pt modelId="{51CD6876-6956-4C6A-8C1E-6C22BAE0155D}" type="pres">
      <dgm:prSet presAssocID="{D4A45FD3-1C88-4093-B9B0-285827A5B277}" presName="childNode1" presStyleLbl="bgAcc1" presStyleIdx="0" presStyleCnt="2" custScaleX="214414" custScaleY="193868" custLinFactNeighborX="-228" custLinFactNeighborY="-27933">
        <dgm:presLayoutVars>
          <dgm:bulletEnabled val="1"/>
        </dgm:presLayoutVars>
      </dgm:prSet>
      <dgm:spPr/>
      <dgm:t>
        <a:bodyPr/>
        <a:lstStyle/>
        <a:p>
          <a:endParaRPr lang="ru-RU"/>
        </a:p>
      </dgm:t>
    </dgm:pt>
    <dgm:pt modelId="{6A071518-3E30-4320-A638-D8F0C6681EED}" type="pres">
      <dgm:prSet presAssocID="{D4A45FD3-1C88-4093-B9B0-285827A5B277}" presName="childNode1tx" presStyleLbl="bgAcc1" presStyleIdx="0" presStyleCnt="2">
        <dgm:presLayoutVars>
          <dgm:bulletEnabled val="1"/>
        </dgm:presLayoutVars>
      </dgm:prSet>
      <dgm:spPr/>
      <dgm:t>
        <a:bodyPr/>
        <a:lstStyle/>
        <a:p>
          <a:endParaRPr lang="ru-RU"/>
        </a:p>
      </dgm:t>
    </dgm:pt>
    <dgm:pt modelId="{27C8882A-2880-4D4E-8F5A-22B267AB581A}" type="pres">
      <dgm:prSet presAssocID="{D4A45FD3-1C88-4093-B9B0-285827A5B277}" presName="parentNode1" presStyleLbl="node1" presStyleIdx="0" presStyleCnt="2" custScaleX="197459" custScaleY="209599" custLinFactNeighborX="-6373" custLinFactNeighborY="43925">
        <dgm:presLayoutVars>
          <dgm:chMax val="1"/>
          <dgm:bulletEnabled val="1"/>
        </dgm:presLayoutVars>
      </dgm:prSet>
      <dgm:spPr/>
      <dgm:t>
        <a:bodyPr/>
        <a:lstStyle/>
        <a:p>
          <a:endParaRPr lang="ru-RU"/>
        </a:p>
      </dgm:t>
    </dgm:pt>
    <dgm:pt modelId="{FD0D3007-8A69-4B02-AA1B-0FFE90CE6FA7}" type="pres">
      <dgm:prSet presAssocID="{D4A45FD3-1C88-4093-B9B0-285827A5B277}" presName="connSite1" presStyleCnt="0"/>
      <dgm:spPr/>
    </dgm:pt>
    <dgm:pt modelId="{7D36E553-4210-439C-9A1D-729D7F54F903}" type="pres">
      <dgm:prSet presAssocID="{B42E81B3-6D24-458B-B1F7-E469488EB448}" presName="Name9" presStyleLbl="sibTrans2D1" presStyleIdx="0" presStyleCnt="1" custAng="736861" custLinFactNeighborX="9305" custLinFactNeighborY="-8974"/>
      <dgm:spPr/>
      <dgm:t>
        <a:bodyPr/>
        <a:lstStyle/>
        <a:p>
          <a:endParaRPr lang="ru-RU"/>
        </a:p>
      </dgm:t>
    </dgm:pt>
    <dgm:pt modelId="{3A56DB38-DB03-4816-94F8-D30E950D6228}" type="pres">
      <dgm:prSet presAssocID="{0F8221F6-2D07-4CFA-8291-31E722B27103}" presName="composite2" presStyleCnt="0"/>
      <dgm:spPr/>
    </dgm:pt>
    <dgm:pt modelId="{70507EC1-6762-48A5-A35E-5D0F83901F27}" type="pres">
      <dgm:prSet presAssocID="{0F8221F6-2D07-4CFA-8291-31E722B27103}" presName="dummyNode2" presStyleLbl="node1" presStyleIdx="0" presStyleCnt="2"/>
      <dgm:spPr/>
    </dgm:pt>
    <dgm:pt modelId="{6F0DAE7E-0F07-48D7-A644-331DD750E06B}" type="pres">
      <dgm:prSet presAssocID="{0F8221F6-2D07-4CFA-8291-31E722B27103}" presName="childNode2" presStyleLbl="bgAcc1" presStyleIdx="1" presStyleCnt="2" custScaleX="271524" custScaleY="145454" custLinFactNeighborX="-4753" custLinFactNeighborY="-40299">
        <dgm:presLayoutVars>
          <dgm:bulletEnabled val="1"/>
        </dgm:presLayoutVars>
      </dgm:prSet>
      <dgm:spPr/>
      <dgm:t>
        <a:bodyPr/>
        <a:lstStyle/>
        <a:p>
          <a:endParaRPr lang="ru-RU"/>
        </a:p>
      </dgm:t>
    </dgm:pt>
    <dgm:pt modelId="{3C16BB75-A83A-481A-9D11-7EC8861D80BA}" type="pres">
      <dgm:prSet presAssocID="{0F8221F6-2D07-4CFA-8291-31E722B27103}" presName="childNode2tx" presStyleLbl="bgAcc1" presStyleIdx="1" presStyleCnt="2">
        <dgm:presLayoutVars>
          <dgm:bulletEnabled val="1"/>
        </dgm:presLayoutVars>
      </dgm:prSet>
      <dgm:spPr/>
      <dgm:t>
        <a:bodyPr/>
        <a:lstStyle/>
        <a:p>
          <a:endParaRPr lang="ru-RU"/>
        </a:p>
      </dgm:t>
    </dgm:pt>
    <dgm:pt modelId="{5967DF65-BB51-44C7-92F1-316D7971131B}" type="pres">
      <dgm:prSet presAssocID="{0F8221F6-2D07-4CFA-8291-31E722B27103}" presName="parentNode2" presStyleLbl="node1" presStyleIdx="1" presStyleCnt="2" custScaleX="218064" custScaleY="241361" custLinFactY="-82543" custLinFactNeighborX="-22123" custLinFactNeighborY="-100000">
        <dgm:presLayoutVars>
          <dgm:chMax val="0"/>
          <dgm:bulletEnabled val="1"/>
        </dgm:presLayoutVars>
      </dgm:prSet>
      <dgm:spPr/>
      <dgm:t>
        <a:bodyPr/>
        <a:lstStyle/>
        <a:p>
          <a:endParaRPr lang="ru-RU"/>
        </a:p>
      </dgm:t>
    </dgm:pt>
    <dgm:pt modelId="{97CB8016-FF11-4318-9140-97CEB9219ADA}" type="pres">
      <dgm:prSet presAssocID="{0F8221F6-2D07-4CFA-8291-31E722B27103}" presName="connSite2" presStyleCnt="0"/>
      <dgm:spPr/>
    </dgm:pt>
  </dgm:ptLst>
  <dgm:cxnLst>
    <dgm:cxn modelId="{AC610AC8-EAA5-4B2D-BD91-C3B1818B6DC3}" srcId="{4274C268-CC18-41DA-ACB9-0E73D5C1BA11}" destId="{0F8221F6-2D07-4CFA-8291-31E722B27103}" srcOrd="1" destOrd="0" parTransId="{54EB0538-9C50-46C3-8928-45A02011D827}" sibTransId="{F7454961-E1D0-479F-91F3-14A65CF68765}"/>
    <dgm:cxn modelId="{FC74DF11-11A0-4744-B6F2-371DBBA6CDEE}" type="presOf" srcId="{85F7D90D-CDDB-4911-80FD-672AF31E4612}" destId="{6A071518-3E30-4320-A638-D8F0C6681EED}" srcOrd="1" destOrd="0" presId="urn:microsoft.com/office/officeart/2005/8/layout/hProcess4"/>
    <dgm:cxn modelId="{98B7206B-1BFD-45CD-AAD1-F90AC62E00B4}" type="presOf" srcId="{B42E81B3-6D24-458B-B1F7-E469488EB448}" destId="{7D36E553-4210-439C-9A1D-729D7F54F903}" srcOrd="0" destOrd="0" presId="urn:microsoft.com/office/officeart/2005/8/layout/hProcess4"/>
    <dgm:cxn modelId="{F3A5D26B-D49F-4F01-A287-FFC7893519AD}" srcId="{4274C268-CC18-41DA-ACB9-0E73D5C1BA11}" destId="{D4A45FD3-1C88-4093-B9B0-285827A5B277}" srcOrd="0" destOrd="0" parTransId="{02A3CB8C-332E-47E8-859A-23599C47F5DB}" sibTransId="{B42E81B3-6D24-458B-B1F7-E469488EB448}"/>
    <dgm:cxn modelId="{192996C4-DBCD-4C13-A917-9C04F5355458}" type="presOf" srcId="{0F8221F6-2D07-4CFA-8291-31E722B27103}" destId="{5967DF65-BB51-44C7-92F1-316D7971131B}" srcOrd="0" destOrd="0" presId="urn:microsoft.com/office/officeart/2005/8/layout/hProcess4"/>
    <dgm:cxn modelId="{CDFD98FA-9B50-48BF-8259-FA70756D4549}" type="presOf" srcId="{2D6ED3EB-0E07-4561-A56A-3B2F35A668F6}" destId="{3C16BB75-A83A-481A-9D11-7EC8861D80BA}" srcOrd="1" destOrd="0" presId="urn:microsoft.com/office/officeart/2005/8/layout/hProcess4"/>
    <dgm:cxn modelId="{8B29F586-E609-4A94-B67F-D60981603BA7}" srcId="{D4A45FD3-1C88-4093-B9B0-285827A5B277}" destId="{85F7D90D-CDDB-4911-80FD-672AF31E4612}" srcOrd="0" destOrd="0" parTransId="{D0C51EBB-7388-46B9-A481-19C14A29AC09}" sibTransId="{53BE22C7-E81A-4951-A852-A8D57D3FAE8B}"/>
    <dgm:cxn modelId="{FDF2A556-6ED7-49ED-9C71-3866B9FBBE7B}" type="presOf" srcId="{2D6ED3EB-0E07-4561-A56A-3B2F35A668F6}" destId="{6F0DAE7E-0F07-48D7-A644-331DD750E06B}" srcOrd="0" destOrd="0" presId="urn:microsoft.com/office/officeart/2005/8/layout/hProcess4"/>
    <dgm:cxn modelId="{FEB48B36-422A-40FE-8A31-4C6E19D76EED}" type="presOf" srcId="{4274C268-CC18-41DA-ACB9-0E73D5C1BA11}" destId="{65632984-4763-4520-A99E-4E56AA066ACD}" srcOrd="0" destOrd="0" presId="urn:microsoft.com/office/officeart/2005/8/layout/hProcess4"/>
    <dgm:cxn modelId="{4A10DCC6-1A02-44B9-9830-1FBA985B1271}" type="presOf" srcId="{85F7D90D-CDDB-4911-80FD-672AF31E4612}" destId="{51CD6876-6956-4C6A-8C1E-6C22BAE0155D}" srcOrd="0" destOrd="0" presId="urn:microsoft.com/office/officeart/2005/8/layout/hProcess4"/>
    <dgm:cxn modelId="{08CE2E9D-907E-48EB-9560-D70368ED0B11}" srcId="{0F8221F6-2D07-4CFA-8291-31E722B27103}" destId="{2D6ED3EB-0E07-4561-A56A-3B2F35A668F6}" srcOrd="0" destOrd="0" parTransId="{F86385D6-547B-4030-87F1-4FDA1E8E66B5}" sibTransId="{ACCD3D06-A80C-4BBD-929E-E16FFF49D39F}"/>
    <dgm:cxn modelId="{CC0286EC-EB6D-4F22-B423-210FE1D5AF35}" type="presOf" srcId="{D4A45FD3-1C88-4093-B9B0-285827A5B277}" destId="{27C8882A-2880-4D4E-8F5A-22B267AB581A}" srcOrd="0" destOrd="0" presId="urn:microsoft.com/office/officeart/2005/8/layout/hProcess4"/>
    <dgm:cxn modelId="{F53F9D5C-362C-473F-AC0D-D8D27C02EE23}" type="presParOf" srcId="{65632984-4763-4520-A99E-4E56AA066ACD}" destId="{1FAC59C0-F6C9-467B-82D4-426A51E661C7}" srcOrd="0" destOrd="0" presId="urn:microsoft.com/office/officeart/2005/8/layout/hProcess4"/>
    <dgm:cxn modelId="{527DD0F8-0D7D-4581-A888-30AA9C20C5DF}" type="presParOf" srcId="{65632984-4763-4520-A99E-4E56AA066ACD}" destId="{76C6349E-FB6D-48F7-80CF-05B39267346E}" srcOrd="1" destOrd="0" presId="urn:microsoft.com/office/officeart/2005/8/layout/hProcess4"/>
    <dgm:cxn modelId="{620C91CC-468A-4865-96A5-55197627FAE8}" type="presParOf" srcId="{65632984-4763-4520-A99E-4E56AA066ACD}" destId="{04A87724-8E96-444A-8107-1603A8D3EDCC}" srcOrd="2" destOrd="0" presId="urn:microsoft.com/office/officeart/2005/8/layout/hProcess4"/>
    <dgm:cxn modelId="{9F68A023-B70B-49B3-9303-AFF666B33B99}" type="presParOf" srcId="{04A87724-8E96-444A-8107-1603A8D3EDCC}" destId="{D70BC51F-95ED-4F5E-8A3D-CE04501E9319}" srcOrd="0" destOrd="0" presId="urn:microsoft.com/office/officeart/2005/8/layout/hProcess4"/>
    <dgm:cxn modelId="{98C7328E-6D19-40B2-9A53-741C30055170}" type="presParOf" srcId="{D70BC51F-95ED-4F5E-8A3D-CE04501E9319}" destId="{CF2E69AA-C84C-46E3-8BC8-88BCB470788D}" srcOrd="0" destOrd="0" presId="urn:microsoft.com/office/officeart/2005/8/layout/hProcess4"/>
    <dgm:cxn modelId="{7EA15128-5597-40C9-B10D-D1E440649E7A}" type="presParOf" srcId="{D70BC51F-95ED-4F5E-8A3D-CE04501E9319}" destId="{51CD6876-6956-4C6A-8C1E-6C22BAE0155D}" srcOrd="1" destOrd="0" presId="urn:microsoft.com/office/officeart/2005/8/layout/hProcess4"/>
    <dgm:cxn modelId="{BEF15144-0F2B-49DB-85E7-B40901112EA0}" type="presParOf" srcId="{D70BC51F-95ED-4F5E-8A3D-CE04501E9319}" destId="{6A071518-3E30-4320-A638-D8F0C6681EED}" srcOrd="2" destOrd="0" presId="urn:microsoft.com/office/officeart/2005/8/layout/hProcess4"/>
    <dgm:cxn modelId="{872766D3-9EF0-43BD-989C-B58896F9A286}" type="presParOf" srcId="{D70BC51F-95ED-4F5E-8A3D-CE04501E9319}" destId="{27C8882A-2880-4D4E-8F5A-22B267AB581A}" srcOrd="3" destOrd="0" presId="urn:microsoft.com/office/officeart/2005/8/layout/hProcess4"/>
    <dgm:cxn modelId="{15463D65-9DC9-4196-9C84-3E9CF00C5F7A}" type="presParOf" srcId="{D70BC51F-95ED-4F5E-8A3D-CE04501E9319}" destId="{FD0D3007-8A69-4B02-AA1B-0FFE90CE6FA7}" srcOrd="4" destOrd="0" presId="urn:microsoft.com/office/officeart/2005/8/layout/hProcess4"/>
    <dgm:cxn modelId="{EE569091-5DEF-49FB-9F93-3CE877C5C52A}" type="presParOf" srcId="{04A87724-8E96-444A-8107-1603A8D3EDCC}" destId="{7D36E553-4210-439C-9A1D-729D7F54F903}" srcOrd="1" destOrd="0" presId="urn:microsoft.com/office/officeart/2005/8/layout/hProcess4"/>
    <dgm:cxn modelId="{98E9D88D-886B-4171-A221-7C41A9017FE2}" type="presParOf" srcId="{04A87724-8E96-444A-8107-1603A8D3EDCC}" destId="{3A56DB38-DB03-4816-94F8-D30E950D6228}" srcOrd="2" destOrd="0" presId="urn:microsoft.com/office/officeart/2005/8/layout/hProcess4"/>
    <dgm:cxn modelId="{BDCABE5E-A6C9-4423-9A2A-839E3F86023B}" type="presParOf" srcId="{3A56DB38-DB03-4816-94F8-D30E950D6228}" destId="{70507EC1-6762-48A5-A35E-5D0F83901F27}" srcOrd="0" destOrd="0" presId="urn:microsoft.com/office/officeart/2005/8/layout/hProcess4"/>
    <dgm:cxn modelId="{2E4FBC7E-D606-4995-89F6-F474E0A9092F}" type="presParOf" srcId="{3A56DB38-DB03-4816-94F8-D30E950D6228}" destId="{6F0DAE7E-0F07-48D7-A644-331DD750E06B}" srcOrd="1" destOrd="0" presId="urn:microsoft.com/office/officeart/2005/8/layout/hProcess4"/>
    <dgm:cxn modelId="{7375B751-D25A-455E-89E5-5EF34C723B2F}" type="presParOf" srcId="{3A56DB38-DB03-4816-94F8-D30E950D6228}" destId="{3C16BB75-A83A-481A-9D11-7EC8861D80BA}" srcOrd="2" destOrd="0" presId="urn:microsoft.com/office/officeart/2005/8/layout/hProcess4"/>
    <dgm:cxn modelId="{4317DBEB-FAAE-4B10-95EF-0AAA5A9F80AF}" type="presParOf" srcId="{3A56DB38-DB03-4816-94F8-D30E950D6228}" destId="{5967DF65-BB51-44C7-92F1-316D7971131B}" srcOrd="3" destOrd="0" presId="urn:microsoft.com/office/officeart/2005/8/layout/hProcess4"/>
    <dgm:cxn modelId="{72A8D78B-A4AF-42B6-918A-4D860D87D733}" type="presParOf" srcId="{3A56DB38-DB03-4816-94F8-D30E950D6228}" destId="{97CB8016-FF11-4318-9140-97CEB9219ADA}" srcOrd="4" destOrd="0" presId="urn:microsoft.com/office/officeart/2005/8/layout/h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C05277A-8A57-4540-8CFB-A8272ADAACD2}" type="doc">
      <dgm:prSet loTypeId="urn:microsoft.com/office/officeart/2005/8/layout/vProcess5" loCatId="process" qsTypeId="urn:microsoft.com/office/officeart/2005/8/quickstyle/simple1" qsCatId="simple" csTypeId="urn:microsoft.com/office/officeart/2005/8/colors/colorful3" csCatId="colorful" phldr="1"/>
      <dgm:spPr/>
      <dgm:t>
        <a:bodyPr/>
        <a:lstStyle/>
        <a:p>
          <a:endParaRPr lang="ru-RU"/>
        </a:p>
      </dgm:t>
    </dgm:pt>
    <dgm:pt modelId="{D33EC58B-4D9C-4074-97A0-147222C47F40}">
      <dgm:prSet phldrT="[Текст]" custT="1"/>
      <dgm:spPr/>
      <dgm:t>
        <a:bodyPr/>
        <a:lstStyle/>
        <a:p>
          <a:pPr algn="just"/>
          <a:r>
            <a:rPr lang="ru-RU" sz="1600" b="0" dirty="0" smtClean="0">
              <a:solidFill>
                <a:schemeClr val="tx1"/>
              </a:solidFill>
            </a:rPr>
            <a:t>Перечень идентифицированных потенциально вредных и опасных факторов, подлежащих исследованиям и измерениям, формируется комиссией</a:t>
          </a:r>
          <a:endParaRPr lang="ru-RU" sz="1600" b="0" dirty="0">
            <a:solidFill>
              <a:schemeClr val="tx1"/>
            </a:solidFill>
          </a:endParaRPr>
        </a:p>
      </dgm:t>
    </dgm:pt>
    <dgm:pt modelId="{320730C1-2A32-42BA-B7BE-43F489212361}" type="parTrans" cxnId="{1206D22F-A2B4-49FD-BB54-3B7F79DFDEDC}">
      <dgm:prSet/>
      <dgm:spPr/>
      <dgm:t>
        <a:bodyPr/>
        <a:lstStyle/>
        <a:p>
          <a:endParaRPr lang="ru-RU" sz="1600"/>
        </a:p>
      </dgm:t>
    </dgm:pt>
    <dgm:pt modelId="{EBD77427-4596-4A67-A1F2-0E02DBA9E7C9}" type="sibTrans" cxnId="{1206D22F-A2B4-49FD-BB54-3B7F79DFDEDC}">
      <dgm:prSet custT="1"/>
      <dgm:spPr/>
      <dgm:t>
        <a:bodyPr/>
        <a:lstStyle/>
        <a:p>
          <a:endParaRPr lang="ru-RU" sz="1600" dirty="0"/>
        </a:p>
      </dgm:t>
    </dgm:pt>
    <dgm:pt modelId="{FBB326B2-7690-4AE1-A2C4-0898EC20A839}">
      <dgm:prSet phldrT="[Текст]" custT="1"/>
      <dgm:spPr/>
      <dgm:t>
        <a:bodyPr/>
        <a:lstStyle/>
        <a:p>
          <a:pPr algn="just"/>
          <a:r>
            <a:rPr lang="ru-RU" sz="1600" b="0" dirty="0" smtClean="0">
              <a:solidFill>
                <a:schemeClr val="tx1"/>
              </a:solidFill>
            </a:rPr>
            <a:t>Исследования и измерения фактических значений идентифицированных потенциально вредных и опасных факторов осуществляются испытательной лабораторией (центром) организации, проводящей специальную оценку условий труда</a:t>
          </a:r>
          <a:endParaRPr lang="ru-RU" sz="1600" b="0" dirty="0">
            <a:solidFill>
              <a:schemeClr val="tx1"/>
            </a:solidFill>
          </a:endParaRPr>
        </a:p>
      </dgm:t>
    </dgm:pt>
    <dgm:pt modelId="{0ADE6305-82B9-40E2-81A4-C06299E25000}" type="parTrans" cxnId="{0310FFEE-2ECE-475F-897B-357D01B6757A}">
      <dgm:prSet/>
      <dgm:spPr/>
      <dgm:t>
        <a:bodyPr/>
        <a:lstStyle/>
        <a:p>
          <a:endParaRPr lang="ru-RU" sz="1600"/>
        </a:p>
      </dgm:t>
    </dgm:pt>
    <dgm:pt modelId="{5EE49F83-5A04-40FB-9C63-9A74CFDA6846}" type="sibTrans" cxnId="{0310FFEE-2ECE-475F-897B-357D01B6757A}">
      <dgm:prSet custT="1"/>
      <dgm:spPr/>
      <dgm:t>
        <a:bodyPr/>
        <a:lstStyle/>
        <a:p>
          <a:endParaRPr lang="ru-RU" sz="1600" dirty="0"/>
        </a:p>
      </dgm:t>
    </dgm:pt>
    <dgm:pt modelId="{AA93E535-1D11-4200-8CEA-3405FA1E4E86}">
      <dgm:prSet phldrT="[Текст]" custT="1"/>
      <dgm:spPr/>
      <dgm:t>
        <a:bodyPr/>
        <a:lstStyle/>
        <a:p>
          <a:pPr algn="just"/>
          <a:r>
            <a:rPr lang="ru-RU" sz="1600" b="0" dirty="0" smtClean="0">
              <a:solidFill>
                <a:schemeClr val="tx1"/>
              </a:solidFill>
            </a:rPr>
            <a:t>Использование аттестованных в установленном порядке методик измерений и соответствующих им поверенных средств измерений, внесенных в Федеральный информационный фонд по обеспечению единства измерений</a:t>
          </a:r>
          <a:endParaRPr lang="ru-RU" sz="1600" b="0" dirty="0">
            <a:solidFill>
              <a:schemeClr val="tx1"/>
            </a:solidFill>
          </a:endParaRPr>
        </a:p>
      </dgm:t>
    </dgm:pt>
    <dgm:pt modelId="{E7291573-F396-4D67-A586-4BBCC34705AA}" type="parTrans" cxnId="{85C14472-8457-4714-A4A7-65FBF5C441E7}">
      <dgm:prSet/>
      <dgm:spPr/>
      <dgm:t>
        <a:bodyPr/>
        <a:lstStyle/>
        <a:p>
          <a:endParaRPr lang="ru-RU" sz="1600"/>
        </a:p>
      </dgm:t>
    </dgm:pt>
    <dgm:pt modelId="{A956C971-2753-419D-94B5-02024FE42604}" type="sibTrans" cxnId="{85C14472-8457-4714-A4A7-65FBF5C441E7}">
      <dgm:prSet custT="1"/>
      <dgm:spPr/>
      <dgm:t>
        <a:bodyPr/>
        <a:lstStyle/>
        <a:p>
          <a:endParaRPr lang="ru-RU" sz="1600" dirty="0"/>
        </a:p>
      </dgm:t>
    </dgm:pt>
    <dgm:pt modelId="{1F1B3FFA-89DA-4570-B117-E8AE1C18771B}">
      <dgm:prSet phldrT="[Текст]" custT="1"/>
      <dgm:spPr/>
      <dgm:t>
        <a:bodyPr/>
        <a:lstStyle/>
        <a:p>
          <a:pPr algn="just"/>
          <a:r>
            <a:rPr lang="ru-RU" sz="1600" b="0" dirty="0" smtClean="0">
              <a:solidFill>
                <a:schemeClr val="tx1"/>
              </a:solidFill>
            </a:rPr>
            <a:t>Возможность использования в качестве результатов исследований и измерений идентифицированных потенциально вредных и опасных факторов результаты исследований и измерений, полученные в ходе организованного на рабочем месте производственного контроля в соответствии с законодательством в области обеспечения санитарно-эпидемиологического благополучия населения, в том числе испытательной лабораторией (центром) работодателя</a:t>
          </a:r>
          <a:endParaRPr lang="ru-RU" sz="1600" b="0" dirty="0">
            <a:solidFill>
              <a:schemeClr val="tx1"/>
            </a:solidFill>
          </a:endParaRPr>
        </a:p>
      </dgm:t>
    </dgm:pt>
    <dgm:pt modelId="{8B30760F-299E-47BC-AE5C-703010B79C4C}" type="parTrans" cxnId="{CF3D58E3-4695-4654-8071-B764B16E291B}">
      <dgm:prSet/>
      <dgm:spPr/>
      <dgm:t>
        <a:bodyPr/>
        <a:lstStyle/>
        <a:p>
          <a:endParaRPr lang="ru-RU" sz="1600"/>
        </a:p>
      </dgm:t>
    </dgm:pt>
    <dgm:pt modelId="{2C5F7FBC-EC57-48CE-A90B-3435BD0667BB}" type="sibTrans" cxnId="{CF3D58E3-4695-4654-8071-B764B16E291B}">
      <dgm:prSet/>
      <dgm:spPr/>
      <dgm:t>
        <a:bodyPr/>
        <a:lstStyle/>
        <a:p>
          <a:endParaRPr lang="ru-RU" sz="1600"/>
        </a:p>
      </dgm:t>
    </dgm:pt>
    <dgm:pt modelId="{C9701E52-61E5-4C6D-9612-3C62A22BA5A4}" type="pres">
      <dgm:prSet presAssocID="{4C05277A-8A57-4540-8CFB-A8272ADAACD2}" presName="outerComposite" presStyleCnt="0">
        <dgm:presLayoutVars>
          <dgm:chMax val="5"/>
          <dgm:dir/>
          <dgm:resizeHandles val="exact"/>
        </dgm:presLayoutVars>
      </dgm:prSet>
      <dgm:spPr/>
      <dgm:t>
        <a:bodyPr/>
        <a:lstStyle/>
        <a:p>
          <a:endParaRPr lang="ru-RU"/>
        </a:p>
      </dgm:t>
    </dgm:pt>
    <dgm:pt modelId="{6534E2CA-D4E4-466B-BB2C-3E2B2A100DBA}" type="pres">
      <dgm:prSet presAssocID="{4C05277A-8A57-4540-8CFB-A8272ADAACD2}" presName="dummyMaxCanvas" presStyleCnt="0">
        <dgm:presLayoutVars/>
      </dgm:prSet>
      <dgm:spPr/>
    </dgm:pt>
    <dgm:pt modelId="{71A0CD08-E33D-424D-A8AF-8F4E6F260F04}" type="pres">
      <dgm:prSet presAssocID="{4C05277A-8A57-4540-8CFB-A8272ADAACD2}" presName="FourNodes_1" presStyleLbl="node1" presStyleIdx="0" presStyleCnt="4" custScaleX="100766" custScaleY="76413" custLinFactNeighborX="7466" custLinFactNeighborY="1597">
        <dgm:presLayoutVars>
          <dgm:bulletEnabled val="1"/>
        </dgm:presLayoutVars>
      </dgm:prSet>
      <dgm:spPr/>
      <dgm:t>
        <a:bodyPr/>
        <a:lstStyle/>
        <a:p>
          <a:endParaRPr lang="ru-RU"/>
        </a:p>
      </dgm:t>
    </dgm:pt>
    <dgm:pt modelId="{924A19CB-A973-430A-ABEB-362C2FCE8291}" type="pres">
      <dgm:prSet presAssocID="{4C05277A-8A57-4540-8CFB-A8272ADAACD2}" presName="FourNodes_2" presStyleLbl="node1" presStyleIdx="1" presStyleCnt="4" custScaleX="108607" custLinFactNeighborX="3012" custLinFactNeighborY="-18796">
        <dgm:presLayoutVars>
          <dgm:bulletEnabled val="1"/>
        </dgm:presLayoutVars>
      </dgm:prSet>
      <dgm:spPr/>
      <dgm:t>
        <a:bodyPr/>
        <a:lstStyle/>
        <a:p>
          <a:endParaRPr lang="ru-RU"/>
        </a:p>
      </dgm:t>
    </dgm:pt>
    <dgm:pt modelId="{871E4F57-B25E-4AC5-8C1E-FF1E00C7CFDF}" type="pres">
      <dgm:prSet presAssocID="{4C05277A-8A57-4540-8CFB-A8272ADAACD2}" presName="FourNodes_3" presStyleLbl="node1" presStyleIdx="2" presStyleCnt="4" custScaleX="111092" custLinFactNeighborX="-3996" custLinFactNeighborY="-26413">
        <dgm:presLayoutVars>
          <dgm:bulletEnabled val="1"/>
        </dgm:presLayoutVars>
      </dgm:prSet>
      <dgm:spPr/>
      <dgm:t>
        <a:bodyPr/>
        <a:lstStyle/>
        <a:p>
          <a:endParaRPr lang="ru-RU"/>
        </a:p>
      </dgm:t>
    </dgm:pt>
    <dgm:pt modelId="{E35332F7-9C3B-42DA-B6C4-A444BF2D6D9B}" type="pres">
      <dgm:prSet presAssocID="{4C05277A-8A57-4540-8CFB-A8272ADAACD2}" presName="FourNodes_4" presStyleLbl="node1" presStyleIdx="3" presStyleCnt="4" custScaleX="125000" custScaleY="148526" custLinFactNeighborX="-5417" custLinFactNeighborY="-11026">
        <dgm:presLayoutVars>
          <dgm:bulletEnabled val="1"/>
        </dgm:presLayoutVars>
      </dgm:prSet>
      <dgm:spPr/>
      <dgm:t>
        <a:bodyPr/>
        <a:lstStyle/>
        <a:p>
          <a:endParaRPr lang="ru-RU"/>
        </a:p>
      </dgm:t>
    </dgm:pt>
    <dgm:pt modelId="{B30FA755-C4C7-41D9-B5C1-2C7F2126FB12}" type="pres">
      <dgm:prSet presAssocID="{4C05277A-8A57-4540-8CFB-A8272ADAACD2}" presName="FourConn_1-2" presStyleLbl="fgAccFollowNode1" presStyleIdx="0" presStyleCnt="3" custLinFactX="12409" custLinFactNeighborX="100000" custLinFactNeighborY="-31081">
        <dgm:presLayoutVars>
          <dgm:bulletEnabled val="1"/>
        </dgm:presLayoutVars>
      </dgm:prSet>
      <dgm:spPr/>
      <dgm:t>
        <a:bodyPr/>
        <a:lstStyle/>
        <a:p>
          <a:endParaRPr lang="ru-RU"/>
        </a:p>
      </dgm:t>
    </dgm:pt>
    <dgm:pt modelId="{F10FAAD5-AA7B-4C7C-92CA-59BA534BEFCD}" type="pres">
      <dgm:prSet presAssocID="{4C05277A-8A57-4540-8CFB-A8272ADAACD2}" presName="FourConn_2-3" presStyleLbl="fgAccFollowNode1" presStyleIdx="1" presStyleCnt="3" custLinFactNeighborX="72965" custLinFactNeighborY="-42799">
        <dgm:presLayoutVars>
          <dgm:bulletEnabled val="1"/>
        </dgm:presLayoutVars>
      </dgm:prSet>
      <dgm:spPr/>
      <dgm:t>
        <a:bodyPr/>
        <a:lstStyle/>
        <a:p>
          <a:endParaRPr lang="ru-RU"/>
        </a:p>
      </dgm:t>
    </dgm:pt>
    <dgm:pt modelId="{EA2A0F81-18C6-48BE-9558-03217308E8ED}" type="pres">
      <dgm:prSet presAssocID="{4C05277A-8A57-4540-8CFB-A8272ADAACD2}" presName="FourConn_3-4" presStyleLbl="fgAccFollowNode1" presStyleIdx="2" presStyleCnt="3" custLinFactNeighborX="25223" custLinFactNeighborY="-56454">
        <dgm:presLayoutVars>
          <dgm:bulletEnabled val="1"/>
        </dgm:presLayoutVars>
      </dgm:prSet>
      <dgm:spPr/>
      <dgm:t>
        <a:bodyPr/>
        <a:lstStyle/>
        <a:p>
          <a:endParaRPr lang="ru-RU"/>
        </a:p>
      </dgm:t>
    </dgm:pt>
    <dgm:pt modelId="{6A116DC4-D0FA-4D5E-A777-AE990273AE7D}" type="pres">
      <dgm:prSet presAssocID="{4C05277A-8A57-4540-8CFB-A8272ADAACD2}" presName="FourNodes_1_text" presStyleLbl="node1" presStyleIdx="3" presStyleCnt="4">
        <dgm:presLayoutVars>
          <dgm:bulletEnabled val="1"/>
        </dgm:presLayoutVars>
      </dgm:prSet>
      <dgm:spPr/>
      <dgm:t>
        <a:bodyPr/>
        <a:lstStyle/>
        <a:p>
          <a:endParaRPr lang="ru-RU"/>
        </a:p>
      </dgm:t>
    </dgm:pt>
    <dgm:pt modelId="{F9F14CD3-067F-47EE-8918-5C36F556593F}" type="pres">
      <dgm:prSet presAssocID="{4C05277A-8A57-4540-8CFB-A8272ADAACD2}" presName="FourNodes_2_text" presStyleLbl="node1" presStyleIdx="3" presStyleCnt="4">
        <dgm:presLayoutVars>
          <dgm:bulletEnabled val="1"/>
        </dgm:presLayoutVars>
      </dgm:prSet>
      <dgm:spPr/>
      <dgm:t>
        <a:bodyPr/>
        <a:lstStyle/>
        <a:p>
          <a:endParaRPr lang="ru-RU"/>
        </a:p>
      </dgm:t>
    </dgm:pt>
    <dgm:pt modelId="{CFD903A8-4548-469C-BC02-454F750F742A}" type="pres">
      <dgm:prSet presAssocID="{4C05277A-8A57-4540-8CFB-A8272ADAACD2}" presName="FourNodes_3_text" presStyleLbl="node1" presStyleIdx="3" presStyleCnt="4">
        <dgm:presLayoutVars>
          <dgm:bulletEnabled val="1"/>
        </dgm:presLayoutVars>
      </dgm:prSet>
      <dgm:spPr/>
      <dgm:t>
        <a:bodyPr/>
        <a:lstStyle/>
        <a:p>
          <a:endParaRPr lang="ru-RU"/>
        </a:p>
      </dgm:t>
    </dgm:pt>
    <dgm:pt modelId="{15CA2298-9B73-4D64-A6BC-D077B6E34ECF}" type="pres">
      <dgm:prSet presAssocID="{4C05277A-8A57-4540-8CFB-A8272ADAACD2}" presName="FourNodes_4_text" presStyleLbl="node1" presStyleIdx="3" presStyleCnt="4">
        <dgm:presLayoutVars>
          <dgm:bulletEnabled val="1"/>
        </dgm:presLayoutVars>
      </dgm:prSet>
      <dgm:spPr/>
      <dgm:t>
        <a:bodyPr/>
        <a:lstStyle/>
        <a:p>
          <a:endParaRPr lang="ru-RU"/>
        </a:p>
      </dgm:t>
    </dgm:pt>
  </dgm:ptLst>
  <dgm:cxnLst>
    <dgm:cxn modelId="{85C14472-8457-4714-A4A7-65FBF5C441E7}" srcId="{4C05277A-8A57-4540-8CFB-A8272ADAACD2}" destId="{AA93E535-1D11-4200-8CEA-3405FA1E4E86}" srcOrd="2" destOrd="0" parTransId="{E7291573-F396-4D67-A586-4BBCC34705AA}" sibTransId="{A956C971-2753-419D-94B5-02024FE42604}"/>
    <dgm:cxn modelId="{1206D22F-A2B4-49FD-BB54-3B7F79DFDEDC}" srcId="{4C05277A-8A57-4540-8CFB-A8272ADAACD2}" destId="{D33EC58B-4D9C-4074-97A0-147222C47F40}" srcOrd="0" destOrd="0" parTransId="{320730C1-2A32-42BA-B7BE-43F489212361}" sibTransId="{EBD77427-4596-4A67-A1F2-0E02DBA9E7C9}"/>
    <dgm:cxn modelId="{66DCA5B5-CC90-437D-942D-0FF99A7D07B4}" type="presOf" srcId="{4C05277A-8A57-4540-8CFB-A8272ADAACD2}" destId="{C9701E52-61E5-4C6D-9612-3C62A22BA5A4}" srcOrd="0" destOrd="0" presId="urn:microsoft.com/office/officeart/2005/8/layout/vProcess5"/>
    <dgm:cxn modelId="{07DBC557-17D1-4978-AFD5-D9E721CF53E0}" type="presOf" srcId="{FBB326B2-7690-4AE1-A2C4-0898EC20A839}" destId="{F9F14CD3-067F-47EE-8918-5C36F556593F}" srcOrd="1" destOrd="0" presId="urn:microsoft.com/office/officeart/2005/8/layout/vProcess5"/>
    <dgm:cxn modelId="{F2FB5D71-3F4F-4548-9565-C97AC6023E82}" type="presOf" srcId="{1F1B3FFA-89DA-4570-B117-E8AE1C18771B}" destId="{15CA2298-9B73-4D64-A6BC-D077B6E34ECF}" srcOrd="1" destOrd="0" presId="urn:microsoft.com/office/officeart/2005/8/layout/vProcess5"/>
    <dgm:cxn modelId="{D4F3C665-6043-401F-BEDB-DF61316A203A}" type="presOf" srcId="{1F1B3FFA-89DA-4570-B117-E8AE1C18771B}" destId="{E35332F7-9C3B-42DA-B6C4-A444BF2D6D9B}" srcOrd="0" destOrd="0" presId="urn:microsoft.com/office/officeart/2005/8/layout/vProcess5"/>
    <dgm:cxn modelId="{0310FFEE-2ECE-475F-897B-357D01B6757A}" srcId="{4C05277A-8A57-4540-8CFB-A8272ADAACD2}" destId="{FBB326B2-7690-4AE1-A2C4-0898EC20A839}" srcOrd="1" destOrd="0" parTransId="{0ADE6305-82B9-40E2-81A4-C06299E25000}" sibTransId="{5EE49F83-5A04-40FB-9C63-9A74CFDA6846}"/>
    <dgm:cxn modelId="{07645B98-B9C0-467B-AFDB-08B26718BE62}" type="presOf" srcId="{FBB326B2-7690-4AE1-A2C4-0898EC20A839}" destId="{924A19CB-A973-430A-ABEB-362C2FCE8291}" srcOrd="0" destOrd="0" presId="urn:microsoft.com/office/officeart/2005/8/layout/vProcess5"/>
    <dgm:cxn modelId="{CF3D58E3-4695-4654-8071-B764B16E291B}" srcId="{4C05277A-8A57-4540-8CFB-A8272ADAACD2}" destId="{1F1B3FFA-89DA-4570-B117-E8AE1C18771B}" srcOrd="3" destOrd="0" parTransId="{8B30760F-299E-47BC-AE5C-703010B79C4C}" sibTransId="{2C5F7FBC-EC57-48CE-A90B-3435BD0667BB}"/>
    <dgm:cxn modelId="{298061C1-4A4B-4BBF-B489-F2C55100F728}" type="presOf" srcId="{D33EC58B-4D9C-4074-97A0-147222C47F40}" destId="{71A0CD08-E33D-424D-A8AF-8F4E6F260F04}" srcOrd="0" destOrd="0" presId="urn:microsoft.com/office/officeart/2005/8/layout/vProcess5"/>
    <dgm:cxn modelId="{9B2AFB3F-809E-46E2-A40F-027DD3A70D9A}" type="presOf" srcId="{EBD77427-4596-4A67-A1F2-0E02DBA9E7C9}" destId="{B30FA755-C4C7-41D9-B5C1-2C7F2126FB12}" srcOrd="0" destOrd="0" presId="urn:microsoft.com/office/officeart/2005/8/layout/vProcess5"/>
    <dgm:cxn modelId="{E1A4E24A-430C-401A-9694-114469889F4D}" type="presOf" srcId="{AA93E535-1D11-4200-8CEA-3405FA1E4E86}" destId="{CFD903A8-4548-469C-BC02-454F750F742A}" srcOrd="1" destOrd="0" presId="urn:microsoft.com/office/officeart/2005/8/layout/vProcess5"/>
    <dgm:cxn modelId="{5B6985EA-DD4C-4059-AAEB-196ECE1C2D35}" type="presOf" srcId="{A956C971-2753-419D-94B5-02024FE42604}" destId="{EA2A0F81-18C6-48BE-9558-03217308E8ED}" srcOrd="0" destOrd="0" presId="urn:microsoft.com/office/officeart/2005/8/layout/vProcess5"/>
    <dgm:cxn modelId="{06C41DB0-75FE-440F-9136-5FE77D57E8E6}" type="presOf" srcId="{AA93E535-1D11-4200-8CEA-3405FA1E4E86}" destId="{871E4F57-B25E-4AC5-8C1E-FF1E00C7CFDF}" srcOrd="0" destOrd="0" presId="urn:microsoft.com/office/officeart/2005/8/layout/vProcess5"/>
    <dgm:cxn modelId="{37E23ACB-3775-4DE9-98BC-53F6E38412D2}" type="presOf" srcId="{D33EC58B-4D9C-4074-97A0-147222C47F40}" destId="{6A116DC4-D0FA-4D5E-A777-AE990273AE7D}" srcOrd="1" destOrd="0" presId="urn:microsoft.com/office/officeart/2005/8/layout/vProcess5"/>
    <dgm:cxn modelId="{6C2F3CB7-C55A-4CF5-B798-DD031D0B4D85}" type="presOf" srcId="{5EE49F83-5A04-40FB-9C63-9A74CFDA6846}" destId="{F10FAAD5-AA7B-4C7C-92CA-59BA534BEFCD}" srcOrd="0" destOrd="0" presId="urn:microsoft.com/office/officeart/2005/8/layout/vProcess5"/>
    <dgm:cxn modelId="{685C49AB-EE07-4867-BBD5-A43EA00A2A3B}" type="presParOf" srcId="{C9701E52-61E5-4C6D-9612-3C62A22BA5A4}" destId="{6534E2CA-D4E4-466B-BB2C-3E2B2A100DBA}" srcOrd="0" destOrd="0" presId="urn:microsoft.com/office/officeart/2005/8/layout/vProcess5"/>
    <dgm:cxn modelId="{6456AA39-C2F0-46B5-BB1F-5933B521FB4D}" type="presParOf" srcId="{C9701E52-61E5-4C6D-9612-3C62A22BA5A4}" destId="{71A0CD08-E33D-424D-A8AF-8F4E6F260F04}" srcOrd="1" destOrd="0" presId="urn:microsoft.com/office/officeart/2005/8/layout/vProcess5"/>
    <dgm:cxn modelId="{4AD4CDA5-EDF9-4FD5-B308-86FF34D85F93}" type="presParOf" srcId="{C9701E52-61E5-4C6D-9612-3C62A22BA5A4}" destId="{924A19CB-A973-430A-ABEB-362C2FCE8291}" srcOrd="2" destOrd="0" presId="urn:microsoft.com/office/officeart/2005/8/layout/vProcess5"/>
    <dgm:cxn modelId="{B85DAE1E-81BB-426A-9AB9-94F5D386B094}" type="presParOf" srcId="{C9701E52-61E5-4C6D-9612-3C62A22BA5A4}" destId="{871E4F57-B25E-4AC5-8C1E-FF1E00C7CFDF}" srcOrd="3" destOrd="0" presId="urn:microsoft.com/office/officeart/2005/8/layout/vProcess5"/>
    <dgm:cxn modelId="{58D9EA96-6CBE-4672-8563-C7924FC21D0A}" type="presParOf" srcId="{C9701E52-61E5-4C6D-9612-3C62A22BA5A4}" destId="{E35332F7-9C3B-42DA-B6C4-A444BF2D6D9B}" srcOrd="4" destOrd="0" presId="urn:microsoft.com/office/officeart/2005/8/layout/vProcess5"/>
    <dgm:cxn modelId="{A25AC3C4-FBEC-47D2-B423-143FE13A14B9}" type="presParOf" srcId="{C9701E52-61E5-4C6D-9612-3C62A22BA5A4}" destId="{B30FA755-C4C7-41D9-B5C1-2C7F2126FB12}" srcOrd="5" destOrd="0" presId="urn:microsoft.com/office/officeart/2005/8/layout/vProcess5"/>
    <dgm:cxn modelId="{30E965A8-7C01-4722-923F-D53485FB2517}" type="presParOf" srcId="{C9701E52-61E5-4C6D-9612-3C62A22BA5A4}" destId="{F10FAAD5-AA7B-4C7C-92CA-59BA534BEFCD}" srcOrd="6" destOrd="0" presId="urn:microsoft.com/office/officeart/2005/8/layout/vProcess5"/>
    <dgm:cxn modelId="{902DEEE6-0BBD-4212-8DAA-BAB28F195899}" type="presParOf" srcId="{C9701E52-61E5-4C6D-9612-3C62A22BA5A4}" destId="{EA2A0F81-18C6-48BE-9558-03217308E8ED}" srcOrd="7" destOrd="0" presId="urn:microsoft.com/office/officeart/2005/8/layout/vProcess5"/>
    <dgm:cxn modelId="{27A8EE84-7A63-4073-9289-3AEA6FABE2CC}" type="presParOf" srcId="{C9701E52-61E5-4C6D-9612-3C62A22BA5A4}" destId="{6A116DC4-D0FA-4D5E-A777-AE990273AE7D}" srcOrd="8" destOrd="0" presId="urn:microsoft.com/office/officeart/2005/8/layout/vProcess5"/>
    <dgm:cxn modelId="{F465C1E7-5104-4C4C-B71A-3394D0DEBC9C}" type="presParOf" srcId="{C9701E52-61E5-4C6D-9612-3C62A22BA5A4}" destId="{F9F14CD3-067F-47EE-8918-5C36F556593F}" srcOrd="9" destOrd="0" presId="urn:microsoft.com/office/officeart/2005/8/layout/vProcess5"/>
    <dgm:cxn modelId="{1E5A5758-0550-40F4-A4D6-4F6BBDAB46F5}" type="presParOf" srcId="{C9701E52-61E5-4C6D-9612-3C62A22BA5A4}" destId="{CFD903A8-4548-469C-BC02-454F750F742A}" srcOrd="10" destOrd="0" presId="urn:microsoft.com/office/officeart/2005/8/layout/vProcess5"/>
    <dgm:cxn modelId="{2902A0BC-2A52-48B2-9F20-00585E7BE111}" type="presParOf" srcId="{C9701E52-61E5-4C6D-9612-3C62A22BA5A4}" destId="{15CA2298-9B73-4D64-A6BC-D077B6E34ECF}" srcOrd="11" destOrd="0" presId="urn:microsoft.com/office/officeart/2005/8/layout/v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64873EB-F160-41A2-892E-7BC28D3B1BE3}" type="doc">
      <dgm:prSet loTypeId="urn:microsoft.com/office/officeart/2005/8/layout/pyramid3" loCatId="pyramid" qsTypeId="urn:microsoft.com/office/officeart/2005/8/quickstyle/simple3" qsCatId="simple" csTypeId="urn:microsoft.com/office/officeart/2005/8/colors/colorful3" csCatId="colorful" phldr="1"/>
      <dgm:spPr/>
    </dgm:pt>
    <dgm:pt modelId="{DA20B9CE-F2B3-47A7-A38B-DECFE5716E87}">
      <dgm:prSet phldrT="[Текст]" custT="1"/>
      <dgm:spPr/>
      <dgm:t>
        <a:bodyPr/>
        <a:lstStyle/>
        <a:p>
          <a:r>
            <a:rPr lang="ru-RU" sz="1600" b="1" dirty="0" smtClean="0"/>
            <a:t>Установление размеров дополнительных страховых взносов в Пенсионный фонд Российской Федерации</a:t>
          </a:r>
        </a:p>
        <a:p>
          <a:r>
            <a:rPr lang="ru-RU" sz="1600" b="1" dirty="0" smtClean="0"/>
            <a:t> </a:t>
          </a:r>
          <a:r>
            <a:rPr lang="ru-RU" sz="1600" b="1" i="1" dirty="0" smtClean="0">
              <a:solidFill>
                <a:srgbClr val="23538D"/>
              </a:solidFill>
            </a:rPr>
            <a:t>Чем безопасней труд, тем ниже отчисления в Пенсионный фонд Российской Федерации</a:t>
          </a:r>
          <a:endParaRPr lang="ru-RU" sz="1600" b="1" i="1" dirty="0">
            <a:solidFill>
              <a:srgbClr val="23538D"/>
            </a:solidFill>
          </a:endParaRPr>
        </a:p>
      </dgm:t>
    </dgm:pt>
    <dgm:pt modelId="{B9A894CD-52D3-4799-B009-95AF377E800D}" type="parTrans" cxnId="{CC68AA98-A155-49B5-951E-D22AFD3591DC}">
      <dgm:prSet/>
      <dgm:spPr/>
      <dgm:t>
        <a:bodyPr/>
        <a:lstStyle/>
        <a:p>
          <a:endParaRPr lang="ru-RU"/>
        </a:p>
      </dgm:t>
    </dgm:pt>
    <dgm:pt modelId="{BBAD554A-BA71-4499-9894-713AC321CAFC}" type="sibTrans" cxnId="{CC68AA98-A155-49B5-951E-D22AFD3591DC}">
      <dgm:prSet/>
      <dgm:spPr/>
      <dgm:t>
        <a:bodyPr/>
        <a:lstStyle/>
        <a:p>
          <a:endParaRPr lang="ru-RU"/>
        </a:p>
      </dgm:t>
    </dgm:pt>
    <dgm:pt modelId="{027A8BDA-4D13-4938-B33C-2C423862B132}">
      <dgm:prSet phldrT="[Текст]" custT="1"/>
      <dgm:spPr/>
      <dgm:t>
        <a:bodyPr/>
        <a:lstStyle/>
        <a:p>
          <a:r>
            <a:rPr lang="ru-RU" sz="1400" b="1" dirty="0" smtClean="0"/>
            <a:t>Сохранение  работникам достигнутого по состоянию на декабрь 2013 г. объема предоставляемых гарантий и компенсаций, при условии их занятости во вредных условиях труда</a:t>
          </a:r>
          <a:endParaRPr lang="ru-RU" sz="1400" b="1" dirty="0"/>
        </a:p>
      </dgm:t>
    </dgm:pt>
    <dgm:pt modelId="{08F68D7F-97F6-47FD-815D-FEE6C5BABC8C}" type="parTrans" cxnId="{5328A471-D831-4005-9515-4DB05A7CB6DD}">
      <dgm:prSet/>
      <dgm:spPr/>
      <dgm:t>
        <a:bodyPr/>
        <a:lstStyle/>
        <a:p>
          <a:endParaRPr lang="ru-RU"/>
        </a:p>
      </dgm:t>
    </dgm:pt>
    <dgm:pt modelId="{2F379D31-FB0C-4691-A53F-08BEA62DCF0B}" type="sibTrans" cxnId="{5328A471-D831-4005-9515-4DB05A7CB6DD}">
      <dgm:prSet/>
      <dgm:spPr/>
      <dgm:t>
        <a:bodyPr/>
        <a:lstStyle/>
        <a:p>
          <a:endParaRPr lang="ru-RU"/>
        </a:p>
      </dgm:t>
    </dgm:pt>
    <dgm:pt modelId="{EF14A0A7-0F17-4247-9070-DB651CDD6E49}">
      <dgm:prSet phldrT="[Текст]" custT="1"/>
      <dgm:spPr/>
      <dgm:t>
        <a:bodyPr/>
        <a:lstStyle/>
        <a:p>
          <a:r>
            <a:rPr lang="ru-RU" sz="1400" b="1" dirty="0" smtClean="0"/>
            <a:t>Существенное усиление роли профессиональных                               союзов в сфере охраны труда</a:t>
          </a:r>
          <a:endParaRPr lang="ru-RU" sz="1400" dirty="0"/>
        </a:p>
      </dgm:t>
    </dgm:pt>
    <dgm:pt modelId="{8F95B9D2-BB12-4A1D-9863-9C802BD5CF80}" type="parTrans" cxnId="{4F4F911F-A816-4554-BE01-7A18B53E0489}">
      <dgm:prSet/>
      <dgm:spPr/>
      <dgm:t>
        <a:bodyPr/>
        <a:lstStyle/>
        <a:p>
          <a:endParaRPr lang="ru-RU"/>
        </a:p>
      </dgm:t>
    </dgm:pt>
    <dgm:pt modelId="{1F3493FC-9572-46EC-A155-B6C1B9D75C16}" type="sibTrans" cxnId="{4F4F911F-A816-4554-BE01-7A18B53E0489}">
      <dgm:prSet/>
      <dgm:spPr/>
      <dgm:t>
        <a:bodyPr/>
        <a:lstStyle/>
        <a:p>
          <a:endParaRPr lang="ru-RU"/>
        </a:p>
      </dgm:t>
    </dgm:pt>
    <dgm:pt modelId="{60FB38A4-1B1E-4F44-B4A9-3459B9A87DB9}">
      <dgm:prSet custT="1"/>
      <dgm:spPr/>
      <dgm:t>
        <a:bodyPr/>
        <a:lstStyle/>
        <a:p>
          <a:r>
            <a:rPr lang="ru-RU" sz="1400" b="1" dirty="0" smtClean="0"/>
            <a:t>Установление объема гарантий и компенсаций работникам за работу во вредных условиях труда (повышенный размер оплаты труда, дополнительный оплачиваемый отпуск, сокращенная продолжительность рабочего времени)</a:t>
          </a:r>
          <a:endParaRPr lang="ru-RU" sz="1400" b="1" dirty="0"/>
        </a:p>
      </dgm:t>
    </dgm:pt>
    <dgm:pt modelId="{979F8495-F42B-464D-AE68-56D83D7C51D1}" type="parTrans" cxnId="{F7148D96-020C-4944-A97C-24A2380795FC}">
      <dgm:prSet/>
      <dgm:spPr/>
      <dgm:t>
        <a:bodyPr/>
        <a:lstStyle/>
        <a:p>
          <a:endParaRPr lang="ru-RU"/>
        </a:p>
      </dgm:t>
    </dgm:pt>
    <dgm:pt modelId="{7A183E51-6C52-4A17-802D-E7906EA6283A}" type="sibTrans" cxnId="{F7148D96-020C-4944-A97C-24A2380795FC}">
      <dgm:prSet/>
      <dgm:spPr/>
      <dgm:t>
        <a:bodyPr/>
        <a:lstStyle/>
        <a:p>
          <a:endParaRPr lang="ru-RU"/>
        </a:p>
      </dgm:t>
    </dgm:pt>
    <dgm:pt modelId="{41F29E41-3CD7-46EB-A7EE-18F26DC3D198}" type="pres">
      <dgm:prSet presAssocID="{C64873EB-F160-41A2-892E-7BC28D3B1BE3}" presName="Name0" presStyleCnt="0">
        <dgm:presLayoutVars>
          <dgm:dir/>
          <dgm:animLvl val="lvl"/>
          <dgm:resizeHandles val="exact"/>
        </dgm:presLayoutVars>
      </dgm:prSet>
      <dgm:spPr/>
    </dgm:pt>
    <dgm:pt modelId="{300043C8-9A15-49F3-94AE-5673F88483BA}" type="pres">
      <dgm:prSet presAssocID="{DA20B9CE-F2B3-47A7-A38B-DECFE5716E87}" presName="Name8" presStyleCnt="0"/>
      <dgm:spPr/>
    </dgm:pt>
    <dgm:pt modelId="{5BE8EE5C-F16A-4B78-A5F4-A70E42D6C502}" type="pres">
      <dgm:prSet presAssocID="{DA20B9CE-F2B3-47A7-A38B-DECFE5716E87}" presName="level" presStyleLbl="node1" presStyleIdx="0" presStyleCnt="4">
        <dgm:presLayoutVars>
          <dgm:chMax val="1"/>
          <dgm:bulletEnabled val="1"/>
        </dgm:presLayoutVars>
      </dgm:prSet>
      <dgm:spPr/>
      <dgm:t>
        <a:bodyPr/>
        <a:lstStyle/>
        <a:p>
          <a:endParaRPr lang="ru-RU"/>
        </a:p>
      </dgm:t>
    </dgm:pt>
    <dgm:pt modelId="{8CC4DB6C-B934-4CF8-95A1-35D8A7328A42}" type="pres">
      <dgm:prSet presAssocID="{DA20B9CE-F2B3-47A7-A38B-DECFE5716E87}" presName="levelTx" presStyleLbl="revTx" presStyleIdx="0" presStyleCnt="0">
        <dgm:presLayoutVars>
          <dgm:chMax val="1"/>
          <dgm:bulletEnabled val="1"/>
        </dgm:presLayoutVars>
      </dgm:prSet>
      <dgm:spPr/>
      <dgm:t>
        <a:bodyPr/>
        <a:lstStyle/>
        <a:p>
          <a:endParaRPr lang="ru-RU"/>
        </a:p>
      </dgm:t>
    </dgm:pt>
    <dgm:pt modelId="{E19F6E7D-B0A9-4DD6-B312-F75F324BC956}" type="pres">
      <dgm:prSet presAssocID="{60FB38A4-1B1E-4F44-B4A9-3459B9A87DB9}" presName="Name8" presStyleCnt="0"/>
      <dgm:spPr/>
    </dgm:pt>
    <dgm:pt modelId="{F9CFE352-233A-4338-A48F-ACC636F8AC3A}" type="pres">
      <dgm:prSet presAssocID="{60FB38A4-1B1E-4F44-B4A9-3459B9A87DB9}" presName="level" presStyleLbl="node1" presStyleIdx="1" presStyleCnt="4" custScaleX="116364">
        <dgm:presLayoutVars>
          <dgm:chMax val="1"/>
          <dgm:bulletEnabled val="1"/>
        </dgm:presLayoutVars>
      </dgm:prSet>
      <dgm:spPr/>
      <dgm:t>
        <a:bodyPr/>
        <a:lstStyle/>
        <a:p>
          <a:endParaRPr lang="ru-RU"/>
        </a:p>
      </dgm:t>
    </dgm:pt>
    <dgm:pt modelId="{573EBA8A-73D1-4140-A654-49B464CD53FC}" type="pres">
      <dgm:prSet presAssocID="{60FB38A4-1B1E-4F44-B4A9-3459B9A87DB9}" presName="levelTx" presStyleLbl="revTx" presStyleIdx="0" presStyleCnt="0">
        <dgm:presLayoutVars>
          <dgm:chMax val="1"/>
          <dgm:bulletEnabled val="1"/>
        </dgm:presLayoutVars>
      </dgm:prSet>
      <dgm:spPr/>
      <dgm:t>
        <a:bodyPr/>
        <a:lstStyle/>
        <a:p>
          <a:endParaRPr lang="ru-RU"/>
        </a:p>
      </dgm:t>
    </dgm:pt>
    <dgm:pt modelId="{C1801D13-300B-4D69-BC7E-DA772E207DAC}" type="pres">
      <dgm:prSet presAssocID="{027A8BDA-4D13-4938-B33C-2C423862B132}" presName="Name8" presStyleCnt="0"/>
      <dgm:spPr/>
    </dgm:pt>
    <dgm:pt modelId="{8D267866-546F-4B50-A3F2-42DC9557FA1D}" type="pres">
      <dgm:prSet presAssocID="{027A8BDA-4D13-4938-B33C-2C423862B132}" presName="level" presStyleLbl="node1" presStyleIdx="2" presStyleCnt="4" custScaleX="149091">
        <dgm:presLayoutVars>
          <dgm:chMax val="1"/>
          <dgm:bulletEnabled val="1"/>
        </dgm:presLayoutVars>
      </dgm:prSet>
      <dgm:spPr/>
      <dgm:t>
        <a:bodyPr/>
        <a:lstStyle/>
        <a:p>
          <a:endParaRPr lang="ru-RU"/>
        </a:p>
      </dgm:t>
    </dgm:pt>
    <dgm:pt modelId="{BCAAAD6D-13F4-44E3-8FF1-D70D4B3CD3D5}" type="pres">
      <dgm:prSet presAssocID="{027A8BDA-4D13-4938-B33C-2C423862B132}" presName="levelTx" presStyleLbl="revTx" presStyleIdx="0" presStyleCnt="0">
        <dgm:presLayoutVars>
          <dgm:chMax val="1"/>
          <dgm:bulletEnabled val="1"/>
        </dgm:presLayoutVars>
      </dgm:prSet>
      <dgm:spPr/>
      <dgm:t>
        <a:bodyPr/>
        <a:lstStyle/>
        <a:p>
          <a:endParaRPr lang="ru-RU"/>
        </a:p>
      </dgm:t>
    </dgm:pt>
    <dgm:pt modelId="{D287FCFF-DF87-43C2-9415-FE81C195BCF6}" type="pres">
      <dgm:prSet presAssocID="{EF14A0A7-0F17-4247-9070-DB651CDD6E49}" presName="Name8" presStyleCnt="0"/>
      <dgm:spPr/>
    </dgm:pt>
    <dgm:pt modelId="{9FEAE7DB-7358-4B40-A4C7-481EA3434E31}" type="pres">
      <dgm:prSet presAssocID="{EF14A0A7-0F17-4247-9070-DB651CDD6E49}" presName="level" presStyleLbl="node1" presStyleIdx="3" presStyleCnt="4" custScaleX="254546">
        <dgm:presLayoutVars>
          <dgm:chMax val="1"/>
          <dgm:bulletEnabled val="1"/>
        </dgm:presLayoutVars>
      </dgm:prSet>
      <dgm:spPr/>
      <dgm:t>
        <a:bodyPr/>
        <a:lstStyle/>
        <a:p>
          <a:endParaRPr lang="ru-RU"/>
        </a:p>
      </dgm:t>
    </dgm:pt>
    <dgm:pt modelId="{3107AE8D-3B31-4CBC-A440-B00188B3BBC3}" type="pres">
      <dgm:prSet presAssocID="{EF14A0A7-0F17-4247-9070-DB651CDD6E49}" presName="levelTx" presStyleLbl="revTx" presStyleIdx="0" presStyleCnt="0">
        <dgm:presLayoutVars>
          <dgm:chMax val="1"/>
          <dgm:bulletEnabled val="1"/>
        </dgm:presLayoutVars>
      </dgm:prSet>
      <dgm:spPr/>
      <dgm:t>
        <a:bodyPr/>
        <a:lstStyle/>
        <a:p>
          <a:endParaRPr lang="ru-RU"/>
        </a:p>
      </dgm:t>
    </dgm:pt>
  </dgm:ptLst>
  <dgm:cxnLst>
    <dgm:cxn modelId="{D4501039-647C-4F23-95BF-43049788CCE2}" type="presOf" srcId="{C64873EB-F160-41A2-892E-7BC28D3B1BE3}" destId="{41F29E41-3CD7-46EB-A7EE-18F26DC3D198}" srcOrd="0" destOrd="0" presId="urn:microsoft.com/office/officeart/2005/8/layout/pyramid3"/>
    <dgm:cxn modelId="{F7148D96-020C-4944-A97C-24A2380795FC}" srcId="{C64873EB-F160-41A2-892E-7BC28D3B1BE3}" destId="{60FB38A4-1B1E-4F44-B4A9-3459B9A87DB9}" srcOrd="1" destOrd="0" parTransId="{979F8495-F42B-464D-AE68-56D83D7C51D1}" sibTransId="{7A183E51-6C52-4A17-802D-E7906EA6283A}"/>
    <dgm:cxn modelId="{CC68AA98-A155-49B5-951E-D22AFD3591DC}" srcId="{C64873EB-F160-41A2-892E-7BC28D3B1BE3}" destId="{DA20B9CE-F2B3-47A7-A38B-DECFE5716E87}" srcOrd="0" destOrd="0" parTransId="{B9A894CD-52D3-4799-B009-95AF377E800D}" sibTransId="{BBAD554A-BA71-4499-9894-713AC321CAFC}"/>
    <dgm:cxn modelId="{4A5BDEE4-058B-4E00-AF5F-C8E07E32A804}" type="presOf" srcId="{DA20B9CE-F2B3-47A7-A38B-DECFE5716E87}" destId="{5BE8EE5C-F16A-4B78-A5F4-A70E42D6C502}" srcOrd="0" destOrd="0" presId="urn:microsoft.com/office/officeart/2005/8/layout/pyramid3"/>
    <dgm:cxn modelId="{4F4F911F-A816-4554-BE01-7A18B53E0489}" srcId="{C64873EB-F160-41A2-892E-7BC28D3B1BE3}" destId="{EF14A0A7-0F17-4247-9070-DB651CDD6E49}" srcOrd="3" destOrd="0" parTransId="{8F95B9D2-BB12-4A1D-9863-9C802BD5CF80}" sibTransId="{1F3493FC-9572-46EC-A155-B6C1B9D75C16}"/>
    <dgm:cxn modelId="{9E1F1586-A96E-4150-93C9-8BBFEA440BC9}" type="presOf" srcId="{027A8BDA-4D13-4938-B33C-2C423862B132}" destId="{8D267866-546F-4B50-A3F2-42DC9557FA1D}" srcOrd="0" destOrd="0" presId="urn:microsoft.com/office/officeart/2005/8/layout/pyramid3"/>
    <dgm:cxn modelId="{5328A471-D831-4005-9515-4DB05A7CB6DD}" srcId="{C64873EB-F160-41A2-892E-7BC28D3B1BE3}" destId="{027A8BDA-4D13-4938-B33C-2C423862B132}" srcOrd="2" destOrd="0" parTransId="{08F68D7F-97F6-47FD-815D-FEE6C5BABC8C}" sibTransId="{2F379D31-FB0C-4691-A53F-08BEA62DCF0B}"/>
    <dgm:cxn modelId="{7C4CC830-3575-4BB6-8296-CFFB693E6139}" type="presOf" srcId="{60FB38A4-1B1E-4F44-B4A9-3459B9A87DB9}" destId="{573EBA8A-73D1-4140-A654-49B464CD53FC}" srcOrd="1" destOrd="0" presId="urn:microsoft.com/office/officeart/2005/8/layout/pyramid3"/>
    <dgm:cxn modelId="{AF8DB968-8178-471F-B3AA-FAAD0A166660}" type="presOf" srcId="{60FB38A4-1B1E-4F44-B4A9-3459B9A87DB9}" destId="{F9CFE352-233A-4338-A48F-ACC636F8AC3A}" srcOrd="0" destOrd="0" presId="urn:microsoft.com/office/officeart/2005/8/layout/pyramid3"/>
    <dgm:cxn modelId="{2472A4C3-F44F-4DC3-B080-552396F2BCCE}" type="presOf" srcId="{027A8BDA-4D13-4938-B33C-2C423862B132}" destId="{BCAAAD6D-13F4-44E3-8FF1-D70D4B3CD3D5}" srcOrd="1" destOrd="0" presId="urn:microsoft.com/office/officeart/2005/8/layout/pyramid3"/>
    <dgm:cxn modelId="{BFAD9E76-4AF8-4CFD-B1B0-517DFEC4ABC8}" type="presOf" srcId="{EF14A0A7-0F17-4247-9070-DB651CDD6E49}" destId="{3107AE8D-3B31-4CBC-A440-B00188B3BBC3}" srcOrd="1" destOrd="0" presId="urn:microsoft.com/office/officeart/2005/8/layout/pyramid3"/>
    <dgm:cxn modelId="{792EF429-9C5A-4A10-A45F-9AF62FD841B2}" type="presOf" srcId="{DA20B9CE-F2B3-47A7-A38B-DECFE5716E87}" destId="{8CC4DB6C-B934-4CF8-95A1-35D8A7328A42}" srcOrd="1" destOrd="0" presId="urn:microsoft.com/office/officeart/2005/8/layout/pyramid3"/>
    <dgm:cxn modelId="{23BB5C49-35B4-4B40-B434-2A6BC7BCA8AF}" type="presOf" srcId="{EF14A0A7-0F17-4247-9070-DB651CDD6E49}" destId="{9FEAE7DB-7358-4B40-A4C7-481EA3434E31}" srcOrd="0" destOrd="0" presId="urn:microsoft.com/office/officeart/2005/8/layout/pyramid3"/>
    <dgm:cxn modelId="{8145168E-296B-49D6-8351-88B11E10E2E0}" type="presParOf" srcId="{41F29E41-3CD7-46EB-A7EE-18F26DC3D198}" destId="{300043C8-9A15-49F3-94AE-5673F88483BA}" srcOrd="0" destOrd="0" presId="urn:microsoft.com/office/officeart/2005/8/layout/pyramid3"/>
    <dgm:cxn modelId="{07D7E855-EF24-4147-ABA3-A12D3489D10D}" type="presParOf" srcId="{300043C8-9A15-49F3-94AE-5673F88483BA}" destId="{5BE8EE5C-F16A-4B78-A5F4-A70E42D6C502}" srcOrd="0" destOrd="0" presId="urn:microsoft.com/office/officeart/2005/8/layout/pyramid3"/>
    <dgm:cxn modelId="{D125E65F-C591-4068-A6B1-A6049ACBE9BC}" type="presParOf" srcId="{300043C8-9A15-49F3-94AE-5673F88483BA}" destId="{8CC4DB6C-B934-4CF8-95A1-35D8A7328A42}" srcOrd="1" destOrd="0" presId="urn:microsoft.com/office/officeart/2005/8/layout/pyramid3"/>
    <dgm:cxn modelId="{0427B914-91FA-48E2-907F-8BDBCD6940DF}" type="presParOf" srcId="{41F29E41-3CD7-46EB-A7EE-18F26DC3D198}" destId="{E19F6E7D-B0A9-4DD6-B312-F75F324BC956}" srcOrd="1" destOrd="0" presId="urn:microsoft.com/office/officeart/2005/8/layout/pyramid3"/>
    <dgm:cxn modelId="{7184D6C4-40D4-410B-A0B8-548D68F94041}" type="presParOf" srcId="{E19F6E7D-B0A9-4DD6-B312-F75F324BC956}" destId="{F9CFE352-233A-4338-A48F-ACC636F8AC3A}" srcOrd="0" destOrd="0" presId="urn:microsoft.com/office/officeart/2005/8/layout/pyramid3"/>
    <dgm:cxn modelId="{EC689D35-B78B-48D6-A8DD-71E13A15E905}" type="presParOf" srcId="{E19F6E7D-B0A9-4DD6-B312-F75F324BC956}" destId="{573EBA8A-73D1-4140-A654-49B464CD53FC}" srcOrd="1" destOrd="0" presId="urn:microsoft.com/office/officeart/2005/8/layout/pyramid3"/>
    <dgm:cxn modelId="{0E11A2EA-FF41-49EC-9378-91EFBA13AF75}" type="presParOf" srcId="{41F29E41-3CD7-46EB-A7EE-18F26DC3D198}" destId="{C1801D13-300B-4D69-BC7E-DA772E207DAC}" srcOrd="2" destOrd="0" presId="urn:microsoft.com/office/officeart/2005/8/layout/pyramid3"/>
    <dgm:cxn modelId="{1325B096-F84E-4397-BF60-0C6CF652E6D6}" type="presParOf" srcId="{C1801D13-300B-4D69-BC7E-DA772E207DAC}" destId="{8D267866-546F-4B50-A3F2-42DC9557FA1D}" srcOrd="0" destOrd="0" presId="urn:microsoft.com/office/officeart/2005/8/layout/pyramid3"/>
    <dgm:cxn modelId="{C21765F7-2D8F-4FEB-B5F3-A11C91D9E2CE}" type="presParOf" srcId="{C1801D13-300B-4D69-BC7E-DA772E207DAC}" destId="{BCAAAD6D-13F4-44E3-8FF1-D70D4B3CD3D5}" srcOrd="1" destOrd="0" presId="urn:microsoft.com/office/officeart/2005/8/layout/pyramid3"/>
    <dgm:cxn modelId="{751A7C62-E998-42D8-9453-CDCC2FE6EDBC}" type="presParOf" srcId="{41F29E41-3CD7-46EB-A7EE-18F26DC3D198}" destId="{D287FCFF-DF87-43C2-9415-FE81C195BCF6}" srcOrd="3" destOrd="0" presId="urn:microsoft.com/office/officeart/2005/8/layout/pyramid3"/>
    <dgm:cxn modelId="{8A059BD7-B808-4493-AFE8-CE55F81AF851}" type="presParOf" srcId="{D287FCFF-DF87-43C2-9415-FE81C195BCF6}" destId="{9FEAE7DB-7358-4B40-A4C7-481EA3434E31}" srcOrd="0" destOrd="0" presId="urn:microsoft.com/office/officeart/2005/8/layout/pyramid3"/>
    <dgm:cxn modelId="{63EA8620-90A6-4CA0-8B7B-7E5669BCDEB3}" type="presParOf" srcId="{D287FCFF-DF87-43C2-9415-FE81C195BCF6}" destId="{3107AE8D-3B31-4CBC-A440-B00188B3BBC3}" srcOrd="1" destOrd="0" presId="urn:microsoft.com/office/officeart/2005/8/layout/pyramid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A764B0A-3855-4421-8144-FA2A4FCB9CFD}">
      <dsp:nvSpPr>
        <dsp:cNvPr id="0" name=""/>
        <dsp:cNvSpPr/>
      </dsp:nvSpPr>
      <dsp:spPr>
        <a:xfrm rot="5400000">
          <a:off x="2693074" y="-458143"/>
          <a:ext cx="5467250" cy="638889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90000"/>
            </a:lnSpc>
            <a:spcBef>
              <a:spcPct val="0"/>
            </a:spcBef>
            <a:spcAft>
              <a:spcPct val="15000"/>
            </a:spcAft>
            <a:buChar char="••"/>
          </a:pPr>
          <a:r>
            <a:rPr lang="ru-RU" sz="1600" kern="1200" dirty="0" smtClean="0"/>
            <a:t>от 14 апреля 2014 г. № 290 «Об утверждении </a:t>
          </a:r>
          <a:r>
            <a:rPr lang="ru-RU" sz="1600" b="1" kern="1200" dirty="0" smtClean="0"/>
            <a:t>Перечня рабочих</a:t>
          </a:r>
          <a:r>
            <a:rPr lang="ru-RU" sz="1600" kern="1200" dirty="0" smtClean="0"/>
            <a:t> мест в организациях, </a:t>
          </a:r>
          <a:r>
            <a:rPr lang="ru-RU" sz="1600" b="1" kern="1200" dirty="0" smtClean="0"/>
            <a:t>осуществляющих отдельные виды деятельности</a:t>
          </a:r>
          <a:r>
            <a:rPr lang="ru-RU" sz="1600" kern="1200" dirty="0" smtClean="0"/>
            <a:t>, в отношении которых специальная оценка условий труда проводится с учетом особенностей»</a:t>
          </a:r>
          <a:endParaRPr lang="ru-RU" sz="1600" kern="1200" dirty="0"/>
        </a:p>
        <a:p>
          <a:pPr marL="171450" lvl="1" indent="-171450" algn="just" defTabSz="711200">
            <a:lnSpc>
              <a:spcPct val="90000"/>
            </a:lnSpc>
            <a:spcBef>
              <a:spcPct val="0"/>
            </a:spcBef>
            <a:spcAft>
              <a:spcPct val="15000"/>
            </a:spcAft>
            <a:buChar char="••"/>
          </a:pPr>
          <a:r>
            <a:rPr lang="ru-RU" sz="1600" kern="1200" dirty="0" smtClean="0"/>
            <a:t>от 30 июня 2014 г. № 599 «</a:t>
          </a:r>
          <a:r>
            <a:rPr lang="ru-RU" sz="1600" b="0" kern="1200" dirty="0" smtClean="0"/>
            <a:t>О порядке</a:t>
          </a:r>
          <a:r>
            <a:rPr lang="ru-RU" sz="1600" b="1" kern="1200" dirty="0" smtClean="0"/>
            <a:t> допуска организаций к деятельности по проведению специальной оценки условий труда, их регистрации в реестре организаций, проводящих специальную оценку условий труда</a:t>
          </a:r>
          <a:r>
            <a:rPr lang="ru-RU" sz="1600" b="0" kern="1200" dirty="0" smtClean="0"/>
            <a:t>, приостановления и прекращения деятельности по проведению специальной оценки условий труда, а также формирования и ведения реестра организаций, проводящих специальную оценку условий труда»</a:t>
          </a:r>
          <a:endParaRPr lang="ru-RU" sz="1600" kern="1200" dirty="0"/>
        </a:p>
        <a:p>
          <a:pPr marL="171450" lvl="1" indent="-171450" algn="just" defTabSz="711200">
            <a:lnSpc>
              <a:spcPct val="90000"/>
            </a:lnSpc>
            <a:spcBef>
              <a:spcPct val="0"/>
            </a:spcBef>
            <a:spcAft>
              <a:spcPct val="15000"/>
            </a:spcAft>
            <a:buChar char="••"/>
          </a:pPr>
          <a:r>
            <a:rPr lang="ru-RU" sz="1600" kern="1200" dirty="0" smtClean="0"/>
            <a:t> от 3 июля 2014 г. № 614 «О </a:t>
          </a:r>
          <a:r>
            <a:rPr lang="ru-RU" sz="1600" b="0" kern="1200" dirty="0" smtClean="0"/>
            <a:t>порядке</a:t>
          </a:r>
          <a:r>
            <a:rPr lang="ru-RU" sz="1600" b="1" kern="1200" dirty="0" smtClean="0"/>
            <a:t> аттестации на право выполнения работ по специальной оценке условий труда</a:t>
          </a:r>
          <a:r>
            <a:rPr lang="ru-RU" sz="1600" kern="1200" dirty="0" smtClean="0"/>
            <a:t>, выдачи сертификата эксперта на право выполнения работ по специальной оценке условий труда и его аннулирования»</a:t>
          </a:r>
          <a:endParaRPr lang="ru-RU" sz="1600" b="0" kern="1200" dirty="0"/>
        </a:p>
        <a:p>
          <a:pPr marL="171450" lvl="1" indent="-171450" algn="just" defTabSz="711200">
            <a:lnSpc>
              <a:spcPct val="90000"/>
            </a:lnSpc>
            <a:spcBef>
              <a:spcPct val="0"/>
            </a:spcBef>
            <a:spcAft>
              <a:spcPct val="15000"/>
            </a:spcAft>
            <a:buChar char="••"/>
          </a:pPr>
          <a:r>
            <a:rPr lang="ru-RU" sz="1600" kern="1200" dirty="0" smtClean="0"/>
            <a:t> от 30 июля 2014 г. № 726 «О </a:t>
          </a:r>
          <a:r>
            <a:rPr lang="ru-RU" sz="1600" b="1" kern="1200" dirty="0" smtClean="0"/>
            <a:t>внесении изменений в некоторые акты </a:t>
          </a:r>
          <a:r>
            <a:rPr lang="ru-RU" sz="1600" kern="1200" dirty="0" smtClean="0"/>
            <a:t>Правительства Российской Федерации и признании утратившим силу постановления Правительства Российской Федерации от 20 ноября 2008 г. № 870»</a:t>
          </a:r>
          <a:endParaRPr lang="ru-RU" sz="1600" kern="1200" dirty="0"/>
        </a:p>
      </dsp:txBody>
      <dsp:txXfrm rot="5400000">
        <a:off x="2693074" y="-458143"/>
        <a:ext cx="5467250" cy="6388894"/>
      </dsp:txXfrm>
    </dsp:sp>
    <dsp:sp modelId="{68E80A5F-0C52-4708-B250-B2CD40D0549D}">
      <dsp:nvSpPr>
        <dsp:cNvPr id="0" name=""/>
        <dsp:cNvSpPr/>
      </dsp:nvSpPr>
      <dsp:spPr>
        <a:xfrm>
          <a:off x="0" y="0"/>
          <a:ext cx="2212439" cy="546727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ru-RU" sz="2000" b="1" kern="1200" dirty="0" smtClean="0"/>
            <a:t>Постановления Правительства Российской Федерации</a:t>
          </a:r>
          <a:endParaRPr lang="ru-RU" sz="2000" b="1" kern="1200" dirty="0"/>
        </a:p>
      </dsp:txBody>
      <dsp:txXfrm>
        <a:off x="0" y="0"/>
        <a:ext cx="2212439" cy="5467271"/>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0DCB581-17C3-4E2C-8D3E-617620A2C456}">
      <dsp:nvSpPr>
        <dsp:cNvPr id="0" name=""/>
        <dsp:cNvSpPr/>
      </dsp:nvSpPr>
      <dsp:spPr>
        <a:xfrm rot="5400000">
          <a:off x="-247727" y="510646"/>
          <a:ext cx="1651515" cy="1156060"/>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endParaRPr lang="ru-RU" sz="3600" kern="1200" dirty="0"/>
        </a:p>
      </dsp:txBody>
      <dsp:txXfrm rot="5400000">
        <a:off x="-247727" y="510646"/>
        <a:ext cx="1651515" cy="1156060"/>
      </dsp:txXfrm>
    </dsp:sp>
    <dsp:sp modelId="{9190A4C5-463C-4FAD-8AF9-06DB0AE4C455}">
      <dsp:nvSpPr>
        <dsp:cNvPr id="0" name=""/>
        <dsp:cNvSpPr/>
      </dsp:nvSpPr>
      <dsp:spPr>
        <a:xfrm rot="5400000">
          <a:off x="4175055" y="-3014795"/>
          <a:ext cx="1590926" cy="762891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extrusionH="50600">
          <a:bevelT w="101600" h="80600"/>
          <a:bevelB w="80600" h="80600"/>
        </a:sp3d>
      </dsp:spPr>
      <dsp:style>
        <a:lnRef idx="1">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ru-RU" sz="3200" kern="1200" dirty="0" smtClean="0"/>
            <a:t>в штате не менее 5 экспертов, в том числе один врач – гигиенист, аттестуемых Минтрудом России</a:t>
          </a:r>
          <a:endParaRPr lang="ru-RU" sz="3200" kern="1200" dirty="0"/>
        </a:p>
      </dsp:txBody>
      <dsp:txXfrm rot="5400000">
        <a:off x="4175055" y="-3014795"/>
        <a:ext cx="1590926" cy="7628915"/>
      </dsp:txXfrm>
    </dsp:sp>
    <dsp:sp modelId="{C1AA7883-7D41-403C-B916-3A7FCB19FC44}">
      <dsp:nvSpPr>
        <dsp:cNvPr id="0" name=""/>
        <dsp:cNvSpPr/>
      </dsp:nvSpPr>
      <dsp:spPr>
        <a:xfrm rot="5400000">
          <a:off x="-247727" y="2047925"/>
          <a:ext cx="1651515" cy="1156060"/>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endParaRPr lang="ru-RU" sz="3600" kern="1200" dirty="0"/>
        </a:p>
      </dsp:txBody>
      <dsp:txXfrm rot="5400000">
        <a:off x="-247727" y="2047925"/>
        <a:ext cx="1651515" cy="1156060"/>
      </dsp:txXfrm>
    </dsp:sp>
    <dsp:sp modelId="{33ACEBC4-1BC7-4E65-8EE4-F1F908C736AD}">
      <dsp:nvSpPr>
        <dsp:cNvPr id="0" name=""/>
        <dsp:cNvSpPr/>
      </dsp:nvSpPr>
      <dsp:spPr>
        <a:xfrm rot="5400000">
          <a:off x="4429808" y="-1477513"/>
          <a:ext cx="1073485" cy="762891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extrusionH="50600">
          <a:bevelT w="101600" h="80600"/>
          <a:bevelB w="80600" h="80600"/>
        </a:sp3d>
      </dsp:spPr>
      <dsp:style>
        <a:lnRef idx="1">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ru-RU" sz="3200" kern="1200" dirty="0" smtClean="0"/>
            <a:t>страхование ответственности</a:t>
          </a:r>
          <a:endParaRPr lang="ru-RU" sz="3200" kern="1200" dirty="0"/>
        </a:p>
      </dsp:txBody>
      <dsp:txXfrm rot="5400000">
        <a:off x="4429808" y="-1477513"/>
        <a:ext cx="1073485" cy="7628915"/>
      </dsp:txXfrm>
    </dsp:sp>
    <dsp:sp modelId="{D8954B93-D172-4286-A102-FE26401302EE}">
      <dsp:nvSpPr>
        <dsp:cNvPr id="0" name=""/>
        <dsp:cNvSpPr/>
      </dsp:nvSpPr>
      <dsp:spPr>
        <a:xfrm rot="5400000">
          <a:off x="-247727" y="3449415"/>
          <a:ext cx="1651515" cy="1156060"/>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endParaRPr lang="ru-RU" sz="3600" kern="1200" dirty="0"/>
        </a:p>
      </dsp:txBody>
      <dsp:txXfrm rot="5400000">
        <a:off x="-247727" y="3449415"/>
        <a:ext cx="1651515" cy="1156060"/>
      </dsp:txXfrm>
    </dsp:sp>
    <dsp:sp modelId="{E3FC02FD-6520-4EA1-80D7-5825FE6ECCEA}">
      <dsp:nvSpPr>
        <dsp:cNvPr id="0" name=""/>
        <dsp:cNvSpPr/>
      </dsp:nvSpPr>
      <dsp:spPr>
        <a:xfrm rot="5400000">
          <a:off x="4429808" y="34649"/>
          <a:ext cx="1073485" cy="762891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extrusionH="50600">
          <a:bevelT w="101600" h="80600"/>
          <a:bevelB w="80600" h="80600"/>
        </a:sp3d>
      </dsp:spPr>
      <dsp:style>
        <a:lnRef idx="1">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ru-RU" sz="3200" kern="1200" dirty="0" smtClean="0"/>
            <a:t>испытательная лаборатория (центр), аккредитуемая Росаккредитацией </a:t>
          </a:r>
          <a:endParaRPr lang="ru-RU" sz="3200" kern="1200" dirty="0"/>
        </a:p>
      </dsp:txBody>
      <dsp:txXfrm rot="5400000">
        <a:off x="4429808" y="34649"/>
        <a:ext cx="1073485" cy="7628915"/>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AC17806-C0E0-4316-9024-04446F654F5A}">
      <dsp:nvSpPr>
        <dsp:cNvPr id="0" name=""/>
        <dsp:cNvSpPr/>
      </dsp:nvSpPr>
      <dsp:spPr>
        <a:xfrm>
          <a:off x="2986600" y="0"/>
          <a:ext cx="2645502" cy="1652035"/>
        </a:xfrm>
        <a:prstGeom prst="ellipse">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ru-RU" sz="2400" b="1" kern="1200" dirty="0" smtClean="0">
              <a:solidFill>
                <a:schemeClr val="tx1"/>
              </a:solidFill>
            </a:rPr>
            <a:t>высшее образование</a:t>
          </a:r>
          <a:endParaRPr lang="ru-RU" sz="2400" b="1" kern="1200" dirty="0">
            <a:solidFill>
              <a:schemeClr val="tx1"/>
            </a:solidFill>
          </a:endParaRPr>
        </a:p>
      </dsp:txBody>
      <dsp:txXfrm>
        <a:off x="2986600" y="0"/>
        <a:ext cx="2645502" cy="1652035"/>
      </dsp:txXfrm>
    </dsp:sp>
    <dsp:sp modelId="{644DB469-C205-4C40-A3D5-4D95AA5B8BE6}">
      <dsp:nvSpPr>
        <dsp:cNvPr id="0" name=""/>
        <dsp:cNvSpPr/>
      </dsp:nvSpPr>
      <dsp:spPr>
        <a:xfrm rot="1770170">
          <a:off x="5374135" y="1230449"/>
          <a:ext cx="285302" cy="5575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ru-RU" sz="2300" kern="1200" dirty="0"/>
        </a:p>
      </dsp:txBody>
      <dsp:txXfrm rot="1770170">
        <a:off x="5374135" y="1230449"/>
        <a:ext cx="285302" cy="557561"/>
      </dsp:txXfrm>
    </dsp:sp>
    <dsp:sp modelId="{66624927-5441-44A8-B5A1-BAB310BD166A}">
      <dsp:nvSpPr>
        <dsp:cNvPr id="0" name=""/>
        <dsp:cNvSpPr/>
      </dsp:nvSpPr>
      <dsp:spPr>
        <a:xfrm>
          <a:off x="5423377" y="1109459"/>
          <a:ext cx="3433606" cy="2636697"/>
        </a:xfrm>
        <a:prstGeom prst="ellipse">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ru-RU" sz="2200" b="1" kern="1200" dirty="0" smtClean="0">
              <a:solidFill>
                <a:schemeClr val="tx1"/>
              </a:solidFill>
            </a:rPr>
            <a:t>дополнительное образование в области специальной оценки условий труда</a:t>
          </a:r>
          <a:endParaRPr lang="ru-RU" sz="2200" b="1" kern="1200" dirty="0">
            <a:solidFill>
              <a:schemeClr val="tx1"/>
            </a:solidFill>
          </a:endParaRPr>
        </a:p>
      </dsp:txBody>
      <dsp:txXfrm>
        <a:off x="5423377" y="1109459"/>
        <a:ext cx="3433606" cy="2636697"/>
      </dsp:txXfrm>
    </dsp:sp>
    <dsp:sp modelId="{4734A66C-DF42-40A4-A689-395993EA2855}">
      <dsp:nvSpPr>
        <dsp:cNvPr id="0" name=""/>
        <dsp:cNvSpPr/>
      </dsp:nvSpPr>
      <dsp:spPr>
        <a:xfrm rot="7774201">
          <a:off x="5964570" y="3428734"/>
          <a:ext cx="236143" cy="5575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ru-RU" sz="2300" kern="1200" dirty="0"/>
        </a:p>
      </dsp:txBody>
      <dsp:txXfrm rot="7774201">
        <a:off x="5964570" y="3428734"/>
        <a:ext cx="236143" cy="557561"/>
      </dsp:txXfrm>
    </dsp:sp>
    <dsp:sp modelId="{E61B9703-DB09-4CED-9C57-5EA3A2F55158}">
      <dsp:nvSpPr>
        <dsp:cNvPr id="0" name=""/>
        <dsp:cNvSpPr/>
      </dsp:nvSpPr>
      <dsp:spPr>
        <a:xfrm>
          <a:off x="3672406" y="3820572"/>
          <a:ext cx="3268386" cy="1652035"/>
        </a:xfrm>
        <a:prstGeom prst="ellipse">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ru-RU" sz="2400" b="1" kern="1200" dirty="0" smtClean="0">
              <a:solidFill>
                <a:schemeClr val="tx1"/>
              </a:solidFill>
            </a:rPr>
            <a:t>опыт работы в области оценки условий труда</a:t>
          </a:r>
          <a:endParaRPr lang="ru-RU" sz="2400" b="1" kern="1200" dirty="0">
            <a:solidFill>
              <a:schemeClr val="tx1"/>
            </a:solidFill>
          </a:endParaRPr>
        </a:p>
      </dsp:txBody>
      <dsp:txXfrm>
        <a:off x="3672406" y="3820572"/>
        <a:ext cx="3268386" cy="1652035"/>
      </dsp:txXfrm>
    </dsp:sp>
    <dsp:sp modelId="{45F5C871-C349-4A5B-941D-32FD23C260C1}">
      <dsp:nvSpPr>
        <dsp:cNvPr id="0" name=""/>
        <dsp:cNvSpPr/>
      </dsp:nvSpPr>
      <dsp:spPr>
        <a:xfrm rot="10845869">
          <a:off x="3226662" y="4342160"/>
          <a:ext cx="315413" cy="5575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ru-RU" sz="2300" kern="1200" dirty="0"/>
        </a:p>
      </dsp:txBody>
      <dsp:txXfrm rot="10845869">
        <a:off x="3226662" y="4342160"/>
        <a:ext cx="315413" cy="557561"/>
      </dsp:txXfrm>
    </dsp:sp>
    <dsp:sp modelId="{7E983153-69C4-4F6A-9E3A-4CD483F225F7}">
      <dsp:nvSpPr>
        <dsp:cNvPr id="0" name=""/>
        <dsp:cNvSpPr/>
      </dsp:nvSpPr>
      <dsp:spPr>
        <a:xfrm>
          <a:off x="250044" y="3771969"/>
          <a:ext cx="2828234" cy="1652035"/>
        </a:xfrm>
        <a:prstGeom prst="ellipse">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ru-RU" sz="2400" b="1" kern="1200" dirty="0" smtClean="0">
              <a:solidFill>
                <a:schemeClr val="tx1"/>
              </a:solidFill>
            </a:rPr>
            <a:t>сертификат эксперта</a:t>
          </a:r>
          <a:endParaRPr lang="ru-RU" sz="2400" b="1" kern="1200" dirty="0">
            <a:solidFill>
              <a:schemeClr val="tx1"/>
            </a:solidFill>
          </a:endParaRPr>
        </a:p>
      </dsp:txBody>
      <dsp:txXfrm>
        <a:off x="250044" y="3771969"/>
        <a:ext cx="2828234" cy="1652035"/>
      </dsp:txXfrm>
    </dsp:sp>
    <dsp:sp modelId="{1558FC92-F17E-4C9D-A296-B8D121BBDE4D}">
      <dsp:nvSpPr>
        <dsp:cNvPr id="0" name=""/>
        <dsp:cNvSpPr/>
      </dsp:nvSpPr>
      <dsp:spPr>
        <a:xfrm rot="15839233">
          <a:off x="1401265" y="3225854"/>
          <a:ext cx="295467" cy="5575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ru-RU" sz="2300" kern="1200" dirty="0"/>
        </a:p>
      </dsp:txBody>
      <dsp:txXfrm rot="15839233">
        <a:off x="1401265" y="3225854"/>
        <a:ext cx="295467" cy="557561"/>
      </dsp:txXfrm>
    </dsp:sp>
    <dsp:sp modelId="{39F875E6-17D4-4824-9005-02EEE976DD48}">
      <dsp:nvSpPr>
        <dsp:cNvPr id="0" name=""/>
        <dsp:cNvSpPr/>
      </dsp:nvSpPr>
      <dsp:spPr>
        <a:xfrm>
          <a:off x="0" y="295937"/>
          <a:ext cx="2730929" cy="2932461"/>
        </a:xfrm>
        <a:prstGeom prst="ellipse">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ru-RU" sz="2200" b="1" kern="1200" dirty="0" smtClean="0">
              <a:solidFill>
                <a:schemeClr val="bg1"/>
              </a:solidFill>
            </a:rPr>
            <a:t>медицинское образование (для не менее чем одного эксперта)</a:t>
          </a:r>
          <a:endParaRPr lang="ru-RU" sz="2200" b="1" kern="1200" dirty="0">
            <a:solidFill>
              <a:schemeClr val="bg1"/>
            </a:solidFill>
          </a:endParaRPr>
        </a:p>
      </dsp:txBody>
      <dsp:txXfrm>
        <a:off x="0" y="295937"/>
        <a:ext cx="2730929" cy="2932461"/>
      </dsp:txXfrm>
    </dsp:sp>
    <dsp:sp modelId="{E88A856E-8DD5-43D1-A7F5-32F9E9274DD8}">
      <dsp:nvSpPr>
        <dsp:cNvPr id="0" name=""/>
        <dsp:cNvSpPr/>
      </dsp:nvSpPr>
      <dsp:spPr>
        <a:xfrm rot="20541566">
          <a:off x="2769062" y="996731"/>
          <a:ext cx="253553" cy="5575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ru-RU" sz="2300" kern="1200" dirty="0"/>
        </a:p>
      </dsp:txBody>
      <dsp:txXfrm rot="20541566">
        <a:off x="2769062" y="996731"/>
        <a:ext cx="253553" cy="557561"/>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3667F76-A1F4-49D6-8180-E0F83193815E}">
      <dsp:nvSpPr>
        <dsp:cNvPr id="0" name=""/>
        <dsp:cNvSpPr/>
      </dsp:nvSpPr>
      <dsp:spPr>
        <a:xfrm rot="16200000">
          <a:off x="-795800" y="796873"/>
          <a:ext cx="4381947" cy="2788200"/>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0" tIns="0" rIns="222064" bIns="0" numCol="1" spcCol="1270" anchor="ctr" anchorCtr="0">
          <a:noAutofit/>
        </a:bodyPr>
        <a:lstStyle/>
        <a:p>
          <a:pPr lvl="0" algn="ctr" defTabSz="1555750">
            <a:lnSpc>
              <a:spcPct val="90000"/>
            </a:lnSpc>
            <a:spcBef>
              <a:spcPct val="0"/>
            </a:spcBef>
            <a:spcAft>
              <a:spcPct val="35000"/>
            </a:spcAft>
          </a:pPr>
          <a:r>
            <a:rPr lang="ru-RU" sz="3500" kern="1200" dirty="0" smtClean="0"/>
            <a:t>Физические факторы</a:t>
          </a:r>
          <a:endParaRPr lang="ru-RU" sz="3500" kern="1200" dirty="0"/>
        </a:p>
      </dsp:txBody>
      <dsp:txXfrm rot="16200000">
        <a:off x="-795800" y="796873"/>
        <a:ext cx="4381947" cy="2788200"/>
      </dsp:txXfrm>
    </dsp:sp>
    <dsp:sp modelId="{A261729E-DDA7-41D4-A9F4-FBCF84DA7973}">
      <dsp:nvSpPr>
        <dsp:cNvPr id="0" name=""/>
        <dsp:cNvSpPr/>
      </dsp:nvSpPr>
      <dsp:spPr>
        <a:xfrm rot="16200000">
          <a:off x="2200960" y="796873"/>
          <a:ext cx="4381947" cy="2788200"/>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0" tIns="0" rIns="222064" bIns="0" numCol="1" spcCol="1270" anchor="ctr" anchorCtr="0">
          <a:noAutofit/>
        </a:bodyPr>
        <a:lstStyle/>
        <a:p>
          <a:pPr lvl="0" algn="ctr" defTabSz="1555750">
            <a:lnSpc>
              <a:spcPct val="90000"/>
            </a:lnSpc>
            <a:spcBef>
              <a:spcPct val="0"/>
            </a:spcBef>
            <a:spcAft>
              <a:spcPct val="35000"/>
            </a:spcAft>
          </a:pPr>
          <a:r>
            <a:rPr lang="ru-RU" sz="3500" kern="1200" dirty="0" smtClean="0"/>
            <a:t>Химические факторы</a:t>
          </a:r>
          <a:endParaRPr lang="ru-RU" sz="3500" kern="1200" dirty="0"/>
        </a:p>
      </dsp:txBody>
      <dsp:txXfrm rot="16200000">
        <a:off x="2200960" y="796873"/>
        <a:ext cx="4381947" cy="2788200"/>
      </dsp:txXfrm>
    </dsp:sp>
    <dsp:sp modelId="{5F8965EA-1BB4-445D-8472-368F08020FA4}">
      <dsp:nvSpPr>
        <dsp:cNvPr id="0" name=""/>
        <dsp:cNvSpPr/>
      </dsp:nvSpPr>
      <dsp:spPr>
        <a:xfrm rot="16200000">
          <a:off x="5198829" y="796873"/>
          <a:ext cx="4381947" cy="2788200"/>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lvl="0" algn="ctr" defTabSz="1244600">
            <a:lnSpc>
              <a:spcPct val="90000"/>
            </a:lnSpc>
            <a:spcBef>
              <a:spcPct val="0"/>
            </a:spcBef>
            <a:spcAft>
              <a:spcPct val="35000"/>
            </a:spcAft>
          </a:pPr>
          <a:r>
            <a:rPr lang="ru-RU" sz="2800" kern="1200" dirty="0" smtClean="0"/>
            <a:t>Биологические факторы</a:t>
          </a:r>
          <a:endParaRPr lang="ru-RU" sz="2800" kern="1200" dirty="0"/>
        </a:p>
      </dsp:txBody>
      <dsp:txXfrm rot="16200000">
        <a:off x="5198829" y="796873"/>
        <a:ext cx="4381947" cy="2788200"/>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261729E-DDA7-41D4-A9F4-FBCF84DA7973}">
      <dsp:nvSpPr>
        <dsp:cNvPr id="0" name=""/>
        <dsp:cNvSpPr/>
      </dsp:nvSpPr>
      <dsp:spPr>
        <a:xfrm rot="16200000">
          <a:off x="-72674" y="76230"/>
          <a:ext cx="4381947" cy="4229485"/>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0" tIns="0" rIns="412750" bIns="0" numCol="1" spcCol="1270" anchor="ctr" anchorCtr="0">
          <a:noAutofit/>
        </a:bodyPr>
        <a:lstStyle/>
        <a:p>
          <a:pPr lvl="0" algn="ctr" defTabSz="2889250">
            <a:lnSpc>
              <a:spcPct val="90000"/>
            </a:lnSpc>
            <a:spcBef>
              <a:spcPct val="0"/>
            </a:spcBef>
            <a:spcAft>
              <a:spcPct val="35000"/>
            </a:spcAft>
          </a:pPr>
          <a:r>
            <a:rPr lang="ru-RU" sz="6500" kern="1200" dirty="0" smtClean="0"/>
            <a:t>Тяжесть труда</a:t>
          </a:r>
          <a:endParaRPr lang="ru-RU" sz="6500" kern="1200" dirty="0"/>
        </a:p>
      </dsp:txBody>
      <dsp:txXfrm rot="16200000">
        <a:off x="-72674" y="76230"/>
        <a:ext cx="4381947" cy="4229485"/>
      </dsp:txXfrm>
    </dsp:sp>
    <dsp:sp modelId="{5F8965EA-1BB4-445D-8472-368F08020FA4}">
      <dsp:nvSpPr>
        <dsp:cNvPr id="0" name=""/>
        <dsp:cNvSpPr/>
      </dsp:nvSpPr>
      <dsp:spPr>
        <a:xfrm rot="16200000">
          <a:off x="4460274" y="76230"/>
          <a:ext cx="4381947" cy="4229485"/>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0" tIns="0" rIns="254000" bIns="0" numCol="1" spcCol="1270" anchor="ctr" anchorCtr="0">
          <a:noAutofit/>
        </a:bodyPr>
        <a:lstStyle/>
        <a:p>
          <a:pPr lvl="0" algn="ctr" defTabSz="1778000">
            <a:lnSpc>
              <a:spcPct val="90000"/>
            </a:lnSpc>
            <a:spcBef>
              <a:spcPct val="0"/>
            </a:spcBef>
            <a:spcAft>
              <a:spcPct val="35000"/>
            </a:spcAft>
          </a:pPr>
          <a:r>
            <a:rPr lang="ru-RU" sz="4000" kern="1200" dirty="0" smtClean="0"/>
            <a:t>Напряженность труда</a:t>
          </a:r>
          <a:endParaRPr lang="ru-RU" sz="4000" kern="1200" dirty="0"/>
        </a:p>
      </dsp:txBody>
      <dsp:txXfrm rot="16200000">
        <a:off x="4460274" y="76230"/>
        <a:ext cx="4381947" cy="4229485"/>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E9DCE8F-1A22-4C5E-BBFC-93E5DFE98E35}">
      <dsp:nvSpPr>
        <dsp:cNvPr id="0" name=""/>
        <dsp:cNvSpPr/>
      </dsp:nvSpPr>
      <dsp:spPr>
        <a:xfrm>
          <a:off x="221295" y="760645"/>
          <a:ext cx="3624769" cy="2646294"/>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55650">
            <a:lnSpc>
              <a:spcPct val="90000"/>
            </a:lnSpc>
            <a:spcBef>
              <a:spcPct val="0"/>
            </a:spcBef>
            <a:spcAft>
              <a:spcPct val="15000"/>
            </a:spcAft>
            <a:buChar char="••"/>
          </a:pPr>
          <a:r>
            <a:rPr lang="ru-RU" sz="1700" kern="1200" dirty="0" smtClean="0"/>
            <a:t>по запросам работников, профессиональных союзов, их объединений и иных уполномоченных работниками представительных органов, работодателей, их объединений</a:t>
          </a:r>
          <a:endParaRPr lang="ru-RU" sz="1700" kern="1200" dirty="0"/>
        </a:p>
      </dsp:txBody>
      <dsp:txXfrm>
        <a:off x="221295" y="760645"/>
        <a:ext cx="3624769" cy="2079231"/>
      </dsp:txXfrm>
    </dsp:sp>
    <dsp:sp modelId="{68F6E653-0BE9-4D5B-895B-890C4707AE71}">
      <dsp:nvSpPr>
        <dsp:cNvPr id="0" name=""/>
        <dsp:cNvSpPr/>
      </dsp:nvSpPr>
      <dsp:spPr>
        <a:xfrm rot="21044046" flipV="1">
          <a:off x="5868034" y="2163703"/>
          <a:ext cx="1479506" cy="368063"/>
        </a:xfrm>
        <a:prstGeom prst="circularArrow">
          <a:avLst>
            <a:gd name="adj1" fmla="val 2073"/>
            <a:gd name="adj2" fmla="val 248785"/>
            <a:gd name="adj3" fmla="val 2052384"/>
            <a:gd name="adj4" fmla="val 9052578"/>
            <a:gd name="adj5" fmla="val 2419"/>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CAFA29-8DF6-401A-A55F-65FF424397DD}">
      <dsp:nvSpPr>
        <dsp:cNvPr id="0" name=""/>
        <dsp:cNvSpPr/>
      </dsp:nvSpPr>
      <dsp:spPr>
        <a:xfrm>
          <a:off x="677679" y="2814400"/>
          <a:ext cx="2851948" cy="113412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ru-RU" sz="2400" kern="1200" dirty="0" smtClean="0"/>
            <a:t>за счет средств заявителя</a:t>
          </a:r>
          <a:endParaRPr lang="ru-RU" sz="2400" kern="1200" dirty="0"/>
        </a:p>
      </dsp:txBody>
      <dsp:txXfrm>
        <a:off x="677679" y="2814400"/>
        <a:ext cx="2851948" cy="1134126"/>
      </dsp:txXfrm>
    </dsp:sp>
    <dsp:sp modelId="{DE763130-1FC5-4C59-B786-E615BFE0B6D5}">
      <dsp:nvSpPr>
        <dsp:cNvPr id="0" name=""/>
        <dsp:cNvSpPr/>
      </dsp:nvSpPr>
      <dsp:spPr>
        <a:xfrm>
          <a:off x="4380127" y="760652"/>
          <a:ext cx="4227828" cy="2655582"/>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55650">
            <a:lnSpc>
              <a:spcPct val="90000"/>
            </a:lnSpc>
            <a:spcBef>
              <a:spcPct val="0"/>
            </a:spcBef>
            <a:spcAft>
              <a:spcPct val="15000"/>
            </a:spcAft>
            <a:buChar char="••"/>
          </a:pPr>
          <a:r>
            <a:rPr lang="ru-RU" sz="1700" kern="1200" dirty="0" smtClean="0"/>
            <a:t>по представлению Роструда или его территориальных органов в связи с проводимыми мероприятиями по государственному контролю (надзору) за соблюдением требований настоящего Федерального закона</a:t>
          </a:r>
          <a:endParaRPr lang="ru-RU" sz="1700" kern="1200" dirty="0"/>
        </a:p>
      </dsp:txBody>
      <dsp:txXfrm>
        <a:off x="4380127" y="1329705"/>
        <a:ext cx="4227828" cy="2086529"/>
      </dsp:txXfrm>
    </dsp:sp>
    <dsp:sp modelId="{DFD05700-2E02-45A8-9D2C-34F19D5253E4}">
      <dsp:nvSpPr>
        <dsp:cNvPr id="0" name=""/>
        <dsp:cNvSpPr/>
      </dsp:nvSpPr>
      <dsp:spPr>
        <a:xfrm>
          <a:off x="5140763" y="228193"/>
          <a:ext cx="2851948" cy="1134126"/>
        </a:xfrm>
        <a:prstGeom prst="roundRect">
          <a:avLst>
            <a:gd name="adj" fmla="val 10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ru-RU" sz="2400" kern="1200" dirty="0" smtClean="0"/>
            <a:t>за счет средств федерального бюджета</a:t>
          </a:r>
          <a:endParaRPr lang="ru-RU" sz="2400" kern="1200" dirty="0"/>
        </a:p>
      </dsp:txBody>
      <dsp:txXfrm>
        <a:off x="5140763" y="228193"/>
        <a:ext cx="2851948" cy="1134126"/>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E9DCE8F-1A22-4C5E-BBFC-93E5DFE98E35}">
      <dsp:nvSpPr>
        <dsp:cNvPr id="0" name=""/>
        <dsp:cNvSpPr/>
      </dsp:nvSpPr>
      <dsp:spPr>
        <a:xfrm>
          <a:off x="221295" y="760645"/>
          <a:ext cx="3624769" cy="2646294"/>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F6E653-0BE9-4D5B-895B-890C4707AE71}">
      <dsp:nvSpPr>
        <dsp:cNvPr id="0" name=""/>
        <dsp:cNvSpPr/>
      </dsp:nvSpPr>
      <dsp:spPr>
        <a:xfrm rot="21044046" flipV="1">
          <a:off x="6406000" y="1266124"/>
          <a:ext cx="1617958" cy="402506"/>
        </a:xfrm>
        <a:prstGeom prst="circularArrow">
          <a:avLst>
            <a:gd name="adj1" fmla="val 1896"/>
            <a:gd name="adj2" fmla="val 226576"/>
            <a:gd name="adj3" fmla="val 3377048"/>
            <a:gd name="adj4" fmla="val 10399451"/>
            <a:gd name="adj5" fmla="val 221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CAFA29-8DF6-401A-A55F-65FF424397DD}">
      <dsp:nvSpPr>
        <dsp:cNvPr id="0" name=""/>
        <dsp:cNvSpPr/>
      </dsp:nvSpPr>
      <dsp:spPr>
        <a:xfrm>
          <a:off x="576064" y="1224140"/>
          <a:ext cx="2851948" cy="1134126"/>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l" defTabSz="755650">
            <a:lnSpc>
              <a:spcPct val="90000"/>
            </a:lnSpc>
            <a:spcBef>
              <a:spcPct val="0"/>
            </a:spcBef>
            <a:spcAft>
              <a:spcPct val="35000"/>
            </a:spcAft>
          </a:pPr>
          <a:endParaRPr lang="ru-RU" sz="1700" kern="1200" dirty="0" smtClean="0">
            <a:solidFill>
              <a:schemeClr val="tx2"/>
            </a:solidFill>
          </a:endParaRPr>
        </a:p>
        <a:p>
          <a:pPr lvl="0" algn="l" defTabSz="755650">
            <a:lnSpc>
              <a:spcPct val="90000"/>
            </a:lnSpc>
            <a:spcBef>
              <a:spcPct val="0"/>
            </a:spcBef>
            <a:spcAft>
              <a:spcPct val="35000"/>
            </a:spcAft>
          </a:pPr>
          <a:r>
            <a:rPr lang="ru-RU" sz="1700" kern="1200" dirty="0" smtClean="0">
              <a:solidFill>
                <a:schemeClr val="tx2"/>
              </a:solidFill>
            </a:rPr>
            <a:t>по заявлениям работников, профессиональных союзов, их объединений и иных уполномоченных работниками представительных органов, работодателей, их объединений, страховщиков, поданным непосредственно в орган экспертизы</a:t>
          </a:r>
          <a:endParaRPr lang="ru-RU" kern="1200" dirty="0"/>
        </a:p>
      </dsp:txBody>
      <dsp:txXfrm>
        <a:off x="576064" y="1224140"/>
        <a:ext cx="2851948" cy="1134126"/>
      </dsp:txXfrm>
    </dsp:sp>
    <dsp:sp modelId="{DE763130-1FC5-4C59-B786-E615BFE0B6D5}">
      <dsp:nvSpPr>
        <dsp:cNvPr id="0" name=""/>
        <dsp:cNvSpPr/>
      </dsp:nvSpPr>
      <dsp:spPr>
        <a:xfrm>
          <a:off x="4320482" y="720084"/>
          <a:ext cx="4227828" cy="2655582"/>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sp>
    <dsp:sp modelId="{DFD05700-2E02-45A8-9D2C-34F19D5253E4}">
      <dsp:nvSpPr>
        <dsp:cNvPr id="0" name=""/>
        <dsp:cNvSpPr/>
      </dsp:nvSpPr>
      <dsp:spPr>
        <a:xfrm>
          <a:off x="5184569" y="1368148"/>
          <a:ext cx="2851948" cy="1134126"/>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l" defTabSz="755650">
            <a:lnSpc>
              <a:spcPct val="90000"/>
            </a:lnSpc>
            <a:spcBef>
              <a:spcPct val="0"/>
            </a:spcBef>
            <a:spcAft>
              <a:spcPct val="35000"/>
            </a:spcAft>
          </a:pPr>
          <a:r>
            <a:rPr lang="ru-RU" sz="1700" kern="1200" dirty="0" smtClean="0">
              <a:solidFill>
                <a:schemeClr val="tx2"/>
              </a:solidFill>
            </a:rPr>
            <a:t>по представлению </a:t>
          </a:r>
          <a:r>
            <a:rPr lang="ru-RU" sz="1700" kern="1200" dirty="0" err="1" smtClean="0">
              <a:solidFill>
                <a:schemeClr val="tx2"/>
              </a:solidFill>
            </a:rPr>
            <a:t>Роструда</a:t>
          </a:r>
          <a:r>
            <a:rPr lang="ru-RU" sz="1700" kern="1200" dirty="0" smtClean="0">
              <a:solidFill>
                <a:schemeClr val="tx2"/>
              </a:solidFill>
            </a:rPr>
            <a:t> или его территориальных органов в связи с осуществлением мероприятий по государственному контролю (надзору) за соблюдением требований в области специальной оценки условий труда</a:t>
          </a:r>
          <a:endParaRPr lang="ru-RU" kern="1200" dirty="0"/>
        </a:p>
      </dsp:txBody>
      <dsp:txXfrm>
        <a:off x="5184569" y="1368148"/>
        <a:ext cx="2851948" cy="113412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4A3E1B2-E188-4317-AB1A-A3A8884D941D}">
      <dsp:nvSpPr>
        <dsp:cNvPr id="0" name=""/>
        <dsp:cNvSpPr/>
      </dsp:nvSpPr>
      <dsp:spPr>
        <a:xfrm rot="5400000">
          <a:off x="2477585" y="-834214"/>
          <a:ext cx="5544607" cy="7213044"/>
        </a:xfrm>
        <a:prstGeom prst="round2Same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marR="0" lvl="1" indent="0" algn="just" defTabSz="914400" eaLnBrk="1" fontAlgn="auto" latinLnBrk="0" hangingPunct="1">
            <a:lnSpc>
              <a:spcPct val="100000"/>
            </a:lnSpc>
            <a:spcBef>
              <a:spcPct val="0"/>
            </a:spcBef>
            <a:spcAft>
              <a:spcPts val="0"/>
            </a:spcAft>
            <a:buClrTx/>
            <a:buSzTx/>
            <a:buFontTx/>
            <a:buChar char="••"/>
            <a:tabLst/>
            <a:defRPr/>
          </a:pPr>
          <a:r>
            <a:rPr lang="ru-RU" sz="1800" kern="1200" dirty="0" smtClean="0"/>
            <a:t> </a:t>
          </a:r>
          <a:r>
            <a:rPr lang="ru-RU" sz="1400" b="1" kern="1200" dirty="0" smtClean="0"/>
            <a:t>От 24 января 2014 г. № 33н  «</a:t>
          </a:r>
          <a:r>
            <a:rPr lang="ru-RU" sz="1400" kern="1200" dirty="0" smtClean="0"/>
            <a:t>Об утверждении </a:t>
          </a:r>
          <a:r>
            <a:rPr lang="ru-RU" sz="1400" b="1" kern="1200" dirty="0" smtClean="0"/>
            <a:t>Методики проведения специальной оценки условий труда</a:t>
          </a:r>
          <a:r>
            <a:rPr lang="ru-RU" sz="1400" kern="1200" dirty="0" smtClean="0"/>
            <a:t>, </a:t>
          </a:r>
          <a:r>
            <a:rPr lang="ru-RU" sz="1400" b="1" kern="1200" dirty="0" smtClean="0"/>
            <a:t>Классификатора вредных и (или) опасных производственных факторов</a:t>
          </a:r>
          <a:r>
            <a:rPr lang="ru-RU" sz="1400" kern="1200" dirty="0" smtClean="0"/>
            <a:t>, формы отчета о проведении специальной оценки условий труда и инструкции по ее заполнению»</a:t>
          </a:r>
        </a:p>
        <a:p>
          <a:pPr marL="0" marR="0" lvl="1" indent="0" algn="just" defTabSz="914400" eaLnBrk="1" fontAlgn="auto" latinLnBrk="0" hangingPunct="1">
            <a:lnSpc>
              <a:spcPct val="100000"/>
            </a:lnSpc>
            <a:spcBef>
              <a:spcPct val="0"/>
            </a:spcBef>
            <a:spcAft>
              <a:spcPts val="0"/>
            </a:spcAft>
            <a:buClrTx/>
            <a:buSzTx/>
            <a:buFontTx/>
            <a:buChar char="••"/>
            <a:tabLst/>
            <a:defRPr/>
          </a:pPr>
          <a:r>
            <a:rPr lang="ru-RU" sz="1400" kern="1200" dirty="0" smtClean="0"/>
            <a:t> </a:t>
          </a:r>
          <a:r>
            <a:rPr lang="ru-RU" sz="1400" b="1" kern="1200" dirty="0" smtClean="0"/>
            <a:t>От 24 января 2014 г. № 32н</a:t>
          </a:r>
          <a:r>
            <a:rPr lang="ru-RU" sz="1400" kern="1200" dirty="0" smtClean="0"/>
            <a:t> «Об утверждении </a:t>
          </a:r>
          <a:r>
            <a:rPr lang="ru-RU" sz="1400" b="1" kern="1200" dirty="0" smtClean="0"/>
            <a:t>формы сертификата эксперта </a:t>
          </a:r>
          <a:r>
            <a:rPr lang="ru-RU" sz="1400" kern="1200" dirty="0" smtClean="0"/>
            <a:t>на право выполнения работ по специальной оценке условий труда, технических требований к нему,  инструкции по заполнению бланка сертификата эксперта на право выполнения работ по специальной оценке условий труда и Порядка формирования и ведения реестра экспертов организаций, проводящих специальную оценку условий труда»</a:t>
          </a:r>
          <a:endParaRPr lang="ru-RU" sz="1400" kern="1200" dirty="0"/>
        </a:p>
        <a:p>
          <a:pPr marL="0" marR="0" lvl="1" indent="0" algn="just" defTabSz="914400" eaLnBrk="1" fontAlgn="auto" latinLnBrk="0" hangingPunct="1">
            <a:lnSpc>
              <a:spcPct val="100000"/>
            </a:lnSpc>
            <a:spcBef>
              <a:spcPct val="0"/>
            </a:spcBef>
            <a:spcAft>
              <a:spcPts val="0"/>
            </a:spcAft>
            <a:buClrTx/>
            <a:buSzTx/>
            <a:buFontTx/>
            <a:buChar char="••"/>
            <a:tabLst/>
            <a:defRPr/>
          </a:pPr>
          <a:r>
            <a:rPr lang="ru-RU" sz="1400" kern="1200" dirty="0" smtClean="0"/>
            <a:t> </a:t>
          </a:r>
          <a:r>
            <a:rPr lang="ru-RU" sz="1400" b="1" kern="1200" dirty="0" smtClean="0"/>
            <a:t>От 7 февраля 2014 г. № 80н</a:t>
          </a:r>
          <a:r>
            <a:rPr lang="ru-RU" sz="1400" kern="1200" dirty="0" smtClean="0"/>
            <a:t> «О </a:t>
          </a:r>
          <a:r>
            <a:rPr lang="ru-RU" sz="1400" b="1" kern="1200" dirty="0" smtClean="0"/>
            <a:t>форме и порядке подачи декларации соответствия </a:t>
          </a:r>
          <a:r>
            <a:rPr lang="ru-RU" sz="1400" kern="1200" dirty="0" smtClean="0"/>
            <a:t>условий труда государственным нормативным требованиям охраны труда, порядке формирования и ведения реестра деклараций соответствия условий труда государственным нормативным требованиям охраны труда»</a:t>
          </a:r>
        </a:p>
        <a:p>
          <a:pPr marL="0" marR="0" lvl="1" indent="0" algn="just" defTabSz="914400" eaLnBrk="1" fontAlgn="auto" latinLnBrk="0" hangingPunct="1">
            <a:lnSpc>
              <a:spcPct val="100000"/>
            </a:lnSpc>
            <a:spcBef>
              <a:spcPct val="0"/>
            </a:spcBef>
            <a:spcAft>
              <a:spcPts val="0"/>
            </a:spcAft>
            <a:buClrTx/>
            <a:buSzTx/>
            <a:buFontTx/>
            <a:buChar char="••"/>
            <a:tabLst/>
            <a:defRPr/>
          </a:pPr>
          <a:r>
            <a:rPr lang="ru-RU" sz="1400" b="1" kern="1200" dirty="0" smtClean="0"/>
            <a:t>От 12 февраля 2014 г. № 96 </a:t>
          </a:r>
          <a:r>
            <a:rPr lang="ru-RU" sz="1400" kern="1200" dirty="0" smtClean="0"/>
            <a:t>«</a:t>
          </a:r>
          <a:r>
            <a:rPr lang="ru-RU" sz="1400" b="1" kern="1200" dirty="0" smtClean="0"/>
            <a:t>О внесении изменений и признании утратившими силу некоторых постановлений и приказов</a:t>
          </a:r>
          <a:r>
            <a:rPr lang="ru-RU" sz="1400" kern="1200" dirty="0" smtClean="0"/>
            <a:t> Министерства труда Российской Федерации, Министерства труда и социального развития Российской Федерации, Министерства здравоохранения и социального развития Российской Федерации»</a:t>
          </a:r>
        </a:p>
        <a:p>
          <a:pPr marL="0" marR="0" lvl="1" indent="0" algn="just" defTabSz="914400" eaLnBrk="1" fontAlgn="auto" latinLnBrk="0" hangingPunct="1">
            <a:lnSpc>
              <a:spcPct val="100000"/>
            </a:lnSpc>
            <a:spcBef>
              <a:spcPct val="0"/>
            </a:spcBef>
            <a:spcAft>
              <a:spcPts val="0"/>
            </a:spcAft>
            <a:buClrTx/>
            <a:buSzTx/>
            <a:buFontTx/>
            <a:buChar char="••"/>
            <a:tabLst/>
            <a:defRPr/>
          </a:pPr>
          <a:r>
            <a:rPr lang="ru-RU" sz="1400" b="1" kern="1200" dirty="0" smtClean="0"/>
            <a:t>От 20 февраля 2014 г. № 103н «О внесении изменений и признании утратившими силу некоторых нормативных правовых актов </a:t>
          </a:r>
          <a:r>
            <a:rPr lang="ru-RU" sz="1400" kern="1200" dirty="0" smtClean="0"/>
            <a:t>Министерства труда и социального развития Российской Федерации, Министерства здравоохранения и социального развития Российской Федерации, Министерства труда и социальной защиты Российской Федерации»</a:t>
          </a:r>
        </a:p>
        <a:p>
          <a:pPr marL="0" marR="0" lvl="1" indent="0" algn="just" defTabSz="914400" eaLnBrk="1" fontAlgn="auto" latinLnBrk="0" hangingPunct="1">
            <a:lnSpc>
              <a:spcPct val="100000"/>
            </a:lnSpc>
            <a:spcBef>
              <a:spcPct val="0"/>
            </a:spcBef>
            <a:spcAft>
              <a:spcPts val="0"/>
            </a:spcAft>
            <a:buClrTx/>
            <a:buSzTx/>
            <a:buFontTx/>
            <a:buChar char="••"/>
            <a:tabLst/>
            <a:defRPr/>
          </a:pPr>
          <a:endParaRPr lang="ru-RU" sz="1600" kern="1200" dirty="0" smtClean="0"/>
        </a:p>
      </dsp:txBody>
      <dsp:txXfrm rot="5400000">
        <a:off x="2477585" y="-834214"/>
        <a:ext cx="5544607" cy="7213044"/>
      </dsp:txXfrm>
    </dsp:sp>
    <dsp:sp modelId="{E64E13E2-0CE1-4274-8DE7-7C2E08811137}">
      <dsp:nvSpPr>
        <dsp:cNvPr id="0" name=""/>
        <dsp:cNvSpPr/>
      </dsp:nvSpPr>
      <dsp:spPr>
        <a:xfrm>
          <a:off x="0" y="5414"/>
          <a:ext cx="1642794" cy="5539201"/>
        </a:xfrm>
        <a:prstGeom prst="roundRect">
          <a:avLst/>
        </a:prstGeom>
        <a:solidFill>
          <a:schemeClr val="accent1">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ru-RU" sz="1800" b="1" kern="1200" smtClean="0"/>
            <a:t>Приказы Минтруда России</a:t>
          </a:r>
          <a:endParaRPr lang="ru-RU" sz="1800" b="1" kern="1200" dirty="0"/>
        </a:p>
      </dsp:txBody>
      <dsp:txXfrm>
        <a:off x="0" y="5414"/>
        <a:ext cx="1642794" cy="553920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4A3E1B2-E188-4317-AB1A-A3A8884D941D}">
      <dsp:nvSpPr>
        <dsp:cNvPr id="0" name=""/>
        <dsp:cNvSpPr/>
      </dsp:nvSpPr>
      <dsp:spPr>
        <a:xfrm rot="5400000">
          <a:off x="2440085" y="-1051798"/>
          <a:ext cx="5544607" cy="7648212"/>
        </a:xfrm>
        <a:prstGeom prst="round2Same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marR="0" lvl="1" indent="0" algn="just" defTabSz="914400" eaLnBrk="1" fontAlgn="auto" latinLnBrk="0" hangingPunct="1">
            <a:lnSpc>
              <a:spcPct val="100000"/>
            </a:lnSpc>
            <a:spcBef>
              <a:spcPct val="0"/>
            </a:spcBef>
            <a:spcAft>
              <a:spcPts val="0"/>
            </a:spcAft>
            <a:buClrTx/>
            <a:buSzTx/>
            <a:buFontTx/>
            <a:buChar char="••"/>
            <a:tabLst/>
            <a:defRPr/>
          </a:pPr>
          <a:endParaRPr lang="ru-RU" sz="1600" kern="1200" dirty="0" smtClean="0"/>
        </a:p>
        <a:p>
          <a:pPr marL="0" marR="0" lvl="1" indent="0" algn="just" defTabSz="914400" eaLnBrk="1" fontAlgn="auto" latinLnBrk="0" hangingPunct="1">
            <a:lnSpc>
              <a:spcPct val="100000"/>
            </a:lnSpc>
            <a:spcBef>
              <a:spcPct val="0"/>
            </a:spcBef>
            <a:spcAft>
              <a:spcPts val="0"/>
            </a:spcAft>
            <a:buClrTx/>
            <a:buSzTx/>
            <a:buFontTx/>
            <a:buChar char="••"/>
            <a:tabLst/>
            <a:defRPr/>
          </a:pPr>
          <a:r>
            <a:rPr lang="ru-RU" sz="1600" kern="1200" dirty="0" smtClean="0"/>
            <a:t> </a:t>
          </a:r>
          <a:r>
            <a:rPr lang="ru-RU" sz="1600" b="1" kern="1200" dirty="0" smtClean="0"/>
            <a:t>От 24 июня 2014 г. № 412н</a:t>
          </a:r>
          <a:r>
            <a:rPr lang="ru-RU" sz="1600" kern="1200" dirty="0" smtClean="0"/>
            <a:t> «Об утверждении </a:t>
          </a:r>
          <a:r>
            <a:rPr lang="ru-RU" sz="1600" b="1" kern="1200" dirty="0" smtClean="0"/>
            <a:t>Типового положения о комитете (комиссии) по охране труда</a:t>
          </a:r>
          <a:r>
            <a:rPr lang="ru-RU" sz="1600" kern="1200" dirty="0" smtClean="0"/>
            <a:t>»</a:t>
          </a:r>
        </a:p>
        <a:p>
          <a:pPr marL="0" marR="0" lvl="1" indent="0" algn="just" defTabSz="914400" eaLnBrk="1" fontAlgn="auto" latinLnBrk="0" hangingPunct="1">
            <a:lnSpc>
              <a:spcPct val="100000"/>
            </a:lnSpc>
            <a:spcBef>
              <a:spcPct val="0"/>
            </a:spcBef>
            <a:spcAft>
              <a:spcPts val="0"/>
            </a:spcAft>
            <a:buClrTx/>
            <a:buSzTx/>
            <a:buFontTx/>
            <a:buChar char="••"/>
            <a:tabLst/>
            <a:defRPr/>
          </a:pPr>
          <a:r>
            <a:rPr lang="ru-RU" sz="1600" kern="1200" smtClean="0"/>
            <a:t> </a:t>
          </a:r>
          <a:r>
            <a:rPr lang="ru-RU" sz="1600" b="1" kern="1200" smtClean="0"/>
            <a:t>От 3 июля 2014 г. № 436н</a:t>
          </a:r>
          <a:r>
            <a:rPr lang="ru-RU" sz="1600" kern="1200" smtClean="0"/>
            <a:t> «Об утверждении </a:t>
          </a:r>
          <a:r>
            <a:rPr lang="ru-RU" sz="1600" b="1" kern="1200" smtClean="0"/>
            <a:t>порядка передачи результатов </a:t>
          </a:r>
          <a:r>
            <a:rPr lang="ru-RU" sz="1600" kern="1200" smtClean="0"/>
            <a:t>проведения специальной оценки условий труда»</a:t>
          </a:r>
          <a:endParaRPr lang="ru-RU" sz="1600" kern="1200" dirty="0" smtClean="0"/>
        </a:p>
        <a:p>
          <a:pPr marL="0" marR="0" lvl="1" indent="0" algn="just" defTabSz="914400" eaLnBrk="1" fontAlgn="auto" latinLnBrk="0" hangingPunct="1">
            <a:lnSpc>
              <a:spcPct val="100000"/>
            </a:lnSpc>
            <a:spcBef>
              <a:spcPct val="0"/>
            </a:spcBef>
            <a:spcAft>
              <a:spcPts val="0"/>
            </a:spcAft>
            <a:buClrTx/>
            <a:buSzTx/>
            <a:buFontTx/>
            <a:buChar char="••"/>
            <a:tabLst/>
            <a:defRPr/>
          </a:pPr>
          <a:r>
            <a:rPr lang="ru-RU" sz="1600" kern="1200" smtClean="0"/>
            <a:t> </a:t>
          </a:r>
          <a:r>
            <a:rPr lang="ru-RU" sz="1600" b="1" kern="1200" smtClean="0"/>
            <a:t>От 25 июля 2014 г. № 482  «</a:t>
          </a:r>
          <a:r>
            <a:rPr lang="ru-RU" sz="1600" kern="1200" smtClean="0"/>
            <a:t>Об </a:t>
          </a:r>
          <a:r>
            <a:rPr lang="ru-RU" sz="1600" b="1" kern="1200" smtClean="0"/>
            <a:t>организации работы по проведению дистанционного тестирования лиц</a:t>
          </a:r>
          <a:r>
            <a:rPr lang="ru-RU" sz="1600" kern="1200" smtClean="0"/>
            <a:t>, </a:t>
          </a:r>
          <a:r>
            <a:rPr lang="ru-RU" sz="1600" b="1" kern="1200" smtClean="0"/>
            <a:t>претендующих на получение сертификата эксперта</a:t>
          </a:r>
          <a:r>
            <a:rPr lang="ru-RU" sz="1600" kern="1200" smtClean="0"/>
            <a:t> на право выполнения работ по специальной оценке условий труда»</a:t>
          </a:r>
          <a:endParaRPr lang="ru-RU" sz="1600" b="1" kern="1200" dirty="0" smtClean="0"/>
        </a:p>
        <a:p>
          <a:pPr marL="0" marR="0" lvl="1" indent="0" algn="just" defTabSz="914400" eaLnBrk="1" fontAlgn="auto" latinLnBrk="0" hangingPunct="1">
            <a:lnSpc>
              <a:spcPct val="100000"/>
            </a:lnSpc>
            <a:spcBef>
              <a:spcPct val="0"/>
            </a:spcBef>
            <a:spcAft>
              <a:spcPts val="0"/>
            </a:spcAft>
            <a:buClrTx/>
            <a:buSzTx/>
            <a:buFontTx/>
            <a:buChar char="••"/>
            <a:tabLst/>
            <a:defRPr/>
          </a:pPr>
          <a:r>
            <a:rPr lang="ru-RU" sz="1600" b="1" kern="1200" dirty="0" smtClean="0"/>
            <a:t> От 12 августа 2014 г. 549н </a:t>
          </a:r>
          <a:r>
            <a:rPr lang="ru-RU" sz="1600" kern="1200" dirty="0" smtClean="0"/>
            <a:t>«Об утверждении </a:t>
          </a:r>
          <a:r>
            <a:rPr lang="ru-RU" sz="1600" b="1" kern="1200" dirty="0" smtClean="0"/>
            <a:t>Порядка проведения государственной экспертизы </a:t>
          </a:r>
          <a:r>
            <a:rPr lang="ru-RU" sz="1600" kern="1200" dirty="0" smtClean="0"/>
            <a:t>условий труда»</a:t>
          </a:r>
        </a:p>
        <a:p>
          <a:pPr marL="0" marR="0" lvl="1" indent="0" algn="just" defTabSz="914400" eaLnBrk="1" fontAlgn="auto" latinLnBrk="0" hangingPunct="1">
            <a:lnSpc>
              <a:spcPct val="100000"/>
            </a:lnSpc>
            <a:spcBef>
              <a:spcPct val="0"/>
            </a:spcBef>
            <a:spcAft>
              <a:spcPts val="0"/>
            </a:spcAft>
            <a:buClrTx/>
            <a:buSzTx/>
            <a:buFontTx/>
            <a:buChar char="••"/>
            <a:tabLst/>
            <a:defRPr/>
          </a:pPr>
          <a:r>
            <a:rPr lang="ru-RU" sz="1600" b="1" kern="1200" dirty="0" smtClean="0"/>
            <a:t> От 22 сентября 2014 г. № 652н </a:t>
          </a:r>
          <a:r>
            <a:rPr lang="ru-RU" sz="1600" b="0" kern="1200" dirty="0" smtClean="0"/>
            <a:t>«</a:t>
          </a:r>
          <a:r>
            <a:rPr lang="ru-RU" sz="1600" kern="1200" dirty="0" smtClean="0"/>
            <a:t>Об утверждении </a:t>
          </a:r>
          <a:r>
            <a:rPr lang="ru-RU" sz="1600" b="1" kern="1200" dirty="0" smtClean="0"/>
            <a:t>Порядка рассмотрения разногласий по вопросам проведения экспертизы качества специальной оценки условий труда,</a:t>
          </a:r>
          <a:r>
            <a:rPr lang="ru-RU" sz="1600" kern="1200" dirty="0" smtClean="0"/>
            <a:t> несогласия работников, профессиональных союзов, их объединений, иных уполномоченных работниками представительных органов, работодателей, их объединений, страховщиков, территориальных органов федерального органа исполнительной власти, уполномоченного на проведение федерального государственного надзора за соблюдением трудового законодательства и иных нормативных правовых актов, содержащих нормы трудового права, с результатами экспертизы качества специальной оценки условий труда»</a:t>
          </a:r>
        </a:p>
        <a:p>
          <a:pPr marL="0" marR="0" lvl="1" indent="0" algn="just" defTabSz="914400" eaLnBrk="1" fontAlgn="auto" latinLnBrk="0" hangingPunct="1">
            <a:lnSpc>
              <a:spcPct val="100000"/>
            </a:lnSpc>
            <a:spcBef>
              <a:spcPct val="0"/>
            </a:spcBef>
            <a:spcAft>
              <a:spcPts val="0"/>
            </a:spcAft>
            <a:buClrTx/>
            <a:buSzTx/>
            <a:buFontTx/>
            <a:buChar char="••"/>
            <a:tabLst/>
            <a:defRPr/>
          </a:pPr>
          <a:endParaRPr lang="ru-RU" sz="1600" kern="1200" dirty="0" smtClean="0"/>
        </a:p>
      </dsp:txBody>
      <dsp:txXfrm rot="5400000">
        <a:off x="2440085" y="-1051798"/>
        <a:ext cx="5544607" cy="7648212"/>
      </dsp:txXfrm>
    </dsp:sp>
    <dsp:sp modelId="{E64E13E2-0CE1-4274-8DE7-7C2E08811137}">
      <dsp:nvSpPr>
        <dsp:cNvPr id="0" name=""/>
        <dsp:cNvSpPr/>
      </dsp:nvSpPr>
      <dsp:spPr>
        <a:xfrm>
          <a:off x="2933" y="5414"/>
          <a:ext cx="1380891" cy="5539201"/>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ru-RU" sz="1600" b="1" kern="1200" dirty="0" smtClean="0"/>
            <a:t>Приказы Минтруда России</a:t>
          </a:r>
          <a:endParaRPr lang="ru-RU" sz="1600" b="1" kern="1200" dirty="0"/>
        </a:p>
      </dsp:txBody>
      <dsp:txXfrm>
        <a:off x="2933" y="5414"/>
        <a:ext cx="1380891" cy="553920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4A3E1B2-E188-4317-AB1A-A3A8884D941D}">
      <dsp:nvSpPr>
        <dsp:cNvPr id="0" name=""/>
        <dsp:cNvSpPr/>
      </dsp:nvSpPr>
      <dsp:spPr>
        <a:xfrm rot="5400000">
          <a:off x="2403316" y="-620676"/>
          <a:ext cx="5616615" cy="6857976"/>
        </a:xfrm>
        <a:prstGeom prst="round2Same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marR="0" lvl="1" indent="0" algn="just" defTabSz="914400" eaLnBrk="1" fontAlgn="auto" latinLnBrk="0" hangingPunct="1">
            <a:lnSpc>
              <a:spcPct val="100000"/>
            </a:lnSpc>
            <a:spcBef>
              <a:spcPct val="0"/>
            </a:spcBef>
            <a:spcAft>
              <a:spcPts val="0"/>
            </a:spcAft>
            <a:buClrTx/>
            <a:buSzTx/>
            <a:buFontTx/>
            <a:buChar char="••"/>
            <a:tabLst/>
            <a:defRPr/>
          </a:pPr>
          <a:r>
            <a:rPr lang="ru-RU" sz="1800" kern="1200" smtClean="0"/>
            <a:t> Об </a:t>
          </a:r>
          <a:r>
            <a:rPr lang="ru-RU" sz="1800" b="1" kern="1200" smtClean="0"/>
            <a:t>утверждении Методики снижения класса (подкласса) условий труда </a:t>
          </a:r>
          <a:r>
            <a:rPr lang="ru-RU" sz="1800" kern="1200" smtClean="0"/>
            <a:t>при применении работниками, занятыми на работах с вредными условиями труда, эффективных средств индивидуальной защиты</a:t>
          </a:r>
          <a:endParaRPr lang="ru-RU" sz="1800" kern="1200" dirty="0" smtClean="0"/>
        </a:p>
        <a:p>
          <a:pPr marL="0" marR="0" lvl="1" indent="0" algn="just" defTabSz="914400" eaLnBrk="1" fontAlgn="auto" latinLnBrk="0" hangingPunct="1">
            <a:lnSpc>
              <a:spcPct val="100000"/>
            </a:lnSpc>
            <a:spcBef>
              <a:spcPct val="0"/>
            </a:spcBef>
            <a:spcAft>
              <a:spcPts val="0"/>
            </a:spcAft>
            <a:buClrTx/>
            <a:buSzTx/>
            <a:buFontTx/>
            <a:buChar char="••"/>
            <a:tabLst/>
            <a:defRPr/>
          </a:pPr>
          <a:r>
            <a:rPr lang="ru-RU" sz="1800" kern="1200" smtClean="0"/>
            <a:t> Об </a:t>
          </a:r>
          <a:r>
            <a:rPr lang="ru-RU" sz="1800" b="1" kern="1200" smtClean="0"/>
            <a:t>утверждении методических рекомендаций по определению  размера платы за проведение экспертизы </a:t>
          </a:r>
          <a:r>
            <a:rPr lang="ru-RU" sz="1800" kern="1200" smtClean="0"/>
            <a:t>качества специальной оценки условий труда</a:t>
          </a:r>
          <a:endParaRPr lang="ru-RU" sz="1800" kern="1200" dirty="0"/>
        </a:p>
        <a:p>
          <a:pPr marL="0" marR="0" lvl="1" indent="0" algn="just" defTabSz="914400" eaLnBrk="1" fontAlgn="auto" latinLnBrk="0" hangingPunct="1">
            <a:lnSpc>
              <a:spcPct val="100000"/>
            </a:lnSpc>
            <a:spcBef>
              <a:spcPct val="0"/>
            </a:spcBef>
            <a:spcAft>
              <a:spcPts val="0"/>
            </a:spcAft>
            <a:buClrTx/>
            <a:buSzTx/>
            <a:buFontTx/>
            <a:buChar char="••"/>
            <a:tabLst/>
            <a:defRPr/>
          </a:pPr>
          <a:r>
            <a:rPr lang="ru-RU" sz="1800" kern="1200" dirty="0" smtClean="0"/>
            <a:t> Об утверждении </a:t>
          </a:r>
          <a:r>
            <a:rPr lang="ru-RU" sz="1800" b="1" kern="1200" dirty="0" smtClean="0"/>
            <a:t>Типового положения </a:t>
          </a:r>
          <a:r>
            <a:rPr lang="ru-RU" sz="1800" kern="1200" dirty="0" smtClean="0"/>
            <a:t>о системе управления охраной труда</a:t>
          </a:r>
          <a:endParaRPr lang="ru-RU" sz="1800" kern="1200" dirty="0"/>
        </a:p>
        <a:p>
          <a:pPr marL="0" marR="0" lvl="1" indent="0" algn="just" defTabSz="914400" eaLnBrk="1" fontAlgn="auto" latinLnBrk="0" hangingPunct="1">
            <a:lnSpc>
              <a:spcPct val="100000"/>
            </a:lnSpc>
            <a:spcBef>
              <a:spcPct val="0"/>
            </a:spcBef>
            <a:spcAft>
              <a:spcPts val="0"/>
            </a:spcAft>
            <a:buClrTx/>
            <a:buSzTx/>
            <a:buFontTx/>
            <a:buChar char="••"/>
            <a:tabLst/>
            <a:defRPr/>
          </a:pPr>
          <a:r>
            <a:rPr lang="ru-RU" sz="1800" kern="1200" dirty="0" smtClean="0"/>
            <a:t> Об утверждении </a:t>
          </a:r>
          <a:r>
            <a:rPr lang="ru-RU" sz="1800" b="1" kern="1200" dirty="0" smtClean="0"/>
            <a:t>особенностей проведения специальной оценки условий труда </a:t>
          </a:r>
          <a:r>
            <a:rPr lang="ru-RU" sz="1800" kern="1200" dirty="0" smtClean="0"/>
            <a:t>на рабочих местах отдельных категорий работников (Минтрудом России ведется разработка </a:t>
          </a:r>
          <a:r>
            <a:rPr lang="ru-RU" sz="1800" b="1" kern="1200" dirty="0" smtClean="0"/>
            <a:t>11</a:t>
          </a:r>
          <a:r>
            <a:rPr lang="ru-RU" sz="1800" kern="1200" dirty="0" smtClean="0"/>
            <a:t> проектов приказов, завершено общественное обсуждение в рамках оценки регулирующего воздействия 3 проектов приказов Минтруда России, 4 проекта приказа Минтруда России проходят общественное обсуждение)</a:t>
          </a:r>
          <a:endParaRPr lang="ru-RU" sz="1800" kern="1200" dirty="0"/>
        </a:p>
      </dsp:txBody>
      <dsp:txXfrm rot="5400000">
        <a:off x="2403316" y="-620676"/>
        <a:ext cx="5616615" cy="6857976"/>
      </dsp:txXfrm>
    </dsp:sp>
    <dsp:sp modelId="{E64E13E2-0CE1-4274-8DE7-7C2E08811137}">
      <dsp:nvSpPr>
        <dsp:cNvPr id="0" name=""/>
        <dsp:cNvSpPr/>
      </dsp:nvSpPr>
      <dsp:spPr>
        <a:xfrm>
          <a:off x="0" y="5484"/>
          <a:ext cx="1782288" cy="5611139"/>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ru-RU" sz="1800" b="1" kern="1200" smtClean="0"/>
            <a:t>Приказы Минтруда России</a:t>
          </a:r>
          <a:endParaRPr lang="ru-RU" sz="1800" b="1" kern="1200" dirty="0"/>
        </a:p>
      </dsp:txBody>
      <dsp:txXfrm>
        <a:off x="0" y="5484"/>
        <a:ext cx="1782288" cy="5611139"/>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F17AC88-E1F1-473D-BAB2-69EA08905EA2}">
      <dsp:nvSpPr>
        <dsp:cNvPr id="0" name=""/>
        <dsp:cNvSpPr/>
      </dsp:nvSpPr>
      <dsp:spPr>
        <a:xfrm rot="10800000">
          <a:off x="708611" y="0"/>
          <a:ext cx="2595037" cy="4392488"/>
        </a:xfrm>
        <a:prstGeom prst="triangle">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802A0C7F-71EC-47E3-9A99-933D8901F8A8}">
      <dsp:nvSpPr>
        <dsp:cNvPr id="0" name=""/>
        <dsp:cNvSpPr/>
      </dsp:nvSpPr>
      <dsp:spPr>
        <a:xfrm>
          <a:off x="13" y="212642"/>
          <a:ext cx="6840746" cy="903131"/>
        </a:xfrm>
        <a:prstGeom prst="round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ru-RU" sz="2000" b="1" kern="1200" dirty="0" smtClean="0"/>
            <a:t>Идентификация (выявление) потенциально вредных (опасных) факторов производственной среды и трудового процесса</a:t>
          </a:r>
          <a:endParaRPr lang="ru-RU" sz="1400" b="1" kern="1200" dirty="0"/>
        </a:p>
      </dsp:txBody>
      <dsp:txXfrm>
        <a:off x="13" y="212642"/>
        <a:ext cx="6840746" cy="903131"/>
      </dsp:txXfrm>
    </dsp:sp>
    <dsp:sp modelId="{D9134A3B-600E-4F11-B206-6207ADC10CAB}">
      <dsp:nvSpPr>
        <dsp:cNvPr id="0" name=""/>
        <dsp:cNvSpPr/>
      </dsp:nvSpPr>
      <dsp:spPr>
        <a:xfrm>
          <a:off x="0" y="1290172"/>
          <a:ext cx="6840746" cy="1079104"/>
        </a:xfrm>
        <a:prstGeom prst="round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ru-RU" sz="2000" b="1" kern="1200" dirty="0" smtClean="0"/>
        </a:p>
        <a:p>
          <a:pPr marL="0" marR="0" lvl="0" indent="0" algn="l" defTabSz="914400" eaLnBrk="1" fontAlgn="auto" latinLnBrk="0" hangingPunct="1">
            <a:lnSpc>
              <a:spcPct val="100000"/>
            </a:lnSpc>
            <a:spcBef>
              <a:spcPct val="0"/>
            </a:spcBef>
            <a:spcAft>
              <a:spcPts val="0"/>
            </a:spcAft>
            <a:buClrTx/>
            <a:buSzTx/>
            <a:buFontTx/>
            <a:buNone/>
            <a:tabLst/>
            <a:defRPr/>
          </a:pPr>
          <a:r>
            <a:rPr lang="ru-RU" sz="2000" b="1" kern="1200" dirty="0" smtClean="0"/>
            <a:t>Декларирование соответствия условий труда государственным нормативным требованиям охраны труда</a:t>
          </a:r>
        </a:p>
        <a:p>
          <a:pPr lvl="0" algn="ctr">
            <a:spcBef>
              <a:spcPct val="0"/>
            </a:spcBef>
          </a:pPr>
          <a:endParaRPr lang="ru-RU" sz="1400" b="1" kern="1200" dirty="0"/>
        </a:p>
      </dsp:txBody>
      <dsp:txXfrm>
        <a:off x="0" y="1290172"/>
        <a:ext cx="6840746" cy="1079104"/>
      </dsp:txXfrm>
    </dsp:sp>
    <dsp:sp modelId="{EA9D8CF3-D606-4952-A5E9-D7AD1B23E778}">
      <dsp:nvSpPr>
        <dsp:cNvPr id="0" name=""/>
        <dsp:cNvSpPr/>
      </dsp:nvSpPr>
      <dsp:spPr>
        <a:xfrm>
          <a:off x="6" y="2577849"/>
          <a:ext cx="6840746" cy="446112"/>
        </a:xfrm>
        <a:prstGeom prst="round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ru-RU" sz="2000" b="1" kern="1200" dirty="0" smtClean="0"/>
            <a:t>Проведение измерений уровней указанных факторов</a:t>
          </a:r>
          <a:endParaRPr lang="ru-RU" sz="2000" b="1" kern="1200" dirty="0"/>
        </a:p>
      </dsp:txBody>
      <dsp:txXfrm>
        <a:off x="6" y="2577849"/>
        <a:ext cx="6840746" cy="446112"/>
      </dsp:txXfrm>
    </dsp:sp>
    <dsp:sp modelId="{D4611EDD-FF8A-48CB-9003-456653104C40}">
      <dsp:nvSpPr>
        <dsp:cNvPr id="0" name=""/>
        <dsp:cNvSpPr/>
      </dsp:nvSpPr>
      <dsp:spPr>
        <a:xfrm>
          <a:off x="6" y="3214731"/>
          <a:ext cx="6840746" cy="861495"/>
        </a:xfrm>
        <a:prstGeom prst="round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ru-RU" sz="2000" b="1" kern="1200" dirty="0" smtClean="0"/>
            <a:t>Распределение условий труда на рабочих местах по классам (4 класса – оптимальные, допустимые, вредные, опасные)</a:t>
          </a:r>
          <a:endParaRPr lang="ru-RU" sz="2000" b="1" kern="1200" dirty="0"/>
        </a:p>
      </dsp:txBody>
      <dsp:txXfrm>
        <a:off x="6" y="3214731"/>
        <a:ext cx="6840746" cy="861495"/>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4C2DFB4-DDB5-494C-8A4D-97F0BA964B1E}">
      <dsp:nvSpPr>
        <dsp:cNvPr id="0" name=""/>
        <dsp:cNvSpPr/>
      </dsp:nvSpPr>
      <dsp:spPr>
        <a:xfrm rot="16200000">
          <a:off x="1660670" y="-747067"/>
          <a:ext cx="2700300" cy="4212458"/>
        </a:xfrm>
        <a:prstGeom prst="round1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endParaRPr lang="ru-RU" sz="1800" kern="1200" dirty="0">
            <a:solidFill>
              <a:schemeClr val="tx2"/>
            </a:solidFill>
          </a:endParaRPr>
        </a:p>
      </dsp:txBody>
      <dsp:txXfrm rot="16200000">
        <a:off x="1998208" y="-1084604"/>
        <a:ext cx="2025225" cy="4212458"/>
      </dsp:txXfrm>
    </dsp:sp>
    <dsp:sp modelId="{F7CB0726-43BD-42EF-AC0C-06F010C52FDB}">
      <dsp:nvSpPr>
        <dsp:cNvPr id="0" name=""/>
        <dsp:cNvSpPr/>
      </dsp:nvSpPr>
      <dsp:spPr>
        <a:xfrm>
          <a:off x="1368164" y="6"/>
          <a:ext cx="7146812" cy="2736349"/>
        </a:xfrm>
        <a:prstGeom prst="round1Rect">
          <a:avLst/>
        </a:prstGeom>
        <a:solidFill>
          <a:schemeClr val="accent1">
            <a:lumMod val="40000"/>
            <a:lumOff val="60000"/>
            <a:alpha val="7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2400" kern="1200" dirty="0" smtClean="0">
              <a:solidFill>
                <a:schemeClr val="tx2"/>
              </a:solidFill>
            </a:rPr>
            <a:t>Работодатель (председатель комиссии), </a:t>
          </a:r>
        </a:p>
        <a:p>
          <a:pPr marL="0" marR="0" lvl="0" indent="0" algn="ctr" defTabSz="914400" eaLnBrk="1" fontAlgn="auto" latinLnBrk="0" hangingPunct="1">
            <a:lnSpc>
              <a:spcPct val="100000"/>
            </a:lnSpc>
            <a:spcBef>
              <a:spcPct val="0"/>
            </a:spcBef>
            <a:spcAft>
              <a:spcPts val="0"/>
            </a:spcAft>
            <a:buClrTx/>
            <a:buSzTx/>
            <a:buFontTx/>
            <a:buNone/>
            <a:tabLst/>
            <a:defRPr/>
          </a:pPr>
          <a:r>
            <a:rPr lang="ru-RU" sz="2400" kern="1200" dirty="0" smtClean="0">
              <a:solidFill>
                <a:schemeClr val="tx2"/>
              </a:solidFill>
            </a:rPr>
            <a:t>его представители, </a:t>
          </a:r>
        </a:p>
        <a:p>
          <a:pPr marL="0" marR="0" lvl="0" indent="0" algn="ctr" defTabSz="914400" eaLnBrk="1" fontAlgn="auto" latinLnBrk="0" hangingPunct="1">
            <a:lnSpc>
              <a:spcPct val="100000"/>
            </a:lnSpc>
            <a:spcBef>
              <a:spcPct val="0"/>
            </a:spcBef>
            <a:spcAft>
              <a:spcPts val="0"/>
            </a:spcAft>
            <a:buClrTx/>
            <a:buSzTx/>
            <a:buFontTx/>
            <a:buNone/>
            <a:tabLst/>
            <a:defRPr/>
          </a:pPr>
          <a:r>
            <a:rPr lang="ru-RU" sz="2400" kern="1200" dirty="0" smtClean="0">
              <a:solidFill>
                <a:schemeClr val="tx2"/>
              </a:solidFill>
            </a:rPr>
            <a:t>включая специалиста по охране труда</a:t>
          </a:r>
        </a:p>
        <a:p>
          <a:pPr marL="0" marR="0" lvl="0" indent="0" algn="ctr" defTabSz="914400" eaLnBrk="1" fontAlgn="auto" latinLnBrk="0" hangingPunct="1">
            <a:lnSpc>
              <a:spcPct val="100000"/>
            </a:lnSpc>
            <a:spcBef>
              <a:spcPct val="0"/>
            </a:spcBef>
            <a:spcAft>
              <a:spcPts val="0"/>
            </a:spcAft>
            <a:buClrTx/>
            <a:buSzTx/>
            <a:buFontTx/>
            <a:buNone/>
            <a:tabLst/>
            <a:defRPr/>
          </a:pPr>
          <a:endParaRPr lang="ru-RU" sz="1800" kern="1200" dirty="0" smtClean="0">
            <a:solidFill>
              <a:schemeClr val="tx2"/>
            </a:solidFill>
          </a:endParaRPr>
        </a:p>
        <a:p>
          <a:pPr lvl="0" algn="ctr" defTabSz="800100">
            <a:lnSpc>
              <a:spcPct val="90000"/>
            </a:lnSpc>
            <a:spcBef>
              <a:spcPct val="0"/>
            </a:spcBef>
            <a:spcAft>
              <a:spcPct val="35000"/>
            </a:spcAft>
          </a:pPr>
          <a:endParaRPr lang="ru-RU" sz="1800" kern="1200" dirty="0"/>
        </a:p>
      </dsp:txBody>
      <dsp:txXfrm>
        <a:off x="1368164" y="6"/>
        <a:ext cx="7146812" cy="2052261"/>
      </dsp:txXfrm>
    </dsp:sp>
    <dsp:sp modelId="{E3D38997-6985-404B-AC04-667479442CB9}">
      <dsp:nvSpPr>
        <dsp:cNvPr id="0" name=""/>
        <dsp:cNvSpPr/>
      </dsp:nvSpPr>
      <dsp:spPr>
        <a:xfrm rot="10800000">
          <a:off x="-10" y="2664298"/>
          <a:ext cx="6408692" cy="2700300"/>
        </a:xfrm>
        <a:prstGeom prst="round1Rect">
          <a:avLst/>
        </a:prstGeom>
        <a:solidFill>
          <a:schemeClr val="accent1">
            <a:alpha val="7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2400" kern="1200" dirty="0" smtClean="0"/>
            <a:t>Представители профсоюза или иного представительного органа работников </a:t>
          </a:r>
        </a:p>
        <a:p>
          <a:pPr marL="0" marR="0" lvl="0" indent="0" algn="ctr" defTabSz="914400" eaLnBrk="1" fontAlgn="auto" latinLnBrk="0" hangingPunct="1">
            <a:lnSpc>
              <a:spcPct val="100000"/>
            </a:lnSpc>
            <a:spcBef>
              <a:spcPct val="0"/>
            </a:spcBef>
            <a:spcAft>
              <a:spcPts val="0"/>
            </a:spcAft>
            <a:buClrTx/>
            <a:buSzTx/>
            <a:buFontTx/>
            <a:buNone/>
            <a:tabLst/>
            <a:defRPr/>
          </a:pPr>
          <a:r>
            <a:rPr lang="ru-RU" sz="2400" kern="1200" dirty="0" smtClean="0"/>
            <a:t>(при наличии)</a:t>
          </a:r>
        </a:p>
        <a:p>
          <a:pPr marL="0" marR="0" lvl="0" indent="0" algn="ctr" defTabSz="914400" eaLnBrk="1" fontAlgn="auto" latinLnBrk="0" hangingPunct="1">
            <a:lnSpc>
              <a:spcPct val="100000"/>
            </a:lnSpc>
            <a:spcBef>
              <a:spcPct val="0"/>
            </a:spcBef>
            <a:spcAft>
              <a:spcPts val="0"/>
            </a:spcAft>
            <a:buClrTx/>
            <a:buSzTx/>
            <a:buFontTx/>
            <a:buNone/>
            <a:tabLst/>
            <a:defRPr/>
          </a:pPr>
          <a:endParaRPr lang="ru-RU" sz="1800" kern="1200" dirty="0" smtClean="0"/>
        </a:p>
        <a:p>
          <a:pPr marL="0" marR="0" lvl="0" indent="0" algn="ctr" defTabSz="914400" eaLnBrk="1" fontAlgn="auto" latinLnBrk="0" hangingPunct="1">
            <a:lnSpc>
              <a:spcPct val="100000"/>
            </a:lnSpc>
            <a:spcBef>
              <a:spcPct val="0"/>
            </a:spcBef>
            <a:spcAft>
              <a:spcPts val="0"/>
            </a:spcAft>
            <a:buClrTx/>
            <a:buSzTx/>
            <a:buFontTx/>
            <a:buNone/>
            <a:tabLst/>
            <a:defRPr/>
          </a:pPr>
          <a:endParaRPr lang="ru-RU" sz="1800" kern="1200" dirty="0" smtClean="0"/>
        </a:p>
        <a:p>
          <a:pPr lvl="0" algn="ctr" defTabSz="800100">
            <a:lnSpc>
              <a:spcPct val="90000"/>
            </a:lnSpc>
            <a:spcBef>
              <a:spcPct val="0"/>
            </a:spcBef>
            <a:spcAft>
              <a:spcPct val="35000"/>
            </a:spcAft>
          </a:pPr>
          <a:endParaRPr lang="ru-RU" kern="1200" dirty="0"/>
        </a:p>
      </dsp:txBody>
      <dsp:txXfrm rot="10800000">
        <a:off x="-10" y="3339373"/>
        <a:ext cx="6408692" cy="2025225"/>
      </dsp:txXfrm>
    </dsp:sp>
    <dsp:sp modelId="{C41ECB47-22A9-4B49-BDAB-8F54E823581A}">
      <dsp:nvSpPr>
        <dsp:cNvPr id="0" name=""/>
        <dsp:cNvSpPr/>
      </dsp:nvSpPr>
      <dsp:spPr>
        <a:xfrm rot="9434856" flipH="1">
          <a:off x="7412655" y="4027593"/>
          <a:ext cx="80333" cy="45699"/>
        </a:xfrm>
        <a:prstGeom prst="round1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6E8963-AE2E-45C9-B32D-581B4B071207}">
      <dsp:nvSpPr>
        <dsp:cNvPr id="0" name=""/>
        <dsp:cNvSpPr/>
      </dsp:nvSpPr>
      <dsp:spPr>
        <a:xfrm>
          <a:off x="2304266" y="1944222"/>
          <a:ext cx="4248460" cy="1206102"/>
        </a:xfrm>
        <a:prstGeom prst="roundRect">
          <a:avLst/>
        </a:prstGeom>
        <a:solidFill>
          <a:schemeClr val="accent3">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b="1" kern="1200" dirty="0" smtClean="0">
              <a:solidFill>
                <a:schemeClr val="tx2"/>
              </a:solidFill>
            </a:rPr>
            <a:t>Комиссия по проведению специальной оценки условий труда</a:t>
          </a:r>
          <a:endParaRPr lang="ru-RU" sz="2400" b="1" kern="1200" dirty="0">
            <a:solidFill>
              <a:schemeClr val="tx2"/>
            </a:solidFill>
          </a:endParaRPr>
        </a:p>
      </dsp:txBody>
      <dsp:txXfrm>
        <a:off x="2304266" y="1944222"/>
        <a:ext cx="4248460" cy="1206102"/>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1CD6876-6956-4C6A-8C1E-6C22BAE0155D}">
      <dsp:nvSpPr>
        <dsp:cNvPr id="0" name=""/>
        <dsp:cNvSpPr/>
      </dsp:nvSpPr>
      <dsp:spPr>
        <a:xfrm>
          <a:off x="0" y="954193"/>
          <a:ext cx="3710191" cy="27668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ru-RU" sz="1600" kern="1200" dirty="0" smtClean="0"/>
            <a:t>Оформляется в порядке, установленном федеральным органом исполнительной власти, осуществляющим функции по выработке государственной политики и нормативно-правовому регулированию в сфере труда</a:t>
          </a:r>
          <a:endParaRPr lang="ru-RU" sz="1600" kern="1200" dirty="0"/>
        </a:p>
      </dsp:txBody>
      <dsp:txXfrm>
        <a:off x="0" y="954193"/>
        <a:ext cx="3710191" cy="2173991"/>
      </dsp:txXfrm>
    </dsp:sp>
    <dsp:sp modelId="{7D36E553-4210-439C-9A1D-729D7F54F903}">
      <dsp:nvSpPr>
        <dsp:cNvPr id="0" name=""/>
        <dsp:cNvSpPr/>
      </dsp:nvSpPr>
      <dsp:spPr>
        <a:xfrm rot="736861">
          <a:off x="1793661" y="88285"/>
          <a:ext cx="4599231" cy="4599231"/>
        </a:xfrm>
        <a:prstGeom prst="leftCircularArrow">
          <a:avLst>
            <a:gd name="adj1" fmla="val 1050"/>
            <a:gd name="adj2" fmla="val 123121"/>
            <a:gd name="adj3" fmla="val 1038708"/>
            <a:gd name="adj4" fmla="val 8164566"/>
            <a:gd name="adj5" fmla="val 1225"/>
          </a:avLst>
        </a:prstGeom>
        <a:solidFill>
          <a:schemeClr val="accent1">
            <a:tint val="60000"/>
            <a:hueOff val="0"/>
            <a:satOff val="0"/>
            <a:lumOff val="0"/>
          </a:schemeClr>
        </a:solidFill>
        <a:ln>
          <a:noFill/>
        </a:ln>
        <a:effectLst/>
      </dsp:spPr>
      <dsp:style>
        <a:lnRef idx="0">
          <a:scrgbClr r="0" g="0" b="0"/>
        </a:lnRef>
        <a:fillRef idx="1">
          <a:scrgbClr r="0" g="0" b="0"/>
        </a:fillRef>
        <a:effectRef idx="0">
          <a:scrgbClr r="0" g="0" b="0"/>
        </a:effectRef>
        <a:fontRef idx="minor">
          <a:schemeClr val="lt1"/>
        </a:fontRef>
      </dsp:style>
    </dsp:sp>
    <dsp:sp modelId="{27C8882A-2880-4D4E-8F5A-22B267AB581A}">
      <dsp:nvSpPr>
        <dsp:cNvPr id="0" name=""/>
        <dsp:cNvSpPr/>
      </dsp:nvSpPr>
      <dsp:spPr>
        <a:xfrm>
          <a:off x="528092" y="3077562"/>
          <a:ext cx="3037159" cy="12820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b="1" kern="1200" dirty="0" smtClean="0"/>
            <a:t>Декларация соответствия условий труда</a:t>
          </a:r>
          <a:endParaRPr lang="ru-RU" sz="2000" b="1" kern="1200" dirty="0"/>
        </a:p>
      </dsp:txBody>
      <dsp:txXfrm>
        <a:off x="528092" y="3077562"/>
        <a:ext cx="3037159" cy="1282033"/>
      </dsp:txXfrm>
    </dsp:sp>
    <dsp:sp modelId="{6F0DAE7E-0F07-48D7-A644-331DD750E06B}">
      <dsp:nvSpPr>
        <dsp:cNvPr id="0" name=""/>
        <dsp:cNvSpPr/>
      </dsp:nvSpPr>
      <dsp:spPr>
        <a:xfrm>
          <a:off x="3859096" y="1330085"/>
          <a:ext cx="4698414" cy="207592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ru-RU" sz="1600" kern="1200" dirty="0" smtClean="0"/>
            <a:t>Ведет федеральный орган исполнительной власти, уполномоченный на осуществление федерального государственного надзора за соблюдением трудового законодательства и иных нормативных правовых актов, содержащих нормы трудового права</a:t>
          </a:r>
          <a:endParaRPr lang="ru-RU" sz="1600" kern="1200" dirty="0"/>
        </a:p>
      </dsp:txBody>
      <dsp:txXfrm>
        <a:off x="3859096" y="1774927"/>
        <a:ext cx="4698414" cy="1631087"/>
      </dsp:txXfrm>
    </dsp:sp>
    <dsp:sp modelId="{5967DF65-BB51-44C7-92F1-316D7971131B}">
      <dsp:nvSpPr>
        <dsp:cNvPr id="0" name=""/>
        <dsp:cNvSpPr/>
      </dsp:nvSpPr>
      <dsp:spPr>
        <a:xfrm>
          <a:off x="4561623" y="374899"/>
          <a:ext cx="3354088" cy="14763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b="1" kern="1200" dirty="0" smtClean="0"/>
            <a:t>Реестр деклараций соответствия условий труда</a:t>
          </a:r>
          <a:endParaRPr lang="ru-RU" sz="2000" b="1" kern="1200" dirty="0"/>
        </a:p>
      </dsp:txBody>
      <dsp:txXfrm>
        <a:off x="4561623" y="374899"/>
        <a:ext cx="3354088" cy="1476309"/>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1A0CD08-E33D-424D-A8AF-8F4E6F260F04}">
      <dsp:nvSpPr>
        <dsp:cNvPr id="0" name=""/>
        <dsp:cNvSpPr/>
      </dsp:nvSpPr>
      <dsp:spPr>
        <a:xfrm>
          <a:off x="72001" y="14759"/>
          <a:ext cx="7081815" cy="89578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ru-RU" sz="1600" b="0" kern="1200" dirty="0" smtClean="0">
              <a:solidFill>
                <a:schemeClr val="tx1"/>
              </a:solidFill>
            </a:rPr>
            <a:t>Перечень идентифицированных потенциально вредных и опасных факторов, подлежащих исследованиям и измерениям, формируется комиссией</a:t>
          </a:r>
          <a:endParaRPr lang="ru-RU" sz="1600" b="0" kern="1200" dirty="0">
            <a:solidFill>
              <a:schemeClr val="tx1"/>
            </a:solidFill>
          </a:endParaRPr>
        </a:p>
      </dsp:txBody>
      <dsp:txXfrm>
        <a:off x="72001" y="14759"/>
        <a:ext cx="5776511" cy="895782"/>
      </dsp:txXfrm>
    </dsp:sp>
    <dsp:sp modelId="{924A19CB-A973-430A-ABEB-362C2FCE8291}">
      <dsp:nvSpPr>
        <dsp:cNvPr id="0" name=""/>
        <dsp:cNvSpPr/>
      </dsp:nvSpPr>
      <dsp:spPr>
        <a:xfrm>
          <a:off x="72036" y="1022873"/>
          <a:ext cx="7632879" cy="1172290"/>
        </a:xfrm>
        <a:prstGeom prst="roundRect">
          <a:avLst>
            <a:gd name="adj" fmla="val 10000"/>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ru-RU" sz="1600" b="0" kern="1200" dirty="0" smtClean="0">
              <a:solidFill>
                <a:schemeClr val="tx1"/>
              </a:solidFill>
            </a:rPr>
            <a:t>Исследования и измерения фактических значений идентифицированных потенциально вредных и опасных факторов осуществляются испытательной лабораторией (центром) организации, проводящей специальную оценку условий труда</a:t>
          </a:r>
          <a:endParaRPr lang="ru-RU" sz="1600" b="0" kern="1200" dirty="0">
            <a:solidFill>
              <a:schemeClr val="tx1"/>
            </a:solidFill>
          </a:endParaRPr>
        </a:p>
      </dsp:txBody>
      <dsp:txXfrm>
        <a:off x="72036" y="1022873"/>
        <a:ext cx="6166052" cy="1172290"/>
      </dsp:txXfrm>
    </dsp:sp>
    <dsp:sp modelId="{871E4F57-B25E-4AC5-8C1E-FF1E00C7CFDF}">
      <dsp:nvSpPr>
        <dsp:cNvPr id="0" name=""/>
        <dsp:cNvSpPr/>
      </dsp:nvSpPr>
      <dsp:spPr>
        <a:xfrm>
          <a:off x="72001" y="2319014"/>
          <a:ext cx="7807524" cy="1172290"/>
        </a:xfrm>
        <a:prstGeom prst="roundRect">
          <a:avLst>
            <a:gd name="adj" fmla="val 10000"/>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ru-RU" sz="1600" b="0" kern="1200" dirty="0" smtClean="0">
              <a:solidFill>
                <a:schemeClr val="tx1"/>
              </a:solidFill>
            </a:rPr>
            <a:t>Использование аттестованных в установленном порядке методик измерений и соответствующих им поверенных средств измерений, внесенных в Федеральный информационный фонд по обеспечению единства измерений</a:t>
          </a:r>
          <a:endParaRPr lang="ru-RU" sz="1600" b="0" kern="1200" dirty="0">
            <a:solidFill>
              <a:schemeClr val="tx1"/>
            </a:solidFill>
          </a:endParaRPr>
        </a:p>
      </dsp:txBody>
      <dsp:txXfrm>
        <a:off x="72001" y="2319014"/>
        <a:ext cx="6316895" cy="1172290"/>
      </dsp:txXfrm>
    </dsp:sp>
    <dsp:sp modelId="{E35332F7-9C3B-42DA-B6C4-A444BF2D6D9B}">
      <dsp:nvSpPr>
        <dsp:cNvPr id="0" name=""/>
        <dsp:cNvSpPr/>
      </dsp:nvSpPr>
      <dsp:spPr>
        <a:xfrm>
          <a:off x="72001" y="3600395"/>
          <a:ext cx="8784976" cy="1741155"/>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ru-RU" sz="1600" b="0" kern="1200" dirty="0" smtClean="0">
              <a:solidFill>
                <a:schemeClr val="tx1"/>
              </a:solidFill>
            </a:rPr>
            <a:t>Возможность использования в качестве результатов исследований и измерений идентифицированных потенциально вредных и опасных факторов результаты исследований и измерений, полученные в ходе организованного на рабочем месте производственного контроля в соответствии с законодательством в области обеспечения санитарно-эпидемиологического благополучия населения, в том числе испытательной лабораторией (центром) работодателя</a:t>
          </a:r>
          <a:endParaRPr lang="ru-RU" sz="1600" b="0" kern="1200" dirty="0">
            <a:solidFill>
              <a:schemeClr val="tx1"/>
            </a:solidFill>
          </a:endParaRPr>
        </a:p>
      </dsp:txBody>
      <dsp:txXfrm>
        <a:off x="72001" y="3600395"/>
        <a:ext cx="7096748" cy="1741155"/>
      </dsp:txXfrm>
    </dsp:sp>
    <dsp:sp modelId="{B30FA755-C4C7-41D9-B5C1-2C7F2126FB12}">
      <dsp:nvSpPr>
        <dsp:cNvPr id="0" name=""/>
        <dsp:cNvSpPr/>
      </dsp:nvSpPr>
      <dsp:spPr>
        <a:xfrm>
          <a:off x="6696745" y="518817"/>
          <a:ext cx="761988" cy="761988"/>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ru-RU" sz="1600" kern="1200" dirty="0"/>
        </a:p>
      </dsp:txBody>
      <dsp:txXfrm>
        <a:off x="6696745" y="518817"/>
        <a:ext cx="761988" cy="761988"/>
      </dsp:txXfrm>
    </dsp:sp>
    <dsp:sp modelId="{F10FAAD5-AA7B-4C7C-92CA-59BA534BEFCD}">
      <dsp:nvSpPr>
        <dsp:cNvPr id="0" name=""/>
        <dsp:cNvSpPr/>
      </dsp:nvSpPr>
      <dsp:spPr>
        <a:xfrm>
          <a:off x="6984780" y="1814961"/>
          <a:ext cx="761988" cy="761988"/>
        </a:xfrm>
        <a:prstGeom prst="downArrow">
          <a:avLst>
            <a:gd name="adj1" fmla="val 55000"/>
            <a:gd name="adj2" fmla="val 45000"/>
          </a:avLst>
        </a:prstGeom>
        <a:solidFill>
          <a:schemeClr val="accent3">
            <a:tint val="40000"/>
            <a:alpha val="90000"/>
            <a:hueOff val="5358425"/>
            <a:satOff val="-6896"/>
            <a:lumOff val="-537"/>
            <a:alphaOff val="0"/>
          </a:schemeClr>
        </a:solidFill>
        <a:ln w="25400" cap="flat" cmpd="sng" algn="ctr">
          <a:solidFill>
            <a:schemeClr val="accent3">
              <a:tint val="40000"/>
              <a:alpha val="90000"/>
              <a:hueOff val="5358425"/>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ru-RU" sz="1600" kern="1200" dirty="0"/>
        </a:p>
      </dsp:txBody>
      <dsp:txXfrm>
        <a:off x="6984780" y="1814961"/>
        <a:ext cx="761988" cy="761988"/>
      </dsp:txXfrm>
    </dsp:sp>
    <dsp:sp modelId="{EA2A0F81-18C6-48BE-9558-03217308E8ED}">
      <dsp:nvSpPr>
        <dsp:cNvPr id="0" name=""/>
        <dsp:cNvSpPr/>
      </dsp:nvSpPr>
      <dsp:spPr>
        <a:xfrm>
          <a:off x="7200800" y="3096346"/>
          <a:ext cx="761988" cy="761988"/>
        </a:xfrm>
        <a:prstGeom prst="downArrow">
          <a:avLst>
            <a:gd name="adj1" fmla="val 55000"/>
            <a:gd name="adj2" fmla="val 45000"/>
          </a:avLst>
        </a:prstGeom>
        <a:solidFill>
          <a:schemeClr val="accent3">
            <a:tint val="40000"/>
            <a:alpha val="90000"/>
            <a:hueOff val="10716850"/>
            <a:satOff val="-13793"/>
            <a:lumOff val="-1075"/>
            <a:alphaOff val="0"/>
          </a:schemeClr>
        </a:solidFill>
        <a:ln w="25400" cap="flat" cmpd="sng" algn="ctr">
          <a:solidFill>
            <a:schemeClr val="accent3">
              <a:tint val="40000"/>
              <a:alpha val="90000"/>
              <a:hueOff val="10716850"/>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ru-RU" sz="1600" kern="1200" dirty="0"/>
        </a:p>
      </dsp:txBody>
      <dsp:txXfrm>
        <a:off x="7200800" y="3096346"/>
        <a:ext cx="761988" cy="761988"/>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E8EE5C-F16A-4B78-A5F4-A70E42D6C502}">
      <dsp:nvSpPr>
        <dsp:cNvPr id="0" name=""/>
        <dsp:cNvSpPr/>
      </dsp:nvSpPr>
      <dsp:spPr>
        <a:xfrm rot="10800000">
          <a:off x="0" y="0"/>
          <a:ext cx="8208912" cy="1188132"/>
        </a:xfrm>
        <a:prstGeom prst="trapezoid">
          <a:avLst>
            <a:gd name="adj" fmla="val 86364"/>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b="1" kern="1200" dirty="0" smtClean="0"/>
            <a:t>Установление размеров дополнительных страховых взносов в Пенсионный фонд Российской Федерации</a:t>
          </a:r>
        </a:p>
        <a:p>
          <a:pPr lvl="0" algn="ctr" defTabSz="711200">
            <a:lnSpc>
              <a:spcPct val="90000"/>
            </a:lnSpc>
            <a:spcBef>
              <a:spcPct val="0"/>
            </a:spcBef>
            <a:spcAft>
              <a:spcPct val="35000"/>
            </a:spcAft>
          </a:pPr>
          <a:r>
            <a:rPr lang="ru-RU" sz="1600" b="1" kern="1200" dirty="0" smtClean="0"/>
            <a:t> </a:t>
          </a:r>
          <a:r>
            <a:rPr lang="ru-RU" sz="1600" b="1" i="1" kern="1200" dirty="0" smtClean="0">
              <a:solidFill>
                <a:srgbClr val="23538D"/>
              </a:solidFill>
            </a:rPr>
            <a:t>Чем безопасней труд, тем ниже отчисления в Пенсионный фонд Российской Федерации</a:t>
          </a:r>
          <a:endParaRPr lang="ru-RU" sz="1600" b="1" i="1" kern="1200" dirty="0">
            <a:solidFill>
              <a:srgbClr val="23538D"/>
            </a:solidFill>
          </a:endParaRPr>
        </a:p>
      </dsp:txBody>
      <dsp:txXfrm>
        <a:off x="1436559" y="0"/>
        <a:ext cx="5335792" cy="1188132"/>
      </dsp:txXfrm>
    </dsp:sp>
    <dsp:sp modelId="{F9CFE352-233A-4338-A48F-ACC636F8AC3A}">
      <dsp:nvSpPr>
        <dsp:cNvPr id="0" name=""/>
        <dsp:cNvSpPr/>
      </dsp:nvSpPr>
      <dsp:spPr>
        <a:xfrm rot="10800000">
          <a:off x="522374" y="1188132"/>
          <a:ext cx="7164163" cy="1188132"/>
        </a:xfrm>
        <a:prstGeom prst="trapezoid">
          <a:avLst>
            <a:gd name="adj" fmla="val 86364"/>
          </a:avLst>
        </a:prstGeom>
        <a:gradFill rotWithShape="0">
          <a:gsLst>
            <a:gs pos="0">
              <a:schemeClr val="accent3">
                <a:hueOff val="3750088"/>
                <a:satOff val="-5627"/>
                <a:lumOff val="-915"/>
                <a:alphaOff val="0"/>
                <a:tint val="50000"/>
                <a:satMod val="300000"/>
              </a:schemeClr>
            </a:gs>
            <a:gs pos="35000">
              <a:schemeClr val="accent3">
                <a:hueOff val="3750088"/>
                <a:satOff val="-5627"/>
                <a:lumOff val="-915"/>
                <a:alphaOff val="0"/>
                <a:tint val="37000"/>
                <a:satMod val="300000"/>
              </a:schemeClr>
            </a:gs>
            <a:gs pos="100000">
              <a:schemeClr val="accent3">
                <a:hueOff val="3750088"/>
                <a:satOff val="-5627"/>
                <a:lumOff val="-91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b="1" kern="1200" dirty="0" smtClean="0"/>
            <a:t>Установление объема гарантий и компенсаций работникам за работу во вредных условиях труда (повышенный размер оплаты труда, дополнительный оплачиваемый отпуск, сокращенная продолжительность рабочего времени)</a:t>
          </a:r>
          <a:endParaRPr lang="ru-RU" sz="1400" b="1" kern="1200" dirty="0"/>
        </a:p>
      </dsp:txBody>
      <dsp:txXfrm>
        <a:off x="1776102" y="1188132"/>
        <a:ext cx="4656706" cy="1188132"/>
      </dsp:txXfrm>
    </dsp:sp>
    <dsp:sp modelId="{8D267866-546F-4B50-A3F2-42DC9557FA1D}">
      <dsp:nvSpPr>
        <dsp:cNvPr id="0" name=""/>
        <dsp:cNvSpPr/>
      </dsp:nvSpPr>
      <dsp:spPr>
        <a:xfrm rot="10800000">
          <a:off x="1044768" y="2376264"/>
          <a:ext cx="6119374" cy="1188132"/>
        </a:xfrm>
        <a:prstGeom prst="trapezoid">
          <a:avLst>
            <a:gd name="adj" fmla="val 86364"/>
          </a:avLst>
        </a:prstGeom>
        <a:gradFill rotWithShape="0">
          <a:gsLst>
            <a:gs pos="0">
              <a:schemeClr val="accent3">
                <a:hueOff val="7500176"/>
                <a:satOff val="-11253"/>
                <a:lumOff val="-1830"/>
                <a:alphaOff val="0"/>
                <a:tint val="50000"/>
                <a:satMod val="300000"/>
              </a:schemeClr>
            </a:gs>
            <a:gs pos="35000">
              <a:schemeClr val="accent3">
                <a:hueOff val="7500176"/>
                <a:satOff val="-11253"/>
                <a:lumOff val="-1830"/>
                <a:alphaOff val="0"/>
                <a:tint val="37000"/>
                <a:satMod val="300000"/>
              </a:schemeClr>
            </a:gs>
            <a:gs pos="100000">
              <a:schemeClr val="accent3">
                <a:hueOff val="7500176"/>
                <a:satOff val="-11253"/>
                <a:lumOff val="-183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b="1" kern="1200" dirty="0" smtClean="0"/>
            <a:t>Сохранение  работникам достигнутого по состоянию на декабрь 2013 г. объема предоставляемых гарантий и компенсаций, при условии их занятости во вредных условиях труда</a:t>
          </a:r>
          <a:endParaRPr lang="ru-RU" sz="1400" b="1" kern="1200" dirty="0"/>
        </a:p>
      </dsp:txBody>
      <dsp:txXfrm>
        <a:off x="2115659" y="2376264"/>
        <a:ext cx="3977593" cy="1188132"/>
      </dsp:txXfrm>
    </dsp:sp>
    <dsp:sp modelId="{9FEAE7DB-7358-4B40-A4C7-481EA3434E31}">
      <dsp:nvSpPr>
        <dsp:cNvPr id="0" name=""/>
        <dsp:cNvSpPr/>
      </dsp:nvSpPr>
      <dsp:spPr>
        <a:xfrm rot="10800000">
          <a:off x="1492523" y="3564396"/>
          <a:ext cx="5223864" cy="1188132"/>
        </a:xfrm>
        <a:prstGeom prst="trapezoid">
          <a:avLst>
            <a:gd name="adj" fmla="val 86364"/>
          </a:avLst>
        </a:prstGeom>
        <a:gradFill rotWithShape="0">
          <a:gsLst>
            <a:gs pos="0">
              <a:schemeClr val="accent3">
                <a:hueOff val="11250264"/>
                <a:satOff val="-16880"/>
                <a:lumOff val="-2745"/>
                <a:alphaOff val="0"/>
                <a:tint val="50000"/>
                <a:satMod val="300000"/>
              </a:schemeClr>
            </a:gs>
            <a:gs pos="35000">
              <a:schemeClr val="accent3">
                <a:hueOff val="11250264"/>
                <a:satOff val="-16880"/>
                <a:lumOff val="-2745"/>
                <a:alphaOff val="0"/>
                <a:tint val="37000"/>
                <a:satMod val="300000"/>
              </a:schemeClr>
            </a:gs>
            <a:gs pos="100000">
              <a:schemeClr val="accent3">
                <a:hueOff val="11250264"/>
                <a:satOff val="-16880"/>
                <a:lumOff val="-274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b="1" kern="1200" dirty="0" smtClean="0"/>
            <a:t>Существенное усиление роли профессиональных                               союзов в сфере охраны труда</a:t>
          </a:r>
          <a:endParaRPr lang="ru-RU" sz="1400" kern="1200" dirty="0"/>
        </a:p>
      </dsp:txBody>
      <dsp:txXfrm>
        <a:off x="1492523" y="3564396"/>
        <a:ext cx="5223864" cy="118813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7.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9575" cy="496888"/>
          </a:xfrm>
          <a:prstGeom prst="rect">
            <a:avLst/>
          </a:prstGeom>
        </p:spPr>
        <p:txBody>
          <a:bodyPr vert="horz" lIns="91430" tIns="45716" rIns="91430" bIns="45716" rtlCol="0"/>
          <a:lstStyle>
            <a:lvl1pPr algn="l">
              <a:defRPr sz="1200"/>
            </a:lvl1pPr>
          </a:lstStyle>
          <a:p>
            <a:pPr>
              <a:defRPr/>
            </a:pPr>
            <a:endParaRPr lang="ru-RU"/>
          </a:p>
        </p:txBody>
      </p:sp>
      <p:sp>
        <p:nvSpPr>
          <p:cNvPr id="3" name="Дата 2"/>
          <p:cNvSpPr>
            <a:spLocks noGrp="1"/>
          </p:cNvSpPr>
          <p:nvPr>
            <p:ph type="dt" sz="quarter" idx="1"/>
          </p:nvPr>
        </p:nvSpPr>
        <p:spPr>
          <a:xfrm>
            <a:off x="3854450" y="0"/>
            <a:ext cx="2949575" cy="496888"/>
          </a:xfrm>
          <a:prstGeom prst="rect">
            <a:avLst/>
          </a:prstGeom>
        </p:spPr>
        <p:txBody>
          <a:bodyPr vert="horz" lIns="91430" tIns="45716" rIns="91430" bIns="45716" rtlCol="0"/>
          <a:lstStyle>
            <a:lvl1pPr algn="r">
              <a:defRPr sz="1200"/>
            </a:lvl1pPr>
          </a:lstStyle>
          <a:p>
            <a:pPr>
              <a:defRPr/>
            </a:pPr>
            <a:fld id="{6218A5A5-9643-4BEC-828A-C24916ED7DDB}" type="datetimeFigureOut">
              <a:rPr lang="ru-RU"/>
              <a:pPr>
                <a:defRPr/>
              </a:pPr>
              <a:t>16.12.2014</a:t>
            </a:fld>
            <a:endParaRPr lang="ru-RU" dirty="0"/>
          </a:p>
        </p:txBody>
      </p:sp>
      <p:sp>
        <p:nvSpPr>
          <p:cNvPr id="4" name="Нижний колонтитул 3"/>
          <p:cNvSpPr>
            <a:spLocks noGrp="1"/>
          </p:cNvSpPr>
          <p:nvPr>
            <p:ph type="ftr" sz="quarter" idx="2"/>
          </p:nvPr>
        </p:nvSpPr>
        <p:spPr>
          <a:xfrm>
            <a:off x="0" y="9440863"/>
            <a:ext cx="2949575" cy="496887"/>
          </a:xfrm>
          <a:prstGeom prst="rect">
            <a:avLst/>
          </a:prstGeom>
        </p:spPr>
        <p:txBody>
          <a:bodyPr vert="horz" lIns="91430" tIns="45716" rIns="91430" bIns="45716" rtlCol="0" anchor="b"/>
          <a:lstStyle>
            <a:lvl1pPr algn="l">
              <a:defRPr sz="1200"/>
            </a:lvl1pPr>
          </a:lstStyle>
          <a:p>
            <a:pPr>
              <a:defRPr/>
            </a:pPr>
            <a:endParaRPr lang="ru-RU"/>
          </a:p>
        </p:txBody>
      </p:sp>
      <p:sp>
        <p:nvSpPr>
          <p:cNvPr id="5" name="Номер слайда 4"/>
          <p:cNvSpPr>
            <a:spLocks noGrp="1"/>
          </p:cNvSpPr>
          <p:nvPr>
            <p:ph type="sldNum" sz="quarter" idx="3"/>
          </p:nvPr>
        </p:nvSpPr>
        <p:spPr>
          <a:xfrm>
            <a:off x="3854450" y="9440863"/>
            <a:ext cx="2949575" cy="496887"/>
          </a:xfrm>
          <a:prstGeom prst="rect">
            <a:avLst/>
          </a:prstGeom>
        </p:spPr>
        <p:txBody>
          <a:bodyPr vert="horz" lIns="91430" tIns="45716" rIns="91430" bIns="45716" rtlCol="0" anchor="b"/>
          <a:lstStyle>
            <a:lvl1pPr algn="r">
              <a:defRPr sz="1200"/>
            </a:lvl1pPr>
          </a:lstStyle>
          <a:p>
            <a:pPr>
              <a:defRPr/>
            </a:pPr>
            <a:fld id="{2AA51CBD-FBD6-4951-BFFB-2EB51AD7B45C}" type="slidenum">
              <a:rPr lang="ru-RU"/>
              <a:pPr>
                <a:defRPr/>
              </a:pPr>
              <a:t>‹#›</a:t>
            </a:fld>
            <a:endParaRPr lang="ru-RU"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9575" cy="496888"/>
          </a:xfrm>
          <a:prstGeom prst="rect">
            <a:avLst/>
          </a:prstGeom>
        </p:spPr>
        <p:txBody>
          <a:bodyPr vert="horz" lIns="91410" tIns="45705" rIns="91410" bIns="45705" rtlCol="0"/>
          <a:lstStyle>
            <a:lvl1pPr algn="l">
              <a:defRPr sz="1200"/>
            </a:lvl1pPr>
          </a:lstStyle>
          <a:p>
            <a:pPr>
              <a:defRPr/>
            </a:pPr>
            <a:endParaRPr lang="ru-RU"/>
          </a:p>
        </p:txBody>
      </p:sp>
      <p:sp>
        <p:nvSpPr>
          <p:cNvPr id="3" name="Дата 2"/>
          <p:cNvSpPr>
            <a:spLocks noGrp="1"/>
          </p:cNvSpPr>
          <p:nvPr>
            <p:ph type="dt" idx="1"/>
          </p:nvPr>
        </p:nvSpPr>
        <p:spPr>
          <a:xfrm>
            <a:off x="3854450" y="0"/>
            <a:ext cx="2949575" cy="496888"/>
          </a:xfrm>
          <a:prstGeom prst="rect">
            <a:avLst/>
          </a:prstGeom>
        </p:spPr>
        <p:txBody>
          <a:bodyPr vert="horz" lIns="91410" tIns="45705" rIns="91410" bIns="45705" rtlCol="0"/>
          <a:lstStyle>
            <a:lvl1pPr algn="r">
              <a:defRPr sz="1200"/>
            </a:lvl1pPr>
          </a:lstStyle>
          <a:p>
            <a:pPr>
              <a:defRPr/>
            </a:pPr>
            <a:fld id="{9D3309BC-D373-49C7-AA37-59CB26D0B2DF}" type="datetimeFigureOut">
              <a:rPr lang="ru-RU"/>
              <a:pPr>
                <a:defRPr/>
              </a:pPr>
              <a:t>16.12.2014</a:t>
            </a:fld>
            <a:endParaRPr lang="ru-RU" dirty="0"/>
          </a:p>
        </p:txBody>
      </p:sp>
      <p:sp>
        <p:nvSpPr>
          <p:cNvPr id="4" name="Образ слайда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10" tIns="45705" rIns="91410" bIns="45705" rtlCol="0" anchor="ctr"/>
          <a:lstStyle/>
          <a:p>
            <a:pPr lvl="0"/>
            <a:endParaRPr lang="ru-RU" noProof="0" dirty="0" smtClean="0"/>
          </a:p>
        </p:txBody>
      </p:sp>
      <p:sp>
        <p:nvSpPr>
          <p:cNvPr id="5" name="Заметки 4"/>
          <p:cNvSpPr>
            <a:spLocks noGrp="1"/>
          </p:cNvSpPr>
          <p:nvPr>
            <p:ph type="body" sz="quarter" idx="3"/>
          </p:nvPr>
        </p:nvSpPr>
        <p:spPr>
          <a:xfrm>
            <a:off x="681038" y="4721225"/>
            <a:ext cx="5443537" cy="4471988"/>
          </a:xfrm>
          <a:prstGeom prst="rect">
            <a:avLst/>
          </a:prstGeom>
        </p:spPr>
        <p:txBody>
          <a:bodyPr vert="horz" lIns="91410" tIns="45705" rIns="91410" bIns="45705"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440863"/>
            <a:ext cx="2949575" cy="496887"/>
          </a:xfrm>
          <a:prstGeom prst="rect">
            <a:avLst/>
          </a:prstGeom>
        </p:spPr>
        <p:txBody>
          <a:bodyPr vert="horz" lIns="91410" tIns="45705" rIns="91410" bIns="45705"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54450" y="9440863"/>
            <a:ext cx="2949575" cy="496887"/>
          </a:xfrm>
          <a:prstGeom prst="rect">
            <a:avLst/>
          </a:prstGeom>
        </p:spPr>
        <p:txBody>
          <a:bodyPr vert="horz" lIns="91410" tIns="45705" rIns="91410" bIns="45705" rtlCol="0" anchor="b"/>
          <a:lstStyle>
            <a:lvl1pPr algn="r">
              <a:defRPr sz="1200"/>
            </a:lvl1pPr>
          </a:lstStyle>
          <a:p>
            <a:pPr>
              <a:defRPr/>
            </a:pPr>
            <a:fld id="{2B68D6D3-B635-4DF2-BAC6-6FA197B06FEF}" type="slidenum">
              <a:rPr lang="ru-RU"/>
              <a:pPr>
                <a:defRPr/>
              </a:pPr>
              <a:t>‹#›</a:t>
            </a:fld>
            <a:endParaRPr lang="ru-RU"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раз слайда 1"/>
          <p:cNvSpPr>
            <a:spLocks noGrp="1" noRot="1" noChangeAspect="1" noTextEdit="1"/>
          </p:cNvSpPr>
          <p:nvPr>
            <p:ph type="sldImg"/>
          </p:nvPr>
        </p:nvSpPr>
        <p:spPr bwMode="auto">
          <a:noFill/>
          <a:ln>
            <a:solidFill>
              <a:srgbClr val="000000"/>
            </a:solidFill>
            <a:miter lim="800000"/>
            <a:headEnd/>
            <a:tailEnd/>
          </a:ln>
        </p:spPr>
      </p:sp>
      <p:sp>
        <p:nvSpPr>
          <p:cNvPr id="3174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3174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BC86A1-48DC-4D7B-8687-C07C415CCC14}" type="slidenum">
              <a:rPr lang="ru-RU" smtClean="0"/>
              <a:pPr/>
              <a:t>1</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Образ слайда 1"/>
          <p:cNvSpPr>
            <a:spLocks noGrp="1" noRot="1" noChangeAspect="1" noTextEdit="1"/>
          </p:cNvSpPr>
          <p:nvPr>
            <p:ph type="sldImg"/>
          </p:nvPr>
        </p:nvSpPr>
        <p:spPr bwMode="auto">
          <a:xfrm>
            <a:off x="920750" y="746125"/>
            <a:ext cx="4967288" cy="3725863"/>
          </a:xfrm>
          <a:noFill/>
          <a:ln>
            <a:solidFill>
              <a:srgbClr val="000000"/>
            </a:solidFill>
            <a:miter lim="800000"/>
            <a:headEnd/>
            <a:tailEnd/>
          </a:ln>
        </p:spPr>
      </p:sp>
      <p:sp>
        <p:nvSpPr>
          <p:cNvPr id="62467" name="Заметки 2"/>
          <p:cNvSpPr>
            <a:spLocks noGrp="1"/>
          </p:cNvSpPr>
          <p:nvPr>
            <p:ph type="body" idx="1"/>
          </p:nvPr>
        </p:nvSpPr>
        <p:spPr bwMode="auto">
          <a:noFill/>
        </p:spPr>
        <p:txBody>
          <a:bodyPr wrap="square" lIns="91382" tIns="45691" rIns="91382" bIns="45691" numCol="1" anchor="t" anchorCtr="0" compatLnSpc="1">
            <a:prstTxWarp prst="textNoShape">
              <a:avLst/>
            </a:prstTxWarp>
          </a:bodyPr>
          <a:lstStyle/>
          <a:p>
            <a:endParaRPr lang="ru-RU" smtClean="0"/>
          </a:p>
        </p:txBody>
      </p:sp>
      <p:sp>
        <p:nvSpPr>
          <p:cNvPr id="62468" name="Номер слайда 3"/>
          <p:cNvSpPr txBox="1">
            <a:spLocks noGrp="1"/>
          </p:cNvSpPr>
          <p:nvPr/>
        </p:nvSpPr>
        <p:spPr bwMode="auto">
          <a:xfrm>
            <a:off x="3854450" y="9440863"/>
            <a:ext cx="2949575" cy="496887"/>
          </a:xfrm>
          <a:prstGeom prst="rect">
            <a:avLst/>
          </a:prstGeom>
          <a:noFill/>
          <a:ln w="9525">
            <a:noFill/>
            <a:miter lim="800000"/>
            <a:headEnd/>
            <a:tailEnd/>
          </a:ln>
        </p:spPr>
        <p:txBody>
          <a:bodyPr lIns="91382" tIns="45691" rIns="91382" bIns="45691" anchor="b"/>
          <a:lstStyle/>
          <a:p>
            <a:pPr algn="r" defTabSz="930275"/>
            <a:fld id="{5BB8C181-C49D-4FD1-9CE8-34F9110C9E74}" type="slidenum">
              <a:rPr lang="ru-RU" sz="1200"/>
              <a:pPr algn="r" defTabSz="930275"/>
              <a:t>4</a:t>
            </a:fld>
            <a:endParaRPr lang="ru-RU"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Образ слайда 1"/>
          <p:cNvSpPr>
            <a:spLocks noGrp="1" noRot="1" noChangeAspect="1" noTextEdit="1"/>
          </p:cNvSpPr>
          <p:nvPr>
            <p:ph type="sldImg"/>
          </p:nvPr>
        </p:nvSpPr>
        <p:spPr bwMode="auto">
          <a:noFill/>
          <a:ln>
            <a:solidFill>
              <a:srgbClr val="000000"/>
            </a:solidFill>
            <a:miter lim="800000"/>
            <a:headEnd/>
            <a:tailEnd/>
          </a:ln>
        </p:spPr>
      </p:sp>
      <p:sp>
        <p:nvSpPr>
          <p:cNvPr id="3481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3482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B5324F-557D-4E23-BAC2-7A3448FC7A2E}" type="slidenum">
              <a:rPr lang="ru-RU" smtClean="0"/>
              <a:pPr/>
              <a:t>7</a:t>
            </a:fld>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раз слайда 1"/>
          <p:cNvSpPr>
            <a:spLocks noGrp="1" noRot="1" noChangeAspect="1" noTextEdit="1"/>
          </p:cNvSpPr>
          <p:nvPr>
            <p:ph type="sldImg"/>
          </p:nvPr>
        </p:nvSpPr>
        <p:spPr bwMode="auto">
          <a:noFill/>
          <a:ln>
            <a:solidFill>
              <a:srgbClr val="000000"/>
            </a:solidFill>
            <a:miter lim="800000"/>
            <a:headEnd/>
            <a:tailEnd/>
          </a:ln>
        </p:spPr>
      </p:sp>
      <p:sp>
        <p:nvSpPr>
          <p:cNvPr id="35843"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3584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CEB083F-99AD-4684-A9D2-B64049ED5864}" type="slidenum">
              <a:rPr lang="ru-RU" smtClean="0"/>
              <a:pPr/>
              <a:t>18</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9841953F-4548-4D24-9153-23B1DE47F73F}" type="datetime1">
              <a:rPr lang="ru-RU"/>
              <a:pPr>
                <a:defRPr/>
              </a:pPr>
              <a:t>16.12.2014</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86D8B9D-E3E4-414D-9AEB-1A9F001198D1}" type="slidenum">
              <a:rPr lang="ru-RU"/>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3C828E6-DD48-4F43-83B6-866E597BA539}" type="datetime1">
              <a:rPr lang="ru-RU"/>
              <a:pPr>
                <a:defRPr/>
              </a:pPr>
              <a:t>16.12.2014</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ED5273D-9184-4554-8D1C-97FF5AF0EB5F}" type="slidenum">
              <a:rPr lang="ru-RU"/>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63BC307-968A-40CB-9279-8CB456A8B4C9}" type="datetime1">
              <a:rPr lang="ru-RU"/>
              <a:pPr>
                <a:defRPr/>
              </a:pPr>
              <a:t>16.12.2014</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B24A184-B984-43D1-BEA2-A7CD66BA4194}" type="slidenum">
              <a:rPr lang="ru-RU"/>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39B7AD3-FA0A-4101-8A02-8DC6AF1F9935}" type="datetime1">
              <a:rPr lang="ru-RU"/>
              <a:pPr>
                <a:defRPr/>
              </a:pPr>
              <a:t>16.12.2014</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B4EE41B-6674-4AE2-BF6A-0B307CABA624}" type="slidenum">
              <a:rPr lang="ru-RU"/>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B79EB792-E370-4C3D-8517-6C13557C432D}" type="datetime1">
              <a:rPr lang="ru-RU"/>
              <a:pPr>
                <a:defRPr/>
              </a:pPr>
              <a:t>16.12.2014</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7D05B63-8B64-4F7E-A8A2-5C1321CFF57F}" type="slidenum">
              <a:rPr lang="ru-RU"/>
              <a:pPr>
                <a:defRPr/>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42EA9E78-BBDE-4613-945E-1C979692DA04}" type="datetime1">
              <a:rPr lang="ru-RU"/>
              <a:pPr>
                <a:defRPr/>
              </a:pPr>
              <a:t>16.12.2014</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F198447-077A-4FAE-8E14-89603E40D4EC}" type="slidenum">
              <a:rPr lang="ru-RU"/>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418804B4-0750-4A2F-B350-087F3AF351A3}" type="datetime1">
              <a:rPr lang="ru-RU"/>
              <a:pPr>
                <a:defRPr/>
              </a:pPr>
              <a:t>16.12.2014</a:t>
            </a:fld>
            <a:endParaRPr lang="ru-RU" dirty="0"/>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356635F1-02A4-4B40-8D45-2506D0C8D0EE}" type="slidenum">
              <a:rPr lang="ru-RU"/>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AF487F23-7CAC-401C-84E7-2ED928859AB5}" type="datetime1">
              <a:rPr lang="ru-RU"/>
              <a:pPr>
                <a:defRPr/>
              </a:pPr>
              <a:t>16.12.2014</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13B60544-3267-412D-8EB1-39ADB361B6E7}" type="slidenum">
              <a:rPr lang="ru-RU"/>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CDFEBFF5-1067-432F-8E47-0BF2904B209D}" type="datetime1">
              <a:rPr lang="ru-RU"/>
              <a:pPr>
                <a:defRPr/>
              </a:pPr>
              <a:t>16.12.2014</a:t>
            </a:fld>
            <a:endParaRPr lang="ru-RU" dirty="0"/>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BB2035EC-C94F-4ACD-B4B4-E2D4D742F435}" type="slidenum">
              <a:rPr lang="ru-RU"/>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44F90F3-7ACB-4B06-ACF0-211A97D6ECD8}" type="datetime1">
              <a:rPr lang="ru-RU"/>
              <a:pPr>
                <a:defRPr/>
              </a:pPr>
              <a:t>16.12.2014</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3D6A840-E68D-498B-BCED-B7ED47505601}" type="slidenum">
              <a:rPr lang="ru-RU"/>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9FF7369-BCF3-4142-8E15-628221209599}" type="datetime1">
              <a:rPr lang="ru-RU"/>
              <a:pPr>
                <a:defRPr/>
              </a:pPr>
              <a:t>16.12.2014</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E13CD37-D363-4E03-A9E5-8AFE240EB10A}" type="slidenum">
              <a:rPr lang="ru-RU"/>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1389BCA-BD6D-4A02-A2E7-FD6E2C106A6A}" type="datetime1">
              <a:rPr lang="ru-RU"/>
              <a:pPr>
                <a:defRPr/>
              </a:pPr>
              <a:t>16.12.2014</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9EC98BD-D3AF-48D4-94B5-86B2DAAF223E}"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5.png"/><Relationship Id="rId7" Type="http://schemas.openxmlformats.org/officeDocument/2006/relationships/diagramColors" Target="../diagrams/colors3.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5.png"/><Relationship Id="rId7" Type="http://schemas.openxmlformats.org/officeDocument/2006/relationships/diagramColors" Target="../diagrams/colors5.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idx="4294967295"/>
          </p:nvPr>
        </p:nvSpPr>
        <p:spPr>
          <a:xfrm>
            <a:off x="468313" y="2349500"/>
            <a:ext cx="8178800" cy="2232025"/>
          </a:xfrm>
        </p:spPr>
        <p:txBody>
          <a:bodyPr/>
          <a:lstStyle/>
          <a:p>
            <a:pPr eaLnBrk="1" hangingPunct="1"/>
            <a:r>
              <a:rPr lang="ru-RU" sz="3000" b="1" smtClean="0">
                <a:solidFill>
                  <a:schemeClr val="tx2"/>
                </a:solidFill>
              </a:rPr>
              <a:t>Специальная оценка условий труда</a:t>
            </a:r>
            <a:br>
              <a:rPr lang="ru-RU" sz="3000" b="1" smtClean="0">
                <a:solidFill>
                  <a:schemeClr val="tx2"/>
                </a:solidFill>
              </a:rPr>
            </a:br>
            <a:r>
              <a:rPr lang="ru-RU" sz="3000" b="1" smtClean="0">
                <a:solidFill>
                  <a:schemeClr val="tx2"/>
                </a:solidFill>
              </a:rPr>
              <a:t> </a:t>
            </a:r>
            <a:r>
              <a:rPr lang="ru-RU" sz="2000" b="1" smtClean="0">
                <a:solidFill>
                  <a:schemeClr val="tx2"/>
                </a:solidFill>
              </a:rPr>
              <a:t>Методика проведения специальной оценки условий труда</a:t>
            </a:r>
            <a:br>
              <a:rPr lang="ru-RU" sz="2000" b="1" smtClean="0">
                <a:solidFill>
                  <a:schemeClr val="tx2"/>
                </a:solidFill>
              </a:rPr>
            </a:br>
            <a:r>
              <a:rPr lang="ru-RU" sz="2000" b="1" smtClean="0">
                <a:solidFill>
                  <a:schemeClr val="tx2"/>
                </a:solidFill>
              </a:rPr>
              <a:t/>
            </a:r>
            <a:br>
              <a:rPr lang="ru-RU" sz="2000" b="1" smtClean="0">
                <a:solidFill>
                  <a:schemeClr val="tx2"/>
                </a:solidFill>
              </a:rPr>
            </a:br>
            <a:r>
              <a:rPr lang="ru-RU" sz="2400" b="1" smtClean="0">
                <a:solidFill>
                  <a:schemeClr val="tx2"/>
                </a:solidFill>
              </a:rPr>
              <a:t> </a:t>
            </a:r>
            <a:r>
              <a:rPr lang="ru-RU" sz="2000" b="1" smtClean="0">
                <a:solidFill>
                  <a:schemeClr val="tx2"/>
                </a:solidFill>
                <a:latin typeface="Helios"/>
              </a:rPr>
              <a:t>ГОСУДАРСТВЕННАЯ ЭКСПЕРТИЗА УСЛОВИЙ ТРУДА </a:t>
            </a:r>
          </a:p>
        </p:txBody>
      </p:sp>
      <p:pic>
        <p:nvPicPr>
          <p:cNvPr id="2061" name="Picture 13"/>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6288355"/>
            <a:ext cx="1208758" cy="569645"/>
          </a:xfrm>
          <a:prstGeom prst="rect">
            <a:avLst/>
          </a:prstGeom>
          <a:noFill/>
          <a:ln w="9525">
            <a:noFill/>
            <a:miter lim="800000"/>
            <a:headEnd/>
            <a:tailEnd/>
          </a:ln>
        </p:spPr>
      </p:pic>
      <p:pic>
        <p:nvPicPr>
          <p:cNvPr id="2064" name="Picture 16"/>
          <p:cNvPicPr>
            <a:picLocks noChangeAspect="1" noChangeArrowheads="1"/>
          </p:cNvPicPr>
          <p:nvPr/>
        </p:nvPicPr>
        <p:blipFill>
          <a:blip r:embed="rId4" cstate="print">
            <a:duotone>
              <a:schemeClr val="accent1">
                <a:shade val="45000"/>
                <a:satMod val="135000"/>
              </a:schemeClr>
              <a:prstClr val="white"/>
            </a:duotone>
          </a:blip>
          <a:srcRect/>
          <a:stretch>
            <a:fillRect/>
          </a:stretch>
        </p:blipFill>
        <p:spPr bwMode="auto">
          <a:xfrm>
            <a:off x="1187625" y="6309304"/>
            <a:ext cx="1008111" cy="548694"/>
          </a:xfrm>
          <a:prstGeom prst="rect">
            <a:avLst/>
          </a:prstGeom>
          <a:noFill/>
          <a:ln w="9525">
            <a:noFill/>
            <a:miter lim="800000"/>
            <a:headEnd/>
            <a:tailEnd/>
          </a:ln>
        </p:spPr>
      </p:pic>
      <p:pic>
        <p:nvPicPr>
          <p:cNvPr id="2065" name="Picture 17"/>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a:off x="2195736" y="6309321"/>
            <a:ext cx="1424350" cy="548680"/>
          </a:xfrm>
          <a:prstGeom prst="rect">
            <a:avLst/>
          </a:prstGeom>
          <a:noFill/>
          <a:ln w="9525">
            <a:noFill/>
            <a:miter lim="800000"/>
            <a:headEnd/>
            <a:tailEnd/>
          </a:ln>
        </p:spPr>
      </p:pic>
      <p:pic>
        <p:nvPicPr>
          <p:cNvPr id="2066" name="Picture 18"/>
          <p:cNvPicPr>
            <a:picLocks noChangeAspect="1" noChangeArrowheads="1"/>
          </p:cNvPicPr>
          <p:nvPr/>
        </p:nvPicPr>
        <p:blipFill>
          <a:blip r:embed="rId6" cstate="print">
            <a:duotone>
              <a:schemeClr val="accent1">
                <a:shade val="45000"/>
                <a:satMod val="135000"/>
              </a:schemeClr>
              <a:prstClr val="white"/>
            </a:duotone>
          </a:blip>
          <a:srcRect/>
          <a:stretch>
            <a:fillRect/>
          </a:stretch>
        </p:blipFill>
        <p:spPr bwMode="auto">
          <a:xfrm>
            <a:off x="3563888" y="6371106"/>
            <a:ext cx="1296144" cy="486894"/>
          </a:xfrm>
          <a:prstGeom prst="rect">
            <a:avLst/>
          </a:prstGeom>
          <a:noFill/>
          <a:ln w="9525">
            <a:noFill/>
            <a:miter lim="800000"/>
            <a:headEnd/>
            <a:tailEnd/>
          </a:ln>
        </p:spPr>
      </p:pic>
      <p:pic>
        <p:nvPicPr>
          <p:cNvPr id="24" name="Picture 13"/>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4860032" y="6288354"/>
            <a:ext cx="1208758" cy="569645"/>
          </a:xfrm>
          <a:prstGeom prst="rect">
            <a:avLst/>
          </a:prstGeom>
          <a:noFill/>
          <a:ln w="9525">
            <a:noFill/>
            <a:miter lim="800000"/>
            <a:headEnd/>
            <a:tailEnd/>
          </a:ln>
        </p:spPr>
      </p:pic>
      <p:pic>
        <p:nvPicPr>
          <p:cNvPr id="25" name="Picture 16"/>
          <p:cNvPicPr>
            <a:picLocks noChangeAspect="1" noChangeArrowheads="1"/>
          </p:cNvPicPr>
          <p:nvPr/>
        </p:nvPicPr>
        <p:blipFill>
          <a:blip r:embed="rId4" cstate="print">
            <a:duotone>
              <a:schemeClr val="accent1">
                <a:shade val="45000"/>
                <a:satMod val="135000"/>
              </a:schemeClr>
              <a:prstClr val="white"/>
            </a:duotone>
          </a:blip>
          <a:srcRect/>
          <a:stretch>
            <a:fillRect/>
          </a:stretch>
        </p:blipFill>
        <p:spPr bwMode="auto">
          <a:xfrm>
            <a:off x="6047657" y="6309303"/>
            <a:ext cx="1008111" cy="548694"/>
          </a:xfrm>
          <a:prstGeom prst="rect">
            <a:avLst/>
          </a:prstGeom>
          <a:noFill/>
          <a:ln w="9525">
            <a:noFill/>
            <a:miter lim="800000"/>
            <a:headEnd/>
            <a:tailEnd/>
          </a:ln>
        </p:spPr>
      </p:pic>
      <p:pic>
        <p:nvPicPr>
          <p:cNvPr id="26" name="Picture 17"/>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a:off x="7055768" y="6309320"/>
            <a:ext cx="1424350" cy="548680"/>
          </a:xfrm>
          <a:prstGeom prst="rect">
            <a:avLst/>
          </a:prstGeom>
          <a:noFill/>
          <a:ln w="9525">
            <a:noFill/>
            <a:miter lim="800000"/>
            <a:headEnd/>
            <a:tailEnd/>
          </a:ln>
        </p:spPr>
      </p:pic>
      <p:pic>
        <p:nvPicPr>
          <p:cNvPr id="27" name="Picture 18"/>
          <p:cNvPicPr>
            <a:picLocks noChangeAspect="1" noChangeArrowheads="1"/>
          </p:cNvPicPr>
          <p:nvPr/>
        </p:nvPicPr>
        <p:blipFill>
          <a:blip r:embed="rId6" cstate="print">
            <a:duotone>
              <a:schemeClr val="accent1">
                <a:shade val="45000"/>
                <a:satMod val="135000"/>
              </a:schemeClr>
              <a:prstClr val="white"/>
            </a:duotone>
          </a:blip>
          <a:srcRect r="44438"/>
          <a:stretch>
            <a:fillRect/>
          </a:stretch>
        </p:blipFill>
        <p:spPr bwMode="auto">
          <a:xfrm>
            <a:off x="8423920" y="6381328"/>
            <a:ext cx="720080" cy="4868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Номер слайда 4"/>
          <p:cNvSpPr txBox="1">
            <a:spLocks noGrp="1"/>
          </p:cNvSpPr>
          <p:nvPr/>
        </p:nvSpPr>
        <p:spPr bwMode="auto">
          <a:xfrm>
            <a:off x="8172450" y="6356350"/>
            <a:ext cx="514350" cy="365125"/>
          </a:xfrm>
          <a:prstGeom prst="rect">
            <a:avLst/>
          </a:prstGeom>
          <a:noFill/>
          <a:ln w="9525">
            <a:noFill/>
            <a:miter lim="800000"/>
            <a:headEnd/>
            <a:tailEnd/>
          </a:ln>
        </p:spPr>
        <p:txBody>
          <a:bodyPr anchor="ctr"/>
          <a:lstStyle/>
          <a:p>
            <a:pPr algn="r">
              <a:spcBef>
                <a:spcPct val="20000"/>
              </a:spcBef>
              <a:buFont typeface="Arial" pitchFamily="34" charset="0"/>
              <a:buNone/>
            </a:pPr>
            <a:fld id="{508AEE4D-BAFB-4904-829D-7C476DE2B11D}" type="slidenum">
              <a:rPr lang="ru-RU">
                <a:solidFill>
                  <a:srgbClr val="626262"/>
                </a:solidFill>
                <a:latin typeface="Arial Black" pitchFamily="34" charset="0"/>
              </a:rPr>
              <a:pPr algn="r">
                <a:spcBef>
                  <a:spcPct val="20000"/>
                </a:spcBef>
                <a:buFont typeface="Arial" pitchFamily="34" charset="0"/>
                <a:buNone/>
              </a:pPr>
              <a:t>10</a:t>
            </a:fld>
            <a:endParaRPr lang="ru-RU">
              <a:solidFill>
                <a:srgbClr val="626262"/>
              </a:solidFill>
              <a:latin typeface="Arial Black" pitchFamily="34" charset="0"/>
            </a:endParaRPr>
          </a:p>
        </p:txBody>
      </p:sp>
      <p:sp>
        <p:nvSpPr>
          <p:cNvPr id="52227" name="Заголовок 1"/>
          <p:cNvSpPr>
            <a:spLocks/>
          </p:cNvSpPr>
          <p:nvPr/>
        </p:nvSpPr>
        <p:spPr bwMode="auto">
          <a:xfrm>
            <a:off x="179388" y="188913"/>
            <a:ext cx="8856662" cy="576262"/>
          </a:xfrm>
          <a:prstGeom prst="rect">
            <a:avLst/>
          </a:prstGeom>
          <a:noFill/>
          <a:ln w="9525">
            <a:noFill/>
            <a:miter lim="800000"/>
            <a:headEnd/>
            <a:tailEnd/>
          </a:ln>
        </p:spPr>
        <p:txBody>
          <a:bodyPr anchor="ctr"/>
          <a:lstStyle/>
          <a:p>
            <a:pPr algn="ctr"/>
            <a:r>
              <a:rPr lang="ru-RU" sz="2000" b="1">
                <a:solidFill>
                  <a:schemeClr val="tx2"/>
                </a:solidFill>
                <a:latin typeface="Helios"/>
              </a:rPr>
              <a:t>ПОДГОТОВКА К ПРОВЕДЕНИЮ СПЕЦИАЛЬНОЙ </a:t>
            </a:r>
          </a:p>
          <a:p>
            <a:pPr algn="ctr"/>
            <a:r>
              <a:rPr lang="ru-RU" sz="2000" b="1">
                <a:solidFill>
                  <a:schemeClr val="tx2"/>
                </a:solidFill>
                <a:latin typeface="Helios"/>
              </a:rPr>
              <a:t>ОЦЕНКИ УСЛОВИЙ ТРУДА</a:t>
            </a:r>
          </a:p>
        </p:txBody>
      </p:sp>
      <p:sp>
        <p:nvSpPr>
          <p:cNvPr id="52228"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52231" name="Picture 14"/>
          <p:cNvPicPr>
            <a:picLocks noChangeAspect="1" noChangeArrowheads="1"/>
          </p:cNvPicPr>
          <p:nvPr/>
        </p:nvPicPr>
        <p:blipFill>
          <a:blip r:embed="rId2" cstate="print"/>
          <a:srcRect/>
          <a:stretch>
            <a:fillRect/>
          </a:stretch>
        </p:blipFill>
        <p:spPr bwMode="auto">
          <a:xfrm>
            <a:off x="911225" y="0"/>
            <a:ext cx="1428750" cy="114300"/>
          </a:xfrm>
          <a:prstGeom prst="rect">
            <a:avLst/>
          </a:prstGeom>
          <a:noFill/>
          <a:ln w="9525">
            <a:noFill/>
            <a:miter lim="800000"/>
            <a:headEnd/>
            <a:tailEnd/>
          </a:ln>
        </p:spPr>
      </p:pic>
      <p:sp>
        <p:nvSpPr>
          <p:cNvPr id="9" name="Скругленный прямоугольник 8"/>
          <p:cNvSpPr/>
          <p:nvPr/>
        </p:nvSpPr>
        <p:spPr>
          <a:xfrm>
            <a:off x="755650" y="1628775"/>
            <a:ext cx="7199313" cy="647700"/>
          </a:xfrm>
          <a:prstGeom prst="roundRect">
            <a:avLst/>
          </a:prstGeom>
          <a:ln/>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ru-RU" sz="1600" b="1" dirty="0">
                <a:solidFill>
                  <a:srgbClr val="23538D"/>
                </a:solidFill>
              </a:rPr>
              <a:t>Привлечение независимой организации, проводящей специальную оценку условий труда</a:t>
            </a:r>
          </a:p>
        </p:txBody>
      </p:sp>
      <p:sp>
        <p:nvSpPr>
          <p:cNvPr id="10" name="Скругленный прямоугольник 9"/>
          <p:cNvSpPr/>
          <p:nvPr/>
        </p:nvSpPr>
        <p:spPr>
          <a:xfrm>
            <a:off x="1116013" y="2708275"/>
            <a:ext cx="7200900" cy="792163"/>
          </a:xfrm>
          <a:prstGeom prst="roundRect">
            <a:avLst/>
          </a:prstGeom>
          <a:ln/>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ru-RU" sz="1600" b="1" dirty="0">
                <a:solidFill>
                  <a:srgbClr val="23538D"/>
                </a:solidFill>
              </a:rPr>
              <a:t>Заключение гражданско-правового договора с организацией, проводящей специальную оценку условий труда</a:t>
            </a:r>
          </a:p>
        </p:txBody>
      </p:sp>
      <p:sp>
        <p:nvSpPr>
          <p:cNvPr id="11" name="Скругленный прямоугольник 10"/>
          <p:cNvSpPr/>
          <p:nvPr/>
        </p:nvSpPr>
        <p:spPr>
          <a:xfrm>
            <a:off x="1403350" y="4005263"/>
            <a:ext cx="7200900" cy="792162"/>
          </a:xfrm>
          <a:prstGeom prst="roundRect">
            <a:avLst/>
          </a:prstGeom>
          <a:ln/>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ru-RU" sz="1600" b="1" dirty="0">
                <a:solidFill>
                  <a:srgbClr val="23538D"/>
                </a:solidFill>
              </a:rPr>
              <a:t>Возможность привлечение нескольких организаций, проводящих специальную оценку условий труда</a:t>
            </a:r>
          </a:p>
        </p:txBody>
      </p:sp>
      <p:sp>
        <p:nvSpPr>
          <p:cNvPr id="18" name="Стрелка вниз 17"/>
          <p:cNvSpPr/>
          <p:nvPr/>
        </p:nvSpPr>
        <p:spPr>
          <a:xfrm>
            <a:off x="4716463" y="2276475"/>
            <a:ext cx="360362" cy="431800"/>
          </a:xfrm>
          <a:prstGeom prst="downArrow">
            <a:avLst/>
          </a:prstGeom>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ru-RU" sz="1400" b="1"/>
          </a:p>
        </p:txBody>
      </p:sp>
      <p:sp>
        <p:nvSpPr>
          <p:cNvPr id="19" name="Стрелка вниз 18"/>
          <p:cNvSpPr/>
          <p:nvPr/>
        </p:nvSpPr>
        <p:spPr>
          <a:xfrm>
            <a:off x="5508625" y="3500438"/>
            <a:ext cx="358775" cy="504825"/>
          </a:xfrm>
          <a:prstGeom prst="downArrow">
            <a:avLst/>
          </a:prstGeom>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ru-RU" sz="1400" b="1"/>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Номер слайда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45B46B3-88FD-4A56-B77A-B8317647B920}" type="slidenum">
              <a:rPr lang="ru-RU" sz="1800" smtClean="0">
                <a:solidFill>
                  <a:srgbClr val="626262"/>
                </a:solidFill>
                <a:latin typeface="Arial Black" pitchFamily="34" charset="0"/>
                <a:cs typeface="Arial" pitchFamily="34" charset="0"/>
              </a:rPr>
              <a:pPr fontAlgn="base">
                <a:spcBef>
                  <a:spcPct val="0"/>
                </a:spcBef>
                <a:spcAft>
                  <a:spcPct val="0"/>
                </a:spcAft>
              </a:pPr>
              <a:t>11</a:t>
            </a:fld>
            <a:endParaRPr lang="ru-RU" sz="1800" smtClean="0">
              <a:solidFill>
                <a:srgbClr val="626262"/>
              </a:solidFill>
              <a:latin typeface="Arial Black" pitchFamily="34" charset="0"/>
              <a:cs typeface="Arial" pitchFamily="34" charset="0"/>
            </a:endParaRPr>
          </a:p>
        </p:txBody>
      </p:sp>
      <p:sp>
        <p:nvSpPr>
          <p:cNvPr id="5" name="Заголовок 1"/>
          <p:cNvSpPr>
            <a:spLocks noGrp="1"/>
          </p:cNvSpPr>
          <p:nvPr>
            <p:ph type="title"/>
          </p:nvPr>
        </p:nvSpPr>
        <p:spPr>
          <a:xfrm>
            <a:off x="457200" y="274638"/>
            <a:ext cx="8229600" cy="561975"/>
          </a:xfrm>
        </p:spPr>
        <p:txBody>
          <a:bodyPr/>
          <a:lstStyle/>
          <a:p>
            <a:pPr>
              <a:defRPr/>
            </a:pPr>
            <a:r>
              <a:rPr lang="ru-RU" sz="2000" b="1" dirty="0" smtClean="0">
                <a:solidFill>
                  <a:schemeClr val="tx2"/>
                </a:solidFill>
                <a:latin typeface="Helios"/>
                <a:ea typeface="+mn-ea"/>
                <a:cs typeface="Arial" pitchFamily="34" charset="0"/>
              </a:rPr>
              <a:t>ИДЕНТИФИКАЦИЯ ПОТЕНЦИАЛЬНО ВРЕДНЫХ </a:t>
            </a:r>
            <a:br>
              <a:rPr lang="ru-RU" sz="2000" b="1" dirty="0" smtClean="0">
                <a:solidFill>
                  <a:schemeClr val="tx2"/>
                </a:solidFill>
                <a:latin typeface="Helios"/>
                <a:ea typeface="+mn-ea"/>
                <a:cs typeface="Arial" pitchFamily="34" charset="0"/>
              </a:rPr>
            </a:br>
            <a:r>
              <a:rPr lang="ru-RU" sz="2000" b="1" dirty="0" smtClean="0">
                <a:solidFill>
                  <a:schemeClr val="tx2"/>
                </a:solidFill>
                <a:latin typeface="Helios"/>
                <a:ea typeface="+mn-ea"/>
                <a:cs typeface="Arial" pitchFamily="34" charset="0"/>
              </a:rPr>
              <a:t>(ОПАСНЫХ) ФАКТОРОВ</a:t>
            </a:r>
            <a:endParaRPr lang="ru-RU" sz="2000" b="1" dirty="0">
              <a:solidFill>
                <a:schemeClr val="tx2"/>
              </a:solidFill>
              <a:latin typeface="Helios"/>
              <a:ea typeface="+mn-ea"/>
              <a:cs typeface="Arial" pitchFamily="34" charset="0"/>
            </a:endParaRPr>
          </a:p>
        </p:txBody>
      </p:sp>
      <p:sp>
        <p:nvSpPr>
          <p:cNvPr id="13317"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13318" name="Picture 14"/>
          <p:cNvPicPr>
            <a:picLocks noChangeAspect="1" noChangeArrowheads="1"/>
          </p:cNvPicPr>
          <p:nvPr/>
        </p:nvPicPr>
        <p:blipFill>
          <a:blip r:embed="rId2" cstate="print"/>
          <a:srcRect/>
          <a:stretch>
            <a:fillRect/>
          </a:stretch>
        </p:blipFill>
        <p:spPr bwMode="auto">
          <a:xfrm>
            <a:off x="911225" y="0"/>
            <a:ext cx="1428750" cy="114300"/>
          </a:xfrm>
          <a:prstGeom prst="rect">
            <a:avLst/>
          </a:prstGeom>
          <a:noFill/>
          <a:ln w="9525">
            <a:noFill/>
            <a:miter lim="800000"/>
            <a:headEnd/>
            <a:tailEnd/>
          </a:ln>
        </p:spPr>
      </p:pic>
      <p:sp>
        <p:nvSpPr>
          <p:cNvPr id="12" name="Скругленный прямоугольник 11"/>
          <p:cNvSpPr/>
          <p:nvPr/>
        </p:nvSpPr>
        <p:spPr>
          <a:xfrm>
            <a:off x="395288" y="1052513"/>
            <a:ext cx="8497887" cy="2305050"/>
          </a:xfrm>
          <a:prstGeom prst="roundRect">
            <a:avLst/>
          </a:prstGeom>
          <a:ln/>
        </p:spPr>
        <p:style>
          <a:lnRef idx="3">
            <a:schemeClr val="lt1"/>
          </a:lnRef>
          <a:fillRef idx="1">
            <a:schemeClr val="accent1"/>
          </a:fillRef>
          <a:effectRef idx="1">
            <a:schemeClr val="accent1"/>
          </a:effectRef>
          <a:fontRef idx="minor">
            <a:schemeClr val="lt1"/>
          </a:fontRef>
        </p:style>
        <p:txBody>
          <a:bodyPr anchor="ctr"/>
          <a:lstStyle/>
          <a:p>
            <a:r>
              <a:rPr lang="ru-RU" sz="1700" b="1">
                <a:solidFill>
                  <a:schemeClr val="tx1"/>
                </a:solidFill>
                <a:cs typeface="Arial" pitchFamily="34" charset="0"/>
              </a:rPr>
              <a:t>Идентификация потенциально вредных и (или) опасных факторов </a:t>
            </a:r>
            <a:r>
              <a:rPr lang="ru-RU" sz="1700">
                <a:solidFill>
                  <a:schemeClr val="tx1"/>
                </a:solidFill>
                <a:cs typeface="Arial" pitchFamily="34" charset="0"/>
              </a:rPr>
              <a:t>– </a:t>
            </a:r>
            <a:r>
              <a:rPr lang="ru-RU" sz="1700">
                <a:solidFill>
                  <a:schemeClr val="bg1"/>
                </a:solidFill>
                <a:cs typeface="Arial" pitchFamily="34" charset="0"/>
              </a:rPr>
              <a:t>сопоставление выявленных на рабочем месте факторов производственной среды и трудового процесса с факторами производственной среды и трудового процесса, предусмотренными Классификатором вредных и опасных факторов производственной среды и трудового процесса, утверждаемым федеральным органом исполнительной власти, осуществляющим функции по выработке государственной политики и нормативно-правовому регулированию в сфере труда</a:t>
            </a:r>
            <a:endParaRPr lang="ru-RU" sz="1700" b="1">
              <a:solidFill>
                <a:schemeClr val="bg1"/>
              </a:solidFill>
              <a:cs typeface="Arial" pitchFamily="34" charset="0"/>
            </a:endParaRPr>
          </a:p>
        </p:txBody>
      </p:sp>
      <p:sp>
        <p:nvSpPr>
          <p:cNvPr id="14" name="Скругленный прямоугольник 13"/>
          <p:cNvSpPr/>
          <p:nvPr/>
        </p:nvSpPr>
        <p:spPr>
          <a:xfrm>
            <a:off x="395288" y="3500438"/>
            <a:ext cx="8497887" cy="1657350"/>
          </a:xfrm>
          <a:prstGeom prst="roundRect">
            <a:avLst/>
          </a:prstGeom>
          <a:ln/>
        </p:spPr>
        <p:style>
          <a:lnRef idx="3">
            <a:schemeClr val="lt1"/>
          </a:lnRef>
          <a:fillRef idx="1">
            <a:schemeClr val="accent1"/>
          </a:fillRef>
          <a:effectRef idx="1">
            <a:schemeClr val="accent1"/>
          </a:effectRef>
          <a:fontRef idx="minor">
            <a:schemeClr val="lt1"/>
          </a:fontRef>
        </p:style>
        <p:txBody>
          <a:bodyPr anchor="ctr"/>
          <a:lstStyle/>
          <a:p>
            <a:r>
              <a:rPr lang="ru-RU">
                <a:solidFill>
                  <a:schemeClr val="bg1"/>
                </a:solidFill>
                <a:cs typeface="Arial" pitchFamily="34" charset="0"/>
              </a:rPr>
              <a:t>Учитывает все возможные факторы производственной среды и трудового процесса с учетом характеристик технологического процесса и производственного оборудования, применяемых сырья и материалов, результатов ранее проводившихся измерений и исследований факторов производственной среды и трудового процесса</a:t>
            </a:r>
            <a:endParaRPr lang="ru-RU" b="1">
              <a:solidFill>
                <a:schemeClr val="bg1"/>
              </a:solidFill>
              <a:cs typeface="Arial" pitchFamily="34" charset="0"/>
            </a:endParaRPr>
          </a:p>
        </p:txBody>
      </p:sp>
      <p:sp>
        <p:nvSpPr>
          <p:cNvPr id="15" name="Скругленный прямоугольник 14"/>
          <p:cNvSpPr/>
          <p:nvPr/>
        </p:nvSpPr>
        <p:spPr>
          <a:xfrm>
            <a:off x="468313" y="5300663"/>
            <a:ext cx="8424862" cy="720725"/>
          </a:xfrm>
          <a:prstGeom prst="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ru-RU" sz="2800" b="1">
                <a:solidFill>
                  <a:schemeClr val="bg1"/>
                </a:solidFill>
                <a:cs typeface="Arial" pitchFamily="34" charset="0"/>
              </a:rPr>
              <a:t>Осуществляется экспертами</a:t>
            </a:r>
          </a:p>
        </p:txBody>
      </p:sp>
      <p:sp>
        <p:nvSpPr>
          <p:cNvPr id="11" name="Прямоугольник 10"/>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Номер слайда 3"/>
          <p:cNvSpPr>
            <a:spLocks noGrp="1"/>
          </p:cNvSpPr>
          <p:nvPr>
            <p:ph type="sldNum" sz="quarter" idx="12"/>
          </p:nvPr>
        </p:nvSpPr>
        <p:spPr bwMode="auto">
          <a:xfrm>
            <a:off x="7885113" y="6492875"/>
            <a:ext cx="1125537" cy="365125"/>
          </a:xfrm>
          <a:noFill/>
          <a:ln>
            <a:miter lim="800000"/>
            <a:headEnd/>
            <a:tailEnd/>
          </a:ln>
        </p:spPr>
        <p:txBody>
          <a:bodyPr wrap="square" numCol="1" anchorCtr="0" compatLnSpc="1">
            <a:prstTxWarp prst="textNoShape">
              <a:avLst/>
            </a:prstTxWarp>
          </a:bodyPr>
          <a:lstStyle/>
          <a:p>
            <a:pPr algn="ctr" fontAlgn="base">
              <a:spcBef>
                <a:spcPct val="0"/>
              </a:spcBef>
              <a:spcAft>
                <a:spcPct val="0"/>
              </a:spcAft>
            </a:pPr>
            <a:fld id="{237957B2-27D0-4A01-9185-841B44FB51D8}" type="slidenum">
              <a:rPr lang="ru-RU" sz="1800" smtClean="0">
                <a:solidFill>
                  <a:srgbClr val="626262"/>
                </a:solidFill>
                <a:latin typeface="Arial Black" pitchFamily="34" charset="0"/>
                <a:cs typeface="Arial" pitchFamily="34" charset="0"/>
              </a:rPr>
              <a:pPr algn="ctr" fontAlgn="base">
                <a:spcBef>
                  <a:spcPct val="0"/>
                </a:spcBef>
                <a:spcAft>
                  <a:spcPct val="0"/>
                </a:spcAft>
              </a:pPr>
              <a:t>12</a:t>
            </a:fld>
            <a:endParaRPr lang="ru-RU" sz="1800" smtClean="0">
              <a:solidFill>
                <a:srgbClr val="626262"/>
              </a:solidFill>
              <a:latin typeface="Arial Black" pitchFamily="34" charset="0"/>
              <a:cs typeface="Arial" pitchFamily="34" charset="0"/>
            </a:endParaRPr>
          </a:p>
        </p:txBody>
      </p:sp>
      <p:sp>
        <p:nvSpPr>
          <p:cNvPr id="5" name="Заголовок 1"/>
          <p:cNvSpPr>
            <a:spLocks noGrp="1"/>
          </p:cNvSpPr>
          <p:nvPr>
            <p:ph type="title"/>
          </p:nvPr>
        </p:nvSpPr>
        <p:spPr>
          <a:xfrm>
            <a:off x="457200" y="274638"/>
            <a:ext cx="8229600" cy="490537"/>
          </a:xfrm>
        </p:spPr>
        <p:txBody>
          <a:bodyPr/>
          <a:lstStyle/>
          <a:p>
            <a:pPr>
              <a:defRPr/>
            </a:pPr>
            <a:r>
              <a:rPr lang="ru-RU" sz="2000" b="1" dirty="0" smtClean="0">
                <a:solidFill>
                  <a:schemeClr val="tx2"/>
                </a:solidFill>
                <a:latin typeface="Helios"/>
                <a:ea typeface="+mn-ea"/>
                <a:cs typeface="Arial" pitchFamily="34" charset="0"/>
              </a:rPr>
              <a:t>ДЕКЛАРИРОВАНИЕ СООТВЕТСТВИЯ УСЛОВИЙ ТРУДА</a:t>
            </a:r>
          </a:p>
        </p:txBody>
      </p:sp>
      <p:sp>
        <p:nvSpPr>
          <p:cNvPr id="14341"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14342" name="Picture 14"/>
          <p:cNvPicPr>
            <a:picLocks noChangeAspect="1" noChangeArrowheads="1"/>
          </p:cNvPicPr>
          <p:nvPr/>
        </p:nvPicPr>
        <p:blipFill>
          <a:blip r:embed="rId2" cstate="print"/>
          <a:srcRect/>
          <a:stretch>
            <a:fillRect/>
          </a:stretch>
        </p:blipFill>
        <p:spPr bwMode="auto">
          <a:xfrm>
            <a:off x="911225" y="0"/>
            <a:ext cx="1428750" cy="114300"/>
          </a:xfrm>
          <a:prstGeom prst="rect">
            <a:avLst/>
          </a:prstGeom>
          <a:noFill/>
          <a:ln w="9525">
            <a:noFill/>
            <a:miter lim="800000"/>
            <a:headEnd/>
            <a:tailEnd/>
          </a:ln>
        </p:spPr>
      </p:pic>
      <p:sp>
        <p:nvSpPr>
          <p:cNvPr id="11" name="Прямоугольник 10"/>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graphicFrame>
        <p:nvGraphicFramePr>
          <p:cNvPr id="13" name="Схема 12"/>
          <p:cNvGraphicFramePr/>
          <p:nvPr/>
        </p:nvGraphicFramePr>
        <p:xfrm>
          <a:off x="251520" y="836712"/>
          <a:ext cx="8640960" cy="5472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Скругленный прямоугольник 8"/>
          <p:cNvSpPr/>
          <p:nvPr/>
        </p:nvSpPr>
        <p:spPr>
          <a:xfrm>
            <a:off x="1258888" y="5013325"/>
            <a:ext cx="1943100" cy="719138"/>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600" b="1" dirty="0">
                <a:solidFill>
                  <a:schemeClr val="tx1"/>
                </a:solidFill>
              </a:rPr>
              <a:t>Срок действия декларации 5 лет</a:t>
            </a:r>
          </a:p>
        </p:txBody>
      </p:sp>
      <p:sp>
        <p:nvSpPr>
          <p:cNvPr id="10" name="Скругленный прямоугольник 9"/>
          <p:cNvSpPr/>
          <p:nvPr/>
        </p:nvSpPr>
        <p:spPr>
          <a:xfrm>
            <a:off x="4284663" y="4797425"/>
            <a:ext cx="4679950" cy="165576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400" b="1" dirty="0">
                <a:solidFill>
                  <a:schemeClr val="tx1"/>
                </a:solidFill>
              </a:rPr>
              <a:t>Срок действия считается продленным на следующие     5 лет в случае отсутствия за период действия декларации несчастных случаев на производстве и профессиональных заболеваний работников, занятых на рабочих местах, в отношении которых принята указанная декларация</a:t>
            </a:r>
          </a:p>
        </p:txBody>
      </p:sp>
      <p:cxnSp>
        <p:nvCxnSpPr>
          <p:cNvPr id="20" name="Прямая со стрелкой 19"/>
          <p:cNvCxnSpPr/>
          <p:nvPr/>
        </p:nvCxnSpPr>
        <p:spPr>
          <a:xfrm>
            <a:off x="2843213" y="4797425"/>
            <a:ext cx="0" cy="14446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a:stCxn id="9" idx="3"/>
          </p:cNvCxnSpPr>
          <p:nvPr/>
        </p:nvCxnSpPr>
        <p:spPr>
          <a:xfrm>
            <a:off x="3201988" y="5372100"/>
            <a:ext cx="1082675" cy="2174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Номер слайда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67E6FAC-63D9-4C16-93B1-DC4CDE8E4141}" type="slidenum">
              <a:rPr lang="ru-RU" sz="1800" smtClean="0">
                <a:solidFill>
                  <a:srgbClr val="626262"/>
                </a:solidFill>
                <a:latin typeface="Arial Black" pitchFamily="34" charset="0"/>
                <a:cs typeface="Arial" pitchFamily="34" charset="0"/>
              </a:rPr>
              <a:pPr fontAlgn="base">
                <a:spcBef>
                  <a:spcPct val="0"/>
                </a:spcBef>
                <a:spcAft>
                  <a:spcPct val="0"/>
                </a:spcAft>
              </a:pPr>
              <a:t>13</a:t>
            </a:fld>
            <a:endParaRPr lang="ru-RU" sz="1800" smtClean="0">
              <a:solidFill>
                <a:srgbClr val="626262"/>
              </a:solidFill>
              <a:latin typeface="Arial Black" pitchFamily="34" charset="0"/>
              <a:cs typeface="Arial" pitchFamily="34" charset="0"/>
            </a:endParaRPr>
          </a:p>
        </p:txBody>
      </p:sp>
      <p:sp>
        <p:nvSpPr>
          <p:cNvPr id="5" name="Заголовок 1"/>
          <p:cNvSpPr>
            <a:spLocks noGrp="1"/>
          </p:cNvSpPr>
          <p:nvPr>
            <p:ph type="title"/>
          </p:nvPr>
        </p:nvSpPr>
        <p:spPr>
          <a:xfrm>
            <a:off x="468313" y="260350"/>
            <a:ext cx="8229600" cy="706438"/>
          </a:xfrm>
        </p:spPr>
        <p:txBody>
          <a:bodyPr/>
          <a:lstStyle/>
          <a:p>
            <a:pPr>
              <a:defRPr/>
            </a:pPr>
            <a:r>
              <a:rPr lang="ru-RU" sz="2000" b="1" cap="all" dirty="0" smtClean="0">
                <a:solidFill>
                  <a:schemeClr val="tx2"/>
                </a:solidFill>
                <a:latin typeface="Helios"/>
              </a:rPr>
              <a:t>Исследования и измерения факторов производственной среды и трудового процесса</a:t>
            </a:r>
            <a:endParaRPr lang="ru-RU" sz="2000" b="1" cap="all" dirty="0">
              <a:solidFill>
                <a:schemeClr val="tx2"/>
              </a:solidFill>
              <a:latin typeface="Helios"/>
            </a:endParaRPr>
          </a:p>
        </p:txBody>
      </p:sp>
      <p:sp>
        <p:nvSpPr>
          <p:cNvPr id="15365"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15366" name="Picture 14"/>
          <p:cNvPicPr>
            <a:picLocks noChangeAspect="1" noChangeArrowheads="1"/>
          </p:cNvPicPr>
          <p:nvPr/>
        </p:nvPicPr>
        <p:blipFill>
          <a:blip r:embed="rId2" cstate="print"/>
          <a:srcRect/>
          <a:stretch>
            <a:fillRect/>
          </a:stretch>
        </p:blipFill>
        <p:spPr bwMode="auto">
          <a:xfrm>
            <a:off x="911225" y="0"/>
            <a:ext cx="1428750" cy="114300"/>
          </a:xfrm>
          <a:prstGeom prst="rect">
            <a:avLst/>
          </a:prstGeom>
          <a:noFill/>
          <a:ln w="9525">
            <a:noFill/>
            <a:miter lim="800000"/>
            <a:headEnd/>
            <a:tailEnd/>
          </a:ln>
        </p:spPr>
      </p:pic>
      <p:sp>
        <p:nvSpPr>
          <p:cNvPr id="11" name="Прямоугольник 10"/>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graphicFrame>
        <p:nvGraphicFramePr>
          <p:cNvPr id="16" name="Схема 15"/>
          <p:cNvGraphicFramePr/>
          <p:nvPr/>
        </p:nvGraphicFramePr>
        <p:xfrm>
          <a:off x="179512" y="980728"/>
          <a:ext cx="8784976" cy="53285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Номер слайда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1C0ED6-A66A-46EC-90A1-6437F7F1ADEB}" type="slidenum">
              <a:rPr lang="ru-RU" sz="1800" smtClean="0">
                <a:solidFill>
                  <a:srgbClr val="626262"/>
                </a:solidFill>
                <a:latin typeface="Arial Black" pitchFamily="34" charset="0"/>
                <a:cs typeface="Arial" pitchFamily="34" charset="0"/>
              </a:rPr>
              <a:pPr fontAlgn="base">
                <a:spcBef>
                  <a:spcPct val="0"/>
                </a:spcBef>
                <a:spcAft>
                  <a:spcPct val="0"/>
                </a:spcAft>
              </a:pPr>
              <a:t>14</a:t>
            </a:fld>
            <a:endParaRPr lang="ru-RU" sz="1800" smtClean="0">
              <a:solidFill>
                <a:srgbClr val="626262"/>
              </a:solidFill>
              <a:latin typeface="Arial Black" pitchFamily="34" charset="0"/>
              <a:cs typeface="Arial" pitchFamily="34" charset="0"/>
            </a:endParaRPr>
          </a:p>
        </p:txBody>
      </p:sp>
      <p:sp>
        <p:nvSpPr>
          <p:cNvPr id="16387" name="Заголовок 1"/>
          <p:cNvSpPr>
            <a:spLocks noGrp="1"/>
          </p:cNvSpPr>
          <p:nvPr>
            <p:ph type="title"/>
          </p:nvPr>
        </p:nvSpPr>
        <p:spPr>
          <a:xfrm>
            <a:off x="395288" y="115888"/>
            <a:ext cx="8280400" cy="433387"/>
          </a:xfrm>
        </p:spPr>
        <p:txBody>
          <a:bodyPr/>
          <a:lstStyle/>
          <a:p>
            <a:r>
              <a:rPr lang="ru-RU" sz="2000" b="1" smtClean="0">
                <a:solidFill>
                  <a:schemeClr val="tx2"/>
                </a:solidFill>
                <a:latin typeface="Helios"/>
              </a:rPr>
              <a:t>КЛАССЫ УСЛОВИЙ ТРУДА</a:t>
            </a:r>
          </a:p>
        </p:txBody>
      </p:sp>
      <p:sp>
        <p:nvSpPr>
          <p:cNvPr id="16389"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16390" name="Picture 14"/>
          <p:cNvPicPr>
            <a:picLocks noChangeAspect="1" noChangeArrowheads="1"/>
          </p:cNvPicPr>
          <p:nvPr/>
        </p:nvPicPr>
        <p:blipFill>
          <a:blip r:embed="rId2" cstate="print"/>
          <a:srcRect/>
          <a:stretch>
            <a:fillRect/>
          </a:stretch>
        </p:blipFill>
        <p:spPr bwMode="auto">
          <a:xfrm>
            <a:off x="911225" y="0"/>
            <a:ext cx="1428750" cy="114300"/>
          </a:xfrm>
          <a:prstGeom prst="rect">
            <a:avLst/>
          </a:prstGeom>
          <a:noFill/>
          <a:ln w="9525">
            <a:noFill/>
            <a:miter lim="800000"/>
            <a:headEnd/>
            <a:tailEnd/>
          </a:ln>
        </p:spPr>
      </p:pic>
      <p:sp>
        <p:nvSpPr>
          <p:cNvPr id="12" name="Скругленный прямоугольник 11"/>
          <p:cNvSpPr/>
          <p:nvPr/>
        </p:nvSpPr>
        <p:spPr>
          <a:xfrm>
            <a:off x="250825" y="549275"/>
            <a:ext cx="8713788" cy="1439863"/>
          </a:xfrm>
          <a:prstGeom prst="roundRect">
            <a:avLst/>
          </a:prstGeom>
          <a:solidFill>
            <a:schemeClr val="accent3">
              <a:lumMod val="40000"/>
              <a:lumOff val="6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fontAlgn="auto">
              <a:spcBef>
                <a:spcPts val="0"/>
              </a:spcBef>
              <a:spcAft>
                <a:spcPts val="0"/>
              </a:spcAft>
              <a:defRPr/>
            </a:pPr>
            <a:r>
              <a:rPr lang="ru-RU" sz="1500" b="1" dirty="0">
                <a:solidFill>
                  <a:schemeClr val="tx1"/>
                </a:solidFill>
              </a:rPr>
              <a:t>Оптимальные условия труда (1 класс)</a:t>
            </a:r>
            <a:endParaRPr lang="ru-RU" sz="1500" dirty="0">
              <a:solidFill>
                <a:schemeClr val="tx1"/>
              </a:solidFill>
            </a:endParaRPr>
          </a:p>
          <a:p>
            <a:pPr algn="just" fontAlgn="auto">
              <a:spcBef>
                <a:spcPts val="0"/>
              </a:spcBef>
              <a:spcAft>
                <a:spcPts val="0"/>
              </a:spcAft>
              <a:defRPr/>
            </a:pPr>
            <a:r>
              <a:rPr lang="ru-RU" sz="1500" dirty="0">
                <a:solidFill>
                  <a:schemeClr val="tx1"/>
                </a:solidFill>
              </a:rPr>
              <a:t>условия труда, при которых воздействие на организм работника идентифицированных потенциально вредных и опасных факторов, способных оказать неблагоприятное воздействие на организм работника, отсутствует, либо уровни их воздействия минимальны в сравнении со значениями, установленными нормативами, и создаются предпосылки для поддержания высокого уровня работоспособности </a:t>
            </a:r>
            <a:endParaRPr lang="ru-RU" sz="1500" b="1" dirty="0">
              <a:solidFill>
                <a:schemeClr val="tx1"/>
              </a:solidFill>
            </a:endParaRPr>
          </a:p>
        </p:txBody>
      </p:sp>
      <p:sp>
        <p:nvSpPr>
          <p:cNvPr id="13" name="Скругленный прямоугольник 12"/>
          <p:cNvSpPr/>
          <p:nvPr/>
        </p:nvSpPr>
        <p:spPr>
          <a:xfrm>
            <a:off x="250825" y="2205038"/>
            <a:ext cx="8713788" cy="1295400"/>
          </a:xfrm>
          <a:prstGeom prst="roundRect">
            <a:avLst/>
          </a:prstGeom>
          <a:solidFill>
            <a:schemeClr val="accent6">
              <a:lumMod val="40000"/>
              <a:lumOff val="60000"/>
            </a:scheme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ru-RU" sz="1500" b="1" dirty="0">
              <a:solidFill>
                <a:schemeClr val="tx1"/>
              </a:solidFill>
            </a:endParaRPr>
          </a:p>
          <a:p>
            <a:pPr>
              <a:defRPr/>
            </a:pPr>
            <a:r>
              <a:rPr lang="ru-RU" sz="1500" b="1" dirty="0">
                <a:solidFill>
                  <a:schemeClr val="tx1"/>
                </a:solidFill>
              </a:rPr>
              <a:t>Допустимые условия труда (2 класс)</a:t>
            </a:r>
          </a:p>
          <a:p>
            <a:pPr>
              <a:defRPr/>
            </a:pPr>
            <a:r>
              <a:rPr lang="ru-RU" sz="1500" dirty="0">
                <a:solidFill>
                  <a:schemeClr val="tx1"/>
                </a:solidFill>
              </a:rPr>
              <a:t>условия труда, при которых на организм работника воздействуют идентифицированные потенциально вредные и опасные факторы, уровни воздействия которых не превышают значений, установленных нормативами, или функциональные изменения в организме работника восстанавливаются во время регламентированного отдыха или к началу следующей смены</a:t>
            </a:r>
          </a:p>
          <a:p>
            <a:pPr fontAlgn="auto">
              <a:spcBef>
                <a:spcPts val="0"/>
              </a:spcBef>
              <a:spcAft>
                <a:spcPts val="0"/>
              </a:spcAft>
              <a:defRPr/>
            </a:pPr>
            <a:endParaRPr lang="ru-RU" sz="1500" b="1" dirty="0">
              <a:solidFill>
                <a:schemeClr val="tx1"/>
              </a:solidFill>
            </a:endParaRPr>
          </a:p>
        </p:txBody>
      </p:sp>
      <p:sp>
        <p:nvSpPr>
          <p:cNvPr id="14" name="Скругленный прямоугольник 13"/>
          <p:cNvSpPr/>
          <p:nvPr/>
        </p:nvSpPr>
        <p:spPr>
          <a:xfrm>
            <a:off x="250825" y="3716338"/>
            <a:ext cx="8642350" cy="1008062"/>
          </a:xfrm>
          <a:prstGeom prst="roundRect">
            <a:avLst/>
          </a:prstGeom>
          <a:solidFill>
            <a:schemeClr val="accent6">
              <a:lumMod val="60000"/>
              <a:lumOff val="40000"/>
            </a:schemeClr>
          </a:solid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fontAlgn="auto">
              <a:spcBef>
                <a:spcPts val="0"/>
              </a:spcBef>
              <a:spcAft>
                <a:spcPts val="0"/>
              </a:spcAft>
              <a:defRPr/>
            </a:pPr>
            <a:r>
              <a:rPr lang="ru-RU" sz="1500" b="1" dirty="0">
                <a:solidFill>
                  <a:schemeClr val="tx1"/>
                </a:solidFill>
              </a:rPr>
              <a:t>Вредные условия труда (3 класс)</a:t>
            </a:r>
          </a:p>
          <a:p>
            <a:pPr algn="just" fontAlgn="auto">
              <a:spcBef>
                <a:spcPts val="0"/>
              </a:spcBef>
              <a:spcAft>
                <a:spcPts val="0"/>
              </a:spcAft>
              <a:defRPr/>
            </a:pPr>
            <a:r>
              <a:rPr lang="ru-RU" sz="1500" dirty="0">
                <a:solidFill>
                  <a:schemeClr val="tx1"/>
                </a:solidFill>
              </a:rPr>
              <a:t>условия труда, характеризующиеся наличием идентифицированных потенциально вредных и опасных факторов, уровни которых превышают значения, установленные нормативами, включая подклассы 3.1, 3.2, 3.3, 3.4</a:t>
            </a:r>
            <a:endParaRPr lang="ru-RU" sz="1500" b="1" dirty="0">
              <a:solidFill>
                <a:schemeClr val="tx1"/>
              </a:solidFill>
            </a:endParaRPr>
          </a:p>
        </p:txBody>
      </p:sp>
      <p:sp>
        <p:nvSpPr>
          <p:cNvPr id="15" name="Скругленный прямоугольник 14"/>
          <p:cNvSpPr/>
          <p:nvPr/>
        </p:nvSpPr>
        <p:spPr>
          <a:xfrm>
            <a:off x="250825" y="4941888"/>
            <a:ext cx="8642350" cy="1295400"/>
          </a:xfrm>
          <a:prstGeom prst="roundRect">
            <a:avLst/>
          </a:prstGeom>
          <a:solidFill>
            <a:schemeClr val="accent2">
              <a:lumMod val="60000"/>
              <a:lumOff val="40000"/>
            </a:schemeClr>
          </a:solidFill>
          <a:ln w="28575">
            <a:solidFill>
              <a:srgbClr val="FF0000"/>
            </a:solidFill>
          </a:ln>
        </p:spPr>
        <p:style>
          <a:lnRef idx="1">
            <a:schemeClr val="accent2"/>
          </a:lnRef>
          <a:fillRef idx="3">
            <a:schemeClr val="accent2"/>
          </a:fillRef>
          <a:effectRef idx="2">
            <a:schemeClr val="accent2"/>
          </a:effectRef>
          <a:fontRef idx="minor">
            <a:schemeClr val="lt1"/>
          </a:fontRef>
        </p:style>
        <p:txBody>
          <a:bodyPr anchor="ctr"/>
          <a:lstStyle/>
          <a:p>
            <a:pPr fontAlgn="auto">
              <a:spcBef>
                <a:spcPts val="0"/>
              </a:spcBef>
              <a:spcAft>
                <a:spcPts val="0"/>
              </a:spcAft>
              <a:defRPr/>
            </a:pPr>
            <a:r>
              <a:rPr lang="ru-RU" sz="1500" b="1" dirty="0">
                <a:solidFill>
                  <a:schemeClr val="tx1"/>
                </a:solidFill>
              </a:rPr>
              <a:t>Опасные условия труда (4 класс)</a:t>
            </a:r>
          </a:p>
          <a:p>
            <a:pPr algn="just" fontAlgn="auto">
              <a:spcBef>
                <a:spcPts val="0"/>
              </a:spcBef>
              <a:spcAft>
                <a:spcPts val="0"/>
              </a:spcAft>
              <a:defRPr/>
            </a:pPr>
            <a:r>
              <a:rPr lang="ru-RU" sz="1500" dirty="0">
                <a:solidFill>
                  <a:schemeClr val="tx1"/>
                </a:solidFill>
              </a:rPr>
              <a:t>условия труда, характеризующиеся наличием идентифицированных потенциально вредных и опасных факторов, уровни воздействия которых способны в течение рабочего дня (рабочей смены) (или их частей) создать угрозу для жизни работника, а последствия их воздействия обеспечивают высокий риск развития острого профессионального заболевания в периоде трудовой деятельности</a:t>
            </a:r>
            <a:endParaRPr lang="ru-RU" sz="1500" b="1" dirty="0">
              <a:solidFill>
                <a:schemeClr val="tx1"/>
              </a:solidFill>
            </a:endParaRPr>
          </a:p>
        </p:txBody>
      </p:sp>
      <p:sp>
        <p:nvSpPr>
          <p:cNvPr id="11" name="Прямоугольник 10"/>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Номер слайда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D477140-33FF-4B1B-9F6E-40DB7DB1A532}" type="slidenum">
              <a:rPr lang="ru-RU" sz="1800" smtClean="0">
                <a:solidFill>
                  <a:srgbClr val="626262"/>
                </a:solidFill>
                <a:latin typeface="Arial Black" pitchFamily="34" charset="0"/>
                <a:cs typeface="Arial" pitchFamily="34" charset="0"/>
              </a:rPr>
              <a:pPr fontAlgn="base">
                <a:spcBef>
                  <a:spcPct val="0"/>
                </a:spcBef>
                <a:spcAft>
                  <a:spcPct val="0"/>
                </a:spcAft>
              </a:pPr>
              <a:t>15</a:t>
            </a:fld>
            <a:endParaRPr lang="ru-RU" sz="1800" smtClean="0">
              <a:solidFill>
                <a:srgbClr val="626262"/>
              </a:solidFill>
              <a:latin typeface="Arial Black" pitchFamily="34" charset="0"/>
              <a:cs typeface="Arial" pitchFamily="34" charset="0"/>
            </a:endParaRPr>
          </a:p>
        </p:txBody>
      </p:sp>
      <p:sp>
        <p:nvSpPr>
          <p:cNvPr id="17411" name="Заголовок 1"/>
          <p:cNvSpPr>
            <a:spLocks noGrp="1"/>
          </p:cNvSpPr>
          <p:nvPr>
            <p:ph type="title"/>
          </p:nvPr>
        </p:nvSpPr>
        <p:spPr>
          <a:xfrm>
            <a:off x="468313" y="188913"/>
            <a:ext cx="8229600" cy="503237"/>
          </a:xfrm>
        </p:spPr>
        <p:txBody>
          <a:bodyPr/>
          <a:lstStyle/>
          <a:p>
            <a:r>
              <a:rPr lang="ru-RU" sz="2000" b="1" smtClean="0">
                <a:solidFill>
                  <a:schemeClr val="tx2"/>
                </a:solidFill>
                <a:latin typeface="Helios"/>
              </a:rPr>
              <a:t>СРЕДСТВА ИНДИВИДУАЛЬНОЙ ЗАЩИТЫ</a:t>
            </a:r>
          </a:p>
        </p:txBody>
      </p:sp>
      <p:sp>
        <p:nvSpPr>
          <p:cNvPr id="17413"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17414" name="Picture 14"/>
          <p:cNvPicPr>
            <a:picLocks noChangeAspect="1" noChangeArrowheads="1"/>
          </p:cNvPicPr>
          <p:nvPr/>
        </p:nvPicPr>
        <p:blipFill>
          <a:blip r:embed="rId2" cstate="print"/>
          <a:srcRect/>
          <a:stretch>
            <a:fillRect/>
          </a:stretch>
        </p:blipFill>
        <p:spPr bwMode="auto">
          <a:xfrm>
            <a:off x="911225" y="0"/>
            <a:ext cx="1428750" cy="114300"/>
          </a:xfrm>
          <a:prstGeom prst="rect">
            <a:avLst/>
          </a:prstGeom>
          <a:noFill/>
          <a:ln w="9525">
            <a:noFill/>
            <a:miter lim="800000"/>
            <a:headEnd/>
            <a:tailEnd/>
          </a:ln>
        </p:spPr>
      </p:pic>
      <p:sp>
        <p:nvSpPr>
          <p:cNvPr id="11" name="Прямоугольник 10"/>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sp>
        <p:nvSpPr>
          <p:cNvPr id="10" name="Стрелка вниз 9"/>
          <p:cNvSpPr/>
          <p:nvPr/>
        </p:nvSpPr>
        <p:spPr>
          <a:xfrm>
            <a:off x="250825" y="692150"/>
            <a:ext cx="8785225" cy="4897438"/>
          </a:xfrm>
          <a:prstGeom prst="downArrow">
            <a:avLst>
              <a:gd name="adj1" fmla="val 50000"/>
              <a:gd name="adj2" fmla="val 50185"/>
            </a:avLst>
          </a:prstGeom>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ru-RU" sz="2800" dirty="0">
              <a:solidFill>
                <a:schemeClr val="bg1"/>
              </a:solidFill>
            </a:endParaRPr>
          </a:p>
          <a:p>
            <a:pPr algn="ctr" fontAlgn="auto">
              <a:spcBef>
                <a:spcPts val="0"/>
              </a:spcBef>
              <a:spcAft>
                <a:spcPts val="0"/>
              </a:spcAft>
              <a:defRPr/>
            </a:pPr>
            <a:r>
              <a:rPr lang="ru-RU" sz="2800" dirty="0">
                <a:solidFill>
                  <a:schemeClr val="bg1"/>
                </a:solidFill>
              </a:rPr>
              <a:t>При применении работниками эффективных средств индивидуальной защиты, прошедших обязательную сертификацию, класс (подкласс) условий труда может быть снижен</a:t>
            </a:r>
            <a:endParaRPr lang="ru-RU" sz="2800" b="1" dirty="0">
              <a:solidFill>
                <a:schemeClr val="bg1"/>
              </a:solidFill>
            </a:endParaRPr>
          </a:p>
        </p:txBody>
      </p:sp>
      <p:sp>
        <p:nvSpPr>
          <p:cNvPr id="9" name="Скругленный прямоугольник 8"/>
          <p:cNvSpPr/>
          <p:nvPr/>
        </p:nvSpPr>
        <p:spPr>
          <a:xfrm>
            <a:off x="323850" y="5661025"/>
            <a:ext cx="8424863" cy="504825"/>
          </a:xfrm>
          <a:prstGeom prst="roundRect">
            <a:avLst/>
          </a:prstGeom>
          <a:ln/>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ru-RU" sz="1400" b="1" dirty="0"/>
              <a:t>Методика снижения класса (подкласса) условий труда при применении СИЗ, утверждается Минтрудом России по согласованию с Роспотребнадзором и с учетом мнения </a:t>
            </a:r>
            <a:r>
              <a:rPr lang="ru-RU" sz="1400" b="1" dirty="0" err="1"/>
              <a:t>РТК</a:t>
            </a:r>
            <a:endParaRPr lang="ru-RU" sz="14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p:nvPr>
        </p:nvSpPr>
        <p:spPr>
          <a:xfrm>
            <a:off x="457200" y="274638"/>
            <a:ext cx="8229600" cy="922337"/>
          </a:xfrm>
        </p:spPr>
        <p:txBody>
          <a:bodyPr/>
          <a:lstStyle/>
          <a:p>
            <a:endParaRPr lang="ru-RU" smtClean="0"/>
          </a:p>
        </p:txBody>
      </p:sp>
      <p:sp>
        <p:nvSpPr>
          <p:cNvPr id="18435" name="Номер слайда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9DD6598-CCE2-4143-A729-22B7130C5F36}" type="slidenum">
              <a:rPr lang="ru-RU" sz="1800" smtClean="0">
                <a:solidFill>
                  <a:srgbClr val="626262"/>
                </a:solidFill>
                <a:latin typeface="Arial Black" pitchFamily="34" charset="0"/>
                <a:cs typeface="Arial" pitchFamily="34" charset="0"/>
              </a:rPr>
              <a:pPr fontAlgn="base">
                <a:spcBef>
                  <a:spcPct val="0"/>
                </a:spcBef>
                <a:spcAft>
                  <a:spcPct val="0"/>
                </a:spcAft>
              </a:pPr>
              <a:t>16</a:t>
            </a:fld>
            <a:endParaRPr lang="ru-RU" sz="1800" smtClean="0">
              <a:solidFill>
                <a:srgbClr val="626262"/>
              </a:solidFill>
              <a:latin typeface="Arial Black" pitchFamily="34" charset="0"/>
              <a:cs typeface="Arial" pitchFamily="34" charset="0"/>
            </a:endParaRPr>
          </a:p>
        </p:txBody>
      </p:sp>
      <p:sp>
        <p:nvSpPr>
          <p:cNvPr id="6" name="Скругленный прямоугольник 5"/>
          <p:cNvSpPr/>
          <p:nvPr/>
        </p:nvSpPr>
        <p:spPr>
          <a:xfrm>
            <a:off x="468313" y="260350"/>
            <a:ext cx="8351837" cy="936625"/>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ru-RU" sz="2400" b="1" dirty="0">
                <a:solidFill>
                  <a:schemeClr val="tx1"/>
                </a:solidFill>
              </a:rPr>
              <a:t>Использование результатов специальной оценки условий труда</a:t>
            </a:r>
          </a:p>
        </p:txBody>
      </p:sp>
      <p:graphicFrame>
        <p:nvGraphicFramePr>
          <p:cNvPr id="8" name="Схема 7"/>
          <p:cNvGraphicFramePr/>
          <p:nvPr/>
        </p:nvGraphicFramePr>
        <p:xfrm>
          <a:off x="539552" y="1340768"/>
          <a:ext cx="8208912"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4" descr="http://www.restate.ru/materials/attachment/bc940a0a7c9408e8d9ae791c340fef8d526847cc/%D0%A1%D0%A0%D0%9E.jpg"/>
          <p:cNvPicPr>
            <a:picLocks noChangeAspect="1" noChangeArrowheads="1"/>
          </p:cNvPicPr>
          <p:nvPr/>
        </p:nvPicPr>
        <p:blipFill>
          <a:blip r:embed="rId2" cstate="print"/>
          <a:srcRect/>
          <a:stretch>
            <a:fillRect/>
          </a:stretch>
        </p:blipFill>
        <p:spPr bwMode="auto">
          <a:xfrm>
            <a:off x="7739063" y="1725613"/>
            <a:ext cx="576262" cy="479425"/>
          </a:xfrm>
          <a:prstGeom prst="rect">
            <a:avLst/>
          </a:prstGeom>
          <a:noFill/>
          <a:ln w="9525">
            <a:noFill/>
            <a:miter lim="800000"/>
            <a:headEnd/>
            <a:tailEnd/>
          </a:ln>
        </p:spPr>
      </p:pic>
      <p:pic>
        <p:nvPicPr>
          <p:cNvPr id="19459" name="Picture 2" descr="http://www.prohandmade.ru/wp-content/uploads/2012/01/422444a993249069c6858c5b538624d91.jpg"/>
          <p:cNvPicPr>
            <a:picLocks noChangeAspect="1" noChangeArrowheads="1"/>
          </p:cNvPicPr>
          <p:nvPr/>
        </p:nvPicPr>
        <p:blipFill>
          <a:blip r:embed="rId3" cstate="print"/>
          <a:srcRect/>
          <a:stretch>
            <a:fillRect/>
          </a:stretch>
        </p:blipFill>
        <p:spPr bwMode="auto">
          <a:xfrm>
            <a:off x="250825" y="1557338"/>
            <a:ext cx="863600" cy="647700"/>
          </a:xfrm>
          <a:prstGeom prst="rect">
            <a:avLst/>
          </a:prstGeom>
          <a:noFill/>
          <a:ln w="9525">
            <a:noFill/>
            <a:miter lim="800000"/>
            <a:headEnd/>
            <a:tailEnd/>
          </a:ln>
        </p:spPr>
      </p:pic>
      <p:sp>
        <p:nvSpPr>
          <p:cNvPr id="19460" name="Номер слайда 4"/>
          <p:cNvSpPr>
            <a:spLocks noGrp="1"/>
          </p:cNvSpPr>
          <p:nvPr>
            <p:ph type="sldNum" sz="quarter" idx="12"/>
          </p:nvPr>
        </p:nvSpPr>
        <p:spPr bwMode="auto">
          <a:xfrm>
            <a:off x="8172450" y="6356350"/>
            <a:ext cx="51435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3ABAB987-5A4C-408B-9D88-B0CAE1B72096}" type="slidenum">
              <a:rPr lang="ru-RU" sz="1800" smtClean="0">
                <a:solidFill>
                  <a:srgbClr val="626262"/>
                </a:solidFill>
                <a:latin typeface="Arial Black" pitchFamily="34" charset="0"/>
                <a:cs typeface="Arial" pitchFamily="34" charset="0"/>
              </a:rPr>
              <a:pPr fontAlgn="base">
                <a:spcBef>
                  <a:spcPct val="20000"/>
                </a:spcBef>
                <a:spcAft>
                  <a:spcPct val="0"/>
                </a:spcAft>
                <a:buFont typeface="Arial" pitchFamily="34" charset="0"/>
                <a:buNone/>
              </a:pPr>
              <a:t>17</a:t>
            </a:fld>
            <a:endParaRPr lang="ru-RU" sz="1800" smtClean="0">
              <a:solidFill>
                <a:srgbClr val="626262"/>
              </a:solidFill>
              <a:latin typeface="Arial Black" pitchFamily="34" charset="0"/>
              <a:cs typeface="Arial" pitchFamily="34" charset="0"/>
            </a:endParaRPr>
          </a:p>
        </p:txBody>
      </p:sp>
      <p:sp>
        <p:nvSpPr>
          <p:cNvPr id="19461" name="Заголовок 1"/>
          <p:cNvSpPr>
            <a:spLocks/>
          </p:cNvSpPr>
          <p:nvPr/>
        </p:nvSpPr>
        <p:spPr bwMode="auto">
          <a:xfrm>
            <a:off x="179388" y="187325"/>
            <a:ext cx="8856662" cy="577850"/>
          </a:xfrm>
          <a:prstGeom prst="rect">
            <a:avLst/>
          </a:prstGeom>
          <a:noFill/>
          <a:ln w="9525">
            <a:noFill/>
            <a:miter lim="800000"/>
            <a:headEnd/>
            <a:tailEnd/>
          </a:ln>
        </p:spPr>
        <p:txBody>
          <a:bodyPr anchor="ctr"/>
          <a:lstStyle/>
          <a:p>
            <a:pPr algn="ctr"/>
            <a:r>
              <a:rPr lang="ru-RU" sz="2000" b="1">
                <a:solidFill>
                  <a:schemeClr val="tx2"/>
                </a:solidFill>
                <a:latin typeface="Helios"/>
              </a:rPr>
              <a:t>ДОПУСК НА РЫНОК УСЛУГ В ОБЛАСТИ СПЕЦИАЛЬНОЙ ОЦЕНКИ УСЛОВИЙ ТРУДА </a:t>
            </a:r>
          </a:p>
        </p:txBody>
      </p:sp>
      <p:sp>
        <p:nvSpPr>
          <p:cNvPr id="19462"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19465" name="Picture 14"/>
          <p:cNvPicPr>
            <a:picLocks noChangeAspect="1" noChangeArrowheads="1"/>
          </p:cNvPicPr>
          <p:nvPr/>
        </p:nvPicPr>
        <p:blipFill>
          <a:blip r:embed="rId4" cstate="print"/>
          <a:srcRect/>
          <a:stretch>
            <a:fillRect/>
          </a:stretch>
        </p:blipFill>
        <p:spPr bwMode="auto">
          <a:xfrm>
            <a:off x="911225" y="0"/>
            <a:ext cx="1428750" cy="114300"/>
          </a:xfrm>
          <a:prstGeom prst="rect">
            <a:avLst/>
          </a:prstGeom>
          <a:noFill/>
          <a:ln w="9525">
            <a:noFill/>
            <a:miter lim="800000"/>
            <a:headEnd/>
            <a:tailEnd/>
          </a:ln>
        </p:spPr>
      </p:pic>
      <p:sp>
        <p:nvSpPr>
          <p:cNvPr id="10" name="Скругленный прямоугольник 9"/>
          <p:cNvSpPr/>
          <p:nvPr/>
        </p:nvSpPr>
        <p:spPr>
          <a:xfrm>
            <a:off x="2339975" y="836613"/>
            <a:ext cx="4321175" cy="936625"/>
          </a:xfrm>
          <a:prstGeom prst="round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2"/>
              </a:solidFill>
            </a:endParaRPr>
          </a:p>
        </p:txBody>
      </p:sp>
      <p:sp>
        <p:nvSpPr>
          <p:cNvPr id="11" name="Скругленный прямоугольник 10"/>
          <p:cNvSpPr/>
          <p:nvPr/>
        </p:nvSpPr>
        <p:spPr>
          <a:xfrm>
            <a:off x="971550" y="2205038"/>
            <a:ext cx="2952750" cy="64770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2"/>
              </a:solidFill>
            </a:endParaRPr>
          </a:p>
        </p:txBody>
      </p:sp>
      <p:sp>
        <p:nvSpPr>
          <p:cNvPr id="13" name="Скругленный прямоугольник 12"/>
          <p:cNvSpPr/>
          <p:nvPr/>
        </p:nvSpPr>
        <p:spPr>
          <a:xfrm>
            <a:off x="5219700" y="2205038"/>
            <a:ext cx="2736850" cy="64770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2"/>
              </a:solidFill>
            </a:endParaRPr>
          </a:p>
        </p:txBody>
      </p:sp>
      <p:sp>
        <p:nvSpPr>
          <p:cNvPr id="14" name="Скругленный прямоугольник 13"/>
          <p:cNvSpPr/>
          <p:nvPr/>
        </p:nvSpPr>
        <p:spPr>
          <a:xfrm>
            <a:off x="1042988" y="3429000"/>
            <a:ext cx="2881312" cy="57626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2"/>
              </a:solidFill>
            </a:endParaRPr>
          </a:p>
        </p:txBody>
      </p:sp>
      <p:sp>
        <p:nvSpPr>
          <p:cNvPr id="15" name="Скругленный прямоугольник 14"/>
          <p:cNvSpPr/>
          <p:nvPr/>
        </p:nvSpPr>
        <p:spPr>
          <a:xfrm>
            <a:off x="5219700" y="3429000"/>
            <a:ext cx="2808288" cy="5048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2"/>
              </a:solidFill>
            </a:endParaRPr>
          </a:p>
        </p:txBody>
      </p:sp>
      <p:sp>
        <p:nvSpPr>
          <p:cNvPr id="16" name="TextBox 7"/>
          <p:cNvSpPr txBox="1">
            <a:spLocks noChangeArrowheads="1"/>
          </p:cNvSpPr>
          <p:nvPr/>
        </p:nvSpPr>
        <p:spPr bwMode="auto">
          <a:xfrm>
            <a:off x="2843213" y="836613"/>
            <a:ext cx="3529012" cy="923925"/>
          </a:xfrm>
          <a:prstGeom prst="rect">
            <a:avLst/>
          </a:prstGeom>
          <a:noFill/>
          <a:ln w="9525">
            <a:noFill/>
            <a:miter lim="800000"/>
            <a:headEnd/>
            <a:tailEnd/>
          </a:ln>
        </p:spPr>
        <p:txBody>
          <a:bodyPr>
            <a:spAutoFit/>
          </a:bodyPr>
          <a:lstStyle/>
          <a:p>
            <a:pPr algn="ctr">
              <a:defRPr/>
            </a:pPr>
            <a:r>
              <a:rPr lang="ru-RU" b="1" dirty="0">
                <a:solidFill>
                  <a:schemeClr val="bg1"/>
                </a:solidFill>
                <a:latin typeface="+mn-lt"/>
                <a:cs typeface="Times New Roman" pitchFamily="18" charset="0"/>
              </a:rPr>
              <a:t>ОРГАНИЗАЦИИ, ПРОВОДЯЩИЕ СПЕЦИАЛЬНУЮ ОЦЕНКУ УСЛОВИЙ ТРУДА </a:t>
            </a:r>
          </a:p>
        </p:txBody>
      </p:sp>
      <p:sp>
        <p:nvSpPr>
          <p:cNvPr id="17" name="Скругленный прямоугольник 16"/>
          <p:cNvSpPr/>
          <p:nvPr/>
        </p:nvSpPr>
        <p:spPr>
          <a:xfrm>
            <a:off x="4932363" y="4652963"/>
            <a:ext cx="3313112" cy="79216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2"/>
              </a:solidFill>
            </a:endParaRPr>
          </a:p>
        </p:txBody>
      </p:sp>
      <p:sp>
        <p:nvSpPr>
          <p:cNvPr id="19" name="TextBox 10"/>
          <p:cNvSpPr txBox="1">
            <a:spLocks noChangeArrowheads="1"/>
          </p:cNvSpPr>
          <p:nvPr/>
        </p:nvSpPr>
        <p:spPr bwMode="auto">
          <a:xfrm>
            <a:off x="1187450" y="2205038"/>
            <a:ext cx="2592388" cy="646112"/>
          </a:xfrm>
          <a:prstGeom prst="rect">
            <a:avLst/>
          </a:prstGeom>
          <a:noFill/>
          <a:ln w="9525">
            <a:noFill/>
            <a:miter lim="800000"/>
            <a:headEnd/>
            <a:tailEnd/>
          </a:ln>
        </p:spPr>
        <p:txBody>
          <a:bodyPr>
            <a:spAutoFit/>
          </a:bodyPr>
          <a:lstStyle/>
          <a:p>
            <a:pPr algn="ctr">
              <a:defRPr/>
            </a:pPr>
            <a:r>
              <a:rPr lang="ru-RU" b="1" dirty="0">
                <a:solidFill>
                  <a:schemeClr val="tx2"/>
                </a:solidFill>
                <a:latin typeface="+mn-lt"/>
                <a:cs typeface="Times New Roman" pitchFamily="18" charset="0"/>
              </a:rPr>
              <a:t>ИСПЫТАТЕЛЬНЫЕ ЛАБОРАТОРИИ</a:t>
            </a:r>
          </a:p>
        </p:txBody>
      </p:sp>
      <p:sp>
        <p:nvSpPr>
          <p:cNvPr id="20" name="TextBox 11"/>
          <p:cNvSpPr txBox="1">
            <a:spLocks noChangeArrowheads="1"/>
          </p:cNvSpPr>
          <p:nvPr/>
        </p:nvSpPr>
        <p:spPr bwMode="auto">
          <a:xfrm>
            <a:off x="5364163" y="2349500"/>
            <a:ext cx="2447925" cy="369888"/>
          </a:xfrm>
          <a:prstGeom prst="rect">
            <a:avLst/>
          </a:prstGeom>
          <a:noFill/>
          <a:ln w="9525">
            <a:noFill/>
            <a:miter lim="800000"/>
            <a:headEnd/>
            <a:tailEnd/>
          </a:ln>
        </p:spPr>
        <p:txBody>
          <a:bodyPr>
            <a:spAutoFit/>
          </a:bodyPr>
          <a:lstStyle/>
          <a:p>
            <a:pPr algn="ctr">
              <a:defRPr/>
            </a:pPr>
            <a:r>
              <a:rPr lang="ru-RU" b="1" dirty="0">
                <a:solidFill>
                  <a:schemeClr val="tx2"/>
                </a:solidFill>
                <a:latin typeface="+mn-lt"/>
                <a:cs typeface="Times New Roman" pitchFamily="18" charset="0"/>
              </a:rPr>
              <a:t>ЭКСПЕРТЫ</a:t>
            </a:r>
          </a:p>
        </p:txBody>
      </p:sp>
      <p:sp>
        <p:nvSpPr>
          <p:cNvPr id="21" name="TextBox 12"/>
          <p:cNvSpPr txBox="1">
            <a:spLocks noChangeArrowheads="1"/>
          </p:cNvSpPr>
          <p:nvPr/>
        </p:nvSpPr>
        <p:spPr bwMode="auto">
          <a:xfrm>
            <a:off x="1187450" y="3500438"/>
            <a:ext cx="2592388" cy="369887"/>
          </a:xfrm>
          <a:prstGeom prst="rect">
            <a:avLst/>
          </a:prstGeom>
          <a:noFill/>
          <a:ln w="9525">
            <a:noFill/>
            <a:miter lim="800000"/>
            <a:headEnd/>
            <a:tailEnd/>
          </a:ln>
        </p:spPr>
        <p:txBody>
          <a:bodyPr>
            <a:spAutoFit/>
          </a:bodyPr>
          <a:lstStyle/>
          <a:p>
            <a:pPr algn="ctr">
              <a:defRPr/>
            </a:pPr>
            <a:r>
              <a:rPr lang="ru-RU" b="1" dirty="0">
                <a:solidFill>
                  <a:schemeClr val="tx2"/>
                </a:solidFill>
                <a:latin typeface="+mn-lt"/>
                <a:cs typeface="Times New Roman" pitchFamily="18" charset="0"/>
              </a:rPr>
              <a:t>Аккредитация</a:t>
            </a:r>
          </a:p>
        </p:txBody>
      </p:sp>
      <p:sp>
        <p:nvSpPr>
          <p:cNvPr id="22" name="TextBox 13"/>
          <p:cNvSpPr txBox="1">
            <a:spLocks noChangeArrowheads="1"/>
          </p:cNvSpPr>
          <p:nvPr/>
        </p:nvSpPr>
        <p:spPr bwMode="auto">
          <a:xfrm>
            <a:off x="5435600" y="3500438"/>
            <a:ext cx="2305050" cy="368300"/>
          </a:xfrm>
          <a:prstGeom prst="rect">
            <a:avLst/>
          </a:prstGeom>
          <a:noFill/>
          <a:ln w="9525">
            <a:noFill/>
            <a:miter lim="800000"/>
            <a:headEnd/>
            <a:tailEnd/>
          </a:ln>
        </p:spPr>
        <p:txBody>
          <a:bodyPr>
            <a:spAutoFit/>
          </a:bodyPr>
          <a:lstStyle/>
          <a:p>
            <a:pPr algn="ctr">
              <a:defRPr/>
            </a:pPr>
            <a:r>
              <a:rPr lang="ru-RU" b="1" dirty="0">
                <a:solidFill>
                  <a:schemeClr val="tx2"/>
                </a:solidFill>
                <a:latin typeface="+mn-lt"/>
                <a:cs typeface="Times New Roman" pitchFamily="18" charset="0"/>
              </a:rPr>
              <a:t>Сертификация</a:t>
            </a:r>
          </a:p>
        </p:txBody>
      </p:sp>
      <p:cxnSp>
        <p:nvCxnSpPr>
          <p:cNvPr id="29" name="Прямая со стрелкой 28"/>
          <p:cNvCxnSpPr>
            <a:stCxn id="16" idx="2"/>
            <a:endCxn id="11" idx="3"/>
          </p:cNvCxnSpPr>
          <p:nvPr/>
        </p:nvCxnSpPr>
        <p:spPr>
          <a:xfrm flipH="1">
            <a:off x="3924300" y="1760538"/>
            <a:ext cx="684213" cy="768350"/>
          </a:xfrm>
          <a:prstGeom prst="straightConnector1">
            <a:avLst/>
          </a:prstGeom>
          <a:ln w="15875" cmpd="sng">
            <a:solidFill>
              <a:schemeClr val="tx2"/>
            </a:solidFill>
            <a:prstDash val="solid"/>
            <a:tailEnd type="arrow"/>
          </a:ln>
        </p:spPr>
        <p:style>
          <a:lnRef idx="1">
            <a:schemeClr val="dk1"/>
          </a:lnRef>
          <a:fillRef idx="0">
            <a:schemeClr val="dk1"/>
          </a:fillRef>
          <a:effectRef idx="0">
            <a:schemeClr val="dk1"/>
          </a:effectRef>
          <a:fontRef idx="minor">
            <a:schemeClr val="tx1"/>
          </a:fontRef>
        </p:style>
      </p:cxnSp>
      <p:cxnSp>
        <p:nvCxnSpPr>
          <p:cNvPr id="30" name="Прямая со стрелкой 29"/>
          <p:cNvCxnSpPr>
            <a:stCxn id="16" idx="2"/>
            <a:endCxn id="13" idx="1"/>
          </p:cNvCxnSpPr>
          <p:nvPr/>
        </p:nvCxnSpPr>
        <p:spPr>
          <a:xfrm>
            <a:off x="4608513" y="1760538"/>
            <a:ext cx="611187" cy="768350"/>
          </a:xfrm>
          <a:prstGeom prst="straightConnector1">
            <a:avLst/>
          </a:prstGeom>
          <a:ln w="15875" cmpd="sng">
            <a:solidFill>
              <a:schemeClr val="tx2"/>
            </a:solidFill>
            <a:prstDash val="solid"/>
            <a:tailEnd type="arrow"/>
          </a:ln>
        </p:spPr>
        <p:style>
          <a:lnRef idx="1">
            <a:schemeClr val="dk1"/>
          </a:lnRef>
          <a:fillRef idx="0">
            <a:schemeClr val="dk1"/>
          </a:fillRef>
          <a:effectRef idx="0">
            <a:schemeClr val="dk1"/>
          </a:effectRef>
          <a:fontRef idx="minor">
            <a:schemeClr val="tx1"/>
          </a:fontRef>
        </p:style>
      </p:cxnSp>
      <p:cxnSp>
        <p:nvCxnSpPr>
          <p:cNvPr id="31" name="Прямая со стрелкой 30"/>
          <p:cNvCxnSpPr>
            <a:stCxn id="19" idx="2"/>
            <a:endCxn id="14" idx="0"/>
          </p:cNvCxnSpPr>
          <p:nvPr/>
        </p:nvCxnSpPr>
        <p:spPr>
          <a:xfrm>
            <a:off x="2484438" y="2851150"/>
            <a:ext cx="0" cy="577850"/>
          </a:xfrm>
          <a:prstGeom prst="straightConnector1">
            <a:avLst/>
          </a:prstGeom>
          <a:ln w="15875" cmpd="sng">
            <a:solidFill>
              <a:schemeClr val="tx2"/>
            </a:solidFill>
            <a:prstDash val="solid"/>
            <a:tailEnd type="arrow"/>
          </a:ln>
        </p:spPr>
        <p:style>
          <a:lnRef idx="1">
            <a:schemeClr val="dk1"/>
          </a:lnRef>
          <a:fillRef idx="0">
            <a:schemeClr val="dk1"/>
          </a:fillRef>
          <a:effectRef idx="0">
            <a:schemeClr val="dk1"/>
          </a:effectRef>
          <a:fontRef idx="minor">
            <a:schemeClr val="tx1"/>
          </a:fontRef>
        </p:style>
      </p:cxnSp>
      <p:cxnSp>
        <p:nvCxnSpPr>
          <p:cNvPr id="32" name="Прямая со стрелкой 31"/>
          <p:cNvCxnSpPr>
            <a:stCxn id="13" idx="2"/>
            <a:endCxn id="15" idx="0"/>
          </p:cNvCxnSpPr>
          <p:nvPr/>
        </p:nvCxnSpPr>
        <p:spPr>
          <a:xfrm>
            <a:off x="6588125" y="2852738"/>
            <a:ext cx="36513" cy="576262"/>
          </a:xfrm>
          <a:prstGeom prst="straightConnector1">
            <a:avLst/>
          </a:prstGeom>
          <a:ln w="15875" cmpd="sng">
            <a:solidFill>
              <a:schemeClr val="tx2"/>
            </a:solidFill>
            <a:prstDash val="solid"/>
            <a:tailEnd type="arrow"/>
          </a:ln>
        </p:spPr>
        <p:style>
          <a:lnRef idx="1">
            <a:schemeClr val="dk1"/>
          </a:lnRef>
          <a:fillRef idx="0">
            <a:schemeClr val="dk1"/>
          </a:fillRef>
          <a:effectRef idx="0">
            <a:schemeClr val="dk1"/>
          </a:effectRef>
          <a:fontRef idx="minor">
            <a:schemeClr val="tx1"/>
          </a:fontRef>
        </p:style>
      </p:cxnSp>
      <p:cxnSp>
        <p:nvCxnSpPr>
          <p:cNvPr id="33" name="Прямая со стрелкой 32"/>
          <p:cNvCxnSpPr>
            <a:stCxn id="15" idx="2"/>
            <a:endCxn id="17" idx="0"/>
          </p:cNvCxnSpPr>
          <p:nvPr/>
        </p:nvCxnSpPr>
        <p:spPr>
          <a:xfrm flipH="1">
            <a:off x="6589713" y="3933825"/>
            <a:ext cx="34925" cy="719138"/>
          </a:xfrm>
          <a:prstGeom prst="straightConnector1">
            <a:avLst/>
          </a:prstGeom>
          <a:ln w="15875" cmpd="sng">
            <a:solidFill>
              <a:schemeClr val="tx2"/>
            </a:solidFill>
            <a:prstDash val="solid"/>
            <a:tailEnd type="arrow"/>
          </a:ln>
        </p:spPr>
        <p:style>
          <a:lnRef idx="1">
            <a:schemeClr val="dk1"/>
          </a:lnRef>
          <a:fillRef idx="0">
            <a:schemeClr val="dk1"/>
          </a:fillRef>
          <a:effectRef idx="0">
            <a:schemeClr val="dk1"/>
          </a:effectRef>
          <a:fontRef idx="minor">
            <a:schemeClr val="tx1"/>
          </a:fontRef>
        </p:style>
      </p:cxnSp>
      <p:pic>
        <p:nvPicPr>
          <p:cNvPr id="19482" name="Picture 13"/>
          <p:cNvPicPr>
            <a:picLocks noChangeAspect="1" noChangeArrowheads="1"/>
          </p:cNvPicPr>
          <p:nvPr/>
        </p:nvPicPr>
        <p:blipFill>
          <a:blip r:embed="rId5" cstate="print"/>
          <a:srcRect/>
          <a:stretch>
            <a:fillRect/>
          </a:stretch>
        </p:blipFill>
        <p:spPr bwMode="auto">
          <a:xfrm>
            <a:off x="5292725" y="4724400"/>
            <a:ext cx="2592388" cy="647700"/>
          </a:xfrm>
          <a:prstGeom prst="rect">
            <a:avLst/>
          </a:prstGeom>
          <a:noFill/>
          <a:ln w="9525">
            <a:noFill/>
            <a:miter lim="800000"/>
            <a:headEnd/>
            <a:tailEnd/>
          </a:ln>
        </p:spPr>
      </p:pic>
      <p:sp>
        <p:nvSpPr>
          <p:cNvPr id="38" name="Скругленный прямоугольник 37"/>
          <p:cNvSpPr/>
          <p:nvPr/>
        </p:nvSpPr>
        <p:spPr>
          <a:xfrm>
            <a:off x="971550" y="4652963"/>
            <a:ext cx="3095625" cy="6477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2"/>
              </a:solidFill>
            </a:endParaRPr>
          </a:p>
        </p:txBody>
      </p:sp>
      <p:sp>
        <p:nvSpPr>
          <p:cNvPr id="19484" name="Прямоугольник 38"/>
          <p:cNvSpPr>
            <a:spLocks noChangeArrowheads="1"/>
          </p:cNvSpPr>
          <p:nvPr/>
        </p:nvSpPr>
        <p:spPr bwMode="auto">
          <a:xfrm>
            <a:off x="1258888" y="4652963"/>
            <a:ext cx="2428875" cy="584200"/>
          </a:xfrm>
          <a:prstGeom prst="rect">
            <a:avLst/>
          </a:prstGeom>
          <a:noFill/>
          <a:ln w="9525">
            <a:noFill/>
            <a:miter lim="800000"/>
            <a:headEnd/>
            <a:tailEnd/>
          </a:ln>
        </p:spPr>
        <p:txBody>
          <a:bodyPr wrap="none">
            <a:spAutoFit/>
          </a:bodyPr>
          <a:lstStyle/>
          <a:p>
            <a:pPr algn="ctr"/>
            <a:r>
              <a:rPr lang="ru-RU" sz="1600" b="1">
                <a:solidFill>
                  <a:schemeClr val="tx2"/>
                </a:solidFill>
                <a:cs typeface="Times New Roman" pitchFamily="18" charset="0"/>
              </a:rPr>
              <a:t>Федеральная служба </a:t>
            </a:r>
          </a:p>
          <a:p>
            <a:pPr algn="ctr"/>
            <a:r>
              <a:rPr lang="ru-RU" sz="1600" b="1">
                <a:solidFill>
                  <a:schemeClr val="tx2"/>
                </a:solidFill>
                <a:cs typeface="Times New Roman" pitchFamily="18" charset="0"/>
              </a:rPr>
              <a:t>по аккредитации </a:t>
            </a:r>
          </a:p>
        </p:txBody>
      </p:sp>
      <p:cxnSp>
        <p:nvCxnSpPr>
          <p:cNvPr id="42" name="Прямая со стрелкой 41"/>
          <p:cNvCxnSpPr>
            <a:stCxn id="14" idx="2"/>
            <a:endCxn id="38" idx="0"/>
          </p:cNvCxnSpPr>
          <p:nvPr/>
        </p:nvCxnSpPr>
        <p:spPr>
          <a:xfrm>
            <a:off x="2484438" y="4005263"/>
            <a:ext cx="34925" cy="647700"/>
          </a:xfrm>
          <a:prstGeom prst="straightConnector1">
            <a:avLst/>
          </a:prstGeom>
          <a:ln w="15875" cmpd="sng">
            <a:solidFill>
              <a:schemeClr val="tx2"/>
            </a:solidFill>
            <a:prstDash val="solid"/>
            <a:tailEnd type="arrow"/>
          </a:ln>
        </p:spPr>
        <p:style>
          <a:lnRef idx="1">
            <a:schemeClr val="dk1"/>
          </a:lnRef>
          <a:fillRef idx="0">
            <a:schemeClr val="dk1"/>
          </a:fillRef>
          <a:effectRef idx="0">
            <a:schemeClr val="dk1"/>
          </a:effectRef>
          <a:fontRef idx="minor">
            <a:schemeClr val="tx1"/>
          </a:fontRef>
        </p:style>
      </p:cxnSp>
      <p:sp>
        <p:nvSpPr>
          <p:cNvPr id="37" name="Скругленный прямоугольник 36"/>
          <p:cNvSpPr/>
          <p:nvPr/>
        </p:nvSpPr>
        <p:spPr>
          <a:xfrm>
            <a:off x="3348038" y="5805488"/>
            <a:ext cx="4537075" cy="79216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2"/>
              </a:solidFill>
            </a:endParaRPr>
          </a:p>
        </p:txBody>
      </p:sp>
      <p:sp>
        <p:nvSpPr>
          <p:cNvPr id="19487" name="TextBox 39"/>
          <p:cNvSpPr txBox="1">
            <a:spLocks noChangeArrowheads="1"/>
          </p:cNvSpPr>
          <p:nvPr/>
        </p:nvSpPr>
        <p:spPr bwMode="auto">
          <a:xfrm>
            <a:off x="3635375" y="5949950"/>
            <a:ext cx="4070350" cy="522288"/>
          </a:xfrm>
          <a:prstGeom prst="rect">
            <a:avLst/>
          </a:prstGeom>
          <a:noFill/>
          <a:ln w="9525">
            <a:noFill/>
            <a:miter lim="800000"/>
            <a:headEnd/>
            <a:tailEnd/>
          </a:ln>
        </p:spPr>
        <p:txBody>
          <a:bodyPr wrap="none">
            <a:spAutoFit/>
          </a:bodyPr>
          <a:lstStyle/>
          <a:p>
            <a:pPr algn="ctr"/>
            <a:r>
              <a:rPr lang="ru-RU" sz="1400" b="1">
                <a:solidFill>
                  <a:schemeClr val="tx2"/>
                </a:solidFill>
                <a:cs typeface="Times New Roman" pitchFamily="18" charset="0"/>
              </a:rPr>
              <a:t>РЕЕСТР ОРГАНИЗАЦИЙ, ПРОВОДЯЩИХ </a:t>
            </a:r>
          </a:p>
          <a:p>
            <a:pPr algn="ctr"/>
            <a:r>
              <a:rPr lang="ru-RU" sz="1400" b="1">
                <a:solidFill>
                  <a:schemeClr val="tx2"/>
                </a:solidFill>
                <a:cs typeface="Times New Roman" pitchFamily="18" charset="0"/>
              </a:rPr>
              <a:t>СПЕЦИАЛЬНУЮ ОЦЕНКУ УСЛОВИЙ ТРУДА </a:t>
            </a:r>
          </a:p>
        </p:txBody>
      </p:sp>
      <p:cxnSp>
        <p:nvCxnSpPr>
          <p:cNvPr id="41" name="Прямая со стрелкой 40"/>
          <p:cNvCxnSpPr>
            <a:stCxn id="38" idx="3"/>
            <a:endCxn id="17" idx="1"/>
          </p:cNvCxnSpPr>
          <p:nvPr/>
        </p:nvCxnSpPr>
        <p:spPr>
          <a:xfrm>
            <a:off x="4067175" y="4976813"/>
            <a:ext cx="865188" cy="72231"/>
          </a:xfrm>
          <a:prstGeom prst="straightConnector1">
            <a:avLst/>
          </a:prstGeom>
          <a:ln w="15875" cmpd="sng">
            <a:solidFill>
              <a:schemeClr val="tx2"/>
            </a:solidFill>
            <a:prstDash val="solid"/>
            <a:tailEnd type="arrow"/>
          </a:ln>
          <a:effectLst>
            <a:glow rad="228600">
              <a:schemeClr val="accent1">
                <a:satMod val="175000"/>
                <a:alpha val="40000"/>
              </a:schemeClr>
            </a:glow>
          </a:effectLst>
        </p:spPr>
        <p:style>
          <a:lnRef idx="1">
            <a:schemeClr val="dk1"/>
          </a:lnRef>
          <a:fillRef idx="0">
            <a:schemeClr val="dk1"/>
          </a:fillRef>
          <a:effectRef idx="0">
            <a:schemeClr val="dk1"/>
          </a:effectRef>
          <a:fontRef idx="minor">
            <a:schemeClr val="tx1"/>
          </a:fontRef>
        </p:style>
      </p:cxnSp>
      <p:cxnSp>
        <p:nvCxnSpPr>
          <p:cNvPr id="45" name="Прямая со стрелкой 44"/>
          <p:cNvCxnSpPr>
            <a:stCxn id="17" idx="2"/>
            <a:endCxn id="37" idx="0"/>
          </p:cNvCxnSpPr>
          <p:nvPr/>
        </p:nvCxnSpPr>
        <p:spPr>
          <a:xfrm flipH="1">
            <a:off x="5616575" y="5445125"/>
            <a:ext cx="973138" cy="360363"/>
          </a:xfrm>
          <a:prstGeom prst="straightConnector1">
            <a:avLst/>
          </a:prstGeom>
          <a:ln w="15875" cmpd="sng">
            <a:solidFill>
              <a:schemeClr val="tx2"/>
            </a:solidFill>
            <a:prstDash val="solid"/>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a:xfrm>
            <a:off x="250825" y="188913"/>
            <a:ext cx="8642350" cy="954087"/>
          </a:xfrm>
        </p:spPr>
        <p:txBody>
          <a:bodyPr/>
          <a:lstStyle/>
          <a:p>
            <a:r>
              <a:rPr lang="ru-RU" sz="2000" b="1" smtClean="0">
                <a:solidFill>
                  <a:schemeClr val="tx2"/>
                </a:solidFill>
                <a:latin typeface="Helios"/>
              </a:rPr>
              <a:t>ДОПУСК НА РЫНОК В ОБЛАСТИ СПЕЦИАЛЬНОЙ ОЦЕНКИ УСЛОВИЙ ТРУДА </a:t>
            </a:r>
          </a:p>
        </p:txBody>
      </p:sp>
      <p:graphicFrame>
        <p:nvGraphicFramePr>
          <p:cNvPr id="8" name="Содержимое 7"/>
          <p:cNvGraphicFramePr>
            <a:graphicFrameLocks noGrp="1"/>
          </p:cNvGraphicFramePr>
          <p:nvPr>
            <p:ph idx="1"/>
          </p:nvPr>
        </p:nvGraphicFramePr>
        <p:xfrm>
          <a:off x="179512" y="1268760"/>
          <a:ext cx="8784976" cy="48574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484" name="Номер слайда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20000"/>
              </a:spcBef>
              <a:spcAft>
                <a:spcPct val="0"/>
              </a:spcAft>
            </a:pPr>
            <a:fld id="{75C3A817-A751-46E2-BCC8-2279ABE8EE0A}" type="slidenum">
              <a:rPr lang="ru-RU" sz="1800" smtClean="0">
                <a:solidFill>
                  <a:srgbClr val="626262"/>
                </a:solidFill>
                <a:latin typeface="Arial Black" pitchFamily="34" charset="0"/>
                <a:cs typeface="Arial" pitchFamily="34" charset="0"/>
              </a:rPr>
              <a:pPr fontAlgn="base">
                <a:spcBef>
                  <a:spcPct val="20000"/>
                </a:spcBef>
                <a:spcAft>
                  <a:spcPct val="0"/>
                </a:spcAft>
              </a:pPr>
              <a:t>18</a:t>
            </a:fld>
            <a:endParaRPr lang="ru-RU" sz="1800" smtClean="0">
              <a:solidFill>
                <a:srgbClr val="626262"/>
              </a:solidFill>
              <a:latin typeface="Arial Black" pitchFamily="34" charset="0"/>
              <a:cs typeface="Arial" pitchFamily="34" charset="0"/>
            </a:endParaRPr>
          </a:p>
        </p:txBody>
      </p:sp>
      <p:sp>
        <p:nvSpPr>
          <p:cNvPr id="20486"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1" name="Прямоугольник 10"/>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20488" name="Picture 14"/>
          <p:cNvPicPr>
            <a:picLocks noChangeAspect="1" noChangeArrowheads="1"/>
          </p:cNvPicPr>
          <p:nvPr/>
        </p:nvPicPr>
        <p:blipFill>
          <a:blip r:embed="rId8" cstate="print"/>
          <a:srcRect/>
          <a:stretch>
            <a:fillRect/>
          </a:stretch>
        </p:blipFill>
        <p:spPr bwMode="auto">
          <a:xfrm>
            <a:off x="911225" y="0"/>
            <a:ext cx="1428750" cy="1143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a:xfrm>
            <a:off x="250825" y="188913"/>
            <a:ext cx="8642350" cy="792162"/>
          </a:xfrm>
        </p:spPr>
        <p:txBody>
          <a:bodyPr/>
          <a:lstStyle/>
          <a:p>
            <a:r>
              <a:rPr lang="ru-RU" sz="2000" b="1" smtClean="0">
                <a:solidFill>
                  <a:schemeClr val="tx2"/>
                </a:solidFill>
                <a:latin typeface="Helios"/>
              </a:rPr>
              <a:t>ТРЕБОВАНИЯ К ЭКСПЕРТАМ</a:t>
            </a:r>
          </a:p>
        </p:txBody>
      </p:sp>
      <p:sp>
        <p:nvSpPr>
          <p:cNvPr id="21507" name="Номер слайда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20000"/>
              </a:spcBef>
              <a:spcAft>
                <a:spcPct val="0"/>
              </a:spcAft>
            </a:pPr>
            <a:fld id="{3C6BCD59-3AC0-440B-8583-2DC75920B757}" type="slidenum">
              <a:rPr lang="ru-RU" sz="1800" smtClean="0">
                <a:solidFill>
                  <a:srgbClr val="626262"/>
                </a:solidFill>
                <a:latin typeface="Arial Black" pitchFamily="34" charset="0"/>
                <a:cs typeface="Arial" pitchFamily="34" charset="0"/>
              </a:rPr>
              <a:pPr fontAlgn="base">
                <a:spcBef>
                  <a:spcPct val="20000"/>
                </a:spcBef>
                <a:spcAft>
                  <a:spcPct val="0"/>
                </a:spcAft>
              </a:pPr>
              <a:t>19</a:t>
            </a:fld>
            <a:endParaRPr lang="ru-RU" sz="1800" smtClean="0">
              <a:solidFill>
                <a:srgbClr val="626262"/>
              </a:solidFill>
              <a:latin typeface="Arial Black" pitchFamily="34" charset="0"/>
              <a:cs typeface="Arial" pitchFamily="34" charset="0"/>
            </a:endParaRPr>
          </a:p>
        </p:txBody>
      </p:sp>
      <p:sp>
        <p:nvSpPr>
          <p:cNvPr id="21509"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1" name="Прямоугольник 10"/>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21511" name="Picture 14"/>
          <p:cNvPicPr>
            <a:picLocks noChangeAspect="1" noChangeArrowheads="1"/>
          </p:cNvPicPr>
          <p:nvPr/>
        </p:nvPicPr>
        <p:blipFill>
          <a:blip r:embed="rId2" cstate="print"/>
          <a:srcRect/>
          <a:stretch>
            <a:fillRect/>
          </a:stretch>
        </p:blipFill>
        <p:spPr bwMode="auto">
          <a:xfrm>
            <a:off x="911225" y="0"/>
            <a:ext cx="1428750" cy="114300"/>
          </a:xfrm>
          <a:prstGeom prst="rect">
            <a:avLst/>
          </a:prstGeom>
          <a:noFill/>
          <a:ln w="9525">
            <a:noFill/>
            <a:miter lim="800000"/>
            <a:headEnd/>
            <a:tailEnd/>
          </a:ln>
        </p:spPr>
      </p:pic>
      <p:graphicFrame>
        <p:nvGraphicFramePr>
          <p:cNvPr id="15" name="Содержимое 14"/>
          <p:cNvGraphicFramePr>
            <a:graphicFrameLocks noGrp="1"/>
          </p:cNvGraphicFramePr>
          <p:nvPr>
            <p:ph idx="1"/>
          </p:nvPr>
        </p:nvGraphicFramePr>
        <p:xfrm>
          <a:off x="179512" y="908720"/>
          <a:ext cx="8856984" cy="5472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Заголовок 1"/>
          <p:cNvSpPr>
            <a:spLocks/>
          </p:cNvSpPr>
          <p:nvPr/>
        </p:nvSpPr>
        <p:spPr bwMode="auto">
          <a:xfrm>
            <a:off x="287338" y="331788"/>
            <a:ext cx="8856662" cy="433387"/>
          </a:xfrm>
          <a:prstGeom prst="rect">
            <a:avLst/>
          </a:prstGeom>
          <a:noFill/>
          <a:ln w="9525">
            <a:noFill/>
            <a:miter lim="800000"/>
            <a:headEnd/>
            <a:tailEnd/>
          </a:ln>
        </p:spPr>
        <p:txBody>
          <a:bodyPr anchor="ctr"/>
          <a:lstStyle/>
          <a:p>
            <a:pPr algn="ctr">
              <a:defRPr/>
            </a:pPr>
            <a:r>
              <a:rPr lang="ru-RU" sz="1600" b="1" dirty="0">
                <a:solidFill>
                  <a:schemeClr val="tx2"/>
                </a:solidFill>
                <a:latin typeface="Helios"/>
                <a:ea typeface="+mj-ea"/>
                <a:cs typeface="+mj-cs"/>
              </a:rPr>
              <a:t>НОРМАТИВНЫЕ ПРАВОВЫЕ АКТЫ, </a:t>
            </a:r>
            <a:r>
              <a:rPr lang="ru-RU" sz="1600" b="1" dirty="0">
                <a:solidFill>
                  <a:schemeClr val="tx2"/>
                </a:solidFill>
                <a:latin typeface="Helios"/>
                <a:ea typeface="+mj-ea"/>
                <a:cs typeface="+mj-cs"/>
              </a:rPr>
              <a:t>РАЗРАБОТАННЫЕ В РАЗВИТИЕ </a:t>
            </a:r>
            <a:endParaRPr lang="ru-RU" sz="1600" b="1" dirty="0">
              <a:solidFill>
                <a:schemeClr val="tx2"/>
              </a:solidFill>
              <a:latin typeface="Helios"/>
              <a:ea typeface="+mj-ea"/>
              <a:cs typeface="+mj-cs"/>
            </a:endParaRPr>
          </a:p>
          <a:p>
            <a:pPr algn="ctr">
              <a:defRPr/>
            </a:pPr>
            <a:r>
              <a:rPr lang="ru-RU" sz="1600" b="1" dirty="0">
                <a:solidFill>
                  <a:schemeClr val="tx2"/>
                </a:solidFill>
                <a:latin typeface="Helios"/>
                <a:ea typeface="+mj-ea"/>
                <a:cs typeface="+mj-cs"/>
              </a:rPr>
              <a:t>ФЕДЕРАЛЬНОГО </a:t>
            </a:r>
            <a:r>
              <a:rPr lang="ru-RU" sz="1600" b="1" dirty="0">
                <a:solidFill>
                  <a:schemeClr val="tx2"/>
                </a:solidFill>
                <a:latin typeface="Helios"/>
                <a:ea typeface="+mj-ea"/>
                <a:cs typeface="+mj-cs"/>
              </a:rPr>
              <a:t>ЗАКОНА «О СПЕЦИАЛЬНОЙ ОЦЕНКЕ УСЛОВИЙ </a:t>
            </a:r>
            <a:r>
              <a:rPr lang="ru-RU" sz="1600" b="1" dirty="0">
                <a:solidFill>
                  <a:schemeClr val="tx2"/>
                </a:solidFill>
                <a:latin typeface="Helios"/>
                <a:ea typeface="+mj-ea"/>
                <a:cs typeface="+mj-cs"/>
              </a:rPr>
              <a:t>ТРУДА»</a:t>
            </a:r>
            <a:endParaRPr lang="ru-RU" sz="1600" b="1" dirty="0">
              <a:solidFill>
                <a:schemeClr val="tx2"/>
              </a:solidFill>
              <a:latin typeface="Helios"/>
            </a:endParaRPr>
          </a:p>
        </p:txBody>
      </p:sp>
      <p:sp>
        <p:nvSpPr>
          <p:cNvPr id="59395"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59397" name="Picture 14"/>
          <p:cNvPicPr>
            <a:picLocks noChangeAspect="1" noChangeArrowheads="1"/>
          </p:cNvPicPr>
          <p:nvPr/>
        </p:nvPicPr>
        <p:blipFill>
          <a:blip r:embed="rId2" cstate="print"/>
          <a:srcRect/>
          <a:stretch>
            <a:fillRect/>
          </a:stretch>
        </p:blipFill>
        <p:spPr bwMode="auto">
          <a:xfrm>
            <a:off x="911225" y="0"/>
            <a:ext cx="1428750" cy="114300"/>
          </a:xfrm>
          <a:prstGeom prst="rect">
            <a:avLst/>
          </a:prstGeom>
          <a:noFill/>
          <a:ln w="9525">
            <a:noFill/>
            <a:miter lim="800000"/>
            <a:headEnd/>
            <a:tailEnd/>
          </a:ln>
        </p:spPr>
      </p:pic>
      <p:graphicFrame>
        <p:nvGraphicFramePr>
          <p:cNvPr id="16" name="Схема 15"/>
          <p:cNvGraphicFramePr/>
          <p:nvPr/>
        </p:nvGraphicFramePr>
        <p:xfrm>
          <a:off x="323528" y="836712"/>
          <a:ext cx="8640960" cy="5472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Номер слайда 9"/>
          <p:cNvSpPr txBox="1">
            <a:spLocks noGrp="1"/>
          </p:cNvSpPr>
          <p:nvPr/>
        </p:nvSpPr>
        <p:spPr>
          <a:xfrm>
            <a:off x="8413750" y="6492875"/>
            <a:ext cx="730250" cy="365125"/>
          </a:xfrm>
          <a:prstGeom prst="rect">
            <a:avLst/>
          </a:prstGeom>
          <a:noFill/>
        </p:spPr>
        <p:txBody>
          <a:bodyPr anchor="ctr"/>
          <a:lstStyle/>
          <a:p>
            <a:pPr algn="r" fontAlgn="auto">
              <a:spcBef>
                <a:spcPts val="0"/>
              </a:spcBef>
              <a:spcAft>
                <a:spcPts val="0"/>
              </a:spcAft>
              <a:defRPr/>
            </a:pPr>
            <a:fld id="{409C0F94-64E5-4A92-B45B-D610F6A29965}" type="slidenum">
              <a:rPr lang="ru-RU" sz="1600">
                <a:solidFill>
                  <a:schemeClr val="tx1">
                    <a:tint val="75000"/>
                  </a:schemeClr>
                </a:solidFill>
                <a:latin typeface="Arial Black" pitchFamily="34" charset="0"/>
                <a:cs typeface="+mn-cs"/>
              </a:rPr>
              <a:pPr algn="r" fontAlgn="auto">
                <a:spcBef>
                  <a:spcPts val="0"/>
                </a:spcBef>
                <a:spcAft>
                  <a:spcPts val="0"/>
                </a:spcAft>
                <a:defRPr/>
              </a:pPr>
              <a:t>2</a:t>
            </a:fld>
            <a:endParaRPr lang="ru-RU" sz="1600" dirty="0">
              <a:solidFill>
                <a:schemeClr val="tx1">
                  <a:tint val="75000"/>
                </a:schemeClr>
              </a:solidFill>
              <a:latin typeface="Arial Black" pitchFamily="34" charset="0"/>
              <a:cs typeface="+mn-cs"/>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a:xfrm>
            <a:off x="250825" y="0"/>
            <a:ext cx="8642350" cy="1143000"/>
          </a:xfrm>
        </p:spPr>
        <p:txBody>
          <a:bodyPr/>
          <a:lstStyle/>
          <a:p>
            <a:r>
              <a:rPr lang="ru-RU" sz="2000" b="1" smtClean="0">
                <a:solidFill>
                  <a:schemeClr val="tx2"/>
                </a:solidFill>
                <a:latin typeface="Helios"/>
              </a:rPr>
              <a:t>ТРЕБОВАНИЯ К ИСПЫТАТЕЛЬНЫМ ЛАБОРАТОРИЯМ (ЦЕНТРАМ)</a:t>
            </a:r>
          </a:p>
        </p:txBody>
      </p:sp>
      <p:sp>
        <p:nvSpPr>
          <p:cNvPr id="22531" name="Номер слайда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20000"/>
              </a:spcBef>
              <a:spcAft>
                <a:spcPct val="0"/>
              </a:spcAft>
            </a:pPr>
            <a:fld id="{E16CE501-4773-44C7-BC5A-3B213A7F1A32}" type="slidenum">
              <a:rPr lang="ru-RU" sz="1800" smtClean="0">
                <a:solidFill>
                  <a:srgbClr val="626262"/>
                </a:solidFill>
                <a:latin typeface="Arial Black" pitchFamily="34" charset="0"/>
                <a:cs typeface="Arial" pitchFamily="34" charset="0"/>
              </a:rPr>
              <a:pPr fontAlgn="base">
                <a:spcBef>
                  <a:spcPct val="20000"/>
                </a:spcBef>
                <a:spcAft>
                  <a:spcPct val="0"/>
                </a:spcAft>
              </a:pPr>
              <a:t>20</a:t>
            </a:fld>
            <a:endParaRPr lang="ru-RU" sz="1800" smtClean="0">
              <a:solidFill>
                <a:srgbClr val="626262"/>
              </a:solidFill>
              <a:latin typeface="Arial Black" pitchFamily="34" charset="0"/>
              <a:cs typeface="Arial" pitchFamily="34" charset="0"/>
            </a:endParaRPr>
          </a:p>
        </p:txBody>
      </p:sp>
      <p:sp>
        <p:nvSpPr>
          <p:cNvPr id="22533"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1" name="Прямоугольник 10"/>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22535" name="Picture 14"/>
          <p:cNvPicPr>
            <a:picLocks noChangeAspect="1" noChangeArrowheads="1"/>
          </p:cNvPicPr>
          <p:nvPr/>
        </p:nvPicPr>
        <p:blipFill>
          <a:blip r:embed="rId2" cstate="print"/>
          <a:srcRect/>
          <a:stretch>
            <a:fillRect/>
          </a:stretch>
        </p:blipFill>
        <p:spPr bwMode="auto">
          <a:xfrm>
            <a:off x="911225" y="0"/>
            <a:ext cx="1428750" cy="114300"/>
          </a:xfrm>
          <a:prstGeom prst="rect">
            <a:avLst/>
          </a:prstGeom>
          <a:noFill/>
          <a:ln w="9525">
            <a:noFill/>
            <a:miter lim="800000"/>
            <a:headEnd/>
            <a:tailEnd/>
          </a:ln>
        </p:spPr>
      </p:pic>
      <p:graphicFrame>
        <p:nvGraphicFramePr>
          <p:cNvPr id="14" name="Содержимое 13"/>
          <p:cNvGraphicFramePr>
            <a:graphicFrameLocks noGrp="1"/>
          </p:cNvGraphicFramePr>
          <p:nvPr>
            <p:ph idx="1"/>
          </p:nvPr>
        </p:nvGraphicFramePr>
        <p:xfrm>
          <a:off x="179512" y="2060848"/>
          <a:ext cx="8784976" cy="43819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Прямоугольник 15"/>
          <p:cNvSpPr/>
          <p:nvPr/>
        </p:nvSpPr>
        <p:spPr>
          <a:xfrm>
            <a:off x="250825" y="1052513"/>
            <a:ext cx="8642350" cy="792162"/>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ru-RU" sz="3000" b="1" dirty="0"/>
              <a:t>Исследование факторов производственной среды</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1"/>
          <p:cNvSpPr>
            <a:spLocks noGrp="1"/>
          </p:cNvSpPr>
          <p:nvPr>
            <p:ph type="title"/>
          </p:nvPr>
        </p:nvSpPr>
        <p:spPr>
          <a:xfrm>
            <a:off x="250825" y="0"/>
            <a:ext cx="8642350" cy="1143000"/>
          </a:xfrm>
        </p:spPr>
        <p:txBody>
          <a:bodyPr/>
          <a:lstStyle/>
          <a:p>
            <a:r>
              <a:rPr lang="ru-RU" sz="2000" b="1" smtClean="0">
                <a:solidFill>
                  <a:schemeClr val="tx2"/>
                </a:solidFill>
                <a:latin typeface="Helios"/>
              </a:rPr>
              <a:t>ТРЕБОВАНИЯ К ИСПЫТАТЕЛЬНЫМ ЛАБОРАТОРИЯМ (ЦЕНТРАМ)</a:t>
            </a:r>
          </a:p>
        </p:txBody>
      </p:sp>
      <p:sp>
        <p:nvSpPr>
          <p:cNvPr id="23555" name="Номер слайда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20000"/>
              </a:spcBef>
              <a:spcAft>
                <a:spcPct val="0"/>
              </a:spcAft>
            </a:pPr>
            <a:fld id="{EDBEE760-8984-412B-AFE6-7423CA65AC4C}" type="slidenum">
              <a:rPr lang="ru-RU" sz="1800" smtClean="0">
                <a:solidFill>
                  <a:srgbClr val="626262"/>
                </a:solidFill>
                <a:latin typeface="Arial Black" pitchFamily="34" charset="0"/>
                <a:cs typeface="Arial" pitchFamily="34" charset="0"/>
              </a:rPr>
              <a:pPr fontAlgn="base">
                <a:spcBef>
                  <a:spcPct val="20000"/>
                </a:spcBef>
                <a:spcAft>
                  <a:spcPct val="0"/>
                </a:spcAft>
              </a:pPr>
              <a:t>21</a:t>
            </a:fld>
            <a:endParaRPr lang="ru-RU" sz="1800" smtClean="0">
              <a:solidFill>
                <a:srgbClr val="626262"/>
              </a:solidFill>
              <a:latin typeface="Arial Black" pitchFamily="34" charset="0"/>
              <a:cs typeface="Arial" pitchFamily="34" charset="0"/>
            </a:endParaRPr>
          </a:p>
        </p:txBody>
      </p:sp>
      <p:sp>
        <p:nvSpPr>
          <p:cNvPr id="23557"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1" name="Прямоугольник 10"/>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23559" name="Picture 14"/>
          <p:cNvPicPr>
            <a:picLocks noChangeAspect="1" noChangeArrowheads="1"/>
          </p:cNvPicPr>
          <p:nvPr/>
        </p:nvPicPr>
        <p:blipFill>
          <a:blip r:embed="rId2" cstate="print"/>
          <a:srcRect/>
          <a:stretch>
            <a:fillRect/>
          </a:stretch>
        </p:blipFill>
        <p:spPr bwMode="auto">
          <a:xfrm>
            <a:off x="911225" y="0"/>
            <a:ext cx="1428750" cy="114300"/>
          </a:xfrm>
          <a:prstGeom prst="rect">
            <a:avLst/>
          </a:prstGeom>
          <a:noFill/>
          <a:ln w="9525">
            <a:noFill/>
            <a:miter lim="800000"/>
            <a:headEnd/>
            <a:tailEnd/>
          </a:ln>
        </p:spPr>
      </p:pic>
      <p:graphicFrame>
        <p:nvGraphicFramePr>
          <p:cNvPr id="14" name="Содержимое 13"/>
          <p:cNvGraphicFramePr>
            <a:graphicFrameLocks noGrp="1"/>
          </p:cNvGraphicFramePr>
          <p:nvPr>
            <p:ph idx="1"/>
          </p:nvPr>
        </p:nvGraphicFramePr>
        <p:xfrm>
          <a:off x="179512" y="2060848"/>
          <a:ext cx="8784976" cy="43819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Прямоугольник 15"/>
          <p:cNvSpPr/>
          <p:nvPr/>
        </p:nvSpPr>
        <p:spPr>
          <a:xfrm>
            <a:off x="250825" y="1052513"/>
            <a:ext cx="8642350" cy="792162"/>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ru-RU" sz="3200" b="1" dirty="0"/>
              <a:t>Исследование факторов трудового процесса</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Номер слайда 3"/>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spcBef>
                <a:spcPct val="20000"/>
              </a:spcBef>
            </a:pPr>
            <a:fld id="{9B2C66D4-73A9-4A3D-9F1F-EA3BE6384751}" type="slidenum">
              <a:rPr lang="ru-RU">
                <a:solidFill>
                  <a:srgbClr val="626262"/>
                </a:solidFill>
                <a:latin typeface="Arial Black" pitchFamily="34" charset="0"/>
              </a:rPr>
              <a:pPr algn="r">
                <a:spcBef>
                  <a:spcPct val="20000"/>
                </a:spcBef>
              </a:pPr>
              <a:t>22</a:t>
            </a:fld>
            <a:endParaRPr lang="ru-RU">
              <a:solidFill>
                <a:srgbClr val="626262"/>
              </a:solidFill>
              <a:latin typeface="Arial Black" pitchFamily="34" charset="0"/>
            </a:endParaRPr>
          </a:p>
        </p:txBody>
      </p:sp>
      <p:sp>
        <p:nvSpPr>
          <p:cNvPr id="67588"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1" name="Прямоугольник 10"/>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67590" name="Picture 14"/>
          <p:cNvPicPr>
            <a:picLocks noChangeAspect="1" noChangeArrowheads="1"/>
          </p:cNvPicPr>
          <p:nvPr/>
        </p:nvPicPr>
        <p:blipFill>
          <a:blip r:embed="rId2" cstate="print"/>
          <a:srcRect/>
          <a:stretch>
            <a:fillRect/>
          </a:stretch>
        </p:blipFill>
        <p:spPr bwMode="auto">
          <a:xfrm>
            <a:off x="911225" y="0"/>
            <a:ext cx="1428750" cy="114300"/>
          </a:xfrm>
          <a:prstGeom prst="rect">
            <a:avLst/>
          </a:prstGeom>
          <a:noFill/>
          <a:ln w="9525">
            <a:noFill/>
            <a:miter lim="800000"/>
            <a:headEnd/>
            <a:tailEnd/>
          </a:ln>
        </p:spPr>
      </p:pic>
      <p:graphicFrame>
        <p:nvGraphicFramePr>
          <p:cNvPr id="67664" name="Group 80"/>
          <p:cNvGraphicFramePr>
            <a:graphicFrameLocks noGrp="1"/>
          </p:cNvGraphicFramePr>
          <p:nvPr/>
        </p:nvGraphicFramePr>
        <p:xfrm>
          <a:off x="323850" y="188913"/>
          <a:ext cx="8532813" cy="6433833"/>
        </p:xfrm>
        <a:graphic>
          <a:graphicData uri="http://schemas.openxmlformats.org/drawingml/2006/table">
            <a:tbl>
              <a:tblPr/>
              <a:tblGrid>
                <a:gridCol w="4267200"/>
                <a:gridCol w="4265613"/>
              </a:tblGrid>
              <a:tr h="474663">
                <a:tc>
                  <a:txBody>
                    <a:bodyPr/>
                    <a:lstStyle/>
                    <a:p>
                      <a:pPr marL="0" marR="0" lvl="0" indent="0" algn="ctr" defTabSz="4572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smtClean="0">
                          <a:ln>
                            <a:noFill/>
                          </a:ln>
                          <a:solidFill>
                            <a:schemeClr val="bg2"/>
                          </a:solidFill>
                          <a:effectLst/>
                          <a:latin typeface="Calibri" pitchFamily="34" charset="0"/>
                        </a:rPr>
                        <a:t>Аттестация рабочих мест (АРМ)</a:t>
                      </a:r>
                    </a:p>
                  </a:txBody>
                  <a:tcPr marT="45723" marB="45723" horzOverflow="overflow">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smtClean="0">
                          <a:ln>
                            <a:noFill/>
                          </a:ln>
                          <a:solidFill>
                            <a:schemeClr val="bg2"/>
                          </a:solidFill>
                          <a:effectLst/>
                          <a:latin typeface="Calibri" pitchFamily="34" charset="0"/>
                        </a:rPr>
                        <a:t>Специальная оценка условий труда (СОУТ)</a:t>
                      </a:r>
                    </a:p>
                  </a:txBody>
                  <a:tcPr marT="45723" marB="45723" horzOverflow="overflow">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lnTlToBr>
                      <a:noFill/>
                    </a:lnTlToBr>
                    <a:lnBlToTr>
                      <a:noFill/>
                    </a:lnBlToTr>
                    <a:solidFill>
                      <a:srgbClr val="1F9997"/>
                    </a:solidFill>
                  </a:tcPr>
                </a:tc>
              </a:tr>
              <a:tr h="828675">
                <a:tc>
                  <a:txBody>
                    <a:bodyPr/>
                    <a:lstStyle/>
                    <a:p>
                      <a:pPr marL="0" marR="0" lvl="0" indent="0" algn="l" defTabSz="4572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smtClean="0">
                          <a:ln>
                            <a:noFill/>
                          </a:ln>
                          <a:solidFill>
                            <a:schemeClr val="accent1"/>
                          </a:solidFill>
                          <a:effectLst/>
                          <a:latin typeface="Calibri" pitchFamily="34" charset="0"/>
                        </a:rPr>
                        <a:t>Проводится работодателем и аккредитованной организацией</a:t>
                      </a:r>
                    </a:p>
                  </a:txBody>
                  <a:tcPr marT="45723" marB="45723" anchor="ctr" horzOverflow="overflow">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smtClean="0">
                          <a:ln>
                            <a:noFill/>
                          </a:ln>
                          <a:solidFill>
                            <a:srgbClr val="1F9997"/>
                          </a:solidFill>
                          <a:effectLst/>
                          <a:latin typeface="Calibri" pitchFamily="34" charset="0"/>
                        </a:rPr>
                        <a:t>Проводится работодателем, аккредитованной организацией и экспертом</a:t>
                      </a:r>
                    </a:p>
                  </a:txBody>
                  <a:tcPr marT="45723" marB="45723" anchor="ctr" horzOverflow="overflow">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lnTlToBr>
                      <a:noFill/>
                    </a:lnTlToBr>
                    <a:lnBlToTr>
                      <a:noFill/>
                    </a:lnBlToTr>
                    <a:noFill/>
                  </a:tcPr>
                </a:tc>
              </a:tr>
              <a:tr h="1330325">
                <a:tc>
                  <a:txBody>
                    <a:bodyPr/>
                    <a:lstStyle/>
                    <a:p>
                      <a:pPr marL="0" marR="0" lvl="0" indent="0" algn="l" defTabSz="4572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smtClean="0">
                          <a:ln>
                            <a:noFill/>
                          </a:ln>
                          <a:solidFill>
                            <a:schemeClr val="accent1"/>
                          </a:solidFill>
                          <a:effectLst/>
                          <a:latin typeface="Calibri" pitchFamily="34" charset="0"/>
                        </a:rPr>
                        <a:t>Имеет три итоговые оценки:</a:t>
                      </a:r>
                    </a:p>
                    <a:p>
                      <a:pPr marL="0" marR="0" lvl="0" indent="0" algn="l" defTabSz="457200" rtl="0" eaLnBrk="0" fontAlgn="base" latinLnBrk="0" hangingPunct="0">
                        <a:lnSpc>
                          <a:spcPct val="100000"/>
                        </a:lnSpc>
                        <a:spcBef>
                          <a:spcPct val="0"/>
                        </a:spcBef>
                        <a:spcAft>
                          <a:spcPct val="0"/>
                        </a:spcAft>
                        <a:buClrTx/>
                        <a:buSzTx/>
                        <a:buFont typeface="Arial" pitchFamily="34" charset="0"/>
                        <a:buAutoNum type="arabicPeriod"/>
                        <a:tabLst/>
                      </a:pPr>
                      <a:r>
                        <a:rPr kumimoji="0" lang="ru-RU" altLang="ru-RU" sz="1600" b="0" i="0" u="none" strike="noStrike" cap="none" normalizeH="0" baseline="0" smtClean="0">
                          <a:ln>
                            <a:noFill/>
                          </a:ln>
                          <a:solidFill>
                            <a:schemeClr val="accent1"/>
                          </a:solidFill>
                          <a:effectLst/>
                          <a:latin typeface="Calibri" pitchFamily="34" charset="0"/>
                        </a:rPr>
                        <a:t>класс условий труда (от 1 до 4)</a:t>
                      </a:r>
                    </a:p>
                    <a:p>
                      <a:pPr marL="0" marR="0" lvl="0" indent="0" algn="l" defTabSz="457200" rtl="0" eaLnBrk="0" fontAlgn="base" latinLnBrk="0" hangingPunct="0">
                        <a:lnSpc>
                          <a:spcPct val="100000"/>
                        </a:lnSpc>
                        <a:spcBef>
                          <a:spcPct val="0"/>
                        </a:spcBef>
                        <a:spcAft>
                          <a:spcPct val="0"/>
                        </a:spcAft>
                        <a:buClrTx/>
                        <a:buSzTx/>
                        <a:buFont typeface="Arial" pitchFamily="34" charset="0"/>
                        <a:buAutoNum type="arabicPeriod"/>
                        <a:tabLst/>
                      </a:pPr>
                      <a:r>
                        <a:rPr kumimoji="0" lang="ru-RU" altLang="ru-RU" sz="1600" b="0" i="0" u="none" strike="noStrike" cap="none" normalizeH="0" baseline="0" smtClean="0">
                          <a:ln>
                            <a:noFill/>
                          </a:ln>
                          <a:solidFill>
                            <a:schemeClr val="accent1"/>
                          </a:solidFill>
                          <a:effectLst/>
                          <a:latin typeface="Calibri" pitchFamily="34" charset="0"/>
                        </a:rPr>
                        <a:t>обеспеченность СИЗ</a:t>
                      </a:r>
                    </a:p>
                    <a:p>
                      <a:pPr marL="0" marR="0" lvl="0" indent="0" algn="l" defTabSz="457200" rtl="0" eaLnBrk="0" fontAlgn="base" latinLnBrk="0" hangingPunct="0">
                        <a:lnSpc>
                          <a:spcPct val="100000"/>
                        </a:lnSpc>
                        <a:spcBef>
                          <a:spcPct val="0"/>
                        </a:spcBef>
                        <a:spcAft>
                          <a:spcPct val="0"/>
                        </a:spcAft>
                        <a:buClrTx/>
                        <a:buSzTx/>
                        <a:buFont typeface="Arial" pitchFamily="34" charset="0"/>
                        <a:buAutoNum type="arabicPeriod"/>
                        <a:tabLst/>
                      </a:pPr>
                      <a:r>
                        <a:rPr kumimoji="0" lang="ru-RU" altLang="ru-RU" sz="1600" b="0" i="0" u="none" strike="noStrike" cap="none" normalizeH="0" baseline="0" smtClean="0">
                          <a:ln>
                            <a:noFill/>
                          </a:ln>
                          <a:solidFill>
                            <a:schemeClr val="accent1"/>
                          </a:solidFill>
                          <a:effectLst/>
                          <a:latin typeface="Calibri" pitchFamily="34" charset="0"/>
                        </a:rPr>
                        <a:t>оценка по травмоопасности </a:t>
                      </a:r>
                    </a:p>
                  </a:txBody>
                  <a:tcPr marT="45723" marB="45723" anchor="ctr" horzOverflow="overflow">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smtClean="0">
                          <a:ln>
                            <a:noFill/>
                          </a:ln>
                          <a:solidFill>
                            <a:srgbClr val="1F9997"/>
                          </a:solidFill>
                          <a:effectLst/>
                          <a:latin typeface="Calibri" pitchFamily="34" charset="0"/>
                        </a:rPr>
                        <a:t>Имеет одну итоговую оценку </a:t>
                      </a:r>
                    </a:p>
                    <a:p>
                      <a:pPr marL="0" marR="0" lvl="0" indent="0" algn="l" defTabSz="4572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smtClean="0">
                          <a:ln>
                            <a:noFill/>
                          </a:ln>
                          <a:solidFill>
                            <a:srgbClr val="1F9997"/>
                          </a:solidFill>
                          <a:effectLst/>
                          <a:latin typeface="Calibri" pitchFamily="34" charset="0"/>
                        </a:rPr>
                        <a:t>-  класс условий труда (от 1 до 4)</a:t>
                      </a:r>
                    </a:p>
                    <a:p>
                      <a:pPr marL="0" marR="0" lvl="0" indent="0" algn="l" defTabSz="457200" rtl="0" eaLnBrk="0" fontAlgn="base" latinLnBrk="0" hangingPunct="0">
                        <a:lnSpc>
                          <a:spcPct val="100000"/>
                        </a:lnSpc>
                        <a:spcBef>
                          <a:spcPct val="0"/>
                        </a:spcBef>
                        <a:spcAft>
                          <a:spcPct val="0"/>
                        </a:spcAft>
                        <a:buClrTx/>
                        <a:buSzTx/>
                        <a:buFontTx/>
                        <a:buNone/>
                        <a:tabLst/>
                      </a:pPr>
                      <a:endParaRPr kumimoji="0" lang="ru-RU" altLang="ru-RU" sz="1600" b="0" i="0" u="none" strike="noStrike" cap="none" normalizeH="0" baseline="0" smtClean="0">
                        <a:ln>
                          <a:noFill/>
                        </a:ln>
                        <a:solidFill>
                          <a:srgbClr val="1F9997"/>
                        </a:solidFill>
                        <a:effectLst/>
                        <a:latin typeface="Calibri" pitchFamily="34" charset="0"/>
                      </a:endParaRPr>
                    </a:p>
                  </a:txBody>
                  <a:tcPr marT="45723" marB="45723" anchor="ctr" horzOverflow="overflow">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lnTlToBr>
                      <a:noFill/>
                    </a:lnTlToBr>
                    <a:lnBlToTr>
                      <a:noFill/>
                    </a:lnBlToTr>
                    <a:noFill/>
                  </a:tcPr>
                </a:tc>
              </a:tr>
              <a:tr h="817563">
                <a:tc>
                  <a:txBody>
                    <a:bodyPr/>
                    <a:lstStyle/>
                    <a:p>
                      <a:pPr marL="0" marR="0" lvl="0" indent="0" algn="l" defTabSz="457200" rtl="0" eaLnBrk="0" fontAlgn="base" latinLnBrk="0" hangingPunct="0">
                        <a:lnSpc>
                          <a:spcPct val="100000"/>
                        </a:lnSpc>
                        <a:spcBef>
                          <a:spcPct val="0"/>
                        </a:spcBef>
                        <a:spcAft>
                          <a:spcPct val="0"/>
                        </a:spcAft>
                        <a:buClrTx/>
                        <a:buSzTx/>
                        <a:buFont typeface="+mj-lt"/>
                        <a:buNone/>
                        <a:tabLst/>
                      </a:pPr>
                      <a:r>
                        <a:rPr kumimoji="0" lang="ru-RU" altLang="ru-RU" sz="1600" b="0" i="0" u="none" strike="noStrike" cap="none" normalizeH="0" baseline="0" smtClean="0">
                          <a:ln>
                            <a:noFill/>
                          </a:ln>
                          <a:solidFill>
                            <a:schemeClr val="accent1"/>
                          </a:solidFill>
                          <a:effectLst/>
                          <a:latin typeface="Calibri" pitchFamily="34" charset="0"/>
                        </a:rPr>
                        <a:t>Критерии оценки и классификации условий труда, основанные на различных принципах гигиенического нормирования</a:t>
                      </a:r>
                    </a:p>
                  </a:txBody>
                  <a:tcPr marT="45723" marB="45723" anchor="ctr" horzOverflow="overflow">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smtClean="0">
                          <a:ln>
                            <a:noFill/>
                          </a:ln>
                          <a:solidFill>
                            <a:srgbClr val="1F9997"/>
                          </a:solidFill>
                          <a:effectLst/>
                          <a:latin typeface="Calibri" pitchFamily="34" charset="0"/>
                        </a:rPr>
                        <a:t>Критерии оценки и классификации условий труда, основанные на едином принципе нормирование – оценка вреда здоровью работника</a:t>
                      </a:r>
                    </a:p>
                  </a:txBody>
                  <a:tcPr marT="45723" marB="45723" anchor="ctr" horzOverflow="overflow">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lnTlToBr>
                      <a:noFill/>
                    </a:lnTlToBr>
                    <a:lnBlToTr>
                      <a:noFill/>
                    </a:lnBlToTr>
                    <a:noFill/>
                  </a:tcPr>
                </a:tc>
              </a:tr>
              <a:tr h="935038">
                <a:tc>
                  <a:txBody>
                    <a:bodyPr/>
                    <a:lstStyle/>
                    <a:p>
                      <a:pPr marL="0" marR="0" lvl="0" indent="0" algn="l" defTabSz="457200" rtl="0" eaLnBrk="0" fontAlgn="base" latinLnBrk="0" hangingPunct="0">
                        <a:lnSpc>
                          <a:spcPct val="100000"/>
                        </a:lnSpc>
                        <a:spcBef>
                          <a:spcPct val="0"/>
                        </a:spcBef>
                        <a:spcAft>
                          <a:spcPct val="0"/>
                        </a:spcAft>
                        <a:buClrTx/>
                        <a:buSzTx/>
                        <a:buFont typeface="+mj-lt"/>
                        <a:buNone/>
                        <a:tabLst/>
                      </a:pPr>
                      <a:r>
                        <a:rPr kumimoji="0" lang="ru-RU" altLang="ru-RU" sz="1600" b="0" i="0" u="none" strike="noStrike" cap="none" normalizeH="0" baseline="0" smtClean="0">
                          <a:ln>
                            <a:noFill/>
                          </a:ln>
                          <a:solidFill>
                            <a:schemeClr val="accent1"/>
                          </a:solidFill>
                          <a:effectLst/>
                          <a:latin typeface="Calibri" pitchFamily="34" charset="0"/>
                        </a:rPr>
                        <a:t>Измерения проводятся на всех рабочих местах (за исключением офисных и рабочих мест с классом 2)</a:t>
                      </a:r>
                    </a:p>
                  </a:txBody>
                  <a:tcPr marT="45723" marB="45723" anchor="ctr" horzOverflow="overflow">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smtClean="0">
                          <a:ln>
                            <a:noFill/>
                          </a:ln>
                          <a:solidFill>
                            <a:srgbClr val="1F9997"/>
                          </a:solidFill>
                          <a:effectLst/>
                          <a:latin typeface="Calibri" pitchFamily="34" charset="0"/>
                        </a:rPr>
                        <a:t>Отдельные РМ могут декларироваться работодателем как «безопасные» без проведения измерений</a:t>
                      </a:r>
                    </a:p>
                  </a:txBody>
                  <a:tcPr marT="45723" marB="45723" anchor="ctr" horzOverflow="overflow">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lnTlToBr>
                      <a:noFill/>
                    </a:lnTlToBr>
                    <a:lnBlToTr>
                      <a:noFill/>
                    </a:lnBlToTr>
                    <a:noFill/>
                  </a:tcPr>
                </a:tc>
              </a:tr>
              <a:tr h="1519238">
                <a:tc>
                  <a:txBody>
                    <a:bodyPr/>
                    <a:lstStyle/>
                    <a:p>
                      <a:pPr marL="0" marR="0" lvl="0" indent="0" algn="l" defTabSz="457200" rtl="0" eaLnBrk="0" fontAlgn="base" latinLnBrk="0" hangingPunct="0">
                        <a:lnSpc>
                          <a:spcPct val="100000"/>
                        </a:lnSpc>
                        <a:spcBef>
                          <a:spcPct val="0"/>
                        </a:spcBef>
                        <a:spcAft>
                          <a:spcPct val="0"/>
                        </a:spcAft>
                        <a:buClrTx/>
                        <a:buSzTx/>
                        <a:buFont typeface="+mj-lt"/>
                        <a:buNone/>
                        <a:tabLst/>
                      </a:pPr>
                      <a:r>
                        <a:rPr kumimoji="0" lang="ru-RU" altLang="ru-RU" sz="1600" b="0" i="0" u="none" strike="noStrike" cap="none" normalizeH="0" baseline="0" smtClean="0">
                          <a:ln>
                            <a:noFill/>
                          </a:ln>
                          <a:solidFill>
                            <a:schemeClr val="accent1"/>
                          </a:solidFill>
                          <a:effectLst/>
                          <a:latin typeface="Calibri" pitchFamily="34" charset="0"/>
                        </a:rPr>
                        <a:t>Результаты АРМ в основном касаются взаимоотношений РАБОТОДАТЕЛЯ и РАБОТНИКА при установлении компенсаций</a:t>
                      </a:r>
                    </a:p>
                    <a:p>
                      <a:pPr marL="0" marR="0" lvl="0" indent="0" algn="l" defTabSz="457200" rtl="0" eaLnBrk="0" fontAlgn="base" latinLnBrk="0" hangingPunct="0">
                        <a:lnSpc>
                          <a:spcPct val="100000"/>
                        </a:lnSpc>
                        <a:spcBef>
                          <a:spcPct val="0"/>
                        </a:spcBef>
                        <a:spcAft>
                          <a:spcPct val="0"/>
                        </a:spcAft>
                        <a:buClrTx/>
                        <a:buSzTx/>
                        <a:buFont typeface="+mj-lt"/>
                        <a:buNone/>
                        <a:tabLst/>
                      </a:pPr>
                      <a:endParaRPr kumimoji="0" lang="ru-RU" altLang="ru-RU" sz="1600" b="0" i="0" u="none" strike="noStrike" cap="none" normalizeH="0" baseline="0" smtClean="0">
                        <a:ln>
                          <a:noFill/>
                        </a:ln>
                        <a:solidFill>
                          <a:schemeClr val="accent1"/>
                        </a:solidFill>
                        <a:effectLst/>
                        <a:latin typeface="Calibri" pitchFamily="34" charset="0"/>
                      </a:endParaRPr>
                    </a:p>
                    <a:p>
                      <a:pPr marL="0" marR="0" lvl="0" indent="0" algn="l" defTabSz="457200" rtl="0" eaLnBrk="0" fontAlgn="base" latinLnBrk="0" hangingPunct="0">
                        <a:lnSpc>
                          <a:spcPct val="100000"/>
                        </a:lnSpc>
                        <a:spcBef>
                          <a:spcPct val="0"/>
                        </a:spcBef>
                        <a:spcAft>
                          <a:spcPct val="0"/>
                        </a:spcAft>
                        <a:buClrTx/>
                        <a:buSzTx/>
                        <a:buFont typeface="+mj-lt"/>
                        <a:buNone/>
                        <a:tabLst/>
                      </a:pPr>
                      <a:r>
                        <a:rPr kumimoji="0" lang="ru-RU" altLang="ru-RU" sz="1600" b="0" i="0" u="none" strike="noStrike" cap="none" normalizeH="0" baseline="0" smtClean="0">
                          <a:ln>
                            <a:noFill/>
                          </a:ln>
                          <a:solidFill>
                            <a:schemeClr val="accent1"/>
                          </a:solidFill>
                          <a:effectLst/>
                          <a:latin typeface="Calibri" pitchFamily="34" charset="0"/>
                        </a:rPr>
                        <a:t>Функция ГОСУДАРСТВА – надзор и контроль</a:t>
                      </a:r>
                    </a:p>
                  </a:txBody>
                  <a:tcPr marT="45723" marB="45723" anchor="ctr" horzOverflow="overflow">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smtClean="0">
                          <a:ln>
                            <a:noFill/>
                          </a:ln>
                          <a:solidFill>
                            <a:srgbClr val="1F9997"/>
                          </a:solidFill>
                          <a:effectLst/>
                          <a:latin typeface="Calibri" pitchFamily="34" charset="0"/>
                        </a:rPr>
                        <a:t>Результаты СОУТ применяются как для компенсаций работникам, так и отчислений (величина тарифа) во внебюджетные фонды ПФР, ФСС</a:t>
                      </a:r>
                    </a:p>
                    <a:p>
                      <a:pPr marL="0" marR="0" lvl="0" indent="0" algn="l" defTabSz="457200" rtl="0" eaLnBrk="0" fontAlgn="base" latinLnBrk="0" hangingPunct="0">
                        <a:lnSpc>
                          <a:spcPct val="100000"/>
                        </a:lnSpc>
                        <a:spcBef>
                          <a:spcPct val="0"/>
                        </a:spcBef>
                        <a:spcAft>
                          <a:spcPct val="0"/>
                        </a:spcAft>
                        <a:buClrTx/>
                        <a:buSzTx/>
                        <a:buFontTx/>
                        <a:buNone/>
                        <a:tabLst/>
                      </a:pPr>
                      <a:endParaRPr kumimoji="0" lang="ru-RU" altLang="ru-RU" sz="1600" b="0" i="0" u="none" strike="noStrike" cap="none" normalizeH="0" baseline="0" smtClean="0">
                        <a:ln>
                          <a:noFill/>
                        </a:ln>
                        <a:solidFill>
                          <a:srgbClr val="1F9997"/>
                        </a:solidFill>
                        <a:effectLst/>
                        <a:latin typeface="Calibri" pitchFamily="34" charset="0"/>
                      </a:endParaRPr>
                    </a:p>
                    <a:p>
                      <a:pPr marL="0" marR="0" lvl="0" indent="0" algn="l" defTabSz="4572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smtClean="0">
                          <a:ln>
                            <a:noFill/>
                          </a:ln>
                          <a:solidFill>
                            <a:srgbClr val="1F9997"/>
                          </a:solidFill>
                          <a:effectLst/>
                          <a:latin typeface="Calibri" pitchFamily="34" charset="0"/>
                        </a:rPr>
                        <a:t>Функция ГОСУДАРСТВА – надзор и контроль, получение средств</a:t>
                      </a:r>
                    </a:p>
                  </a:txBody>
                  <a:tcPr marT="45723" marB="45723" anchor="ctr" horzOverflow="overflow">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Номер слайда 3"/>
          <p:cNvSpPr>
            <a:spLocks noGrp="1"/>
          </p:cNvSpPr>
          <p:nvPr>
            <p:ph type="sldNum" sz="quarter" idx="12"/>
          </p:nvPr>
        </p:nvSpPr>
        <p:spPr bwMode="auto">
          <a:xfrm>
            <a:off x="6588125" y="6381750"/>
            <a:ext cx="213360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pPr>
            <a:fld id="{A1C89EDB-DA2C-47B8-8761-E819CEE3AF28}" type="slidenum">
              <a:rPr lang="ru-RU" sz="1800" smtClean="0">
                <a:solidFill>
                  <a:srgbClr val="626262"/>
                </a:solidFill>
                <a:latin typeface="Arial Black" pitchFamily="34" charset="0"/>
                <a:cs typeface="Arial" pitchFamily="34" charset="0"/>
              </a:rPr>
              <a:pPr fontAlgn="base">
                <a:spcBef>
                  <a:spcPct val="20000"/>
                </a:spcBef>
                <a:spcAft>
                  <a:spcPct val="0"/>
                </a:spcAft>
              </a:pPr>
              <a:t>23</a:t>
            </a:fld>
            <a:endParaRPr lang="ru-RU" sz="1800" smtClean="0">
              <a:solidFill>
                <a:srgbClr val="626262"/>
              </a:solidFill>
              <a:latin typeface="Arial Black" pitchFamily="34" charset="0"/>
              <a:cs typeface="Arial" pitchFamily="34" charset="0"/>
            </a:endParaRPr>
          </a:p>
        </p:txBody>
      </p:sp>
      <p:sp>
        <p:nvSpPr>
          <p:cNvPr id="28675" name="Заголовок 1"/>
          <p:cNvSpPr>
            <a:spLocks noGrp="1"/>
          </p:cNvSpPr>
          <p:nvPr>
            <p:ph type="title"/>
          </p:nvPr>
        </p:nvSpPr>
        <p:spPr>
          <a:xfrm>
            <a:off x="457200" y="274638"/>
            <a:ext cx="8229600" cy="706437"/>
          </a:xfrm>
        </p:spPr>
        <p:txBody>
          <a:bodyPr/>
          <a:lstStyle/>
          <a:p>
            <a:r>
              <a:rPr lang="ru-RU" sz="2000" b="1" smtClean="0">
                <a:solidFill>
                  <a:schemeClr val="tx2"/>
                </a:solidFill>
                <a:latin typeface="Helios"/>
              </a:rPr>
              <a:t>ЭКСПЕРТИЗА КАЧЕСТВА СПЕЦИАЛЬНОЙ ОЦЕНКИ УСЛОВИЙ ТРУДА</a:t>
            </a:r>
          </a:p>
        </p:txBody>
      </p:sp>
      <p:sp>
        <p:nvSpPr>
          <p:cNvPr id="28677"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28678" name="Picture 14"/>
          <p:cNvPicPr>
            <a:picLocks noChangeAspect="1" noChangeArrowheads="1"/>
          </p:cNvPicPr>
          <p:nvPr/>
        </p:nvPicPr>
        <p:blipFill>
          <a:blip r:embed="rId2" cstate="print"/>
          <a:srcRect/>
          <a:stretch>
            <a:fillRect/>
          </a:stretch>
        </p:blipFill>
        <p:spPr bwMode="auto">
          <a:xfrm>
            <a:off x="911225" y="0"/>
            <a:ext cx="1428750" cy="114300"/>
          </a:xfrm>
          <a:prstGeom prst="rect">
            <a:avLst/>
          </a:prstGeom>
          <a:noFill/>
          <a:ln w="9525">
            <a:noFill/>
            <a:miter lim="800000"/>
            <a:headEnd/>
            <a:tailEnd/>
          </a:ln>
        </p:spPr>
      </p:pic>
      <p:sp>
        <p:nvSpPr>
          <p:cNvPr id="26" name="Прямоугольник 25"/>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graphicFrame>
        <p:nvGraphicFramePr>
          <p:cNvPr id="29" name="Схема 28"/>
          <p:cNvGraphicFramePr/>
          <p:nvPr/>
        </p:nvGraphicFramePr>
        <p:xfrm>
          <a:off x="251520" y="980728"/>
          <a:ext cx="8784976"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8681" name="Группа 32"/>
          <p:cNvGrpSpPr>
            <a:grpSpLocks/>
          </p:cNvGrpSpPr>
          <p:nvPr/>
        </p:nvGrpSpPr>
        <p:grpSpPr bwMode="auto">
          <a:xfrm>
            <a:off x="395288" y="5229225"/>
            <a:ext cx="8569325" cy="990600"/>
            <a:chOff x="677679" y="2814400"/>
            <a:chExt cx="2851948" cy="1134126"/>
          </a:xfrm>
        </p:grpSpPr>
        <p:sp>
          <p:nvSpPr>
            <p:cNvPr id="34" name="Скругленный прямоугольник 33"/>
            <p:cNvSpPr/>
            <p:nvPr/>
          </p:nvSpPr>
          <p:spPr>
            <a:xfrm>
              <a:off x="677679" y="2814400"/>
              <a:ext cx="2851948" cy="1134126"/>
            </a:xfrm>
            <a:prstGeom prst="roundRect">
              <a:avLst>
                <a:gd name="adj" fmla="val 10000"/>
              </a:avLst>
            </a:prstGeom>
          </p:spPr>
          <p:style>
            <a:lnRef idx="3">
              <a:schemeClr val="lt1"/>
            </a:lnRef>
            <a:fillRef idx="1">
              <a:schemeClr val="accent2"/>
            </a:fillRef>
            <a:effectRef idx="1">
              <a:schemeClr val="accent2"/>
            </a:effectRef>
            <a:fontRef idx="minor">
              <a:schemeClr val="lt1"/>
            </a:fontRef>
          </p:style>
        </p:sp>
        <p:sp>
          <p:nvSpPr>
            <p:cNvPr id="35" name="Скругленный прямоугольник 4"/>
            <p:cNvSpPr/>
            <p:nvPr/>
          </p:nvSpPr>
          <p:spPr>
            <a:xfrm>
              <a:off x="710964" y="2847115"/>
              <a:ext cx="2785378" cy="1068696"/>
            </a:xfrm>
            <a:prstGeom prst="rect">
              <a:avLst/>
            </a:prstGeom>
          </p:spPr>
          <p:style>
            <a:lnRef idx="0">
              <a:scrgbClr r="0" g="0" b="0"/>
            </a:lnRef>
            <a:fillRef idx="0">
              <a:scrgbClr r="0" g="0" b="0"/>
            </a:fillRef>
            <a:effectRef idx="0">
              <a:scrgbClr r="0" g="0" b="0"/>
            </a:effectRef>
            <a:fontRef idx="minor">
              <a:schemeClr val="lt1"/>
            </a:fontRef>
          </p:style>
          <p:txBody>
            <a:bodyPr lIns="45720" tIns="30480" rIns="45720" bIns="30480" spcCol="1270" anchor="ctr"/>
            <a:lstStyle/>
            <a:p>
              <a:pPr algn="ctr" defTabSz="1066800">
                <a:lnSpc>
                  <a:spcPct val="90000"/>
                </a:lnSpc>
                <a:spcAft>
                  <a:spcPct val="35000"/>
                </a:spcAft>
                <a:defRPr/>
              </a:pPr>
              <a:r>
                <a:rPr lang="ru-RU" sz="2000" dirty="0"/>
                <a:t>Экспертиза качества специальной оценки условий труда заменит существующую процедуру государственной экспертизы условий труда</a:t>
              </a: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Номер слайда 3"/>
          <p:cNvSpPr txBox="1">
            <a:spLocks noGrp="1"/>
          </p:cNvSpPr>
          <p:nvPr/>
        </p:nvSpPr>
        <p:spPr bwMode="auto">
          <a:xfrm>
            <a:off x="6588125" y="6381750"/>
            <a:ext cx="2133600" cy="365125"/>
          </a:xfrm>
          <a:prstGeom prst="rect">
            <a:avLst/>
          </a:prstGeom>
          <a:noFill/>
          <a:ln w="9525">
            <a:noFill/>
            <a:miter lim="800000"/>
            <a:headEnd/>
            <a:tailEnd/>
          </a:ln>
        </p:spPr>
        <p:txBody>
          <a:bodyPr anchor="ctr"/>
          <a:lstStyle/>
          <a:p>
            <a:pPr algn="r">
              <a:spcBef>
                <a:spcPct val="20000"/>
              </a:spcBef>
            </a:pPr>
            <a:fld id="{FBBA5117-22AF-4764-A248-8DCC7E69A269}" type="slidenum">
              <a:rPr lang="ru-RU">
                <a:solidFill>
                  <a:srgbClr val="626262"/>
                </a:solidFill>
                <a:latin typeface="Arial Black" pitchFamily="34" charset="0"/>
              </a:rPr>
              <a:pPr algn="r">
                <a:spcBef>
                  <a:spcPct val="20000"/>
                </a:spcBef>
              </a:pPr>
              <a:t>24</a:t>
            </a:fld>
            <a:endParaRPr lang="ru-RU">
              <a:solidFill>
                <a:srgbClr val="626262"/>
              </a:solidFill>
              <a:latin typeface="Arial Black" pitchFamily="34" charset="0"/>
            </a:endParaRPr>
          </a:p>
        </p:txBody>
      </p:sp>
      <p:sp>
        <p:nvSpPr>
          <p:cNvPr id="54275" name="Заголовок 1"/>
          <p:cNvSpPr>
            <a:spLocks noGrp="1"/>
          </p:cNvSpPr>
          <p:nvPr>
            <p:ph type="title" idx="4294967295"/>
          </p:nvPr>
        </p:nvSpPr>
        <p:spPr>
          <a:xfrm>
            <a:off x="468313" y="188913"/>
            <a:ext cx="8229600" cy="706437"/>
          </a:xfrm>
        </p:spPr>
        <p:txBody>
          <a:bodyPr/>
          <a:lstStyle/>
          <a:p>
            <a:r>
              <a:rPr lang="ru-RU" sz="2000" b="1" smtClean="0">
                <a:solidFill>
                  <a:schemeClr val="tx2"/>
                </a:solidFill>
                <a:latin typeface="Helios"/>
              </a:rPr>
              <a:t>ГОСУДАРСТВЕННАЯ ЭКСПЕРТИЗА УСЛОВИЙ ТРУДА </a:t>
            </a:r>
            <a:br>
              <a:rPr lang="ru-RU" sz="2000" b="1" smtClean="0">
                <a:solidFill>
                  <a:schemeClr val="tx2"/>
                </a:solidFill>
                <a:latin typeface="Helios"/>
              </a:rPr>
            </a:br>
            <a:r>
              <a:rPr lang="ru-RU" sz="2000" b="1" smtClean="0">
                <a:solidFill>
                  <a:schemeClr val="tx2"/>
                </a:solidFill>
                <a:latin typeface="Helios"/>
              </a:rPr>
              <a:t>(статья 216.1 Трудового кодекса Российской Федерации)</a:t>
            </a:r>
          </a:p>
        </p:txBody>
      </p:sp>
      <p:sp>
        <p:nvSpPr>
          <p:cNvPr id="54277"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54278" name="Picture 14"/>
          <p:cNvPicPr>
            <a:picLocks noChangeAspect="1" noChangeArrowheads="1"/>
          </p:cNvPicPr>
          <p:nvPr/>
        </p:nvPicPr>
        <p:blipFill>
          <a:blip r:embed="rId2" cstate="print"/>
          <a:srcRect/>
          <a:stretch>
            <a:fillRect/>
          </a:stretch>
        </p:blipFill>
        <p:spPr bwMode="auto">
          <a:xfrm>
            <a:off x="911225" y="0"/>
            <a:ext cx="1428750" cy="114300"/>
          </a:xfrm>
          <a:prstGeom prst="rect">
            <a:avLst/>
          </a:prstGeom>
          <a:noFill/>
          <a:ln w="9525">
            <a:noFill/>
            <a:miter lim="800000"/>
            <a:headEnd/>
            <a:tailEnd/>
          </a:ln>
        </p:spPr>
      </p:pic>
      <p:sp>
        <p:nvSpPr>
          <p:cNvPr id="26" name="Прямоугольник 25"/>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sp>
        <p:nvSpPr>
          <p:cNvPr id="17" name="Прямоугольник с двумя скругленными противолежащими углами 16"/>
          <p:cNvSpPr/>
          <p:nvPr/>
        </p:nvSpPr>
        <p:spPr>
          <a:xfrm>
            <a:off x="323850" y="1052513"/>
            <a:ext cx="8569325" cy="1944687"/>
          </a:xfrm>
          <a:prstGeom prst="round2DiagRect">
            <a:avLst/>
          </a:prstGeom>
          <a:ln/>
        </p:spPr>
        <p:style>
          <a:lnRef idx="1">
            <a:schemeClr val="accent1"/>
          </a:lnRef>
          <a:fillRef idx="2">
            <a:schemeClr val="accent1"/>
          </a:fillRef>
          <a:effectRef idx="1">
            <a:schemeClr val="accent1"/>
          </a:effectRef>
          <a:fontRef idx="minor">
            <a:schemeClr val="dk1"/>
          </a:fontRef>
        </p:style>
        <p:txBody>
          <a:bodyPr anchor="ctr"/>
          <a:lstStyle/>
          <a:p>
            <a:pPr algn="just">
              <a:defRPr/>
            </a:pPr>
            <a:r>
              <a:rPr lang="ru-RU" sz="1600" dirty="0"/>
              <a:t>Государственная экспертиза условий труда осуществляется федеральным органом исполнительной власти, уполномоченным на проведение федерального государственного надзора за соблюдением трудового законодательства и иных нормативных правовых актов, содержащих нормы трудового права, и органами исполнительной власти субъектов Российской Федерации в области охраны труда в порядке, установленном уполномоченным Правительством Российской Федерации федеральным органом исполнительной власти.</a:t>
            </a:r>
          </a:p>
        </p:txBody>
      </p:sp>
      <p:sp>
        <p:nvSpPr>
          <p:cNvPr id="20" name="Прямоугольник с двумя скругленными противолежащими углами 19"/>
          <p:cNvSpPr/>
          <p:nvPr/>
        </p:nvSpPr>
        <p:spPr>
          <a:xfrm>
            <a:off x="395288" y="3213100"/>
            <a:ext cx="8497887" cy="2879725"/>
          </a:xfrm>
          <a:prstGeom prst="round2DiagRect">
            <a:avLst/>
          </a:prstGeom>
          <a:ln/>
        </p:spPr>
        <p:style>
          <a:lnRef idx="1">
            <a:schemeClr val="accent1"/>
          </a:lnRef>
          <a:fillRef idx="2">
            <a:schemeClr val="accent1"/>
          </a:fillRef>
          <a:effectRef idx="1">
            <a:schemeClr val="accent1"/>
          </a:effectRef>
          <a:fontRef idx="minor">
            <a:schemeClr val="dk1"/>
          </a:fontRef>
        </p:style>
        <p:txBody>
          <a:bodyPr anchor="ctr"/>
          <a:lstStyle/>
          <a:p>
            <a:pPr>
              <a:defRPr/>
            </a:pPr>
            <a:r>
              <a:rPr lang="ru-RU" b="1" dirty="0">
                <a:solidFill>
                  <a:srgbClr val="3B1165"/>
                </a:solidFill>
              </a:rPr>
              <a:t>Государственная экспертиза условий труда осуществляется в целях оценки:</a:t>
            </a:r>
          </a:p>
          <a:p>
            <a:pPr>
              <a:defRPr/>
            </a:pPr>
            <a:endParaRPr lang="ru-RU" dirty="0">
              <a:solidFill>
                <a:srgbClr val="3B1165"/>
              </a:solidFill>
            </a:endParaRPr>
          </a:p>
          <a:p>
            <a:pPr>
              <a:buFont typeface="Wingdings" pitchFamily="2" charset="2"/>
              <a:buChar char="ü"/>
              <a:defRPr/>
            </a:pPr>
            <a:r>
              <a:rPr lang="ru-RU" dirty="0">
                <a:solidFill>
                  <a:srgbClr val="3B1165"/>
                </a:solidFill>
              </a:rPr>
              <a:t>качества проведения специальной оценки условий труда</a:t>
            </a:r>
          </a:p>
          <a:p>
            <a:pPr>
              <a:buFont typeface="Wingdings" pitchFamily="2" charset="2"/>
              <a:buChar char="ü"/>
              <a:defRPr/>
            </a:pPr>
            <a:endParaRPr lang="ru-RU" dirty="0">
              <a:solidFill>
                <a:srgbClr val="3B1165"/>
              </a:solidFill>
            </a:endParaRPr>
          </a:p>
          <a:p>
            <a:pPr>
              <a:buFont typeface="Wingdings" pitchFamily="2" charset="2"/>
              <a:buChar char="ü"/>
              <a:defRPr/>
            </a:pPr>
            <a:r>
              <a:rPr lang="ru-RU" dirty="0">
                <a:solidFill>
                  <a:srgbClr val="3B1165"/>
                </a:solidFill>
              </a:rPr>
              <a:t>правильности предоставления работникам гарантий и компенсаций за работу с вредными и (или) опасными условиями труда</a:t>
            </a:r>
          </a:p>
          <a:p>
            <a:pPr>
              <a:buFont typeface="Wingdings" pitchFamily="2" charset="2"/>
              <a:buChar char="ü"/>
              <a:defRPr/>
            </a:pPr>
            <a:endParaRPr lang="ru-RU" dirty="0">
              <a:solidFill>
                <a:srgbClr val="3B1165"/>
              </a:solidFill>
            </a:endParaRPr>
          </a:p>
          <a:p>
            <a:pPr>
              <a:buFont typeface="Wingdings" pitchFamily="2" charset="2"/>
              <a:buChar char="ü"/>
              <a:defRPr/>
            </a:pPr>
            <a:r>
              <a:rPr lang="ru-RU" dirty="0">
                <a:solidFill>
                  <a:srgbClr val="3B1165"/>
                </a:solidFill>
              </a:rPr>
              <a:t>фактических условий труда работников</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Номер слайда 3"/>
          <p:cNvSpPr txBox="1">
            <a:spLocks noGrp="1"/>
          </p:cNvSpPr>
          <p:nvPr/>
        </p:nvSpPr>
        <p:spPr bwMode="auto">
          <a:xfrm>
            <a:off x="6588125" y="6381750"/>
            <a:ext cx="2133600" cy="365125"/>
          </a:xfrm>
          <a:prstGeom prst="rect">
            <a:avLst/>
          </a:prstGeom>
          <a:noFill/>
          <a:ln w="9525">
            <a:noFill/>
            <a:miter lim="800000"/>
            <a:headEnd/>
            <a:tailEnd/>
          </a:ln>
        </p:spPr>
        <p:txBody>
          <a:bodyPr anchor="ctr"/>
          <a:lstStyle/>
          <a:p>
            <a:pPr algn="r">
              <a:spcBef>
                <a:spcPct val="20000"/>
              </a:spcBef>
            </a:pPr>
            <a:fld id="{E3490E74-9CC7-4396-A658-08A029020F89}" type="slidenum">
              <a:rPr lang="ru-RU">
                <a:solidFill>
                  <a:srgbClr val="626262"/>
                </a:solidFill>
                <a:latin typeface="Arial Black" pitchFamily="34" charset="0"/>
              </a:rPr>
              <a:pPr algn="r">
                <a:spcBef>
                  <a:spcPct val="20000"/>
                </a:spcBef>
              </a:pPr>
              <a:t>25</a:t>
            </a:fld>
            <a:endParaRPr lang="ru-RU">
              <a:solidFill>
                <a:srgbClr val="626262"/>
              </a:solidFill>
              <a:latin typeface="Arial Black" pitchFamily="34" charset="0"/>
            </a:endParaRPr>
          </a:p>
        </p:txBody>
      </p:sp>
      <p:sp>
        <p:nvSpPr>
          <p:cNvPr id="55299" name="Заголовок 1"/>
          <p:cNvSpPr>
            <a:spLocks noGrp="1"/>
          </p:cNvSpPr>
          <p:nvPr>
            <p:ph type="title" idx="4294967295"/>
          </p:nvPr>
        </p:nvSpPr>
        <p:spPr>
          <a:xfrm>
            <a:off x="457200" y="274638"/>
            <a:ext cx="8229600" cy="706437"/>
          </a:xfrm>
        </p:spPr>
        <p:txBody>
          <a:bodyPr/>
          <a:lstStyle/>
          <a:p>
            <a:r>
              <a:rPr lang="ru-RU" sz="2000" b="1" smtClean="0">
                <a:solidFill>
                  <a:schemeClr val="tx2"/>
                </a:solidFill>
                <a:latin typeface="Helios"/>
              </a:rPr>
              <a:t>ЭКСПЕРТИЗА КАЧЕСТВА СПЕЦИАЛЬНОЙ ОЦЕНКИ УСЛОВИЙ ТРУДА</a:t>
            </a:r>
          </a:p>
        </p:txBody>
      </p:sp>
      <p:sp>
        <p:nvSpPr>
          <p:cNvPr id="55301"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55302" name="Picture 14"/>
          <p:cNvPicPr>
            <a:picLocks noChangeAspect="1" noChangeArrowheads="1"/>
          </p:cNvPicPr>
          <p:nvPr/>
        </p:nvPicPr>
        <p:blipFill>
          <a:blip r:embed="rId2" cstate="print"/>
          <a:srcRect/>
          <a:stretch>
            <a:fillRect/>
          </a:stretch>
        </p:blipFill>
        <p:spPr bwMode="auto">
          <a:xfrm>
            <a:off x="911225" y="0"/>
            <a:ext cx="1428750" cy="114300"/>
          </a:xfrm>
          <a:prstGeom prst="rect">
            <a:avLst/>
          </a:prstGeom>
          <a:noFill/>
          <a:ln w="9525">
            <a:noFill/>
            <a:miter lim="800000"/>
            <a:headEnd/>
            <a:tailEnd/>
          </a:ln>
        </p:spPr>
      </p:pic>
      <p:sp>
        <p:nvSpPr>
          <p:cNvPr id="26" name="Прямоугольник 25"/>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graphicFrame>
        <p:nvGraphicFramePr>
          <p:cNvPr id="29" name="Схема 28"/>
          <p:cNvGraphicFramePr/>
          <p:nvPr/>
        </p:nvGraphicFramePr>
        <p:xfrm>
          <a:off x="251520" y="980728"/>
          <a:ext cx="8784976"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1258888" y="981075"/>
            <a:ext cx="6842125" cy="646113"/>
          </a:xfrm>
          <a:prstGeom prst="rect">
            <a:avLst/>
          </a:prstGeom>
          <a:noFill/>
          <a:ln>
            <a:solidFill>
              <a:schemeClr val="accent4"/>
            </a:solidFill>
          </a:ln>
        </p:spPr>
        <p:txBody>
          <a:bodyPr>
            <a:spAutoFit/>
          </a:bodyPr>
          <a:lstStyle/>
          <a:p>
            <a:pPr algn="ctr">
              <a:defRPr/>
            </a:pPr>
            <a:r>
              <a:rPr lang="ru-RU" dirty="0"/>
              <a:t>В рамках государственной экспертизы условий труда, предусмотренной Трудовым кодексом Российской Федерации</a:t>
            </a:r>
          </a:p>
        </p:txBody>
      </p:sp>
      <p:sp>
        <p:nvSpPr>
          <p:cNvPr id="10" name="Прямоугольник 9"/>
          <p:cNvSpPr/>
          <p:nvPr/>
        </p:nvSpPr>
        <p:spPr>
          <a:xfrm>
            <a:off x="971550" y="4221163"/>
            <a:ext cx="2808288" cy="431800"/>
          </a:xfrm>
          <a:prstGeom prst="rect">
            <a:avLst/>
          </a:prstGeom>
          <a:ln/>
        </p:spPr>
        <p:style>
          <a:lnRef idx="2">
            <a:schemeClr val="accent5"/>
          </a:lnRef>
          <a:fillRef idx="1">
            <a:schemeClr val="lt1"/>
          </a:fillRef>
          <a:effectRef idx="0">
            <a:schemeClr val="accent5"/>
          </a:effectRef>
          <a:fontRef idx="minor">
            <a:schemeClr val="dk1"/>
          </a:fontRef>
        </p:style>
        <p:txBody>
          <a:bodyPr anchor="ctr"/>
          <a:lstStyle/>
          <a:p>
            <a:pPr algn="ctr" fontAlgn="auto">
              <a:spcBef>
                <a:spcPts val="0"/>
              </a:spcBef>
              <a:spcAft>
                <a:spcPts val="0"/>
              </a:spcAft>
              <a:defRPr/>
            </a:pPr>
            <a:r>
              <a:rPr lang="ru-RU" sz="1400" b="1" dirty="0"/>
              <a:t>Платно</a:t>
            </a:r>
          </a:p>
        </p:txBody>
      </p:sp>
      <p:sp>
        <p:nvSpPr>
          <p:cNvPr id="11" name="Прямоугольник 10"/>
          <p:cNvSpPr/>
          <p:nvPr/>
        </p:nvSpPr>
        <p:spPr>
          <a:xfrm>
            <a:off x="5435600" y="4221163"/>
            <a:ext cx="3024188" cy="431800"/>
          </a:xfrm>
          <a:prstGeom prst="rect">
            <a:avLst/>
          </a:prstGeom>
          <a:ln/>
        </p:spPr>
        <p:style>
          <a:lnRef idx="2">
            <a:schemeClr val="accent5"/>
          </a:lnRef>
          <a:fillRef idx="1">
            <a:schemeClr val="lt1"/>
          </a:fillRef>
          <a:effectRef idx="0">
            <a:schemeClr val="accent5"/>
          </a:effectRef>
          <a:fontRef idx="minor">
            <a:schemeClr val="dk1"/>
          </a:fontRef>
        </p:style>
        <p:txBody>
          <a:bodyPr anchor="ctr"/>
          <a:lstStyle/>
          <a:p>
            <a:pPr algn="ctr" fontAlgn="auto">
              <a:spcBef>
                <a:spcPts val="0"/>
              </a:spcBef>
              <a:spcAft>
                <a:spcPts val="0"/>
              </a:spcAft>
              <a:defRPr/>
            </a:pPr>
            <a:r>
              <a:rPr lang="ru-RU" sz="1400" b="1" dirty="0"/>
              <a:t>Бесплатно</a:t>
            </a:r>
          </a:p>
        </p:txBody>
      </p:sp>
      <p:sp>
        <p:nvSpPr>
          <p:cNvPr id="12" name="Прямоугольник 11"/>
          <p:cNvSpPr/>
          <p:nvPr/>
        </p:nvSpPr>
        <p:spPr>
          <a:xfrm>
            <a:off x="3348038" y="5013325"/>
            <a:ext cx="5327650" cy="1295400"/>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a:p>
        </p:txBody>
      </p:sp>
      <p:sp>
        <p:nvSpPr>
          <p:cNvPr id="13" name="Прямоугольник 12"/>
          <p:cNvSpPr/>
          <p:nvPr/>
        </p:nvSpPr>
        <p:spPr>
          <a:xfrm>
            <a:off x="1116013" y="5300663"/>
            <a:ext cx="2592387" cy="574675"/>
          </a:xfrm>
          <a:prstGeom prst="rect">
            <a:avLst/>
          </a:prstGeom>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ru-RU" sz="1400" b="1" dirty="0"/>
              <a:t>Разногласия по вопросам экспертизы качества СОУТ</a:t>
            </a:r>
          </a:p>
        </p:txBody>
      </p:sp>
      <p:sp>
        <p:nvSpPr>
          <p:cNvPr id="14" name="TextBox 13"/>
          <p:cNvSpPr txBox="1"/>
          <p:nvPr/>
        </p:nvSpPr>
        <p:spPr>
          <a:xfrm>
            <a:off x="3708400" y="5084763"/>
            <a:ext cx="4895850" cy="985837"/>
          </a:xfrm>
          <a:prstGeom prst="rect">
            <a:avLst/>
          </a:prstGeom>
          <a:noFill/>
        </p:spPr>
        <p:txBody>
          <a:bodyPr>
            <a:spAutoFit/>
          </a:bodyPr>
          <a:lstStyle/>
          <a:p>
            <a:pPr algn="ctr">
              <a:defRPr/>
            </a:pPr>
            <a:r>
              <a:rPr lang="ru-RU" sz="1600" dirty="0">
                <a:solidFill>
                  <a:schemeClr val="tx2">
                    <a:lumMod val="75000"/>
                  </a:schemeClr>
                </a:solidFill>
              </a:rPr>
              <a:t>Минтруд России</a:t>
            </a:r>
          </a:p>
          <a:p>
            <a:pPr algn="ctr">
              <a:defRPr/>
            </a:pPr>
            <a:r>
              <a:rPr lang="ru-RU" sz="1400" dirty="0">
                <a:solidFill>
                  <a:schemeClr val="tx2">
                    <a:lumMod val="75000"/>
                  </a:schemeClr>
                </a:solidFill>
              </a:rPr>
              <a:t>(с учетом требований Федерального закона от 27.07.2010 № 210-ФЗ «Об организации предоставления государственных и муниципальных услуг»</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Заголовок 16"/>
          <p:cNvSpPr>
            <a:spLocks noGrp="1"/>
          </p:cNvSpPr>
          <p:nvPr>
            <p:ph type="ctrTitle" idx="4294967295"/>
          </p:nvPr>
        </p:nvSpPr>
        <p:spPr>
          <a:xfrm>
            <a:off x="250825" y="1052513"/>
            <a:ext cx="8642350" cy="792162"/>
          </a:xfrm>
          <a:ln/>
        </p:spPr>
        <p:txBody>
          <a:bodyPr/>
          <a:lstStyle/>
          <a:p>
            <a:r>
              <a:rPr lang="ru-RU" sz="2400" b="1" smtClean="0"/>
              <a:t>Гарантии и компенсации, предоставляемые работникам по результатам специальной оценки условий труда и основания их предоставления</a:t>
            </a:r>
            <a:r>
              <a:rPr lang="ru-RU" sz="1800" b="1" smtClean="0"/>
              <a:t/>
            </a:r>
            <a:br>
              <a:rPr lang="ru-RU" sz="1800" b="1" smtClean="0"/>
            </a:br>
            <a:r>
              <a:rPr lang="ru-RU" sz="2800" b="1" smtClean="0">
                <a:solidFill>
                  <a:srgbClr val="FF0000"/>
                </a:solidFill>
              </a:rPr>
              <a:t/>
            </a:r>
            <a:br>
              <a:rPr lang="ru-RU" sz="2800" b="1" smtClean="0">
                <a:solidFill>
                  <a:srgbClr val="FF0000"/>
                </a:solidFill>
              </a:rPr>
            </a:br>
            <a:r>
              <a:rPr lang="ru-RU" sz="2800" b="1" smtClean="0"/>
              <a:t/>
            </a:r>
            <a:br>
              <a:rPr lang="ru-RU" sz="2800" b="1" smtClean="0"/>
            </a:br>
            <a:r>
              <a:rPr lang="ru-RU" sz="2800" smtClean="0">
                <a:solidFill>
                  <a:srgbClr val="FF0000"/>
                </a:solidFill>
              </a:rPr>
              <a:t/>
            </a:r>
            <a:br>
              <a:rPr lang="ru-RU" sz="2800" smtClean="0">
                <a:solidFill>
                  <a:srgbClr val="FF0000"/>
                </a:solidFill>
              </a:rPr>
            </a:br>
            <a:endParaRPr lang="ru-RU" sz="2000" b="1" smtClean="0">
              <a:solidFill>
                <a:srgbClr val="0000CC"/>
              </a:solidFill>
            </a:endParaRPr>
          </a:p>
        </p:txBody>
      </p:sp>
      <p:sp>
        <p:nvSpPr>
          <p:cNvPr id="58371" name="Выноска со стрелкой вправо 1"/>
          <p:cNvSpPr>
            <a:spLocks noChangeArrowheads="1"/>
          </p:cNvSpPr>
          <p:nvPr/>
        </p:nvSpPr>
        <p:spPr bwMode="auto">
          <a:xfrm>
            <a:off x="0" y="1196975"/>
            <a:ext cx="2970213" cy="917575"/>
          </a:xfrm>
          <a:prstGeom prst="rightArrowCallout">
            <a:avLst>
              <a:gd name="adj1" fmla="val 64787"/>
              <a:gd name="adj2" fmla="val 32394"/>
              <a:gd name="adj3" fmla="val 90442"/>
              <a:gd name="adj4" fmla="val 79597"/>
            </a:avLst>
          </a:prstGeom>
          <a:gradFill rotWithShape="0">
            <a:gsLst>
              <a:gs pos="0">
                <a:srgbClr val="CCFFCC"/>
              </a:gs>
              <a:gs pos="100000">
                <a:srgbClr val="FFFFFF"/>
              </a:gs>
            </a:gsLst>
            <a:lin ang="2700000" scaled="1"/>
          </a:gradFill>
          <a:ln w="19050" algn="ctr">
            <a:solidFill>
              <a:srgbClr val="FF6600"/>
            </a:solidFill>
            <a:round/>
            <a:headEnd/>
            <a:tailEnd/>
          </a:ln>
        </p:spPr>
        <p:txBody>
          <a:bodyPr/>
          <a:lstStyle/>
          <a:p>
            <a:pPr algn="ctr"/>
            <a:r>
              <a:rPr lang="ru-RU" sz="1600" b="1">
                <a:sym typeface="Symbol" pitchFamily="18" charset="2"/>
              </a:rPr>
              <a:t>Повышенная оплата труда работника </a:t>
            </a:r>
          </a:p>
          <a:p>
            <a:pPr algn="ctr"/>
            <a:r>
              <a:rPr lang="ru-RU" sz="1600" b="1">
                <a:sym typeface="Symbol" pitchFamily="18" charset="2"/>
              </a:rPr>
              <a:t>( класс 3.1 и выше)</a:t>
            </a:r>
          </a:p>
        </p:txBody>
      </p:sp>
      <p:sp>
        <p:nvSpPr>
          <p:cNvPr id="4" name="Прямоугольник 3"/>
          <p:cNvSpPr/>
          <p:nvPr/>
        </p:nvSpPr>
        <p:spPr bwMode="auto">
          <a:xfrm>
            <a:off x="2771775" y="1268413"/>
            <a:ext cx="1673225" cy="917575"/>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a:lstStyle/>
          <a:p>
            <a:pPr algn="ctr">
              <a:defRPr/>
            </a:pPr>
            <a:endParaRPr lang="ru-RU" sz="1600" b="1" dirty="0">
              <a:solidFill>
                <a:srgbClr val="A50021"/>
              </a:solidFill>
              <a:latin typeface="Arial" charset="0"/>
              <a:sym typeface="Symbol" pitchFamily="18" charset="2"/>
            </a:endParaRPr>
          </a:p>
          <a:p>
            <a:pPr algn="ctr">
              <a:defRPr/>
            </a:pPr>
            <a:r>
              <a:rPr lang="ru-RU" sz="1600" b="1" dirty="0">
                <a:solidFill>
                  <a:srgbClr val="A50021"/>
                </a:solidFill>
                <a:latin typeface="Arial" charset="0"/>
                <a:sym typeface="Symbol" pitchFamily="18" charset="2"/>
              </a:rPr>
              <a:t>Статья 147 ТК РФ</a:t>
            </a:r>
          </a:p>
        </p:txBody>
      </p:sp>
      <p:sp>
        <p:nvSpPr>
          <p:cNvPr id="58373" name="Выноска со стрелкой вправо 37"/>
          <p:cNvSpPr>
            <a:spLocks noChangeArrowheads="1"/>
          </p:cNvSpPr>
          <p:nvPr/>
        </p:nvSpPr>
        <p:spPr bwMode="auto">
          <a:xfrm>
            <a:off x="0" y="2492375"/>
            <a:ext cx="3074988" cy="1004888"/>
          </a:xfrm>
          <a:prstGeom prst="rightArrowCallout">
            <a:avLst>
              <a:gd name="adj1" fmla="val 64787"/>
              <a:gd name="adj2" fmla="val 32394"/>
              <a:gd name="adj3" fmla="val 90554"/>
              <a:gd name="adj4" fmla="val 79597"/>
            </a:avLst>
          </a:prstGeom>
          <a:gradFill rotWithShape="0">
            <a:gsLst>
              <a:gs pos="0">
                <a:srgbClr val="CCFFCC"/>
              </a:gs>
              <a:gs pos="100000">
                <a:srgbClr val="FFFFFF"/>
              </a:gs>
            </a:gsLst>
            <a:lin ang="2700000" scaled="1"/>
          </a:gradFill>
          <a:ln w="19050" algn="ctr">
            <a:solidFill>
              <a:srgbClr val="FF6600"/>
            </a:solidFill>
            <a:round/>
            <a:headEnd/>
            <a:tailEnd/>
          </a:ln>
        </p:spPr>
        <p:txBody>
          <a:bodyPr/>
          <a:lstStyle/>
          <a:p>
            <a:pPr algn="ctr"/>
            <a:r>
              <a:rPr lang="ru-RU" sz="1600" b="1">
                <a:sym typeface="Symbol" pitchFamily="18" charset="2"/>
              </a:rPr>
              <a:t>Ежегодный дополнительный оплачиваемый отпуск </a:t>
            </a:r>
          </a:p>
          <a:p>
            <a:pPr algn="ctr"/>
            <a:r>
              <a:rPr lang="ru-RU" sz="1600" b="1">
                <a:sym typeface="Symbol" pitchFamily="18" charset="2"/>
              </a:rPr>
              <a:t>( класс 3.2  и выше)</a:t>
            </a:r>
          </a:p>
        </p:txBody>
      </p:sp>
      <p:sp>
        <p:nvSpPr>
          <p:cNvPr id="58374" name="Выноска со стрелкой вправо 38"/>
          <p:cNvSpPr>
            <a:spLocks noChangeArrowheads="1"/>
          </p:cNvSpPr>
          <p:nvPr/>
        </p:nvSpPr>
        <p:spPr bwMode="auto">
          <a:xfrm>
            <a:off x="0" y="3789363"/>
            <a:ext cx="3084513" cy="1079500"/>
          </a:xfrm>
          <a:prstGeom prst="rightArrowCallout">
            <a:avLst>
              <a:gd name="adj1" fmla="val 64787"/>
              <a:gd name="adj2" fmla="val 32394"/>
              <a:gd name="adj3" fmla="val 90549"/>
              <a:gd name="adj4" fmla="val 79597"/>
            </a:avLst>
          </a:prstGeom>
          <a:gradFill rotWithShape="0">
            <a:gsLst>
              <a:gs pos="0">
                <a:srgbClr val="CCFFCC"/>
              </a:gs>
              <a:gs pos="100000">
                <a:srgbClr val="FFFFFF"/>
              </a:gs>
            </a:gsLst>
            <a:lin ang="2700000" scaled="1"/>
          </a:gradFill>
          <a:ln w="19050" algn="ctr">
            <a:solidFill>
              <a:srgbClr val="FF6600"/>
            </a:solidFill>
            <a:round/>
            <a:headEnd/>
            <a:tailEnd/>
          </a:ln>
        </p:spPr>
        <p:txBody>
          <a:bodyPr/>
          <a:lstStyle/>
          <a:p>
            <a:pPr algn="ctr"/>
            <a:r>
              <a:rPr lang="ru-RU" sz="1600" b="1">
                <a:sym typeface="Symbol" pitchFamily="18" charset="2"/>
              </a:rPr>
              <a:t>Сокращенная продолжительность рабочего времени </a:t>
            </a:r>
          </a:p>
          <a:p>
            <a:pPr algn="ctr"/>
            <a:r>
              <a:rPr lang="ru-RU" sz="1600" b="1">
                <a:sym typeface="Symbol" pitchFamily="18" charset="2"/>
              </a:rPr>
              <a:t>( класс 3.3 и выше)</a:t>
            </a:r>
          </a:p>
        </p:txBody>
      </p:sp>
      <p:sp>
        <p:nvSpPr>
          <p:cNvPr id="58375" name="Выноска со стрелкой вправо 39"/>
          <p:cNvSpPr>
            <a:spLocks noChangeArrowheads="1"/>
          </p:cNvSpPr>
          <p:nvPr/>
        </p:nvSpPr>
        <p:spPr bwMode="auto">
          <a:xfrm>
            <a:off x="0" y="5084763"/>
            <a:ext cx="3098800" cy="1368425"/>
          </a:xfrm>
          <a:prstGeom prst="rightArrowCallout">
            <a:avLst>
              <a:gd name="adj1" fmla="val 64787"/>
              <a:gd name="adj2" fmla="val 32394"/>
              <a:gd name="adj3" fmla="val 71437"/>
              <a:gd name="adj4" fmla="val 67407"/>
            </a:avLst>
          </a:prstGeom>
          <a:gradFill rotWithShape="0">
            <a:gsLst>
              <a:gs pos="0">
                <a:srgbClr val="CCFFCC"/>
              </a:gs>
              <a:gs pos="100000">
                <a:srgbClr val="FFFFFF"/>
              </a:gs>
            </a:gsLst>
            <a:lin ang="2700000" scaled="1"/>
          </a:gradFill>
          <a:ln w="19050" algn="ctr">
            <a:solidFill>
              <a:srgbClr val="FF6600"/>
            </a:solidFill>
            <a:round/>
            <a:headEnd/>
            <a:tailEnd/>
          </a:ln>
        </p:spPr>
        <p:txBody>
          <a:bodyPr/>
          <a:lstStyle/>
          <a:p>
            <a:pPr algn="ctr"/>
            <a:r>
              <a:rPr lang="ru-RU" sz="1600" b="1">
                <a:sym typeface="Symbol" pitchFamily="18" charset="2"/>
              </a:rPr>
              <a:t>Молоко или другие равноценные пищевые продукты </a:t>
            </a:r>
          </a:p>
          <a:p>
            <a:pPr algn="ctr"/>
            <a:r>
              <a:rPr lang="ru-RU" sz="1600" b="1">
                <a:sym typeface="Symbol" pitchFamily="18" charset="2"/>
              </a:rPr>
              <a:t>( класс 3.1 и выше)</a:t>
            </a:r>
          </a:p>
        </p:txBody>
      </p:sp>
      <p:sp>
        <p:nvSpPr>
          <p:cNvPr id="58376" name="Выноска со стрелкой вправо 40"/>
          <p:cNvSpPr>
            <a:spLocks noChangeArrowheads="1"/>
          </p:cNvSpPr>
          <p:nvPr/>
        </p:nvSpPr>
        <p:spPr bwMode="auto">
          <a:xfrm>
            <a:off x="4572000" y="1196975"/>
            <a:ext cx="2970213" cy="1092200"/>
          </a:xfrm>
          <a:prstGeom prst="rightArrowCallout">
            <a:avLst>
              <a:gd name="adj1" fmla="val 64787"/>
              <a:gd name="adj2" fmla="val 32394"/>
              <a:gd name="adj3" fmla="val 90473"/>
              <a:gd name="adj4" fmla="val 79597"/>
            </a:avLst>
          </a:prstGeom>
          <a:gradFill rotWithShape="0">
            <a:gsLst>
              <a:gs pos="0">
                <a:srgbClr val="CCFFCC"/>
              </a:gs>
              <a:gs pos="100000">
                <a:srgbClr val="FFFFFF"/>
              </a:gs>
            </a:gsLst>
            <a:lin ang="2700000" scaled="1"/>
          </a:gradFill>
          <a:ln w="19050" algn="ctr">
            <a:solidFill>
              <a:srgbClr val="FF6600"/>
            </a:solidFill>
            <a:round/>
            <a:headEnd/>
            <a:tailEnd/>
          </a:ln>
        </p:spPr>
        <p:txBody>
          <a:bodyPr/>
          <a:lstStyle/>
          <a:p>
            <a:pPr algn="ctr"/>
            <a:r>
              <a:rPr lang="ru-RU" sz="1600" b="1">
                <a:sym typeface="Symbol" pitchFamily="18" charset="2"/>
              </a:rPr>
              <a:t>Лечебно-профилактическое питание </a:t>
            </a:r>
          </a:p>
          <a:p>
            <a:pPr algn="ctr"/>
            <a:r>
              <a:rPr lang="ru-RU" sz="1600" b="1">
                <a:sym typeface="Symbol" pitchFamily="18" charset="2"/>
              </a:rPr>
              <a:t>( класс 3.1 и выше)</a:t>
            </a:r>
          </a:p>
        </p:txBody>
      </p:sp>
      <p:sp>
        <p:nvSpPr>
          <p:cNvPr id="58377" name="Выноска со стрелкой вправо 41"/>
          <p:cNvSpPr>
            <a:spLocks noChangeArrowheads="1"/>
          </p:cNvSpPr>
          <p:nvPr/>
        </p:nvSpPr>
        <p:spPr bwMode="auto">
          <a:xfrm>
            <a:off x="4500563" y="2997200"/>
            <a:ext cx="2973387" cy="1044575"/>
          </a:xfrm>
          <a:prstGeom prst="rightArrowCallout">
            <a:avLst>
              <a:gd name="adj1" fmla="val 64787"/>
              <a:gd name="adj2" fmla="val 32394"/>
              <a:gd name="adj3" fmla="val 90614"/>
              <a:gd name="adj4" fmla="val 79597"/>
            </a:avLst>
          </a:prstGeom>
          <a:gradFill rotWithShape="0">
            <a:gsLst>
              <a:gs pos="0">
                <a:srgbClr val="CCFFCC"/>
              </a:gs>
              <a:gs pos="100000">
                <a:srgbClr val="FFFFFF"/>
              </a:gs>
            </a:gsLst>
            <a:lin ang="2700000" scaled="1"/>
          </a:gradFill>
          <a:ln w="19050" algn="ctr">
            <a:solidFill>
              <a:srgbClr val="FF6600"/>
            </a:solidFill>
            <a:round/>
            <a:headEnd/>
            <a:tailEnd/>
          </a:ln>
        </p:spPr>
        <p:txBody>
          <a:bodyPr/>
          <a:lstStyle/>
          <a:p>
            <a:pPr algn="ctr"/>
            <a:r>
              <a:rPr lang="ru-RU" sz="1600" b="1">
                <a:sym typeface="Symbol" pitchFamily="18" charset="2"/>
              </a:rPr>
              <a:t>Право на досрочное назначение трудовой пенсии </a:t>
            </a:r>
          </a:p>
          <a:p>
            <a:pPr algn="ctr"/>
            <a:r>
              <a:rPr lang="ru-RU" sz="1600" b="1">
                <a:sym typeface="Symbol" pitchFamily="18" charset="2"/>
              </a:rPr>
              <a:t>( класс 3.1 и выше)</a:t>
            </a:r>
          </a:p>
        </p:txBody>
      </p:sp>
      <p:sp>
        <p:nvSpPr>
          <p:cNvPr id="58378" name="Выноска со стрелкой вправо 42"/>
          <p:cNvSpPr>
            <a:spLocks noChangeArrowheads="1"/>
          </p:cNvSpPr>
          <p:nvPr/>
        </p:nvSpPr>
        <p:spPr bwMode="auto">
          <a:xfrm>
            <a:off x="4572000" y="4508500"/>
            <a:ext cx="2967038" cy="2016125"/>
          </a:xfrm>
          <a:prstGeom prst="rightArrowCallout">
            <a:avLst>
              <a:gd name="adj1" fmla="val 64787"/>
              <a:gd name="adj2" fmla="val 32394"/>
              <a:gd name="adj3" fmla="val 43564"/>
              <a:gd name="adj4" fmla="val 79597"/>
            </a:avLst>
          </a:prstGeom>
          <a:gradFill rotWithShape="0">
            <a:gsLst>
              <a:gs pos="0">
                <a:srgbClr val="CCFFCC"/>
              </a:gs>
              <a:gs pos="100000">
                <a:srgbClr val="FFFFFF"/>
              </a:gs>
            </a:gsLst>
            <a:lin ang="2700000" scaled="1"/>
          </a:gradFill>
          <a:ln w="19050" algn="ctr">
            <a:solidFill>
              <a:srgbClr val="FF6600"/>
            </a:solidFill>
            <a:round/>
            <a:headEnd/>
            <a:tailEnd/>
          </a:ln>
        </p:spPr>
        <p:txBody>
          <a:bodyPr/>
          <a:lstStyle/>
          <a:p>
            <a:pPr algn="ctr"/>
            <a:r>
              <a:rPr lang="ru-RU" sz="1600" b="1">
                <a:sym typeface="Symbol" pitchFamily="18" charset="2"/>
              </a:rPr>
              <a:t>Проведение медицинских осмотров </a:t>
            </a:r>
          </a:p>
          <a:p>
            <a:pPr algn="ctr"/>
            <a:r>
              <a:rPr lang="ru-RU" sz="1600" b="1">
                <a:sym typeface="Symbol" pitchFamily="18" charset="2"/>
              </a:rPr>
              <a:t>( производственные факторы с классом  3.1</a:t>
            </a:r>
          </a:p>
          <a:p>
            <a:pPr algn="ctr"/>
            <a:r>
              <a:rPr lang="ru-RU" sz="1600" b="1">
                <a:sym typeface="Symbol" pitchFamily="18" charset="2"/>
              </a:rPr>
              <a:t> и выше)</a:t>
            </a:r>
          </a:p>
        </p:txBody>
      </p:sp>
      <p:sp>
        <p:nvSpPr>
          <p:cNvPr id="6" name="Прямоугольник 5"/>
          <p:cNvSpPr/>
          <p:nvPr/>
        </p:nvSpPr>
        <p:spPr bwMode="auto">
          <a:xfrm>
            <a:off x="2700338" y="2565400"/>
            <a:ext cx="1668462" cy="862013"/>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a:lstStyle/>
          <a:p>
            <a:pPr algn="ctr">
              <a:defRPr/>
            </a:pPr>
            <a:r>
              <a:rPr lang="ru-RU" sz="1600" b="1" dirty="0">
                <a:solidFill>
                  <a:srgbClr val="A50021"/>
                </a:solidFill>
                <a:latin typeface="Arial" charset="0"/>
                <a:sym typeface="Symbol" pitchFamily="18" charset="2"/>
              </a:rPr>
              <a:t>Статья 117 ТК РФ и Списки 1974 г.</a:t>
            </a:r>
          </a:p>
        </p:txBody>
      </p:sp>
      <p:sp>
        <p:nvSpPr>
          <p:cNvPr id="44" name="Прямоугольник 43"/>
          <p:cNvSpPr/>
          <p:nvPr/>
        </p:nvSpPr>
        <p:spPr bwMode="auto">
          <a:xfrm>
            <a:off x="2627313" y="3933825"/>
            <a:ext cx="1728787" cy="792163"/>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a:lstStyle/>
          <a:p>
            <a:pPr algn="ctr">
              <a:defRPr/>
            </a:pPr>
            <a:r>
              <a:rPr lang="ru-RU" sz="1600" b="1" dirty="0">
                <a:solidFill>
                  <a:srgbClr val="A50021"/>
                </a:solidFill>
                <a:latin typeface="Arial" charset="0"/>
                <a:sym typeface="Symbol" pitchFamily="18" charset="2"/>
              </a:rPr>
              <a:t>Статья 92 ТК РФ и </a:t>
            </a:r>
          </a:p>
          <a:p>
            <a:pPr algn="ctr">
              <a:defRPr/>
            </a:pPr>
            <a:r>
              <a:rPr lang="ru-RU" sz="1600" b="1" dirty="0">
                <a:solidFill>
                  <a:srgbClr val="A50021"/>
                </a:solidFill>
                <a:latin typeface="Arial" charset="0"/>
                <a:sym typeface="Symbol" pitchFamily="18" charset="2"/>
              </a:rPr>
              <a:t>Списки 1974 г.</a:t>
            </a:r>
          </a:p>
        </p:txBody>
      </p:sp>
      <p:sp>
        <p:nvSpPr>
          <p:cNvPr id="45" name="Прямоугольник 44"/>
          <p:cNvSpPr/>
          <p:nvPr/>
        </p:nvSpPr>
        <p:spPr bwMode="auto">
          <a:xfrm>
            <a:off x="2627313" y="4797425"/>
            <a:ext cx="1800225" cy="1844675"/>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a:lstStyle/>
          <a:p>
            <a:pPr algn="ctr">
              <a:defRPr/>
            </a:pPr>
            <a:r>
              <a:rPr lang="ru-RU" sz="1600" b="1" dirty="0">
                <a:solidFill>
                  <a:srgbClr val="A50021"/>
                </a:solidFill>
                <a:latin typeface="Arial" charset="0"/>
                <a:sym typeface="Symbol" pitchFamily="18" charset="2"/>
              </a:rPr>
              <a:t>Статья </a:t>
            </a:r>
            <a:r>
              <a:rPr lang="ru-RU" sz="1600" b="1" dirty="0">
                <a:solidFill>
                  <a:srgbClr val="A50021"/>
                </a:solidFill>
                <a:latin typeface="Arial" charset="0"/>
                <a:sym typeface="Symbol" pitchFamily="18" charset="2"/>
              </a:rPr>
              <a:t>222 </a:t>
            </a:r>
            <a:r>
              <a:rPr lang="ru-RU" sz="1600" b="1" dirty="0">
                <a:solidFill>
                  <a:srgbClr val="A50021"/>
                </a:solidFill>
                <a:latin typeface="Arial" charset="0"/>
                <a:sym typeface="Symbol" pitchFamily="18" charset="2"/>
              </a:rPr>
              <a:t>ТК РФ </a:t>
            </a:r>
            <a:r>
              <a:rPr lang="ru-RU" sz="1600" b="1" dirty="0">
                <a:solidFill>
                  <a:srgbClr val="A50021"/>
                </a:solidFill>
                <a:latin typeface="Arial" charset="0"/>
                <a:sym typeface="Symbol" pitchFamily="18" charset="2"/>
              </a:rPr>
              <a:t>и Приказ Минздрава России </a:t>
            </a:r>
          </a:p>
          <a:p>
            <a:pPr algn="ctr">
              <a:defRPr/>
            </a:pPr>
            <a:r>
              <a:rPr lang="ru-RU" sz="1600" b="1" dirty="0">
                <a:solidFill>
                  <a:srgbClr val="A50021"/>
                </a:solidFill>
                <a:latin typeface="Arial" charset="0"/>
                <a:sym typeface="Symbol" pitchFamily="18" charset="2"/>
              </a:rPr>
              <a:t>от</a:t>
            </a:r>
            <a:r>
              <a:rPr lang="ru-RU" sz="1600" b="1" dirty="0"/>
              <a:t> </a:t>
            </a:r>
            <a:r>
              <a:rPr lang="ru-RU" sz="1600" b="1" dirty="0">
                <a:solidFill>
                  <a:srgbClr val="A50021"/>
                </a:solidFill>
                <a:latin typeface="Arial" charset="0"/>
              </a:rPr>
              <a:t>16 </a:t>
            </a:r>
            <a:r>
              <a:rPr lang="ru-RU" sz="1600" b="1" dirty="0">
                <a:solidFill>
                  <a:srgbClr val="A50021"/>
                </a:solidFill>
                <a:latin typeface="Arial" charset="0"/>
              </a:rPr>
              <a:t>февраля </a:t>
            </a:r>
            <a:r>
              <a:rPr lang="ru-RU" sz="1600" b="1" dirty="0">
                <a:solidFill>
                  <a:srgbClr val="A50021"/>
                </a:solidFill>
                <a:latin typeface="Arial" charset="0"/>
              </a:rPr>
              <a:t>2009       </a:t>
            </a:r>
            <a:r>
              <a:rPr lang="ru-RU" sz="1600" b="1" dirty="0">
                <a:solidFill>
                  <a:srgbClr val="A50021"/>
                </a:solidFill>
                <a:latin typeface="Arial" charset="0"/>
              </a:rPr>
              <a:t>№ 45н </a:t>
            </a:r>
          </a:p>
          <a:p>
            <a:pPr algn="ctr">
              <a:defRPr/>
            </a:pPr>
            <a:endParaRPr lang="ru-RU" sz="1600" b="1" dirty="0">
              <a:solidFill>
                <a:srgbClr val="A50021"/>
              </a:solidFill>
              <a:latin typeface="Arial" charset="0"/>
              <a:sym typeface="Symbol" pitchFamily="18" charset="2"/>
            </a:endParaRPr>
          </a:p>
        </p:txBody>
      </p:sp>
      <p:sp>
        <p:nvSpPr>
          <p:cNvPr id="7" name="Прямоугольник 6"/>
          <p:cNvSpPr/>
          <p:nvPr/>
        </p:nvSpPr>
        <p:spPr bwMode="auto">
          <a:xfrm>
            <a:off x="6948488" y="1125538"/>
            <a:ext cx="2195512" cy="1319212"/>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a:lstStyle/>
          <a:p>
            <a:pPr algn="ctr">
              <a:defRPr/>
            </a:pPr>
            <a:r>
              <a:rPr lang="ru-RU" sz="1600" b="1" dirty="0">
                <a:solidFill>
                  <a:srgbClr val="A50021"/>
                </a:solidFill>
                <a:latin typeface="Arial" charset="0"/>
                <a:sym typeface="Symbol" pitchFamily="18" charset="2"/>
              </a:rPr>
              <a:t>Статья 222 ТК РФ и </a:t>
            </a:r>
            <a:r>
              <a:rPr lang="ru-RU" sz="1600" b="1" dirty="0">
                <a:solidFill>
                  <a:srgbClr val="A50021"/>
                </a:solidFill>
                <a:latin typeface="Arial" charset="0"/>
                <a:sym typeface="Symbol" pitchFamily="18" charset="2"/>
              </a:rPr>
              <a:t>Приказ </a:t>
            </a:r>
            <a:r>
              <a:rPr lang="ru-RU" sz="1600" b="1" dirty="0">
                <a:solidFill>
                  <a:srgbClr val="A50021"/>
                </a:solidFill>
                <a:latin typeface="Arial" charset="0"/>
                <a:sym typeface="Symbol" pitchFamily="18" charset="2"/>
              </a:rPr>
              <a:t>Минздрава России от</a:t>
            </a:r>
            <a:r>
              <a:rPr lang="ru-RU" sz="1600" b="1" dirty="0"/>
              <a:t> </a:t>
            </a:r>
          </a:p>
          <a:p>
            <a:pPr algn="ctr">
              <a:defRPr/>
            </a:pPr>
            <a:r>
              <a:rPr lang="ru-RU" sz="1600" b="1" dirty="0">
                <a:solidFill>
                  <a:srgbClr val="A50021"/>
                </a:solidFill>
                <a:latin typeface="Arial" charset="0"/>
              </a:rPr>
              <a:t>16 февраля 2009 г.      № </a:t>
            </a:r>
            <a:r>
              <a:rPr lang="ru-RU" sz="1600" b="1" dirty="0">
                <a:solidFill>
                  <a:srgbClr val="A50021"/>
                </a:solidFill>
                <a:latin typeface="Arial" charset="0"/>
              </a:rPr>
              <a:t>46н </a:t>
            </a:r>
            <a:endParaRPr lang="ru-RU" sz="1600" b="1" dirty="0">
              <a:solidFill>
                <a:srgbClr val="A50021"/>
              </a:solidFill>
              <a:latin typeface="Arial" charset="0"/>
            </a:endParaRPr>
          </a:p>
        </p:txBody>
      </p:sp>
      <p:sp>
        <p:nvSpPr>
          <p:cNvPr id="46" name="Прямоугольник 45"/>
          <p:cNvSpPr/>
          <p:nvPr/>
        </p:nvSpPr>
        <p:spPr bwMode="auto">
          <a:xfrm>
            <a:off x="7019925" y="2781300"/>
            <a:ext cx="2124075" cy="1368425"/>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a:lstStyle/>
          <a:p>
            <a:pPr algn="ctr">
              <a:defRPr/>
            </a:pPr>
            <a:r>
              <a:rPr lang="ru-RU" sz="1600" b="1" dirty="0">
                <a:solidFill>
                  <a:srgbClr val="A50021"/>
                </a:solidFill>
                <a:latin typeface="Arial" charset="0"/>
              </a:rPr>
              <a:t>Пункт 1 подпункты  1-18  ст. 27 ФЗ </a:t>
            </a:r>
            <a:endParaRPr lang="ru-RU" sz="1600" b="1" dirty="0">
              <a:solidFill>
                <a:srgbClr val="A50021"/>
              </a:solidFill>
              <a:latin typeface="Arial" charset="0"/>
            </a:endParaRPr>
          </a:p>
          <a:p>
            <a:pPr algn="ctr">
              <a:defRPr/>
            </a:pPr>
            <a:r>
              <a:rPr lang="ru-RU" sz="1600" b="1" dirty="0">
                <a:solidFill>
                  <a:srgbClr val="A50021"/>
                </a:solidFill>
                <a:latin typeface="Arial" charset="0"/>
              </a:rPr>
              <a:t>№ </a:t>
            </a:r>
            <a:r>
              <a:rPr lang="ru-RU" sz="1600" b="1" dirty="0">
                <a:solidFill>
                  <a:srgbClr val="A50021"/>
                </a:solidFill>
                <a:latin typeface="Arial" charset="0"/>
              </a:rPr>
              <a:t>173 «О трудовых пенсиях в РФ»</a:t>
            </a:r>
          </a:p>
        </p:txBody>
      </p:sp>
      <p:sp>
        <p:nvSpPr>
          <p:cNvPr id="47" name="Прямоугольник 46"/>
          <p:cNvSpPr/>
          <p:nvPr/>
        </p:nvSpPr>
        <p:spPr bwMode="auto">
          <a:xfrm>
            <a:off x="7092950" y="4508500"/>
            <a:ext cx="2051050" cy="1944688"/>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a:lstStyle/>
          <a:p>
            <a:pPr algn="ctr">
              <a:defRPr/>
            </a:pPr>
            <a:r>
              <a:rPr lang="ru-RU" sz="1600" b="1" dirty="0">
                <a:solidFill>
                  <a:srgbClr val="A50021"/>
                </a:solidFill>
                <a:latin typeface="Arial" charset="0"/>
              </a:rPr>
              <a:t>Приложение N 1 к </a:t>
            </a:r>
            <a:r>
              <a:rPr lang="ru-RU" sz="1600" b="1" dirty="0">
                <a:solidFill>
                  <a:srgbClr val="A50021"/>
                </a:solidFill>
                <a:latin typeface="Arial" charset="0"/>
              </a:rPr>
              <a:t>приказу </a:t>
            </a:r>
            <a:r>
              <a:rPr lang="ru-RU" sz="1600" b="1" dirty="0">
                <a:solidFill>
                  <a:srgbClr val="A50021"/>
                </a:solidFill>
                <a:latin typeface="Arial" charset="0"/>
              </a:rPr>
              <a:t>Минздрава России от 12.04.2011 </a:t>
            </a:r>
            <a:r>
              <a:rPr lang="ru-RU" sz="1600" b="1" dirty="0">
                <a:solidFill>
                  <a:srgbClr val="A50021"/>
                </a:solidFill>
                <a:latin typeface="Arial" charset="0"/>
              </a:rPr>
              <a:t> № </a:t>
            </a:r>
            <a:r>
              <a:rPr lang="ru-RU" sz="1600" b="1" dirty="0">
                <a:solidFill>
                  <a:srgbClr val="A50021"/>
                </a:solidFill>
                <a:latin typeface="Arial" charset="0"/>
              </a:rPr>
              <a:t>302н</a:t>
            </a:r>
          </a:p>
        </p:txBody>
      </p:sp>
    </p:spTree>
  </p:cSld>
  <p:clrMapOvr>
    <a:masterClrMapping/>
  </p:clrMapOvr>
  <p:transition advClick="0" advTm="5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Заголовок 1"/>
          <p:cNvSpPr>
            <a:spLocks/>
          </p:cNvSpPr>
          <p:nvPr/>
        </p:nvSpPr>
        <p:spPr bwMode="auto">
          <a:xfrm>
            <a:off x="179388" y="188913"/>
            <a:ext cx="8856662" cy="433387"/>
          </a:xfrm>
          <a:prstGeom prst="rect">
            <a:avLst/>
          </a:prstGeom>
          <a:noFill/>
          <a:ln w="9525">
            <a:noFill/>
            <a:miter lim="800000"/>
            <a:headEnd/>
            <a:tailEnd/>
          </a:ln>
        </p:spPr>
        <p:txBody>
          <a:bodyPr anchor="ctr"/>
          <a:lstStyle/>
          <a:p>
            <a:pPr algn="ctr">
              <a:defRPr/>
            </a:pPr>
            <a:r>
              <a:rPr lang="ru-RU" sz="1600" b="1" dirty="0">
                <a:solidFill>
                  <a:schemeClr val="tx2"/>
                </a:solidFill>
                <a:latin typeface="Helios"/>
                <a:ea typeface="+mj-ea"/>
                <a:cs typeface="+mj-cs"/>
              </a:rPr>
              <a:t>УТВЕРЖДЕННЫЕ ПРИКАЗЫ МИНТРУДА РОССИИ, РАЗРАБОТАННЫЕ В РАЗВИТИЕ ФЕДЕРАЛЬНОГО ЗАКОНА «О СПЕЦИАЛЬНОЙ ОЦЕНКЕ УСЛОВИЙ ТРУДА»</a:t>
            </a:r>
            <a:endParaRPr lang="ru-RU" sz="1600" b="1" dirty="0">
              <a:solidFill>
                <a:schemeClr val="tx2"/>
              </a:solidFill>
              <a:latin typeface="Helios"/>
            </a:endParaRPr>
          </a:p>
        </p:txBody>
      </p:sp>
      <p:sp>
        <p:nvSpPr>
          <p:cNvPr id="60419"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60421" name="Picture 14"/>
          <p:cNvPicPr>
            <a:picLocks noChangeAspect="1" noChangeArrowheads="1"/>
          </p:cNvPicPr>
          <p:nvPr/>
        </p:nvPicPr>
        <p:blipFill>
          <a:blip r:embed="rId2" cstate="print"/>
          <a:srcRect/>
          <a:stretch>
            <a:fillRect/>
          </a:stretch>
        </p:blipFill>
        <p:spPr bwMode="auto">
          <a:xfrm>
            <a:off x="911225" y="0"/>
            <a:ext cx="1428750" cy="114300"/>
          </a:xfrm>
          <a:prstGeom prst="rect">
            <a:avLst/>
          </a:prstGeom>
          <a:noFill/>
          <a:ln w="9525">
            <a:noFill/>
            <a:miter lim="800000"/>
            <a:headEnd/>
            <a:tailEnd/>
          </a:ln>
        </p:spPr>
      </p:pic>
      <p:graphicFrame>
        <p:nvGraphicFramePr>
          <p:cNvPr id="16" name="Схема 15"/>
          <p:cNvGraphicFramePr/>
          <p:nvPr/>
        </p:nvGraphicFramePr>
        <p:xfrm>
          <a:off x="107504" y="764704"/>
          <a:ext cx="8856984" cy="5544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Номер слайда 9"/>
          <p:cNvSpPr txBox="1">
            <a:spLocks noGrp="1"/>
          </p:cNvSpPr>
          <p:nvPr/>
        </p:nvSpPr>
        <p:spPr>
          <a:xfrm>
            <a:off x="8701088" y="6492875"/>
            <a:ext cx="442912" cy="365125"/>
          </a:xfrm>
          <a:prstGeom prst="rect">
            <a:avLst/>
          </a:prstGeom>
          <a:noFill/>
        </p:spPr>
        <p:txBody>
          <a:bodyPr anchor="ctr"/>
          <a:lstStyle/>
          <a:p>
            <a:pPr algn="r" fontAlgn="auto">
              <a:spcBef>
                <a:spcPts val="0"/>
              </a:spcBef>
              <a:spcAft>
                <a:spcPts val="0"/>
              </a:spcAft>
              <a:defRPr/>
            </a:pPr>
            <a:fld id="{53FE727D-DD55-450E-9D03-B08337B12175}" type="slidenum">
              <a:rPr lang="ru-RU" sz="1600">
                <a:solidFill>
                  <a:schemeClr val="tx1">
                    <a:tint val="75000"/>
                  </a:schemeClr>
                </a:solidFill>
                <a:latin typeface="Arial Black" pitchFamily="34" charset="0"/>
                <a:cs typeface="+mn-cs"/>
              </a:rPr>
              <a:pPr algn="r" fontAlgn="auto">
                <a:spcBef>
                  <a:spcPts val="0"/>
                </a:spcBef>
                <a:spcAft>
                  <a:spcPts val="0"/>
                </a:spcAft>
                <a:defRPr/>
              </a:pPr>
              <a:t>3</a:t>
            </a:fld>
            <a:endParaRPr lang="ru-RU" sz="1600" dirty="0">
              <a:solidFill>
                <a:schemeClr val="tx1">
                  <a:tint val="75000"/>
                </a:schemeClr>
              </a:solidFill>
              <a:latin typeface="Arial Black" pitchFamily="34" charset="0"/>
              <a:cs typeface="+mn-cs"/>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Заголовок 1"/>
          <p:cNvSpPr>
            <a:spLocks/>
          </p:cNvSpPr>
          <p:nvPr/>
        </p:nvSpPr>
        <p:spPr bwMode="auto">
          <a:xfrm>
            <a:off x="179388" y="188913"/>
            <a:ext cx="8856662" cy="433387"/>
          </a:xfrm>
          <a:prstGeom prst="rect">
            <a:avLst/>
          </a:prstGeom>
          <a:noFill/>
          <a:ln w="9525">
            <a:noFill/>
            <a:miter lim="800000"/>
            <a:headEnd/>
            <a:tailEnd/>
          </a:ln>
        </p:spPr>
        <p:txBody>
          <a:bodyPr anchor="ctr"/>
          <a:lstStyle/>
          <a:p>
            <a:pPr algn="ctr">
              <a:defRPr/>
            </a:pPr>
            <a:r>
              <a:rPr lang="ru-RU" sz="1600" b="1" dirty="0">
                <a:solidFill>
                  <a:schemeClr val="tx2"/>
                </a:solidFill>
                <a:latin typeface="Helios"/>
                <a:ea typeface="+mj-ea"/>
                <a:cs typeface="+mj-cs"/>
              </a:rPr>
              <a:t>УТВЕРЖДЕННЫЕ ПРИКАЗЫ МИНТРУДА РОССИИ, РАЗРАБОТАННЫЕ В РАЗВИТИЕ ФЕДЕРАЛЬНОГО ЗАКОНА «О СПЕЦИАЛЬНОЙ ОЦЕНКЕ УСЛОВИЙ ТРУДА»</a:t>
            </a:r>
            <a:endParaRPr lang="ru-RU" sz="1600" b="1" dirty="0">
              <a:solidFill>
                <a:schemeClr val="tx2"/>
              </a:solidFill>
              <a:latin typeface="Helios"/>
            </a:endParaRPr>
          </a:p>
        </p:txBody>
      </p:sp>
      <p:sp>
        <p:nvSpPr>
          <p:cNvPr id="61443"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61445"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graphicFrame>
        <p:nvGraphicFramePr>
          <p:cNvPr id="16" name="Схема 15"/>
          <p:cNvGraphicFramePr/>
          <p:nvPr/>
        </p:nvGraphicFramePr>
        <p:xfrm>
          <a:off x="107504" y="764704"/>
          <a:ext cx="9036496" cy="55446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Номер слайда 9"/>
          <p:cNvSpPr txBox="1">
            <a:spLocks noGrp="1"/>
          </p:cNvSpPr>
          <p:nvPr/>
        </p:nvSpPr>
        <p:spPr>
          <a:xfrm>
            <a:off x="8629650" y="6492875"/>
            <a:ext cx="514350" cy="365125"/>
          </a:xfrm>
          <a:prstGeom prst="rect">
            <a:avLst/>
          </a:prstGeom>
          <a:noFill/>
        </p:spPr>
        <p:txBody>
          <a:bodyPr anchor="ctr"/>
          <a:lstStyle/>
          <a:p>
            <a:pPr algn="r" fontAlgn="auto">
              <a:spcBef>
                <a:spcPts val="0"/>
              </a:spcBef>
              <a:spcAft>
                <a:spcPts val="0"/>
              </a:spcAft>
              <a:defRPr/>
            </a:pPr>
            <a:fld id="{13C2D5BF-3F1B-4701-802F-04A6418F8534}" type="slidenum">
              <a:rPr lang="ru-RU" sz="1600">
                <a:solidFill>
                  <a:schemeClr val="tx1">
                    <a:tint val="75000"/>
                  </a:schemeClr>
                </a:solidFill>
                <a:latin typeface="Arial Black" pitchFamily="34" charset="0"/>
                <a:cs typeface="+mn-cs"/>
              </a:rPr>
              <a:pPr algn="r" fontAlgn="auto">
                <a:spcBef>
                  <a:spcPts val="0"/>
                </a:spcBef>
                <a:spcAft>
                  <a:spcPts val="0"/>
                </a:spcAft>
                <a:defRPr/>
              </a:pPr>
              <a:t>4</a:t>
            </a:fld>
            <a:endParaRPr lang="ru-RU" sz="1600" dirty="0">
              <a:solidFill>
                <a:schemeClr val="tx1">
                  <a:tint val="75000"/>
                </a:schemeClr>
              </a:solidFill>
              <a:latin typeface="Arial Black" pitchFamily="34" charset="0"/>
              <a:cs typeface="+mn-cs"/>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Заголовок 1"/>
          <p:cNvSpPr>
            <a:spLocks/>
          </p:cNvSpPr>
          <p:nvPr/>
        </p:nvSpPr>
        <p:spPr bwMode="auto">
          <a:xfrm>
            <a:off x="179388" y="188913"/>
            <a:ext cx="8856662" cy="433387"/>
          </a:xfrm>
          <a:prstGeom prst="rect">
            <a:avLst/>
          </a:prstGeom>
          <a:noFill/>
          <a:ln w="9525">
            <a:noFill/>
            <a:miter lim="800000"/>
            <a:headEnd/>
            <a:tailEnd/>
          </a:ln>
        </p:spPr>
        <p:txBody>
          <a:bodyPr anchor="ctr"/>
          <a:lstStyle/>
          <a:p>
            <a:pPr algn="ctr">
              <a:defRPr/>
            </a:pPr>
            <a:r>
              <a:rPr lang="ru-RU" sz="1600" b="1" dirty="0">
                <a:solidFill>
                  <a:schemeClr val="tx2"/>
                </a:solidFill>
                <a:latin typeface="Helios"/>
                <a:ea typeface="+mj-ea"/>
                <a:cs typeface="+mj-cs"/>
              </a:rPr>
              <a:t>ПРОЕКТЫ НОРМАТИВНЫХ ПРАВОВЫХ АКТОВ, РАЗРАБОТАННЫЕ В РАЗВИТИЕ ФЕДЕРАЛЬНОГО ЗАКОНА «О СПЕЦИАЛЬНОЙ ОЦЕНКЕ УСЛОВИЙ ТРУДА»</a:t>
            </a:r>
            <a:endParaRPr lang="ru-RU" sz="1600" b="1" dirty="0">
              <a:solidFill>
                <a:schemeClr val="tx2"/>
              </a:solidFill>
              <a:latin typeface="Helios"/>
            </a:endParaRPr>
          </a:p>
        </p:txBody>
      </p:sp>
      <p:sp>
        <p:nvSpPr>
          <p:cNvPr id="63491"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63493" name="Picture 14"/>
          <p:cNvPicPr>
            <a:picLocks noChangeAspect="1" noChangeArrowheads="1"/>
          </p:cNvPicPr>
          <p:nvPr/>
        </p:nvPicPr>
        <p:blipFill>
          <a:blip r:embed="rId2" cstate="print"/>
          <a:srcRect/>
          <a:stretch>
            <a:fillRect/>
          </a:stretch>
        </p:blipFill>
        <p:spPr bwMode="auto">
          <a:xfrm>
            <a:off x="911225" y="0"/>
            <a:ext cx="1428750" cy="114300"/>
          </a:xfrm>
          <a:prstGeom prst="rect">
            <a:avLst/>
          </a:prstGeom>
          <a:noFill/>
          <a:ln w="9525">
            <a:noFill/>
            <a:miter lim="800000"/>
            <a:headEnd/>
            <a:tailEnd/>
          </a:ln>
        </p:spPr>
      </p:pic>
      <p:graphicFrame>
        <p:nvGraphicFramePr>
          <p:cNvPr id="16" name="Схема 15"/>
          <p:cNvGraphicFramePr/>
          <p:nvPr/>
        </p:nvGraphicFramePr>
        <p:xfrm>
          <a:off x="323528" y="764704"/>
          <a:ext cx="8640960" cy="5616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Номер слайда 9"/>
          <p:cNvSpPr txBox="1">
            <a:spLocks noGrp="1"/>
          </p:cNvSpPr>
          <p:nvPr/>
        </p:nvSpPr>
        <p:spPr>
          <a:xfrm>
            <a:off x="8388350" y="6381750"/>
            <a:ext cx="647700" cy="339725"/>
          </a:xfrm>
          <a:prstGeom prst="rect">
            <a:avLst/>
          </a:prstGeom>
          <a:noFill/>
        </p:spPr>
        <p:txBody>
          <a:bodyPr anchor="ctr"/>
          <a:lstStyle/>
          <a:p>
            <a:pPr algn="r" fontAlgn="auto">
              <a:spcBef>
                <a:spcPts val="0"/>
              </a:spcBef>
              <a:spcAft>
                <a:spcPts val="0"/>
              </a:spcAft>
              <a:defRPr/>
            </a:pPr>
            <a:fld id="{603E4378-7046-4B19-B28E-9CA869D1D6FD}" type="slidenum">
              <a:rPr lang="ru-RU" sz="1600">
                <a:solidFill>
                  <a:schemeClr val="bg1">
                    <a:lumMod val="50000"/>
                  </a:schemeClr>
                </a:solidFill>
                <a:latin typeface="Arial Black" pitchFamily="34" charset="0"/>
                <a:cs typeface="+mn-cs"/>
              </a:rPr>
              <a:pPr algn="r" fontAlgn="auto">
                <a:spcBef>
                  <a:spcPts val="0"/>
                </a:spcBef>
                <a:spcAft>
                  <a:spcPts val="0"/>
                </a:spcAft>
                <a:defRPr/>
              </a:pPr>
              <a:t>5</a:t>
            </a:fld>
            <a:endParaRPr lang="ru-RU" sz="1600" dirty="0">
              <a:solidFill>
                <a:schemeClr val="bg1">
                  <a:lumMod val="50000"/>
                </a:schemeClr>
              </a:solidFill>
              <a:latin typeface="Arial Black" pitchFamily="34" charset="0"/>
              <a:cs typeface="+mn-cs"/>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Номер слайда 3"/>
          <p:cNvSpPr txBox="1">
            <a:spLocks noGrp="1"/>
          </p:cNvSpPr>
          <p:nvPr/>
        </p:nvSpPr>
        <p:spPr bwMode="auto">
          <a:xfrm>
            <a:off x="8701088" y="6492875"/>
            <a:ext cx="442912" cy="365125"/>
          </a:xfrm>
          <a:prstGeom prst="rect">
            <a:avLst/>
          </a:prstGeom>
          <a:noFill/>
          <a:ln w="9525">
            <a:noFill/>
            <a:miter lim="800000"/>
            <a:headEnd/>
            <a:tailEnd/>
          </a:ln>
        </p:spPr>
        <p:txBody>
          <a:bodyPr anchor="ctr"/>
          <a:lstStyle/>
          <a:p>
            <a:pPr algn="r">
              <a:spcBef>
                <a:spcPct val="20000"/>
              </a:spcBef>
            </a:pPr>
            <a:fld id="{3B0EA6D6-FB92-462A-8DCF-BFBE88D8A41B}" type="slidenum">
              <a:rPr lang="ru-RU" sz="1600" b="1">
                <a:solidFill>
                  <a:srgbClr val="626262"/>
                </a:solidFill>
                <a:latin typeface="Arial Black" pitchFamily="34" charset="0"/>
              </a:rPr>
              <a:pPr algn="r">
                <a:spcBef>
                  <a:spcPct val="20000"/>
                </a:spcBef>
              </a:pPr>
              <a:t>6</a:t>
            </a:fld>
            <a:endParaRPr lang="ru-RU" sz="1600" b="1">
              <a:solidFill>
                <a:srgbClr val="626262"/>
              </a:solidFill>
              <a:latin typeface="Arial Black" pitchFamily="34" charset="0"/>
            </a:endParaRPr>
          </a:p>
        </p:txBody>
      </p:sp>
      <p:sp>
        <p:nvSpPr>
          <p:cNvPr id="5" name="Заголовок 1"/>
          <p:cNvSpPr>
            <a:spLocks noGrp="1"/>
          </p:cNvSpPr>
          <p:nvPr>
            <p:ph type="title" idx="4294967295"/>
          </p:nvPr>
        </p:nvSpPr>
        <p:spPr>
          <a:xfrm>
            <a:off x="250825" y="274638"/>
            <a:ext cx="8642350" cy="706437"/>
          </a:xfrm>
        </p:spPr>
        <p:txBody>
          <a:bodyPr/>
          <a:lstStyle/>
          <a:p>
            <a:pPr>
              <a:defRPr/>
            </a:pPr>
            <a:r>
              <a:rPr lang="ru-RU" sz="2300" b="1" dirty="0" smtClean="0">
                <a:solidFill>
                  <a:schemeClr val="tx2"/>
                </a:solidFill>
                <a:latin typeface="+mn-lt"/>
              </a:rPr>
              <a:t>МЕТОДИКА ПРОВЕДЕНИЯ СПЕЦИАЛЬНОЙ ОЦЕНКИ УСЛОВИЙ ТРУДА</a:t>
            </a:r>
            <a:endParaRPr lang="ru-RU" sz="2300" b="1" dirty="0">
              <a:solidFill>
                <a:schemeClr val="tx2"/>
              </a:solidFill>
              <a:latin typeface="+mn-lt"/>
            </a:endParaRPr>
          </a:p>
        </p:txBody>
      </p:sp>
      <p:sp>
        <p:nvSpPr>
          <p:cNvPr id="64516"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64517" name="Picture 14"/>
          <p:cNvPicPr>
            <a:picLocks noChangeAspect="1" noChangeArrowheads="1"/>
          </p:cNvPicPr>
          <p:nvPr/>
        </p:nvPicPr>
        <p:blipFill>
          <a:blip r:embed="rId2" cstate="print"/>
          <a:srcRect/>
          <a:stretch>
            <a:fillRect/>
          </a:stretch>
        </p:blipFill>
        <p:spPr bwMode="auto">
          <a:xfrm>
            <a:off x="911225" y="0"/>
            <a:ext cx="1428750" cy="114300"/>
          </a:xfrm>
          <a:prstGeom prst="rect">
            <a:avLst/>
          </a:prstGeom>
          <a:noFill/>
          <a:ln w="9525">
            <a:noFill/>
            <a:miter lim="800000"/>
            <a:headEnd/>
            <a:tailEnd/>
          </a:ln>
        </p:spPr>
      </p:pic>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64519" name="Picture 2" descr="Молодой деловой человек, рисование галочку в окне на стеклян…"/>
          <p:cNvPicPr>
            <a:picLocks noChangeAspect="1" noChangeArrowheads="1"/>
          </p:cNvPicPr>
          <p:nvPr/>
        </p:nvPicPr>
        <p:blipFill>
          <a:blip r:embed="rId3" cstate="print"/>
          <a:srcRect/>
          <a:stretch>
            <a:fillRect/>
          </a:stretch>
        </p:blipFill>
        <p:spPr bwMode="auto">
          <a:xfrm>
            <a:off x="0" y="620713"/>
            <a:ext cx="2916238" cy="2187575"/>
          </a:xfrm>
          <a:prstGeom prst="rect">
            <a:avLst/>
          </a:prstGeom>
          <a:noFill/>
          <a:ln w="9525">
            <a:noFill/>
            <a:miter lim="800000"/>
            <a:headEnd/>
            <a:tailEnd/>
          </a:ln>
        </p:spPr>
      </p:pic>
      <p:sp>
        <p:nvSpPr>
          <p:cNvPr id="11" name="TextBox 10"/>
          <p:cNvSpPr txBox="1"/>
          <p:nvPr/>
        </p:nvSpPr>
        <p:spPr>
          <a:xfrm>
            <a:off x="1116013" y="2636838"/>
            <a:ext cx="7416800" cy="2673350"/>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just">
              <a:defRPr/>
            </a:pPr>
            <a:r>
              <a:rPr lang="ru-RU" sz="2400" b="1" dirty="0">
                <a:solidFill>
                  <a:schemeClr val="tx1"/>
                </a:solidFill>
              </a:rPr>
              <a:t>Методика проведения специальной оценки условий труда</a:t>
            </a:r>
            <a:r>
              <a:rPr lang="ru-RU" sz="2400" dirty="0">
                <a:solidFill>
                  <a:schemeClr val="tx1"/>
                </a:solidFill>
              </a:rPr>
              <a:t>, </a:t>
            </a:r>
            <a:r>
              <a:rPr lang="ru-RU" sz="2400" b="1" dirty="0">
                <a:solidFill>
                  <a:schemeClr val="tx1"/>
                </a:solidFill>
              </a:rPr>
              <a:t>Классификатор вредных и (или) опасных производственных факторов</a:t>
            </a:r>
            <a:r>
              <a:rPr lang="ru-RU" sz="2400" dirty="0">
                <a:solidFill>
                  <a:schemeClr val="tx1"/>
                </a:solidFill>
              </a:rPr>
              <a:t>, форма отчета о проведении специальной оценки условий труда и инструкция по ее заполнению, утверждены </a:t>
            </a:r>
            <a:r>
              <a:rPr lang="ru-RU" sz="2400" b="1" dirty="0">
                <a:solidFill>
                  <a:schemeClr val="tx1"/>
                </a:solidFill>
              </a:rPr>
              <a:t>приказом Минтруда России от 24 января 2014 г. № 33н</a:t>
            </a:r>
            <a:endParaRPr lang="ru-RU" sz="2400" b="1" dirty="0">
              <a:solidFill>
                <a:schemeClr val="tx1"/>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Номер слайда 4"/>
          <p:cNvSpPr>
            <a:spLocks noGrp="1"/>
          </p:cNvSpPr>
          <p:nvPr>
            <p:ph type="sldNum" sz="quarter" idx="12"/>
          </p:nvPr>
        </p:nvSpPr>
        <p:spPr bwMode="auto">
          <a:xfrm>
            <a:off x="8172450" y="6356350"/>
            <a:ext cx="51435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5715E869-EF85-438D-81CC-8385767A99E4}" type="slidenum">
              <a:rPr lang="ru-RU" sz="1800" smtClean="0">
                <a:solidFill>
                  <a:srgbClr val="626262"/>
                </a:solidFill>
                <a:latin typeface="Arial Black" pitchFamily="34" charset="0"/>
                <a:cs typeface="Arial" pitchFamily="34" charset="0"/>
              </a:rPr>
              <a:pPr fontAlgn="base">
                <a:spcBef>
                  <a:spcPct val="20000"/>
                </a:spcBef>
                <a:spcAft>
                  <a:spcPct val="0"/>
                </a:spcAft>
                <a:buFont typeface="Arial" pitchFamily="34" charset="0"/>
                <a:buNone/>
              </a:pPr>
              <a:t>7</a:t>
            </a:fld>
            <a:endParaRPr lang="ru-RU" sz="1800" smtClean="0">
              <a:solidFill>
                <a:srgbClr val="626262"/>
              </a:solidFill>
              <a:latin typeface="Arial Black" pitchFamily="34" charset="0"/>
              <a:cs typeface="Arial" pitchFamily="34" charset="0"/>
            </a:endParaRPr>
          </a:p>
        </p:txBody>
      </p:sp>
      <p:sp>
        <p:nvSpPr>
          <p:cNvPr id="9219" name="Заголовок 1"/>
          <p:cNvSpPr>
            <a:spLocks/>
          </p:cNvSpPr>
          <p:nvPr/>
        </p:nvSpPr>
        <p:spPr bwMode="auto">
          <a:xfrm>
            <a:off x="179388" y="333375"/>
            <a:ext cx="8856662" cy="433388"/>
          </a:xfrm>
          <a:prstGeom prst="rect">
            <a:avLst/>
          </a:prstGeom>
          <a:noFill/>
          <a:ln w="9525">
            <a:noFill/>
            <a:miter lim="800000"/>
            <a:headEnd/>
            <a:tailEnd/>
          </a:ln>
        </p:spPr>
        <p:txBody>
          <a:bodyPr anchor="ctr"/>
          <a:lstStyle/>
          <a:p>
            <a:pPr algn="ctr">
              <a:defRPr/>
            </a:pPr>
            <a:r>
              <a:rPr lang="ru-RU" sz="2400" b="1" dirty="0">
                <a:solidFill>
                  <a:schemeClr val="tx2">
                    <a:lumMod val="75000"/>
                  </a:schemeClr>
                </a:solidFill>
                <a:latin typeface="Helios"/>
                <a:ea typeface="+mj-ea"/>
                <a:cs typeface="+mj-cs"/>
              </a:rPr>
              <a:t>ЭТАПЫ СПЕЦИАЛЬНОЙ ОЦЕНКИ УСЛОВИЙ ТРУДА</a:t>
            </a:r>
            <a:endParaRPr lang="ru-RU" sz="2400" b="1" dirty="0">
              <a:solidFill>
                <a:schemeClr val="tx2">
                  <a:lumMod val="75000"/>
                </a:schemeClr>
              </a:solidFill>
              <a:latin typeface="Helios"/>
            </a:endParaRPr>
          </a:p>
        </p:txBody>
      </p:sp>
      <p:sp>
        <p:nvSpPr>
          <p:cNvPr id="10244"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10247"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10248" name="Прямоугольник 13"/>
          <p:cNvSpPr>
            <a:spLocks noChangeArrowheads="1"/>
          </p:cNvSpPr>
          <p:nvPr/>
        </p:nvSpPr>
        <p:spPr bwMode="auto">
          <a:xfrm>
            <a:off x="9861550" y="-119063"/>
            <a:ext cx="2286000" cy="400051"/>
          </a:xfrm>
          <a:prstGeom prst="rect">
            <a:avLst/>
          </a:prstGeom>
          <a:noFill/>
          <a:ln w="9525">
            <a:noFill/>
            <a:miter lim="800000"/>
            <a:headEnd/>
            <a:tailEnd/>
          </a:ln>
        </p:spPr>
        <p:txBody>
          <a:bodyPr>
            <a:spAutoFit/>
          </a:bodyPr>
          <a:lstStyle/>
          <a:p>
            <a:endParaRPr lang="ru-RU" sz="2000"/>
          </a:p>
        </p:txBody>
      </p:sp>
      <p:graphicFrame>
        <p:nvGraphicFramePr>
          <p:cNvPr id="18" name="Схема 17"/>
          <p:cNvGraphicFramePr/>
          <p:nvPr/>
        </p:nvGraphicFramePr>
        <p:xfrm>
          <a:off x="1475656" y="1340768"/>
          <a:ext cx="6840760" cy="43924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prohandmade.ru/wp-content/uploads/2012/01/422444a993249069c6858c5b538624d91.jpg"/>
          <p:cNvPicPr>
            <a:picLocks noChangeAspect="1" noChangeArrowheads="1"/>
          </p:cNvPicPr>
          <p:nvPr/>
        </p:nvPicPr>
        <p:blipFill>
          <a:blip r:embed="rId2" cstate="print"/>
          <a:srcRect/>
          <a:stretch>
            <a:fillRect/>
          </a:stretch>
        </p:blipFill>
        <p:spPr bwMode="auto">
          <a:xfrm>
            <a:off x="250825" y="2276475"/>
            <a:ext cx="863600" cy="647700"/>
          </a:xfrm>
          <a:prstGeom prst="rect">
            <a:avLst/>
          </a:prstGeom>
          <a:noFill/>
          <a:ln w="9525">
            <a:noFill/>
            <a:miter lim="800000"/>
            <a:headEnd/>
            <a:tailEnd/>
          </a:ln>
        </p:spPr>
      </p:pic>
      <p:sp>
        <p:nvSpPr>
          <p:cNvPr id="11267" name="Номер слайда 4"/>
          <p:cNvSpPr>
            <a:spLocks noGrp="1"/>
          </p:cNvSpPr>
          <p:nvPr>
            <p:ph type="sldNum" sz="quarter" idx="12"/>
          </p:nvPr>
        </p:nvSpPr>
        <p:spPr bwMode="auto">
          <a:xfrm>
            <a:off x="8172450" y="6356350"/>
            <a:ext cx="51435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634FC622-ED26-485B-A84B-C2ACD643606B}" type="slidenum">
              <a:rPr lang="ru-RU" sz="1800" smtClean="0">
                <a:solidFill>
                  <a:srgbClr val="626262"/>
                </a:solidFill>
                <a:latin typeface="Arial Black" pitchFamily="34" charset="0"/>
                <a:cs typeface="Arial" pitchFamily="34" charset="0"/>
              </a:rPr>
              <a:pPr fontAlgn="base">
                <a:spcBef>
                  <a:spcPct val="20000"/>
                </a:spcBef>
                <a:spcAft>
                  <a:spcPct val="0"/>
                </a:spcAft>
                <a:buFont typeface="Arial" pitchFamily="34" charset="0"/>
                <a:buNone/>
              </a:pPr>
              <a:t>8</a:t>
            </a:fld>
            <a:endParaRPr lang="ru-RU" sz="1800" smtClean="0">
              <a:solidFill>
                <a:srgbClr val="626262"/>
              </a:solidFill>
              <a:latin typeface="Arial Black" pitchFamily="34" charset="0"/>
              <a:cs typeface="Arial" pitchFamily="34" charset="0"/>
            </a:endParaRPr>
          </a:p>
        </p:txBody>
      </p:sp>
      <p:sp>
        <p:nvSpPr>
          <p:cNvPr id="11268" name="Заголовок 1"/>
          <p:cNvSpPr>
            <a:spLocks/>
          </p:cNvSpPr>
          <p:nvPr/>
        </p:nvSpPr>
        <p:spPr bwMode="auto">
          <a:xfrm>
            <a:off x="0" y="188913"/>
            <a:ext cx="8856663" cy="433387"/>
          </a:xfrm>
          <a:prstGeom prst="rect">
            <a:avLst/>
          </a:prstGeom>
          <a:noFill/>
          <a:ln w="9525">
            <a:noFill/>
            <a:miter lim="800000"/>
            <a:headEnd/>
            <a:tailEnd/>
          </a:ln>
        </p:spPr>
        <p:txBody>
          <a:bodyPr anchor="ctr"/>
          <a:lstStyle/>
          <a:p>
            <a:pPr algn="ctr"/>
            <a:endParaRPr lang="ru-RU" sz="1600" b="1">
              <a:solidFill>
                <a:schemeClr val="tx2"/>
              </a:solidFill>
              <a:latin typeface="Helios"/>
            </a:endParaRPr>
          </a:p>
        </p:txBody>
      </p:sp>
      <p:sp>
        <p:nvSpPr>
          <p:cNvPr id="11269"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11272"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10" name="Скругленный прямоугольник 9"/>
          <p:cNvSpPr/>
          <p:nvPr/>
        </p:nvSpPr>
        <p:spPr>
          <a:xfrm>
            <a:off x="250825" y="549275"/>
            <a:ext cx="4321175" cy="1008063"/>
          </a:xfrm>
          <a:prstGeom prst="roundRect">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2"/>
              </a:solidFill>
            </a:endParaRPr>
          </a:p>
        </p:txBody>
      </p:sp>
      <p:sp>
        <p:nvSpPr>
          <p:cNvPr id="11" name="Скругленный прямоугольник 10"/>
          <p:cNvSpPr/>
          <p:nvPr/>
        </p:nvSpPr>
        <p:spPr>
          <a:xfrm>
            <a:off x="2124075" y="2276475"/>
            <a:ext cx="2447925" cy="358775"/>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bg1">
                    <a:lumMod val="95000"/>
                  </a:schemeClr>
                </a:solidFill>
              </a:rPr>
              <a:t>Выявлены</a:t>
            </a:r>
          </a:p>
        </p:txBody>
      </p:sp>
      <p:sp>
        <p:nvSpPr>
          <p:cNvPr id="13" name="Скругленный прямоугольник 12"/>
          <p:cNvSpPr/>
          <p:nvPr/>
        </p:nvSpPr>
        <p:spPr>
          <a:xfrm>
            <a:off x="6372225" y="2852738"/>
            <a:ext cx="2447925" cy="4318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tx1"/>
                </a:solidFill>
              </a:rPr>
              <a:t>Не выявлены</a:t>
            </a:r>
          </a:p>
        </p:txBody>
      </p:sp>
      <p:sp>
        <p:nvSpPr>
          <p:cNvPr id="14" name="Скругленный прямоугольник 13"/>
          <p:cNvSpPr/>
          <p:nvPr/>
        </p:nvSpPr>
        <p:spPr>
          <a:xfrm>
            <a:off x="250825" y="2924175"/>
            <a:ext cx="5834063" cy="5048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tx2"/>
                </a:solidFill>
              </a:rPr>
              <a:t>Исследования и измерения идентифицированных факторов </a:t>
            </a:r>
          </a:p>
        </p:txBody>
      </p:sp>
      <p:sp>
        <p:nvSpPr>
          <p:cNvPr id="15" name="Скругленный прямоугольник 14"/>
          <p:cNvSpPr/>
          <p:nvPr/>
        </p:nvSpPr>
        <p:spPr>
          <a:xfrm>
            <a:off x="4932363" y="1773238"/>
            <a:ext cx="3887787" cy="57467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tx2"/>
                </a:solidFill>
              </a:rPr>
              <a:t>Идентификация вредных и опасных факторов</a:t>
            </a:r>
          </a:p>
        </p:txBody>
      </p:sp>
      <p:sp>
        <p:nvSpPr>
          <p:cNvPr id="16" name="TextBox 7"/>
          <p:cNvSpPr txBox="1">
            <a:spLocks noChangeArrowheads="1"/>
          </p:cNvSpPr>
          <p:nvPr/>
        </p:nvSpPr>
        <p:spPr bwMode="auto">
          <a:xfrm>
            <a:off x="611188" y="549275"/>
            <a:ext cx="3671887" cy="830263"/>
          </a:xfrm>
          <a:prstGeom prst="rect">
            <a:avLst/>
          </a:prstGeom>
          <a:noFill/>
          <a:ln w="9525">
            <a:noFill/>
            <a:miter lim="800000"/>
            <a:headEnd/>
            <a:tailEnd/>
          </a:ln>
        </p:spPr>
        <p:txBody>
          <a:bodyPr>
            <a:spAutoFit/>
          </a:bodyPr>
          <a:lstStyle/>
          <a:p>
            <a:pPr algn="ctr">
              <a:defRPr/>
            </a:pPr>
            <a:r>
              <a:rPr lang="ru-RU" sz="1600" b="1" dirty="0">
                <a:solidFill>
                  <a:schemeClr val="bg1"/>
                </a:solidFill>
                <a:latin typeface="+mn-lt"/>
                <a:cs typeface="Times New Roman" pitchFamily="18" charset="0"/>
              </a:rPr>
              <a:t>Рабочие места, сотрудников, чьи профессии предусмотрены Списками № 1 и № 2, 1974 года</a:t>
            </a:r>
          </a:p>
        </p:txBody>
      </p:sp>
      <p:sp>
        <p:nvSpPr>
          <p:cNvPr id="25" name="Скругленный прямоугольник 24"/>
          <p:cNvSpPr/>
          <p:nvPr/>
        </p:nvSpPr>
        <p:spPr>
          <a:xfrm>
            <a:off x="395288" y="4365625"/>
            <a:ext cx="2303462" cy="863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tx2"/>
                </a:solidFill>
              </a:rPr>
              <a:t>Вредные и опасные условия труда</a:t>
            </a:r>
          </a:p>
        </p:txBody>
      </p:sp>
      <p:sp>
        <p:nvSpPr>
          <p:cNvPr id="26" name="Скругленный прямоугольник 25"/>
          <p:cNvSpPr/>
          <p:nvPr/>
        </p:nvSpPr>
        <p:spPr>
          <a:xfrm>
            <a:off x="6372225" y="3716338"/>
            <a:ext cx="2520950" cy="86518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tx2"/>
                </a:solidFill>
              </a:rPr>
              <a:t>Декларирование соответствия условий труда </a:t>
            </a:r>
          </a:p>
        </p:txBody>
      </p:sp>
      <p:sp>
        <p:nvSpPr>
          <p:cNvPr id="37" name="Скругленный прямоугольник 36"/>
          <p:cNvSpPr/>
          <p:nvPr/>
        </p:nvSpPr>
        <p:spPr>
          <a:xfrm>
            <a:off x="4716463" y="620713"/>
            <a:ext cx="4319587" cy="936625"/>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b="1" dirty="0">
                <a:solidFill>
                  <a:schemeClr val="tx1"/>
                </a:solidFill>
              </a:rPr>
              <a:t>Рабочие места сотрудников,</a:t>
            </a:r>
            <a:r>
              <a:rPr lang="ru-RU" sz="1600" b="1" dirty="0">
                <a:solidFill>
                  <a:schemeClr val="tx1"/>
                </a:solidFill>
                <a:cs typeface="Times New Roman" pitchFamily="18" charset="0"/>
              </a:rPr>
              <a:t> чьи профессии не предусмотрены Списками № 1 и № 2, </a:t>
            </a:r>
          </a:p>
          <a:p>
            <a:pPr algn="ctr">
              <a:defRPr/>
            </a:pPr>
            <a:r>
              <a:rPr lang="ru-RU" sz="1600" b="1" dirty="0">
                <a:solidFill>
                  <a:schemeClr val="tx1"/>
                </a:solidFill>
                <a:cs typeface="Times New Roman" pitchFamily="18" charset="0"/>
              </a:rPr>
              <a:t>1974 года</a:t>
            </a:r>
            <a:endParaRPr lang="ru-RU" sz="1600" b="1" dirty="0">
              <a:solidFill>
                <a:schemeClr val="tx1"/>
              </a:solidFill>
            </a:endParaRPr>
          </a:p>
        </p:txBody>
      </p:sp>
      <p:sp>
        <p:nvSpPr>
          <p:cNvPr id="39" name="Скругленный прямоугольник 38"/>
          <p:cNvSpPr/>
          <p:nvPr/>
        </p:nvSpPr>
        <p:spPr>
          <a:xfrm>
            <a:off x="323850" y="3644900"/>
            <a:ext cx="5400675" cy="431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tx2"/>
                </a:solidFill>
              </a:rPr>
              <a:t>Определение класса условий труда</a:t>
            </a:r>
          </a:p>
        </p:txBody>
      </p:sp>
      <p:pic>
        <p:nvPicPr>
          <p:cNvPr id="11283" name="Picture 4" descr="http://www.restate.ru/materials/attachment/bc940a0a7c9408e8d9ae791c340fef8d526847cc/%D0%A1%D0%A0%D0%9E.jpg"/>
          <p:cNvPicPr>
            <a:picLocks noChangeAspect="1" noChangeArrowheads="1"/>
          </p:cNvPicPr>
          <p:nvPr/>
        </p:nvPicPr>
        <p:blipFill>
          <a:blip r:embed="rId4" cstate="print"/>
          <a:srcRect/>
          <a:stretch>
            <a:fillRect/>
          </a:stretch>
        </p:blipFill>
        <p:spPr bwMode="auto">
          <a:xfrm>
            <a:off x="250825" y="260350"/>
            <a:ext cx="576263" cy="479425"/>
          </a:xfrm>
          <a:prstGeom prst="rect">
            <a:avLst/>
          </a:prstGeom>
          <a:noFill/>
          <a:ln w="9525">
            <a:noFill/>
            <a:miter lim="800000"/>
            <a:headEnd/>
            <a:tailEnd/>
          </a:ln>
        </p:spPr>
      </p:pic>
      <p:sp>
        <p:nvSpPr>
          <p:cNvPr id="40" name="Скругленный прямоугольник 39"/>
          <p:cNvSpPr/>
          <p:nvPr/>
        </p:nvSpPr>
        <p:spPr>
          <a:xfrm>
            <a:off x="3563938" y="4365625"/>
            <a:ext cx="2447925" cy="863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tx2"/>
                </a:solidFill>
              </a:rPr>
              <a:t>Оптимальные и допустимые условия труда</a:t>
            </a:r>
          </a:p>
        </p:txBody>
      </p:sp>
      <p:sp>
        <p:nvSpPr>
          <p:cNvPr id="41" name="Скругленный прямоугольник 40"/>
          <p:cNvSpPr/>
          <p:nvPr/>
        </p:nvSpPr>
        <p:spPr>
          <a:xfrm>
            <a:off x="250825" y="5445125"/>
            <a:ext cx="2592388" cy="79216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tx2"/>
                </a:solidFill>
              </a:rPr>
              <a:t>Дополнительные тарифы страховых взносов в ПРФ</a:t>
            </a:r>
          </a:p>
        </p:txBody>
      </p:sp>
      <p:sp>
        <p:nvSpPr>
          <p:cNvPr id="42" name="Скругленный прямоугольник 41"/>
          <p:cNvSpPr/>
          <p:nvPr/>
        </p:nvSpPr>
        <p:spPr>
          <a:xfrm>
            <a:off x="3203575" y="5589588"/>
            <a:ext cx="2879725" cy="8620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tx2"/>
                </a:solidFill>
              </a:rPr>
              <a:t>Иные гарантии и компенсации</a:t>
            </a:r>
          </a:p>
        </p:txBody>
      </p:sp>
      <p:cxnSp>
        <p:nvCxnSpPr>
          <p:cNvPr id="44" name="Прямая со стрелкой 43"/>
          <p:cNvCxnSpPr/>
          <p:nvPr/>
        </p:nvCxnSpPr>
        <p:spPr>
          <a:xfrm>
            <a:off x="1619250" y="1557338"/>
            <a:ext cx="0" cy="1366837"/>
          </a:xfrm>
          <a:prstGeom prst="straightConnector1">
            <a:avLst/>
          </a:prstGeom>
          <a:ln w="254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6" name="Прямая со стрелкой 45"/>
          <p:cNvCxnSpPr/>
          <p:nvPr/>
        </p:nvCxnSpPr>
        <p:spPr>
          <a:xfrm>
            <a:off x="6804025" y="1557338"/>
            <a:ext cx="0" cy="215900"/>
          </a:xfrm>
          <a:prstGeom prst="straightConnector1">
            <a:avLst/>
          </a:prstGeom>
          <a:ln w="19050">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3" name="Прямая со стрелкой 52"/>
          <p:cNvCxnSpPr>
            <a:stCxn id="15" idx="1"/>
            <a:endCxn id="11" idx="0"/>
          </p:cNvCxnSpPr>
          <p:nvPr/>
        </p:nvCxnSpPr>
        <p:spPr>
          <a:xfrm flipH="1">
            <a:off x="3348038" y="2060575"/>
            <a:ext cx="1584325" cy="215900"/>
          </a:xfrm>
          <a:prstGeom prst="straightConnector1">
            <a:avLst/>
          </a:prstGeom>
          <a:ln w="19050">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6" name="Прямая со стрелкой 55"/>
          <p:cNvCxnSpPr>
            <a:stCxn id="15" idx="2"/>
            <a:endCxn id="13" idx="0"/>
          </p:cNvCxnSpPr>
          <p:nvPr/>
        </p:nvCxnSpPr>
        <p:spPr>
          <a:xfrm>
            <a:off x="6875463" y="2347913"/>
            <a:ext cx="720725" cy="504825"/>
          </a:xfrm>
          <a:prstGeom prst="straightConnector1">
            <a:avLst/>
          </a:prstGeom>
          <a:ln w="19050">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8" name="Прямая со стрелкой 57"/>
          <p:cNvCxnSpPr/>
          <p:nvPr/>
        </p:nvCxnSpPr>
        <p:spPr>
          <a:xfrm>
            <a:off x="3348038" y="2636838"/>
            <a:ext cx="0" cy="288925"/>
          </a:xfrm>
          <a:prstGeom prst="straightConnector1">
            <a:avLst/>
          </a:prstGeom>
          <a:ln w="19050">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9" name="Прямая со стрелкой 68"/>
          <p:cNvCxnSpPr>
            <a:stCxn id="13" idx="2"/>
            <a:endCxn id="26" idx="0"/>
          </p:cNvCxnSpPr>
          <p:nvPr/>
        </p:nvCxnSpPr>
        <p:spPr>
          <a:xfrm>
            <a:off x="7596188" y="3284538"/>
            <a:ext cx="36512" cy="431800"/>
          </a:xfrm>
          <a:prstGeom prst="straightConnector1">
            <a:avLst/>
          </a:prstGeom>
          <a:ln w="19050">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2" name="Прямая со стрелкой 71"/>
          <p:cNvCxnSpPr/>
          <p:nvPr/>
        </p:nvCxnSpPr>
        <p:spPr>
          <a:xfrm>
            <a:off x="1619250" y="3429000"/>
            <a:ext cx="0" cy="215900"/>
          </a:xfrm>
          <a:prstGeom prst="straightConnector1">
            <a:avLst/>
          </a:prstGeom>
          <a:ln w="254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77" name="Прямая со стрелкой 76"/>
          <p:cNvCxnSpPr/>
          <p:nvPr/>
        </p:nvCxnSpPr>
        <p:spPr>
          <a:xfrm>
            <a:off x="4572000" y="3429000"/>
            <a:ext cx="0" cy="215900"/>
          </a:xfrm>
          <a:prstGeom prst="straightConnector1">
            <a:avLst/>
          </a:prstGeom>
          <a:ln w="19050">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9" name="Прямая со стрелкой 78"/>
          <p:cNvCxnSpPr/>
          <p:nvPr/>
        </p:nvCxnSpPr>
        <p:spPr>
          <a:xfrm>
            <a:off x="1619250" y="4076700"/>
            <a:ext cx="0" cy="287338"/>
          </a:xfrm>
          <a:prstGeom prst="straightConnector1">
            <a:avLst/>
          </a:prstGeom>
          <a:ln w="254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83" name="Прямая со стрелкой 82"/>
          <p:cNvCxnSpPr/>
          <p:nvPr/>
        </p:nvCxnSpPr>
        <p:spPr>
          <a:xfrm>
            <a:off x="1908175" y="5229225"/>
            <a:ext cx="1727200" cy="360363"/>
          </a:xfrm>
          <a:prstGeom prst="straightConnector1">
            <a:avLst/>
          </a:prstGeom>
          <a:ln w="254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87" name="Прямая со стрелкой 86"/>
          <p:cNvCxnSpPr/>
          <p:nvPr/>
        </p:nvCxnSpPr>
        <p:spPr>
          <a:xfrm>
            <a:off x="2339975" y="4076700"/>
            <a:ext cx="0" cy="287338"/>
          </a:xfrm>
          <a:prstGeom prst="straightConnector1">
            <a:avLst/>
          </a:prstGeom>
          <a:ln w="19050">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9" name="Прямая со стрелкой 88"/>
          <p:cNvCxnSpPr/>
          <p:nvPr/>
        </p:nvCxnSpPr>
        <p:spPr>
          <a:xfrm>
            <a:off x="5364163" y="4076700"/>
            <a:ext cx="0" cy="287338"/>
          </a:xfrm>
          <a:prstGeom prst="straightConnector1">
            <a:avLst/>
          </a:prstGeom>
          <a:ln w="19050">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8" name="Прямая со стрелкой 37"/>
          <p:cNvCxnSpPr/>
          <p:nvPr/>
        </p:nvCxnSpPr>
        <p:spPr>
          <a:xfrm>
            <a:off x="4500563" y="4076700"/>
            <a:ext cx="0" cy="287338"/>
          </a:xfrm>
          <a:prstGeom prst="straightConnector1">
            <a:avLst/>
          </a:prstGeom>
          <a:ln w="254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3" name="Прямая со стрелкой 42"/>
          <p:cNvCxnSpPr/>
          <p:nvPr/>
        </p:nvCxnSpPr>
        <p:spPr>
          <a:xfrm>
            <a:off x="1116013" y="5229225"/>
            <a:ext cx="0" cy="215900"/>
          </a:xfrm>
          <a:prstGeom prst="straightConnector1">
            <a:avLst/>
          </a:prstGeom>
          <a:ln w="254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5" name="Прямая со стрелкой 44"/>
          <p:cNvCxnSpPr>
            <a:stCxn id="25" idx="3"/>
          </p:cNvCxnSpPr>
          <p:nvPr/>
        </p:nvCxnSpPr>
        <p:spPr>
          <a:xfrm>
            <a:off x="2698750" y="4797425"/>
            <a:ext cx="1512888" cy="792163"/>
          </a:xfrm>
          <a:prstGeom prst="straightConnector1">
            <a:avLst/>
          </a:prstGeom>
          <a:ln w="19050">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302" name="Заголовок 1"/>
          <p:cNvSpPr>
            <a:spLocks/>
          </p:cNvSpPr>
          <p:nvPr/>
        </p:nvSpPr>
        <p:spPr bwMode="auto">
          <a:xfrm>
            <a:off x="179388" y="115888"/>
            <a:ext cx="8856662" cy="433387"/>
          </a:xfrm>
          <a:prstGeom prst="rect">
            <a:avLst/>
          </a:prstGeom>
          <a:noFill/>
          <a:ln w="9525">
            <a:noFill/>
            <a:miter lim="800000"/>
            <a:headEnd/>
            <a:tailEnd/>
          </a:ln>
        </p:spPr>
        <p:txBody>
          <a:bodyPr anchor="ctr"/>
          <a:lstStyle/>
          <a:p>
            <a:pPr algn="ctr"/>
            <a:r>
              <a:rPr lang="ru-RU" sz="2000" b="1">
                <a:solidFill>
                  <a:schemeClr val="tx2"/>
                </a:solidFill>
                <a:latin typeface="Helios"/>
              </a:rPr>
              <a:t>ПРОЦЕДУРА СПЕЦИАЛЬНОЙ ОЦЕНКИ УСЛОВИЙ ТРУДА</a:t>
            </a:r>
          </a:p>
        </p:txBody>
      </p:sp>
      <p:cxnSp>
        <p:nvCxnSpPr>
          <p:cNvPr id="50" name="Shape 49"/>
          <p:cNvCxnSpPr>
            <a:stCxn id="40" idx="3"/>
            <a:endCxn id="26" idx="2"/>
          </p:cNvCxnSpPr>
          <p:nvPr/>
        </p:nvCxnSpPr>
        <p:spPr>
          <a:xfrm flipV="1">
            <a:off x="6011863" y="4581525"/>
            <a:ext cx="1620837" cy="215900"/>
          </a:xfrm>
          <a:prstGeom prst="bentConnector2">
            <a:avLst/>
          </a:prstGeom>
          <a:ln w="22225">
            <a:solidFill>
              <a:schemeClr val="tx1"/>
            </a:solidFill>
            <a:tailEnd type="arrow"/>
          </a:ln>
          <a:effectLst>
            <a:outerShdw blurRad="50800" dist="50800" dir="5400000" algn="ctr" rotWithShape="0">
              <a:schemeClr val="accent1">
                <a:lumMod val="75000"/>
                <a:alpha val="96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Номер слайда 4"/>
          <p:cNvSpPr>
            <a:spLocks noGrp="1"/>
          </p:cNvSpPr>
          <p:nvPr>
            <p:ph type="sldNum" sz="quarter" idx="12"/>
          </p:nvPr>
        </p:nvSpPr>
        <p:spPr bwMode="auto">
          <a:xfrm>
            <a:off x="8172450" y="6356350"/>
            <a:ext cx="51435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F6A26C4F-0A6E-4A72-B151-AD07192EC357}" type="slidenum">
              <a:rPr lang="ru-RU" sz="1800" smtClean="0">
                <a:solidFill>
                  <a:srgbClr val="626262"/>
                </a:solidFill>
                <a:latin typeface="Arial Black" pitchFamily="34" charset="0"/>
                <a:cs typeface="Arial" pitchFamily="34" charset="0"/>
              </a:rPr>
              <a:pPr fontAlgn="base">
                <a:spcBef>
                  <a:spcPct val="20000"/>
                </a:spcBef>
                <a:spcAft>
                  <a:spcPct val="0"/>
                </a:spcAft>
                <a:buFont typeface="Arial" pitchFamily="34" charset="0"/>
                <a:buNone/>
              </a:pPr>
              <a:t>9</a:t>
            </a:fld>
            <a:endParaRPr lang="ru-RU" sz="1800" smtClean="0">
              <a:solidFill>
                <a:srgbClr val="626262"/>
              </a:solidFill>
              <a:latin typeface="Arial Black" pitchFamily="34" charset="0"/>
              <a:cs typeface="Arial" pitchFamily="34" charset="0"/>
            </a:endParaRPr>
          </a:p>
        </p:txBody>
      </p:sp>
      <p:sp>
        <p:nvSpPr>
          <p:cNvPr id="12291" name="Заголовок 1"/>
          <p:cNvSpPr>
            <a:spLocks/>
          </p:cNvSpPr>
          <p:nvPr/>
        </p:nvSpPr>
        <p:spPr bwMode="auto">
          <a:xfrm>
            <a:off x="179388" y="260350"/>
            <a:ext cx="8856662" cy="576263"/>
          </a:xfrm>
          <a:prstGeom prst="rect">
            <a:avLst/>
          </a:prstGeom>
          <a:noFill/>
          <a:ln w="9525">
            <a:noFill/>
            <a:miter lim="800000"/>
            <a:headEnd/>
            <a:tailEnd/>
          </a:ln>
        </p:spPr>
        <p:txBody>
          <a:bodyPr anchor="ctr"/>
          <a:lstStyle/>
          <a:p>
            <a:pPr algn="ctr"/>
            <a:r>
              <a:rPr lang="ru-RU" sz="2000" b="1">
                <a:solidFill>
                  <a:schemeClr val="tx2"/>
                </a:solidFill>
                <a:latin typeface="Helios"/>
              </a:rPr>
              <a:t>ФОРМИРОВАНИЕ КОМИССИИ ПО ПРОВЕДЕНИЮ СПЕЦИАЛЬНОЙ ОЦЕНКИ УСЛОВИЙ ТРУДА</a:t>
            </a:r>
          </a:p>
        </p:txBody>
      </p:sp>
      <p:sp>
        <p:nvSpPr>
          <p:cNvPr id="12292"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12295" name="Picture 14"/>
          <p:cNvPicPr>
            <a:picLocks noChangeAspect="1" noChangeArrowheads="1"/>
          </p:cNvPicPr>
          <p:nvPr/>
        </p:nvPicPr>
        <p:blipFill>
          <a:blip r:embed="rId2" cstate="print"/>
          <a:srcRect/>
          <a:stretch>
            <a:fillRect/>
          </a:stretch>
        </p:blipFill>
        <p:spPr bwMode="auto">
          <a:xfrm>
            <a:off x="911225" y="0"/>
            <a:ext cx="1428750" cy="114300"/>
          </a:xfrm>
          <a:prstGeom prst="rect">
            <a:avLst/>
          </a:prstGeom>
          <a:noFill/>
          <a:ln w="9525">
            <a:noFill/>
            <a:miter lim="800000"/>
            <a:headEnd/>
            <a:tailEnd/>
          </a:ln>
        </p:spPr>
      </p:pic>
      <p:graphicFrame>
        <p:nvGraphicFramePr>
          <p:cNvPr id="14" name="Схема 13"/>
          <p:cNvGraphicFramePr/>
          <p:nvPr/>
        </p:nvGraphicFramePr>
        <p:xfrm>
          <a:off x="251520" y="908720"/>
          <a:ext cx="8712968"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Скругленный прямоугольник 8"/>
          <p:cNvSpPr/>
          <p:nvPr/>
        </p:nvSpPr>
        <p:spPr>
          <a:xfrm>
            <a:off x="6372225" y="4005263"/>
            <a:ext cx="2592388" cy="1944687"/>
          </a:xfrm>
          <a:prstGeom prst="round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anchor="ctr"/>
          <a:lstStyle/>
          <a:p>
            <a:pPr algn="ctr"/>
            <a:r>
              <a:rPr lang="ru-RU" sz="1400" b="1">
                <a:solidFill>
                  <a:srgbClr val="FF0000"/>
                </a:solidFill>
                <a:cs typeface="Arial" pitchFamily="34" charset="0"/>
              </a:rPr>
              <a:t>ВАЖНО:</a:t>
            </a:r>
          </a:p>
          <a:p>
            <a:pPr algn="ctr"/>
            <a:r>
              <a:rPr lang="ru-RU" sz="1400" b="1">
                <a:solidFill>
                  <a:srgbClr val="FF0000"/>
                </a:solidFill>
                <a:cs typeface="Arial" pitchFamily="34" charset="0"/>
              </a:rPr>
              <a:t>Представители (эксперты) организации, проводящей специальную оценку условий труда в комиссию по проведению специальной оценки условий труда НЕ ВХОДЯТ</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C000"/>
        </a:solidFill>
        <a:ln>
          <a:noFill/>
        </a:ln>
      </a:spPr>
      <a:bodyPr anchor="ctr"/>
      <a:lstStyle>
        <a:defPPr algn="ctr" fontAlgn="auto">
          <a:spcBef>
            <a:spcPts val="0"/>
          </a:spcBef>
          <a:spcAft>
            <a:spcPts val="0"/>
          </a:spcAft>
          <a:defRPr sz="1400" b="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8749</TotalTime>
  <Words>2465</Words>
  <Application>Microsoft Office PowerPoint</Application>
  <PresentationFormat>Экран (4:3)</PresentationFormat>
  <Paragraphs>231</Paragraphs>
  <Slides>26</Slides>
  <Notes>4</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26</vt:i4>
      </vt:variant>
    </vt:vector>
  </HeadingPairs>
  <TitlesOfParts>
    <vt:vector size="35" baseType="lpstr">
      <vt:lpstr>Arial</vt:lpstr>
      <vt:lpstr>Calibri</vt:lpstr>
      <vt:lpstr>Helios</vt:lpstr>
      <vt:lpstr>Arial Black</vt:lpstr>
      <vt:lpstr>Times New Roman</vt:lpstr>
      <vt:lpstr>Wingdings</vt:lpstr>
      <vt:lpstr>Symbol</vt:lpstr>
      <vt:lpstr>+mj-lt</vt:lpstr>
      <vt:lpstr>Тема Office</vt:lpstr>
      <vt:lpstr>Специальная оценка условий труда  Методика проведения специальной оценки условий труда   ГОСУДАРСТВЕННАЯ ЭКСПЕРТИЗА УСЛОВИЙ ТРУДА </vt:lpstr>
      <vt:lpstr>Слайд 2</vt:lpstr>
      <vt:lpstr>Слайд 3</vt:lpstr>
      <vt:lpstr>Слайд 4</vt:lpstr>
      <vt:lpstr>Слайд 5</vt:lpstr>
      <vt:lpstr>МЕТОДИКА ПРОВЕДЕНИЯ СПЕЦИАЛЬНОЙ ОЦЕНКИ УСЛОВИЙ ТРУДА</vt:lpstr>
      <vt:lpstr>Слайд 7</vt:lpstr>
      <vt:lpstr>Слайд 8</vt:lpstr>
      <vt:lpstr>Слайд 9</vt:lpstr>
      <vt:lpstr>Слайд 10</vt:lpstr>
      <vt:lpstr>ИДЕНТИФИКАЦИЯ ПОТЕНЦИАЛЬНО ВРЕДНЫХ  (ОПАСНЫХ) ФАКТОРОВ</vt:lpstr>
      <vt:lpstr>ДЕКЛАРИРОВАНИЕ СООТВЕТСТВИЯ УСЛОВИЙ ТРУДА</vt:lpstr>
      <vt:lpstr>Исследования и измерения факторов производственной среды и трудового процесса</vt:lpstr>
      <vt:lpstr>КЛАССЫ УСЛОВИЙ ТРУДА</vt:lpstr>
      <vt:lpstr>СРЕДСТВА ИНДИВИДУАЛЬНОЙ ЗАЩИТЫ</vt:lpstr>
      <vt:lpstr>Слайд 16</vt:lpstr>
      <vt:lpstr>Слайд 17</vt:lpstr>
      <vt:lpstr>ДОПУСК НА РЫНОК В ОБЛАСТИ СПЕЦИАЛЬНОЙ ОЦЕНКИ УСЛОВИЙ ТРУДА </vt:lpstr>
      <vt:lpstr>ТРЕБОВАНИЯ К ЭКСПЕРТАМ</vt:lpstr>
      <vt:lpstr>ТРЕБОВАНИЯ К ИСПЫТАТЕЛЬНЫМ ЛАБОРАТОРИЯМ (ЦЕНТРАМ)</vt:lpstr>
      <vt:lpstr>ТРЕБОВАНИЯ К ИСПЫТАТЕЛЬНЫМ ЛАБОРАТОРИЯМ (ЦЕНТРАМ)</vt:lpstr>
      <vt:lpstr>Слайд 22</vt:lpstr>
      <vt:lpstr>ЭКСПЕРТИЗА КАЧЕСТВА СПЕЦИАЛЬНОЙ ОЦЕНКИ УСЛОВИЙ ТРУДА</vt:lpstr>
      <vt:lpstr>ГОСУДАРСТВЕННАЯ ЭКСПЕРТИЗА УСЛОВИЙ ТРУДА  (статья 216.1 Трудового кодекса Российской Федерации)</vt:lpstr>
      <vt:lpstr>ЭКСПЕРТИЗА КАЧЕСТВА СПЕЦИАЛЬНОЙ ОЦЕНКИ УСЛОВИЙ ТРУДА</vt:lpstr>
      <vt:lpstr>Гарантии и компенсации, предоставляемые работникам по результатам специальной оценки условий труда и основания их предоставления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RahmatulinVD</dc:creator>
  <cp:lastModifiedBy>Минсоцполитики 45.</cp:lastModifiedBy>
  <cp:revision>1082</cp:revision>
  <dcterms:created xsi:type="dcterms:W3CDTF">2012-09-14T15:26:24Z</dcterms:created>
  <dcterms:modified xsi:type="dcterms:W3CDTF">2014-12-16T11:40:28Z</dcterms:modified>
</cp:coreProperties>
</file>