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90" r:id="rId1"/>
    <p:sldMasterId id="2147485058" r:id="rId2"/>
    <p:sldMasterId id="2147485071" r:id="rId3"/>
  </p:sldMasterIdLst>
  <p:notesMasterIdLst>
    <p:notesMasterId r:id="rId54"/>
  </p:notesMasterIdLst>
  <p:handoutMasterIdLst>
    <p:handoutMasterId r:id="rId55"/>
  </p:handoutMasterIdLst>
  <p:sldIdLst>
    <p:sldId id="804" r:id="rId4"/>
    <p:sldId id="945" r:id="rId5"/>
    <p:sldId id="946" r:id="rId6"/>
    <p:sldId id="949" r:id="rId7"/>
    <p:sldId id="947" r:id="rId8"/>
    <p:sldId id="948" r:id="rId9"/>
    <p:sldId id="938" r:id="rId10"/>
    <p:sldId id="939" r:id="rId11"/>
    <p:sldId id="915" r:id="rId12"/>
    <p:sldId id="919" r:id="rId13"/>
    <p:sldId id="934" r:id="rId14"/>
    <p:sldId id="935" r:id="rId15"/>
    <p:sldId id="936" r:id="rId16"/>
    <p:sldId id="937" r:id="rId17"/>
    <p:sldId id="918" r:id="rId18"/>
    <p:sldId id="920" r:id="rId19"/>
    <p:sldId id="921" r:id="rId20"/>
    <p:sldId id="922" r:id="rId21"/>
    <p:sldId id="923" r:id="rId22"/>
    <p:sldId id="924" r:id="rId23"/>
    <p:sldId id="925" r:id="rId24"/>
    <p:sldId id="926" r:id="rId25"/>
    <p:sldId id="927" r:id="rId26"/>
    <p:sldId id="928" r:id="rId27"/>
    <p:sldId id="940" r:id="rId28"/>
    <p:sldId id="942" r:id="rId29"/>
    <p:sldId id="943" r:id="rId30"/>
    <p:sldId id="941" r:id="rId31"/>
    <p:sldId id="944" r:id="rId32"/>
    <p:sldId id="950" r:id="rId33"/>
    <p:sldId id="951" r:id="rId34"/>
    <p:sldId id="952" r:id="rId35"/>
    <p:sldId id="953" r:id="rId36"/>
    <p:sldId id="954" r:id="rId37"/>
    <p:sldId id="955" r:id="rId38"/>
    <p:sldId id="967" r:id="rId39"/>
    <p:sldId id="929" r:id="rId40"/>
    <p:sldId id="930" r:id="rId41"/>
    <p:sldId id="931" r:id="rId42"/>
    <p:sldId id="956" r:id="rId43"/>
    <p:sldId id="957" r:id="rId44"/>
    <p:sldId id="958" r:id="rId45"/>
    <p:sldId id="959" r:id="rId46"/>
    <p:sldId id="960" r:id="rId47"/>
    <p:sldId id="961" r:id="rId48"/>
    <p:sldId id="962" r:id="rId49"/>
    <p:sldId id="963" r:id="rId50"/>
    <p:sldId id="964" r:id="rId51"/>
    <p:sldId id="965" r:id="rId52"/>
    <p:sldId id="966" r:id="rId5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4DF582-5BB0-4F56-9F27-DFC9DA03A380}">
          <p14:sldIdLst>
            <p14:sldId id="804"/>
            <p14:sldId id="945"/>
            <p14:sldId id="946"/>
            <p14:sldId id="949"/>
            <p14:sldId id="947"/>
            <p14:sldId id="948"/>
            <p14:sldId id="938"/>
            <p14:sldId id="939"/>
          </p14:sldIdLst>
        </p14:section>
        <p14:section name="Раздел без заголовка" id="{C355F48B-FCFC-43C5-A5E7-79A972A0C4F2}">
          <p14:sldIdLst>
            <p14:sldId id="915"/>
            <p14:sldId id="919"/>
            <p14:sldId id="934"/>
            <p14:sldId id="935"/>
            <p14:sldId id="936"/>
            <p14:sldId id="937"/>
            <p14:sldId id="918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40"/>
            <p14:sldId id="942"/>
            <p14:sldId id="943"/>
            <p14:sldId id="941"/>
            <p14:sldId id="944"/>
            <p14:sldId id="950"/>
            <p14:sldId id="951"/>
            <p14:sldId id="952"/>
            <p14:sldId id="953"/>
            <p14:sldId id="954"/>
            <p14:sldId id="955"/>
            <p14:sldId id="967"/>
            <p14:sldId id="929"/>
            <p14:sldId id="930"/>
            <p14:sldId id="931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5">
          <p15:clr>
            <a:srgbClr val="A4A3A4"/>
          </p15:clr>
        </p15:guide>
        <p15:guide id="2" pos="385">
          <p15:clr>
            <a:srgbClr val="A4A3A4"/>
          </p15:clr>
        </p15:guide>
        <p15:guide id="3" pos="5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УНКИН АНДРЕЙ ВЕНЕДИКТОВИЧ" initials="САВ" lastIdx="6" clrIdx="0">
    <p:extLst>
      <p:ext uri="{19B8F6BF-5375-455C-9EA6-DF929625EA0E}">
        <p15:presenceInfo xmlns:p15="http://schemas.microsoft.com/office/powerpoint/2012/main" userId="S-1-5-21-3333730624-550809119-3065100466-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D6"/>
    <a:srgbClr val="B9D98F"/>
    <a:srgbClr val="6D9834"/>
    <a:srgbClr val="BFBFBF"/>
    <a:srgbClr val="76AA22"/>
    <a:srgbClr val="FF9911"/>
    <a:srgbClr val="92C450"/>
    <a:srgbClr val="557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5517" autoAdjust="0"/>
  </p:normalViewPr>
  <p:slideViewPr>
    <p:cSldViewPr snapToGrid="0">
      <p:cViewPr varScale="1">
        <p:scale>
          <a:sx n="116" d="100"/>
          <a:sy n="116" d="100"/>
        </p:scale>
        <p:origin x="1686" y="108"/>
      </p:cViewPr>
      <p:guideLst>
        <p:guide orient="horz" pos="4115"/>
        <p:guide pos="385"/>
        <p:guide pos="5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12" y="-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28" tIns="44564" rIns="89128" bIns="44564" numCol="1" anchor="t" anchorCtr="0" compatLnSpc="1">
            <a:prstTxWarp prst="textNoShape">
              <a:avLst/>
            </a:prstTxWarp>
          </a:bodyPr>
          <a:lstStyle>
            <a:lvl1pPr algn="l" defTabSz="88868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2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28" tIns="44564" rIns="89128" bIns="44564" numCol="1" anchor="t" anchorCtr="0" compatLnSpc="1">
            <a:prstTxWarp prst="textNoShape">
              <a:avLst/>
            </a:prstTxWarp>
          </a:bodyPr>
          <a:lstStyle>
            <a:lvl1pPr algn="r" defTabSz="88868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AAAB46-627B-4883-AECF-8DBFE23BECE0}" type="datetime1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378487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28" tIns="44564" rIns="89128" bIns="44564" numCol="1" anchor="b" anchorCtr="0" compatLnSpc="1">
            <a:prstTxWarp prst="textNoShape">
              <a:avLst/>
            </a:prstTxWarp>
          </a:bodyPr>
          <a:lstStyle>
            <a:lvl1pPr algn="l" defTabSz="88868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487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28" tIns="44564" rIns="89128" bIns="44564" numCol="1" anchor="b" anchorCtr="0" compatLnSpc="1">
            <a:prstTxWarp prst="textNoShape">
              <a:avLst/>
            </a:prstTxWarp>
          </a:bodyPr>
          <a:lstStyle>
            <a:lvl1pPr algn="r" defTabSz="8875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BCEC9A5-13C0-4008-B505-EBB91627CA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5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0" tIns="44632" rIns="89260" bIns="44632" numCol="1" anchor="t" anchorCtr="0" compatLnSpc="1">
            <a:prstTxWarp prst="textNoShape">
              <a:avLst/>
            </a:prstTxWarp>
          </a:bodyPr>
          <a:lstStyle>
            <a:lvl1pPr algn="l" defTabSz="888681">
              <a:defRPr sz="12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2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0" tIns="44632" rIns="89260" bIns="44632" numCol="1" anchor="t" anchorCtr="0" compatLnSpc="1">
            <a:prstTxWarp prst="textNoShape">
              <a:avLst/>
            </a:prstTxWarp>
          </a:bodyPr>
          <a:lstStyle>
            <a:lvl1pPr algn="r" defTabSz="888681">
              <a:defRPr sz="12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438D3A-FE2D-4A09-8210-227578EB7FEA}" type="datetime1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631" tIns="49818" rIns="99631" bIns="498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2625" y="4687666"/>
            <a:ext cx="5432426" cy="444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0" tIns="44632" rIns="89260" bIns="44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378487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0" tIns="44632" rIns="89260" bIns="44632" numCol="1" anchor="b" anchorCtr="0" compatLnSpc="1">
            <a:prstTxWarp prst="textNoShape">
              <a:avLst/>
            </a:prstTxWarp>
          </a:bodyPr>
          <a:lstStyle>
            <a:lvl1pPr algn="l" defTabSz="888681">
              <a:defRPr sz="12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487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0" tIns="44632" rIns="89260" bIns="44632" numCol="1" anchor="b" anchorCtr="0" compatLnSpc="1">
            <a:prstTxWarp prst="textNoShape">
              <a:avLst/>
            </a:prstTxWarp>
          </a:bodyPr>
          <a:lstStyle>
            <a:lvl1pPr algn="r" defTabSz="88755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8E6F39A-B6A7-46CF-8D11-E70499EDF3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6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421" indent="-284778" defTabSz="8796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111" indent="-227823" defTabSz="8796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755" indent="-227823" defTabSz="8796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0399" indent="-227823" defTabSz="8796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6043" indent="-227823" defTabSz="879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688" indent="-227823" defTabSz="879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333" indent="-227823" defTabSz="879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2977" indent="-227823" defTabSz="879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BF412-2F76-423E-8726-979694B3062B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25" y="744538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689244"/>
            <a:ext cx="4987925" cy="4441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240" indent="-226240" eaLnBrk="1" hangingPunct="1">
              <a:lnSpc>
                <a:spcPct val="90000"/>
              </a:lnSpc>
            </a:pPr>
            <a:r>
              <a:rPr lang="ru-RU" altLang="ru-RU" smtClean="0"/>
              <a:t>Титул</a:t>
            </a:r>
          </a:p>
          <a:p>
            <a:pPr marL="226240" indent="-22624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4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823" indent="-285701" eaLnBrk="0" hangingPunct="0"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2804" indent="-228561" eaLnBrk="0" hangingPunct="0"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599926" indent="-228561" eaLnBrk="0" hangingPunct="0"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047" indent="-228561" eaLnBrk="0" hangingPunct="0"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169" indent="-228561" defTabSz="44918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291" indent="-228561" defTabSz="44918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8413" indent="-228561" defTabSz="44918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5534" indent="-228561" defTabSz="44918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598" algn="l"/>
                <a:tab pos="896784" algn="l"/>
                <a:tab pos="1345969" algn="l"/>
                <a:tab pos="1795155" algn="l"/>
                <a:tab pos="2244341" algn="l"/>
                <a:tab pos="2693526" algn="l"/>
                <a:tab pos="3142711" algn="l"/>
                <a:tab pos="3591897" algn="l"/>
                <a:tab pos="4041082" algn="l"/>
                <a:tab pos="4490269" algn="l"/>
                <a:tab pos="4939454" algn="l"/>
                <a:tab pos="5388639" algn="l"/>
                <a:tab pos="5837824" algn="l"/>
                <a:tab pos="6287010" algn="l"/>
                <a:tab pos="6736195" algn="l"/>
                <a:tab pos="7185382" algn="l"/>
                <a:tab pos="7634566" algn="l"/>
                <a:tab pos="8083752" algn="l"/>
                <a:tab pos="8532937" algn="l"/>
                <a:tab pos="898212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78B2589-714B-45F6-BBFD-82E13CD85AA8}" type="slidenum">
              <a:rPr lang="en-GB" sz="1200">
                <a:solidFill>
                  <a:srgbClr val="FFFFFF"/>
                </a:solidFill>
              </a:rPr>
              <a:pPr/>
              <a:t>30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1275" y="9382125"/>
            <a:ext cx="29432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959EEFC-55D8-4176-94AF-B1DA82663E7D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7700" name="Text Box 2"/>
          <p:cNvSpPr txBox="1">
            <a:spLocks noChangeArrowheads="1"/>
          </p:cNvSpPr>
          <p:nvPr/>
        </p:nvSpPr>
        <p:spPr bwMode="auto">
          <a:xfrm>
            <a:off x="3851275" y="9382125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5" tIns="46792" rIns="89985" bIns="4679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825C5F6-93F7-4190-8CE7-EE8D7373ADF1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930276" y="739776"/>
            <a:ext cx="4938713" cy="3705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702" name="Rectangle 4"/>
          <p:cNvSpPr>
            <a:spLocks noGrp="1" noChangeArrowheads="1"/>
          </p:cNvSpPr>
          <p:nvPr>
            <p:ph type="body"/>
          </p:nvPr>
        </p:nvSpPr>
        <p:spPr>
          <a:xfrm>
            <a:off x="908050" y="4691063"/>
            <a:ext cx="4959350" cy="444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544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988" y="7681"/>
            <a:ext cx="387350" cy="4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</a:rPr>
              <a:t>]</a:t>
            </a:r>
            <a:endParaRPr lang="ru-RU" altLang="ru-RU" sz="1800" smtClean="0">
              <a:solidFill>
                <a:srgbClr val="DBDBE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</a:rPr>
              <a:t>ф</a:t>
            </a:r>
            <a:endParaRPr lang="ru-RU" sz="2200" dirty="0" smtClean="0">
              <a:solidFill>
                <a:srgbClr val="DBDBE9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6373E578-BB0A-4E24-A758-67DCA7262F17}" type="slidenum">
              <a:rPr lang="ru-RU" sz="18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6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F0D164FE-445D-416D-9019-84EFE893B8E8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6031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7FC63FD5-BA21-4DFA-ABB7-B95D33628987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9009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20DE7547-6E12-4E7B-80BE-F39AF2459BE0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0899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EAA53EC6-F9AF-4378-AD18-5E71D81AD5B4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1276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463" y="731838"/>
            <a:ext cx="2241550" cy="5287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050" y="731838"/>
            <a:ext cx="6577013" cy="5287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E310BE0D-5BC4-4776-A986-1995F0A4FCF0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6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" y="731838"/>
            <a:ext cx="8970963" cy="638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0338" y="1487488"/>
            <a:ext cx="8788400" cy="45323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3AA5B3A4-4D7C-4483-8E2B-46EDFF89F587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9437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988" y="7681"/>
            <a:ext cx="387350" cy="4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</a:rPr>
              <a:t>]</a:t>
            </a:r>
            <a:endParaRPr lang="ru-RU" altLang="ru-RU" sz="1800" smtClean="0">
              <a:solidFill>
                <a:srgbClr val="DBDBE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</a:rPr>
              <a:t>ф</a:t>
            </a:r>
            <a:endParaRPr lang="ru-RU" sz="2200" dirty="0" smtClean="0">
              <a:solidFill>
                <a:srgbClr val="DBDBE9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6373E578-BB0A-4E24-A758-67DCA7262F17}" type="slidenum">
              <a:rPr lang="ru-RU" sz="18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5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360">
            <a:solidFill>
              <a:srgbClr val="00003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3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466692" imgH="509406" progId="">
                  <p:embed/>
                </p:oleObj>
              </mc:Choice>
              <mc:Fallback>
                <p:oleObj r:id="rId4" imgW="466692" imgH="5094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1" hangingPunct="1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71788" cy="433388"/>
          </a:xfrm>
          <a:prstGeom prst="rect">
            <a:avLst/>
          </a:prstGeom>
        </p:spPr>
        <p:txBody>
          <a:bodyPr/>
          <a:lstStyle>
            <a:lvl1pPr algn="l" eaLnBrk="1" hangingPunct="1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 hangingPunct="1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7ECD97E9-5214-4846-8C61-EFB10539066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2020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80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80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354762" y="4535850"/>
            <a:ext cx="207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4008" lvl="0" indent="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chemeClr val="tx2"/>
                </a:solidFill>
                <a:cs typeface="+mn-cs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37497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2907" y="3918743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78" y="5097335"/>
            <a:ext cx="829056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360">
            <a:solidFill>
              <a:srgbClr val="000030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9263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466692" imgH="509406" progId="">
                  <p:embed/>
                </p:oleObj>
              </mc:Choice>
              <mc:Fallback>
                <p:oleObj r:id="rId4" imgW="466692" imgH="5094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338" y="1487488"/>
            <a:ext cx="4318000" cy="453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487488"/>
            <a:ext cx="4318000" cy="453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71788" cy="433388"/>
          </a:xfrm>
          <a:prstGeom prst="rect">
            <a:avLst/>
          </a:prstGeom>
        </p:spPr>
        <p:txBody>
          <a:bodyPr/>
          <a:lstStyle>
            <a:lvl1pPr defTabSz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77111C5F-D877-49B7-8BB1-CE45CF591AB4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7309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C1FF8C73-6BFA-43C8-A458-F0FAB61A7FE8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4513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71EDC509-11AB-40E7-B433-91C5ACA212BC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6333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317781AE-389C-48D3-B53B-5AEB5E8A9E26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93208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338" y="1487488"/>
            <a:ext cx="4318000" cy="453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487488"/>
            <a:ext cx="4318000" cy="453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518681AD-8BEE-4E91-8D6E-669E0666BFEC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7313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DA57E305-9A4E-46F6-8262-F1AB97703486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6738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16.09.09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№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СЛАЙД</a:t>
            </a:r>
            <a:r>
              <a:rPr lang="en-GB" sz="1400"/>
              <a:t> </a:t>
            </a:r>
            <a:fld id="{F37E03F4-5CD7-4436-9EAD-7157F2C098BA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49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09.09.2014</a:t>
            </a:r>
            <a:endParaRPr lang="ru-RU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7F87706-1F0A-4BAF-B1E7-C55F49AB1A6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57" r:id="rId2"/>
    <p:sldLayoutId id="214748507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0030"/>
          </a:solidFill>
          <a:ln w="9360">
            <a:solidFill>
              <a:srgbClr val="000030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9263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455613"/>
            <a:ext cx="185738" cy="6402387"/>
          </a:xfrm>
          <a:custGeom>
            <a:avLst/>
            <a:gdLst>
              <a:gd name="T0" fmla="*/ 0 w 117"/>
              <a:gd name="T1" fmla="*/ 2147483647 h 4033"/>
              <a:gd name="T2" fmla="*/ 0 w 117"/>
              <a:gd name="T3" fmla="*/ 0 h 4033"/>
              <a:gd name="T4" fmla="*/ 2147483647 w 117"/>
              <a:gd name="T5" fmla="*/ 2147483647 h 4033"/>
              <a:gd name="T6" fmla="*/ 2147483647 w 117"/>
              <a:gd name="T7" fmla="*/ 2147483647 h 4033"/>
              <a:gd name="T8" fmla="*/ 0 w 117"/>
              <a:gd name="T9" fmla="*/ 2147483647 h 4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033"/>
              <a:gd name="T17" fmla="*/ 117 w 117"/>
              <a:gd name="T18" fmla="*/ 4033 h 40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033">
                <a:moveTo>
                  <a:pt x="0" y="4033"/>
                </a:moveTo>
                <a:lnTo>
                  <a:pt x="0" y="0"/>
                </a:lnTo>
                <a:lnTo>
                  <a:pt x="117" y="117"/>
                </a:lnTo>
                <a:lnTo>
                  <a:pt x="112" y="4033"/>
                </a:lnTo>
                <a:lnTo>
                  <a:pt x="0" y="403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ru-RU" sz="240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8737600" y="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6" imgW="466692" imgH="509406" progId="">
                  <p:embed/>
                </p:oleObj>
              </mc:Choice>
              <mc:Fallback>
                <p:oleObj r:id="rId16" imgW="466692" imgH="5094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-1588" y="457200"/>
            <a:ext cx="9144001" cy="196850"/>
          </a:xfrm>
          <a:custGeom>
            <a:avLst/>
            <a:gdLst>
              <a:gd name="T0" fmla="*/ 2147483647 w 5760"/>
              <a:gd name="T1" fmla="*/ 0 h 124"/>
              <a:gd name="T2" fmla="*/ 0 w 5760"/>
              <a:gd name="T3" fmla="*/ 2147483647 h 124"/>
              <a:gd name="T4" fmla="*/ 2147483647 w 5760"/>
              <a:gd name="T5" fmla="*/ 2147483647 h 124"/>
              <a:gd name="T6" fmla="*/ 2147483647 w 5760"/>
              <a:gd name="T7" fmla="*/ 2147483647 h 124"/>
              <a:gd name="T8" fmla="*/ 2147483647 w 5760"/>
              <a:gd name="T9" fmla="*/ 0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24"/>
              <a:gd name="T17" fmla="*/ 5760 w 5760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24">
                <a:moveTo>
                  <a:pt x="5760" y="0"/>
                </a:moveTo>
                <a:lnTo>
                  <a:pt x="0" y="4"/>
                </a:lnTo>
                <a:lnTo>
                  <a:pt x="120" y="124"/>
                </a:lnTo>
                <a:lnTo>
                  <a:pt x="5758" y="124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rgbClr val="00003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ru-RU" sz="240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731838"/>
            <a:ext cx="89709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487488"/>
            <a:ext cx="8788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811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r>
              <a:rPr lang="en-GB">
                <a:cs typeface="Arial Unicode MS" pitchFamily="34" charset="-128"/>
              </a:rPr>
              <a:t>16.09.09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17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r>
              <a:rPr lang="en-GB">
                <a:cs typeface="Arial Unicode MS" pitchFamily="34" charset="-128"/>
              </a:rPr>
              <a:t>№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534150"/>
            <a:ext cx="2566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r>
              <a:rPr lang="en-GB">
                <a:cs typeface="Arial Unicode MS" pitchFamily="34" charset="-128"/>
              </a:rPr>
              <a:t>СЛАЙД</a:t>
            </a:r>
            <a:r>
              <a:rPr lang="en-GB" sz="1400">
                <a:cs typeface="Arial Unicode MS" pitchFamily="34" charset="-128"/>
              </a:rPr>
              <a:t> </a:t>
            </a:r>
            <a:fld id="{D866752F-5D06-42AE-9E8B-3A0254EABDD3}" type="slidenum">
              <a:rPr lang="en-GB" sz="1400">
                <a:cs typeface="Arial Unicode MS" pitchFamily="34" charset="-128"/>
              </a:rPr>
              <a:pPr defTabSz="449263">
                <a:defRPr/>
              </a:pPr>
              <a:t>‹#›</a:t>
            </a:fld>
            <a:endParaRPr lang="en-GB" sz="140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75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  <p:sldLayoutId id="2147485070" r:id="rId12"/>
  </p:sldLayoutIdLst>
  <p:txStyles>
    <p:titleStyle>
      <a:lvl1pPr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0" fontAlgn="base" hangingPunct="0">
        <a:lnSpc>
          <a:spcPct val="29000"/>
        </a:lnSpc>
        <a:spcBef>
          <a:spcPct val="0"/>
        </a:spcBef>
        <a:spcAft>
          <a:spcPct val="0"/>
        </a:spcAft>
        <a:buClr>
          <a:srgbClr val="514185"/>
        </a:buClr>
        <a:buSzPct val="100000"/>
        <a:buFont typeface="Times New Roman" pitchFamily="18" charset="0"/>
        <a:defRPr sz="2600">
          <a:solidFill>
            <a:srgbClr val="514185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19088" indent="-319088" algn="l" defTabSz="449263" rtl="0" eaLnBrk="0" fontAlgn="base" hangingPunct="0">
        <a:lnSpc>
          <a:spcPct val="35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19138" indent="-261938" algn="l" defTabSz="449263" rtl="0" eaLnBrk="0" fontAlgn="base" hangingPunct="0">
        <a:lnSpc>
          <a:spcPct val="3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3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F0FF7-BAF9-42CB-9CC0-FE235C47FF12}" type="datetime1">
              <a:rPr lang="ru-RU">
                <a:solidFill>
                  <a:prstClr val="white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7F87706-1F0A-4BAF-B1E7-C55F49AB1A6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1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4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infin.ru/common/upload/library/2014/09/main/prik89n_ot_290814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/>
          </p:cNvSpPr>
          <p:nvPr>
            <p:ph type="ctrTitle"/>
          </p:nvPr>
        </p:nvSpPr>
        <p:spPr>
          <a:xfrm>
            <a:off x="0" y="146957"/>
            <a:ext cx="8997043" cy="3543300"/>
          </a:xfrm>
        </p:spPr>
        <p:txBody>
          <a:bodyPr/>
          <a:lstStyle/>
          <a:p>
            <a:r>
              <a:rPr lang="ru-RU" altLang="ru-RU" sz="4500" b="1" dirty="0" smtClean="0"/>
              <a:t>Актуальные вопросы применения бюджетной классификации при исполнении бюджетов бюджетной системы Российской Федерации</a:t>
            </a:r>
          </a:p>
        </p:txBody>
      </p:sp>
      <p:sp>
        <p:nvSpPr>
          <p:cNvPr id="4" name="Rectangle 17"/>
          <p:cNvSpPr txBox="1">
            <a:spLocks/>
          </p:cNvSpPr>
          <p:nvPr/>
        </p:nvSpPr>
        <p:spPr bwMode="auto">
          <a:xfrm>
            <a:off x="165600" y="3895200"/>
            <a:ext cx="5248800" cy="28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 smtClean="0">
              <a:solidFill>
                <a:srgbClr val="002060"/>
              </a:solidFill>
            </a:endParaRPr>
          </a:p>
          <a:p>
            <a:pPr algn="l"/>
            <a:endParaRPr lang="ru-RU" sz="1600" dirty="0">
              <a:solidFill>
                <a:srgbClr val="002060"/>
              </a:solidFill>
            </a:endParaRPr>
          </a:p>
          <a:p>
            <a:pPr algn="l"/>
            <a:endParaRPr lang="ru-RU" sz="1600" dirty="0" smtClean="0">
              <a:solidFill>
                <a:srgbClr val="002060"/>
              </a:solidFill>
            </a:endParaRPr>
          </a:p>
          <a:p>
            <a:pPr algn="l"/>
            <a:r>
              <a:rPr lang="ru-RU" sz="1600" dirty="0" err="1" smtClean="0">
                <a:solidFill>
                  <a:srgbClr val="002060"/>
                </a:solidFill>
              </a:rPr>
              <a:t>Сивец</a:t>
            </a:r>
            <a:r>
              <a:rPr lang="ru-RU" sz="1600" dirty="0" smtClean="0">
                <a:solidFill>
                  <a:srgbClr val="002060"/>
                </a:solidFill>
              </a:rPr>
              <a:t> Светлана Викторовна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Заместитель директора департамента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Департамент бюджетной методологии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09.09.2014 г.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189" y="-116378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128" y="333603"/>
            <a:ext cx="82118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Федеральный закон от 27.09.2013 № 253-ФЗ </a:t>
            </a:r>
            <a:endParaRPr lang="ru-RU" sz="32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3600" dirty="0" smtClean="0"/>
              <a:t>«</a:t>
            </a:r>
            <a:r>
              <a:rPr lang="ru-RU" sz="3600" dirty="0"/>
              <a:t>О Российской академии наук, реорганизации государственных академий наук и внесении изменений в отдельные законодательные акты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4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333603"/>
            <a:ext cx="90373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Федеральный закон от 21.12.2013 № 357-ФЗ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О внесении изменений в Федеральный закон </a:t>
            </a:r>
            <a:endParaRPr lang="ru-RU" sz="3200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О бухгалтерском учете» </a:t>
            </a:r>
            <a:endParaRPr lang="ru-RU" sz="3200" b="1" dirty="0" smtClean="0"/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признании утратившей силу статьи 1 Федерального закона «О внесении изменений в отдельные законодательные акты </a:t>
            </a:r>
            <a:endParaRPr lang="ru-RU" sz="3200" dirty="0" smtClean="0"/>
          </a:p>
          <a:p>
            <a:pPr algn="ctr"/>
            <a:r>
              <a:rPr lang="ru-RU" sz="3200" dirty="0" smtClean="0"/>
              <a:t>Российской </a:t>
            </a:r>
            <a:r>
              <a:rPr lang="ru-RU" sz="3200" dirty="0"/>
              <a:t>Федерации</a:t>
            </a:r>
            <a:r>
              <a:rPr lang="ru-RU" sz="3200" dirty="0" smtClean="0"/>
              <a:t>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000" dirty="0" smtClean="0">
                <a:latin typeface="Times New Roman"/>
              </a:rPr>
              <a:t>В части отсутствия ответственности бухгалтера за </a:t>
            </a:r>
            <a:r>
              <a:rPr lang="ru-RU" sz="2000" dirty="0">
                <a:latin typeface="Times New Roman"/>
              </a:rPr>
              <a:t>соответствие составленных другими лицами первичных учетных документов свершившимся фактам хозяйственной жизни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431" y="333603"/>
            <a:ext cx="8824403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Федеральный закон от 28.12.2013 № 418-ФЗ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«</a:t>
            </a:r>
            <a:r>
              <a:rPr lang="ru-RU" sz="3600" dirty="0"/>
              <a:t>О внесении изменений в Бюджетный кодекс Российской </a:t>
            </a:r>
            <a:r>
              <a:rPr lang="ru-RU" sz="3600" dirty="0" smtClean="0"/>
              <a:t>Федерации </a:t>
            </a:r>
          </a:p>
          <a:p>
            <a:pPr algn="ctr"/>
            <a:r>
              <a:rPr lang="ru-RU" sz="3600" dirty="0" smtClean="0"/>
              <a:t>и </a:t>
            </a:r>
            <a:r>
              <a:rPr lang="ru-RU" sz="3600" dirty="0"/>
              <a:t>отдельные законодательные акты </a:t>
            </a:r>
            <a:endParaRPr lang="ru-RU" sz="3600" dirty="0" smtClean="0"/>
          </a:p>
          <a:p>
            <a:pPr algn="ctr"/>
            <a:r>
              <a:rPr lang="ru-RU" sz="3600" dirty="0" smtClean="0"/>
              <a:t>Российской </a:t>
            </a:r>
            <a:r>
              <a:rPr lang="ru-RU" sz="3600" dirty="0"/>
              <a:t>Федерации</a:t>
            </a:r>
            <a:r>
              <a:rPr lang="ru-RU" sz="3600" dirty="0" smtClean="0"/>
              <a:t>»</a:t>
            </a:r>
          </a:p>
          <a:p>
            <a:pPr algn="ctr"/>
            <a:endParaRPr lang="ru-RU" sz="3600" dirty="0"/>
          </a:p>
          <a:p>
            <a:pPr algn="just"/>
            <a:r>
              <a:rPr lang="ru-RU" sz="2000" dirty="0"/>
              <a:t>Статья 79. Бюджетные инвестиции в объекты государственной (муниципальной) </a:t>
            </a:r>
            <a:r>
              <a:rPr lang="ru-RU" sz="2000" dirty="0" smtClean="0"/>
              <a:t>собственности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Статья 79.1. Особенности осуществления капитальных вложений в объекты государственной (муниципальной) собственности и предоставления субсидий другим бюджетам бюджетной системы Российской Федерации на осуществление капитальных вложений в объекты государственной (муниципальной) собственности</a:t>
            </a:r>
          </a:p>
          <a:p>
            <a:endParaRPr lang="ru-RU" sz="2400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25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819" y="333603"/>
            <a:ext cx="8593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Федеральный закон от 05.05.2014 № 99-ФЗ</a:t>
            </a:r>
            <a:endParaRPr lang="ru-RU" sz="3200" dirty="0" smtClean="0"/>
          </a:p>
          <a:p>
            <a:pPr algn="ctr"/>
            <a:endParaRPr lang="ru-RU" sz="28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О внесении изменений в главу 4 части первой Гражданского </a:t>
            </a:r>
            <a:r>
              <a:rPr lang="ru-RU" sz="3200"/>
              <a:t>кодекса </a:t>
            </a:r>
            <a:r>
              <a:rPr lang="ru-RU" sz="3200" smtClean="0"/>
              <a:t>Российской </a:t>
            </a:r>
            <a:r>
              <a:rPr lang="ru-RU" sz="3200" dirty="0"/>
              <a:t>Федерации и </a:t>
            </a:r>
            <a:endParaRPr lang="ru-RU" sz="3200" dirty="0" smtClean="0"/>
          </a:p>
          <a:p>
            <a:pPr algn="ctr"/>
            <a:r>
              <a:rPr lang="ru-RU" sz="3200" dirty="0" smtClean="0"/>
              <a:t>о </a:t>
            </a:r>
            <a:r>
              <a:rPr lang="ru-RU" sz="3200" dirty="0"/>
              <a:t>признании утратившими силу отдельных положений законодательных актов </a:t>
            </a:r>
            <a:endParaRPr lang="ru-RU" sz="3200" dirty="0" smtClean="0"/>
          </a:p>
          <a:p>
            <a:pPr algn="ctr"/>
            <a:r>
              <a:rPr lang="ru-RU" sz="3200" dirty="0" smtClean="0"/>
              <a:t>Российской </a:t>
            </a:r>
            <a:r>
              <a:rPr lang="ru-RU" sz="3200" dirty="0"/>
              <a:t>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29580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algn="l" eaLnBrk="1" hangingPunct="1"/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  Изменения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в положения Инструкции 157н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61356"/>
            <a:ext cx="8229600" cy="3562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32807"/>
            <a:ext cx="4040188" cy="653143"/>
          </a:xfrm>
        </p:spPr>
        <p:txBody>
          <a:bodyPr/>
          <a:lstStyle/>
          <a:p>
            <a:pPr algn="ctr"/>
            <a:r>
              <a:rPr lang="ru-RU" dirty="0" smtClean="0"/>
              <a:t>До изменений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18408" y="2073729"/>
            <a:ext cx="3551463" cy="4052434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бухгалтерский учет </a:t>
            </a:r>
            <a:r>
              <a:rPr lang="ru-RU" b="1" dirty="0"/>
              <a:t>государственного (муниципального) имущества, </a:t>
            </a:r>
            <a:r>
              <a:rPr lang="ru-RU" dirty="0" smtClean="0"/>
              <a:t>обязательств, операций, их изменяющих…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314451"/>
            <a:ext cx="4041775" cy="481692"/>
          </a:xfrm>
        </p:spPr>
        <p:txBody>
          <a:bodyPr/>
          <a:lstStyle/>
          <a:p>
            <a:pPr algn="ctr"/>
            <a:r>
              <a:rPr lang="ru-RU" dirty="0" smtClean="0"/>
              <a:t>С учетом 89н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363936" y="2049236"/>
            <a:ext cx="3526970" cy="4076927"/>
          </a:xfrm>
        </p:spPr>
        <p:txBody>
          <a:bodyPr/>
          <a:lstStyle/>
          <a:p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бухгалтерский </a:t>
            </a:r>
            <a:r>
              <a:rPr lang="ru-RU" dirty="0"/>
              <a:t>учет </a:t>
            </a:r>
            <a:r>
              <a:rPr lang="ru-RU" b="1" u="sng" dirty="0"/>
              <a:t>активов, </a:t>
            </a:r>
            <a:r>
              <a:rPr lang="ru-RU" dirty="0"/>
              <a:t>обязательств, </a:t>
            </a:r>
            <a:r>
              <a:rPr lang="ru-RU" b="1" dirty="0"/>
              <a:t>источников финансирования их деятельности,</a:t>
            </a:r>
            <a:r>
              <a:rPr lang="ru-RU" dirty="0"/>
              <a:t> </a:t>
            </a:r>
            <a:r>
              <a:rPr lang="ru-RU" dirty="0">
                <a:ea typeface="Calibri"/>
              </a:rPr>
              <a:t>операций, их изменяющих…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3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algn="l" eaLnBrk="1" hangingPunct="1"/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  Изменения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в положения Инструкции 157н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6050" y="912813"/>
            <a:ext cx="8970963" cy="4572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487487"/>
            <a:ext cx="8915400" cy="472553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a typeface="Calibri"/>
              </a:rPr>
              <a:t>ПОНЯТИЯ: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800" dirty="0" smtClean="0"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a typeface="Calibri"/>
              </a:rPr>
              <a:t>фактов </a:t>
            </a:r>
            <a:r>
              <a:rPr lang="ru-RU" sz="2800" dirty="0">
                <a:ea typeface="Calibri"/>
              </a:rPr>
              <a:t>хозяйственной жизни, </a:t>
            </a:r>
            <a:r>
              <a:rPr lang="ru-RU" sz="2800" dirty="0" smtClean="0">
                <a:ea typeface="Calibri"/>
              </a:rPr>
              <a:t>которые имели </a:t>
            </a:r>
            <a:r>
              <a:rPr lang="ru-RU" sz="2800" dirty="0">
                <a:ea typeface="Calibri"/>
              </a:rPr>
              <a:t>место в период между отчетной датой и датой подписания бухгалтерской (финансовой) отчетности за отчетный год </a:t>
            </a:r>
            <a:endParaRPr lang="ru-RU" sz="2800" dirty="0" smtClean="0"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dirty="0" smtClean="0">
                <a:ea typeface="Calibri"/>
              </a:rPr>
              <a:t>событие </a:t>
            </a:r>
            <a:r>
              <a:rPr lang="ru-RU" sz="3600" dirty="0">
                <a:ea typeface="Calibri"/>
              </a:rPr>
              <a:t>после отчетной </a:t>
            </a:r>
            <a:r>
              <a:rPr lang="ru-RU" sz="3600" dirty="0" smtClean="0">
                <a:ea typeface="Calibri"/>
              </a:rPr>
              <a:t>даты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26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4107" y="538843"/>
            <a:ext cx="8809264" cy="41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algn="l" eaLnBrk="1" hangingPunct="1"/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  Изменения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в положения Инструкции 157н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6050" y="912813"/>
            <a:ext cx="8970963" cy="4572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487487"/>
            <a:ext cx="8915400" cy="472553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a typeface="Calibri"/>
              </a:rPr>
              <a:t>ПОНЯТИЯ: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800" dirty="0" smtClean="0">
              <a:ea typeface="Calibri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существенности </a:t>
            </a:r>
            <a:r>
              <a:rPr lang="ru-RU" sz="2800" dirty="0" smtClean="0">
                <a:ea typeface="Calibri"/>
                <a:cs typeface="Times New Roman"/>
              </a:rPr>
              <a:t>влияния </a:t>
            </a:r>
            <a:r>
              <a:rPr lang="ru-RU" sz="2800" dirty="0" smtClean="0">
                <a:ea typeface="Calibri"/>
              </a:rPr>
              <a:t>информации </a:t>
            </a:r>
            <a:r>
              <a:rPr lang="ru-RU" sz="2800" dirty="0">
                <a:ea typeface="Calibri"/>
              </a:rPr>
              <a:t>в денежном выражении о состоянии </a:t>
            </a:r>
            <a:r>
              <a:rPr lang="ru-RU" sz="2800" dirty="0" smtClean="0">
                <a:ea typeface="Calibri"/>
              </a:rPr>
              <a:t>объектов учета 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2800" dirty="0" smtClean="0">
              <a:ea typeface="Calibri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на </a:t>
            </a:r>
            <a:r>
              <a:rPr lang="ru-RU" sz="2800" dirty="0">
                <a:ea typeface="Calibri"/>
                <a:cs typeface="Times New Roman"/>
              </a:rPr>
              <a:t>экономические (финансовые) решения учредителей учреждения (заинтересованных пользователей информации) и </a:t>
            </a:r>
            <a:r>
              <a:rPr lang="ru-RU" sz="2800" b="1" dirty="0">
                <a:ea typeface="Calibri"/>
                <a:cs typeface="Times New Roman"/>
              </a:rPr>
              <a:t>существенности</a:t>
            </a:r>
            <a:r>
              <a:rPr lang="ru-RU" sz="2800" dirty="0">
                <a:ea typeface="Calibri"/>
                <a:cs typeface="Times New Roman"/>
              </a:rPr>
              <a:t> затрат на ее </a:t>
            </a:r>
            <a:r>
              <a:rPr lang="ru-RU" sz="2800" dirty="0" smtClean="0">
                <a:ea typeface="Calibri"/>
                <a:cs typeface="Times New Roman"/>
              </a:rPr>
              <a:t>формирование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72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Приведение в соответствие с изменениями в 402-ФЗ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Лицо, на которое возложено ведение бухгалтерского учета, и лицо, с которым заключен договор об оказании услуг (соглашение о передаче полномочий) по ведению бухгалтерского (бюджетного) учета, </a:t>
            </a:r>
            <a:r>
              <a:rPr lang="ru-RU" sz="2800" b="1" u="sng" dirty="0" smtClean="0">
                <a:effectLst/>
                <a:latin typeface="Times New Roman Cyr"/>
                <a:ea typeface="Calibri"/>
                <a:cs typeface="Times New Roman"/>
              </a:rPr>
              <a:t>не несут ответственность </a:t>
            </a: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за соответствие составленных </a:t>
            </a:r>
            <a:r>
              <a:rPr lang="ru-RU" sz="2800" b="1" u="sng" dirty="0" smtClean="0">
                <a:effectLst/>
                <a:latin typeface="Times New Roman Cyr"/>
                <a:ea typeface="Calibri"/>
                <a:cs typeface="Times New Roman"/>
              </a:rPr>
              <a:t>другими лицами</a:t>
            </a: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 первичных учетных документов свершившимся фактам хозяйственной жизни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1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" y="731838"/>
            <a:ext cx="8970963" cy="1196022"/>
          </a:xfrm>
        </p:spPr>
        <p:txBody>
          <a:bodyPr/>
          <a:lstStyle/>
          <a:p>
            <a:r>
              <a:rPr lang="ru-RU" sz="4400" b="1" dirty="0" smtClean="0"/>
              <a:t>Право самостоятельно 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разрабатывать регистры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Регистры бухгалтерского учета, формы которых не унифицированы, устанавливаются субъектом учета в рамках формирования своей учетной политики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07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58141"/>
            <a:ext cx="9060180" cy="1389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800" b="1" dirty="0" smtClean="0"/>
              <a:t>Указания о применении бюджетной классификации Российской Федерации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(приказ Минфина России от 01.07.2014 № 65н) </a:t>
            </a:r>
            <a:endParaRPr lang="ru-RU" altLang="ru-RU" sz="2800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>
          <a:xfrm>
            <a:off x="227013" y="1882775"/>
            <a:ext cx="3959225" cy="497522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altLang="ru-RU" b="1" dirty="0" smtClean="0"/>
              <a:t>2014 год (изменения)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  <a:defRPr/>
            </a:pPr>
            <a:endParaRPr lang="ru-RU" alt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altLang="ru-RU" sz="1900" dirty="0" smtClean="0"/>
              <a:t>Приказ Минфина России </a:t>
            </a:r>
          </a:p>
          <a:p>
            <a:pPr marL="109537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900" dirty="0" smtClean="0"/>
              <a:t>от 16 декабря 2013 г. № 121н;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altLang="ru-RU" sz="1900" dirty="0" smtClean="0"/>
              <a:t>Приказ Минфина России </a:t>
            </a:r>
          </a:p>
          <a:p>
            <a:pPr marL="109537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900" dirty="0" smtClean="0"/>
              <a:t>от 20 февраля 2014 г. № 11н;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altLang="ru-RU" sz="2000" dirty="0" smtClean="0"/>
              <a:t>Приказ Минфина России </a:t>
            </a:r>
          </a:p>
          <a:p>
            <a:pPr marL="109537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от 30 июля 2014 № 67н;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altLang="ru-RU" sz="2000" dirty="0" smtClean="0"/>
              <a:t>Приказ Минфина России</a:t>
            </a:r>
          </a:p>
          <a:p>
            <a:pPr marL="109537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от 14 мая 2014 г. № 34н;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altLang="ru-RU" sz="2000" dirty="0" smtClean="0"/>
              <a:t>Приказ Минфина России </a:t>
            </a:r>
          </a:p>
          <a:p>
            <a:pPr marL="109537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от 29 августа 2014 г. № 88н.</a:t>
            </a:r>
            <a:endParaRPr lang="ru-R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Symbol" pitchFamily="18" charset="2"/>
              <a:buNone/>
              <a:defRPr/>
            </a:pPr>
            <a:endParaRPr lang="ru-RU" altLang="ru-RU" sz="1900" dirty="0" smtClean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630738" y="1843088"/>
            <a:ext cx="4318000" cy="4532312"/>
          </a:xfrm>
          <a:prstGeom prst="rect">
            <a:avLst/>
          </a:prstGeom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chemeClr val="tx1"/>
                </a:solidFill>
                <a:cs typeface="+mn-cs"/>
              </a:rPr>
              <a:t>начиная с 2015 года </a:t>
            </a:r>
            <a:endParaRPr lang="ru-RU" sz="2800" b="1" dirty="0" smtClean="0">
              <a:solidFill>
                <a:schemeClr val="tx1"/>
              </a:solidFill>
              <a:cs typeface="+mn-cs"/>
            </a:endParaRPr>
          </a:p>
          <a:p>
            <a:pPr marL="365125" indent="-255588" algn="ctr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ru-RU" sz="2800" b="1" dirty="0">
              <a:solidFill>
                <a:schemeClr val="tx1"/>
              </a:solidFill>
              <a:cs typeface="+mn-cs"/>
            </a:endParaRPr>
          </a:p>
          <a:p>
            <a:pPr marL="452437" indent="-342900" eaLnBrk="0" hangingPunct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  <a:defRPr/>
            </a:pPr>
            <a:r>
              <a:rPr lang="ru-RU" altLang="ru-RU" sz="2000" dirty="0" smtClean="0"/>
              <a:t>Приказ </a:t>
            </a:r>
            <a:r>
              <a:rPr lang="ru-RU" altLang="ru-RU" sz="2000" dirty="0"/>
              <a:t>Минфина России </a:t>
            </a:r>
            <a:endParaRPr lang="ru-RU" altLang="ru-RU" sz="2000" dirty="0" smtClean="0"/>
          </a:p>
          <a:p>
            <a:pPr marL="109537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altLang="ru-RU" sz="2000" dirty="0" smtClean="0"/>
              <a:t>от </a:t>
            </a:r>
            <a:r>
              <a:rPr lang="ru-RU" altLang="ru-RU" sz="2000" dirty="0"/>
              <a:t>26 мая 2014 г. № </a:t>
            </a:r>
            <a:r>
              <a:rPr lang="ru-RU" altLang="ru-RU" sz="2000" dirty="0" smtClean="0"/>
              <a:t>38н</a:t>
            </a:r>
            <a:endParaRPr lang="ru-RU" altLang="ru-RU" sz="2000" dirty="0"/>
          </a:p>
          <a:p>
            <a:pPr marL="452437" indent="-342900" eaLnBrk="0" hangingPunct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  <a:defRPr/>
            </a:pPr>
            <a:r>
              <a:rPr lang="ru-RU" altLang="ru-RU" sz="2000" dirty="0"/>
              <a:t>Приказ Минфина России </a:t>
            </a:r>
            <a:endParaRPr lang="ru-RU" altLang="ru-RU" sz="2000" dirty="0" smtClean="0"/>
          </a:p>
          <a:p>
            <a:pPr marL="109537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altLang="ru-RU" sz="2000" dirty="0" smtClean="0"/>
              <a:t>от </a:t>
            </a:r>
            <a:r>
              <a:rPr lang="ru-RU" altLang="ru-RU" sz="2000" dirty="0"/>
              <a:t>11 июня 2014 г. № </a:t>
            </a:r>
            <a:r>
              <a:rPr lang="ru-RU" altLang="ru-RU" sz="2000" dirty="0" smtClean="0"/>
              <a:t>47н</a:t>
            </a:r>
            <a:endParaRPr lang="ru-RU" altLang="ru-RU" sz="2000" dirty="0"/>
          </a:p>
          <a:p>
            <a:pPr marL="452437" indent="-342900" eaLnBrk="0" hangingPunct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  <a:defRPr/>
            </a:pPr>
            <a:endParaRPr lang="ru-RU" altLang="ru-RU" sz="2000" dirty="0"/>
          </a:p>
          <a:p>
            <a:pPr marL="452437" indent="-342900" eaLnBrk="0" hangingPunct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  <a:defRPr/>
            </a:pPr>
            <a:endParaRPr lang="ru-RU" altLang="ru-RU" sz="2000" dirty="0"/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ru-RU" sz="2000" dirty="0">
              <a:solidFill>
                <a:schemeClr val="tx1"/>
              </a:solidFill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ru-RU" sz="2000" dirty="0">
              <a:solidFill>
                <a:schemeClr val="tx1"/>
              </a:solidFill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93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731838"/>
            <a:ext cx="8548007" cy="9500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Преимущественное использование электронных  регистров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ru-RU" sz="2800" dirty="0" smtClean="0">
              <a:effectLst/>
              <a:latin typeface="Times New Roman Cyr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ffectLst/>
                <a:latin typeface="Times New Roman Cyr"/>
              </a:rPr>
              <a:t>При комплексной автоматизации бухгалтерского учета информация об объектах учета формируется в базах данных используемого программного комплекса. </a:t>
            </a:r>
            <a:r>
              <a:rPr lang="ru-RU" sz="2800" b="1" dirty="0" smtClean="0">
                <a:effectLst/>
                <a:latin typeface="Times New Roman Cyr"/>
              </a:rPr>
              <a:t>Формирование регистров бухгалтерского учета осуществляется в форме </a:t>
            </a:r>
            <a:r>
              <a:rPr lang="ru-RU" sz="2800" b="1" u="sng" dirty="0" smtClean="0">
                <a:effectLst/>
                <a:latin typeface="Times New Roman Cyr"/>
              </a:rPr>
              <a:t>электронного регистра</a:t>
            </a:r>
            <a:r>
              <a:rPr lang="ru-RU" sz="2800" dirty="0" smtClean="0">
                <a:effectLst/>
                <a:latin typeface="Times New Roman Cyr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effectLst/>
                <a:latin typeface="Times New Roman Cyr"/>
              </a:rPr>
              <a:t>  а при отсутствии технической возможности - на бумажном носителе.</a:t>
            </a:r>
            <a:endParaRPr lang="ru-RU" dirty="0" smtClean="0">
              <a:effectLst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010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731838"/>
            <a:ext cx="8548007" cy="950005"/>
          </a:xfrm>
        </p:spPr>
        <p:txBody>
          <a:bodyPr/>
          <a:lstStyle/>
          <a:p>
            <a:r>
              <a:rPr lang="ru-RU" b="1" dirty="0" smtClean="0"/>
              <a:t>Преимущественное использование электронных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регистров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8" y="1487487"/>
            <a:ext cx="8788400" cy="510925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ru-RU" sz="2800" dirty="0" smtClean="0">
              <a:effectLst/>
              <a:latin typeface="Times New Roman Cyr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3000" kern="1200" dirty="0">
                <a:solidFill>
                  <a:prstClr val="black"/>
                </a:solidFill>
                <a:latin typeface="Times New Roman CYR"/>
                <a:cs typeface="Times New Roman"/>
              </a:rPr>
              <a:t>Формирование регистров бухгалтерского учета на бумажном носителе, </a:t>
            </a:r>
            <a:r>
              <a:rPr lang="ru-RU" sz="3000" b="1" kern="1200" dirty="0">
                <a:solidFill>
                  <a:prstClr val="black"/>
                </a:solidFill>
                <a:latin typeface="Times New Roman CYR"/>
                <a:cs typeface="Times New Roman"/>
              </a:rPr>
              <a:t>в случае отсутствия возможности их хранения в виде электронных документов, подписанных электронной подписью, и (или) необходимости обеспечения их хранения на бумажном носителе, </a:t>
            </a:r>
            <a:r>
              <a:rPr lang="ru-RU" sz="3000" kern="1200" dirty="0">
                <a:solidFill>
                  <a:prstClr val="black"/>
                </a:solidFill>
                <a:latin typeface="Times New Roman CYR"/>
                <a:cs typeface="Times New Roman"/>
              </a:rPr>
              <a:t>осуществляется с периодичностью, установленной в рамках формирования учетной политики субъектом </a:t>
            </a:r>
            <a:r>
              <a:rPr lang="ru-RU" sz="3000" kern="1200" dirty="0" smtClean="0">
                <a:solidFill>
                  <a:prstClr val="black"/>
                </a:solidFill>
                <a:latin typeface="Times New Roman CYR"/>
                <a:cs typeface="Times New Roman"/>
              </a:rPr>
              <a:t>учета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532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Изменения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положения Инструкции 157н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61356"/>
            <a:ext cx="8229600" cy="3562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32807"/>
            <a:ext cx="4040188" cy="653143"/>
          </a:xfrm>
        </p:spPr>
        <p:txBody>
          <a:bodyPr/>
          <a:lstStyle/>
          <a:p>
            <a:pPr algn="ctr"/>
            <a:r>
              <a:rPr lang="ru-RU" dirty="0" smtClean="0"/>
              <a:t>До изменений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18408" y="2073729"/>
            <a:ext cx="3551463" cy="4052434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u="sng" dirty="0" smtClean="0"/>
              <a:t>рыночная</a:t>
            </a:r>
            <a:r>
              <a:rPr lang="ru-RU" dirty="0" smtClean="0"/>
              <a:t> стоимость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314451"/>
            <a:ext cx="4041775" cy="481692"/>
          </a:xfrm>
        </p:spPr>
        <p:txBody>
          <a:bodyPr/>
          <a:lstStyle/>
          <a:p>
            <a:pPr algn="ctr"/>
            <a:r>
              <a:rPr lang="ru-RU" dirty="0" smtClean="0"/>
              <a:t>С учетом 89н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363936" y="2049236"/>
            <a:ext cx="3526970" cy="4076927"/>
          </a:xfrm>
        </p:spPr>
        <p:txBody>
          <a:bodyPr/>
          <a:lstStyle/>
          <a:p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u="sng" dirty="0" smtClean="0"/>
              <a:t>оценочная </a:t>
            </a:r>
            <a:r>
              <a:rPr lang="ru-RU" dirty="0" smtClean="0"/>
              <a:t>стоимость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2"/>
            <a:ext cx="9220200" cy="938848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/>
              <a:t>Уточнение подхода к учету </a:t>
            </a:r>
            <a:endParaRPr lang="ru-RU" sz="3200" dirty="0" smtClean="0"/>
          </a:p>
          <a:p>
            <a:pPr algn="ctr" eaLnBrk="0" hangingPunct="0">
              <a:defRPr/>
            </a:pPr>
            <a:r>
              <a:rPr lang="ru-RU" sz="3200" dirty="0" smtClean="0"/>
              <a:t>непроизведенных </a:t>
            </a:r>
            <a:r>
              <a:rPr lang="ru-RU" sz="3200" dirty="0"/>
              <a:t>активов</a:t>
            </a:r>
          </a:p>
          <a:p>
            <a:pPr algn="ctr" eaLnBrk="0" hangingPunct="0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Изменения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положения Инструкции 157н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900790"/>
            <a:ext cx="8980713" cy="5168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69421" y="1567542"/>
            <a:ext cx="4302579" cy="6955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До изменений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18408" y="2367642"/>
            <a:ext cx="4122963" cy="437605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К непроизведенным активам относятся объекты нефинансовых активов, не являющиеся продуктами производства, </a:t>
            </a:r>
            <a:r>
              <a:rPr lang="ru-RU" b="1" dirty="0"/>
              <a:t>право собственности</a:t>
            </a:r>
            <a:r>
              <a:rPr lang="ru-RU" dirty="0"/>
              <a:t> на которые должно быть установлено и законодательно закреплено (земля, недра и пр.), используемые в процессе деятельности учреждения.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314450"/>
            <a:ext cx="4041775" cy="857250"/>
          </a:xfrm>
        </p:spPr>
        <p:txBody>
          <a:bodyPr/>
          <a:lstStyle/>
          <a:p>
            <a:pPr algn="ctr"/>
            <a:r>
              <a:rPr lang="ru-RU" dirty="0" smtClean="0"/>
              <a:t>С учетом 89н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335237" y="2049236"/>
            <a:ext cx="4555670" cy="4465864"/>
          </a:xfrm>
        </p:spPr>
        <p:txBody>
          <a:bodyPr/>
          <a:lstStyle/>
          <a:p>
            <a:endParaRPr lang="ru-RU" dirty="0" smtClean="0"/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К непроизведенным активам относятся объекты нефинансовых активов, не являющиеся продуктами производства, </a:t>
            </a:r>
            <a:r>
              <a:rPr lang="ru-RU" b="1" dirty="0">
                <a:ea typeface="Calibri"/>
                <a:cs typeface="Times New Roman"/>
              </a:rPr>
              <a:t>вещное право на которые должно быть закреплено в установленном  порядке</a:t>
            </a:r>
            <a:r>
              <a:rPr lang="ru-RU" dirty="0">
                <a:ea typeface="Calibri"/>
                <a:cs typeface="Times New Roman"/>
              </a:rPr>
              <a:t> (земля, недра и пр.) за учреждением, используемые им в процессе своей деятельности.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0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Учет земельных участков в пользовании на балансе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8" y="1371601"/>
            <a:ext cx="8788400" cy="5339442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Земельные участки, используемые учреждениями на праве постоянного (бессрочного) пользования (в том числе, расположенные под объектами недвижимости), учитываются на соответствующем счете аналитического учета счета 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10300 «Непроизведенные активы» на основании документа (свидетельства), </a:t>
            </a:r>
            <a:r>
              <a:rPr lang="ru-RU" sz="2800" b="1" dirty="0" smtClean="0">
                <a:effectLst/>
                <a:latin typeface="Times New Roman Cyr"/>
                <a:ea typeface="Calibri"/>
                <a:cs typeface="Times New Roman"/>
              </a:rPr>
              <a:t>подтверждающего право пользования земельным участком</a:t>
            </a:r>
            <a:r>
              <a:rPr lang="ru-RU" sz="2800" dirty="0" smtClean="0">
                <a:effectLst/>
                <a:latin typeface="Times New Roman Cyr"/>
                <a:ea typeface="Calibri"/>
                <a:cs typeface="Times New Roman"/>
              </a:rPr>
              <a:t>, по их </a:t>
            </a:r>
            <a:r>
              <a:rPr lang="ru-RU" sz="2800" b="1" dirty="0" smtClean="0">
                <a:effectLst/>
                <a:latin typeface="Times New Roman Cyr"/>
                <a:ea typeface="Calibri"/>
                <a:cs typeface="Times New Roman"/>
              </a:rPr>
              <a:t>кадастровой стоимости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29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333603"/>
            <a:ext cx="90715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Новые объекты учета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4400" dirty="0" smtClean="0"/>
              <a:t>Резервы предстоящих расходов </a:t>
            </a:r>
          </a:p>
          <a:p>
            <a:pPr algn="ctr"/>
            <a:r>
              <a:rPr lang="ru-RU" sz="4400" dirty="0" smtClean="0"/>
              <a:t>Счет  401 60 000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954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Детализация счета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109537" indent="0" algn="ctr">
              <a:buNone/>
            </a:pPr>
            <a:r>
              <a:rPr lang="ru-RU" dirty="0" smtClean="0"/>
              <a:t>Самостоятельно –  рабочий план счетов </a:t>
            </a:r>
          </a:p>
          <a:p>
            <a:pPr marL="109537" indent="0" algn="ctr">
              <a:buNone/>
            </a:pPr>
            <a:r>
              <a:rPr lang="ru-RU" dirty="0" smtClean="0"/>
              <a:t>в рамках учетной политики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401 60 000      401 6</a:t>
            </a:r>
            <a:r>
              <a:rPr lang="ru-RU" b="1" dirty="0" smtClean="0"/>
              <a:t>1</a:t>
            </a:r>
            <a:r>
              <a:rPr lang="ru-RU" dirty="0" smtClean="0"/>
              <a:t> 200 резерв отпускных</a:t>
            </a:r>
          </a:p>
          <a:p>
            <a:pPr>
              <a:buNone/>
            </a:pPr>
            <a:r>
              <a:rPr lang="ru-RU" dirty="0" smtClean="0"/>
              <a:t>                          401 6</a:t>
            </a:r>
            <a:r>
              <a:rPr lang="ru-RU" b="1" dirty="0" smtClean="0"/>
              <a:t>2</a:t>
            </a:r>
            <a:r>
              <a:rPr lang="ru-RU" dirty="0" smtClean="0"/>
              <a:t> 200 резерв по долгам</a:t>
            </a:r>
          </a:p>
          <a:p>
            <a:pPr>
              <a:buNone/>
            </a:pPr>
            <a:r>
              <a:rPr lang="ru-RU" dirty="0" smtClean="0"/>
              <a:t>                          401 6</a:t>
            </a:r>
            <a:r>
              <a:rPr lang="ru-RU" b="1" dirty="0" smtClean="0"/>
              <a:t>3</a:t>
            </a:r>
            <a:r>
              <a:rPr lang="ru-RU" dirty="0" smtClean="0"/>
              <a:t> 200 резерв по ликвидации ОС,МЗ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44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Детализация счета в </a:t>
            </a:r>
            <a:r>
              <a:rPr lang="ru-RU" dirty="0"/>
              <a:t>рамках учетной политики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для учета резерва по отпускным:</a:t>
            </a:r>
          </a:p>
          <a:p>
            <a:pPr marL="109537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401 61 200          401 61 </a:t>
            </a:r>
            <a:r>
              <a:rPr lang="ru-RU" b="1" dirty="0" smtClean="0"/>
              <a:t>211</a:t>
            </a:r>
            <a:r>
              <a:rPr lang="ru-RU" dirty="0" smtClean="0"/>
              <a:t> на оплату отпускных</a:t>
            </a:r>
          </a:p>
          <a:p>
            <a:pPr>
              <a:buNone/>
            </a:pPr>
            <a:r>
              <a:rPr lang="ru-RU" dirty="0" smtClean="0"/>
              <a:t>                                 401 61 </a:t>
            </a:r>
            <a:r>
              <a:rPr lang="ru-RU" b="1" dirty="0" smtClean="0"/>
              <a:t>213</a:t>
            </a:r>
            <a:r>
              <a:rPr lang="ru-RU" dirty="0" smtClean="0"/>
              <a:t> на оплату страховых</a:t>
            </a:r>
          </a:p>
          <a:p>
            <a:pPr>
              <a:buNone/>
            </a:pPr>
            <a:r>
              <a:rPr lang="ru-RU" dirty="0" smtClean="0"/>
              <a:t>                                                      сборов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08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333603"/>
            <a:ext cx="9071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Новые объекты учета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1560"/>
            <a:ext cx="8229600" cy="769620"/>
          </a:xfrm>
        </p:spPr>
        <p:txBody>
          <a:bodyPr/>
          <a:lstStyle/>
          <a:p>
            <a:r>
              <a:rPr lang="ru-RU" dirty="0" smtClean="0"/>
              <a:t>Раздел 5.Санкционирование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" y="1813560"/>
            <a:ext cx="9144000" cy="4869179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/>
              <a:t> Обязательства </a:t>
            </a:r>
            <a:r>
              <a:rPr lang="ru-RU" dirty="0"/>
              <a:t>на очередные финансовые </a:t>
            </a:r>
            <a:r>
              <a:rPr lang="ru-RU" dirty="0" smtClean="0"/>
              <a:t>годы </a:t>
            </a:r>
            <a:r>
              <a:rPr lang="ru-RU" dirty="0"/>
              <a:t>или с неопределенным финансовым периодом их исполнения (за пределами планового периода) </a:t>
            </a:r>
            <a:endParaRPr lang="ru-RU" dirty="0" smtClean="0"/>
          </a:p>
          <a:p>
            <a:pPr marL="109537" indent="0" algn="ctr">
              <a:buNone/>
            </a:pPr>
            <a:r>
              <a:rPr lang="ru-RU" dirty="0" smtClean="0"/>
              <a:t>Счет 500 </a:t>
            </a:r>
            <a:r>
              <a:rPr lang="ru-RU" dirty="0"/>
              <a:t>90 </a:t>
            </a:r>
            <a:r>
              <a:rPr lang="ru-RU" dirty="0" smtClean="0"/>
              <a:t>000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Принимаемые обязательства в рамках конкурсных процедур на стадии извещения о проведении конкурса Счет 502 07 000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Отложенные обязательства – по  создаваемым резервам, длительным договорам (сроком более 3 лет) </a:t>
            </a:r>
          </a:p>
          <a:p>
            <a:pPr marL="109537" indent="0" algn="ctr">
              <a:buNone/>
            </a:pPr>
            <a:r>
              <a:rPr lang="ru-RU" dirty="0" smtClean="0"/>
              <a:t>   Счет 502 </a:t>
            </a:r>
            <a:r>
              <a:rPr lang="ru-RU" dirty="0"/>
              <a:t>09 </a:t>
            </a:r>
            <a:r>
              <a:rPr lang="ru-RU" dirty="0" smtClean="0"/>
              <a:t>000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Детализация счетов санкционирования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99660"/>
          </a:xfrm>
        </p:spPr>
        <p:txBody>
          <a:bodyPr/>
          <a:lstStyle/>
          <a:p>
            <a:pPr marL="109537" indent="0" algn="ctr">
              <a:buNone/>
            </a:pPr>
            <a:r>
              <a:rPr lang="ru-RU" dirty="0" smtClean="0"/>
              <a:t>рабочий план счетов </a:t>
            </a:r>
          </a:p>
          <a:p>
            <a:pPr marL="109537" indent="0" algn="ctr">
              <a:buNone/>
            </a:pPr>
            <a:r>
              <a:rPr lang="ru-RU" dirty="0" smtClean="0"/>
              <a:t>в рамках учетной политики – по КОСГУ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502 07 000        </a:t>
            </a:r>
            <a:r>
              <a:rPr lang="ru-RU" dirty="0" smtClean="0">
                <a:solidFill>
                  <a:prstClr val="black"/>
                </a:solidFill>
              </a:rPr>
              <a:t>502 </a:t>
            </a:r>
            <a:r>
              <a:rPr lang="ru-RU" dirty="0">
                <a:solidFill>
                  <a:prstClr val="black"/>
                </a:solidFill>
              </a:rPr>
              <a:t>07 </a:t>
            </a:r>
            <a:r>
              <a:rPr lang="ru-RU" dirty="0" smtClean="0">
                <a:solidFill>
                  <a:prstClr val="black"/>
                </a:solidFill>
              </a:rPr>
              <a:t>225             502 97 310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502 07 226             502 92 310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prstClr val="black"/>
                </a:solidFill>
              </a:rPr>
              <a:t>502 </a:t>
            </a:r>
            <a:r>
              <a:rPr lang="ru-RU" dirty="0">
                <a:solidFill>
                  <a:prstClr val="black"/>
                </a:solidFill>
              </a:rPr>
              <a:t>07 </a:t>
            </a:r>
            <a:r>
              <a:rPr lang="ru-RU" dirty="0" smtClean="0">
                <a:solidFill>
                  <a:prstClr val="black"/>
                </a:solidFill>
              </a:rPr>
              <a:t>310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prstClr val="black"/>
                </a:solidFill>
              </a:rPr>
              <a:t>502 99 </a:t>
            </a:r>
            <a:r>
              <a:rPr lang="ru-RU" dirty="0">
                <a:solidFill>
                  <a:prstClr val="black"/>
                </a:solidFill>
              </a:rPr>
              <a:t>000        502 </a:t>
            </a:r>
            <a:r>
              <a:rPr lang="ru-RU" dirty="0" smtClean="0">
                <a:solidFill>
                  <a:prstClr val="black"/>
                </a:solidFill>
              </a:rPr>
              <a:t>99 211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                            502 </a:t>
            </a:r>
            <a:r>
              <a:rPr lang="ru-RU" dirty="0" smtClean="0">
                <a:solidFill>
                  <a:prstClr val="black"/>
                </a:solidFill>
              </a:rPr>
              <a:t>99 213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                            502 </a:t>
            </a:r>
            <a:r>
              <a:rPr lang="ru-RU" dirty="0" smtClean="0">
                <a:solidFill>
                  <a:prstClr val="black"/>
                </a:solidFill>
              </a:rPr>
              <a:t>99 226</a:t>
            </a:r>
            <a:endParaRPr lang="ru-RU" dirty="0">
              <a:solidFill>
                <a:prstClr val="black"/>
              </a:solidFill>
            </a:endParaRPr>
          </a:p>
          <a:p>
            <a:pPr marL="109537" indent="0"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1432560" y="1821180"/>
            <a:ext cx="131064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9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Методологическое обеспечение бюджетного процесса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0350" y="1423988"/>
            <a:ext cx="8669338" cy="5434012"/>
          </a:xfrm>
        </p:spPr>
        <p:txBody>
          <a:bodyPr/>
          <a:lstStyle/>
          <a:p>
            <a:pPr marL="921612" indent="-4572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i="1" dirty="0" smtClean="0"/>
              <a:t>Исполнение (санкционирование) по КБК</a:t>
            </a:r>
          </a:p>
          <a:p>
            <a:pPr marL="464412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ru-RU" i="1" dirty="0" smtClean="0"/>
          </a:p>
          <a:p>
            <a:pPr marL="0" indent="0" algn="ctr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ru-RU" dirty="0" smtClean="0"/>
              <a:t>Методологические </a:t>
            </a:r>
            <a:r>
              <a:rPr lang="ru-RU" dirty="0"/>
              <a:t>разъяснения порядка применения видов расходов классификации расходов бюджетов ГРБС, органам управления ГВФ, ФК, финансовым органам субъектов РФ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ru-RU" dirty="0" smtClean="0"/>
              <a:t>(</a:t>
            </a:r>
            <a:r>
              <a:rPr lang="ru-RU" dirty="0"/>
              <a:t>письма Минфина России от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27.06.2014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№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02-05-10/31347,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№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02-05-11/31346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444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52400" y="6237288"/>
            <a:ext cx="8991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68313" y="2708275"/>
            <a:ext cx="8675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650"/>
              </a:spcBef>
              <a:buClr>
                <a:srgbClr val="000066"/>
              </a:buClr>
              <a:buSzPct val="100000"/>
              <a:buFont typeface="Arial" charset="0"/>
              <a:buNone/>
            </a:pPr>
            <a:r>
              <a:rPr lang="ru-RU" sz="5400">
                <a:solidFill>
                  <a:srgbClr val="000066"/>
                </a:solidFill>
                <a:latin typeface="Arial" charset="0"/>
              </a:rPr>
              <a:t>209 00 000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buClr>
                <a:srgbClr val="000066"/>
              </a:buClr>
              <a:buSzPct val="100000"/>
              <a:buFont typeface="Arial" charset="0"/>
              <a:buNone/>
            </a:pPr>
            <a:r>
              <a:rPr lang="ru-RU" sz="5400">
                <a:solidFill>
                  <a:srgbClr val="000066"/>
                </a:solidFill>
                <a:latin typeface="Arial" charset="0"/>
              </a:rPr>
              <a:t>Расчеты по ущербу</a:t>
            </a:r>
            <a:endParaRPr lang="en-GB" sz="540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009650"/>
            <a:ext cx="8794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3" name="Text Box 8"/>
          <p:cNvSpPr txBox="1">
            <a:spLocks noChangeArrowheads="1"/>
          </p:cNvSpPr>
          <p:nvPr/>
        </p:nvSpPr>
        <p:spPr bwMode="auto">
          <a:xfrm>
            <a:off x="323850" y="4941888"/>
            <a:ext cx="86391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650"/>
              </a:spcBef>
              <a:buClr>
                <a:srgbClr val="000066"/>
              </a:buClr>
              <a:buSzPct val="100000"/>
              <a:buFont typeface="Arial" charset="0"/>
              <a:buNone/>
            </a:pPr>
            <a:endParaRPr lang="ru-RU" sz="18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8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46050" y="731838"/>
            <a:ext cx="8970963" cy="1157922"/>
          </a:xfrm>
        </p:spPr>
        <p:txBody>
          <a:bodyPr/>
          <a:lstStyle/>
          <a:p>
            <a:r>
              <a:rPr lang="ru-RU" sz="4400" dirty="0" smtClean="0">
                <a:latin typeface="Calibri" pitchFamily="34" charset="0"/>
              </a:rPr>
              <a:t>Измененная структура счета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190818" y="1958341"/>
            <a:ext cx="8788400" cy="5211128"/>
          </a:xfrm>
        </p:spPr>
        <p:txBody>
          <a:bodyPr/>
          <a:lstStyle/>
          <a:p>
            <a:pPr algn="ctr">
              <a:lnSpc>
                <a:spcPct val="100000"/>
              </a:lnSpc>
              <a:buFont typeface="Symbol" pitchFamily="18" charset="2"/>
              <a:buNone/>
            </a:pPr>
            <a:r>
              <a:rPr lang="ru-RU" sz="4400" dirty="0" smtClean="0">
                <a:latin typeface="Calibri" pitchFamily="34" charset="0"/>
              </a:rPr>
              <a:t>209 00 000</a:t>
            </a:r>
          </a:p>
          <a:p>
            <a:pPr>
              <a:lnSpc>
                <a:spcPct val="100000"/>
              </a:lnSpc>
              <a:buFont typeface="Symbol" pitchFamily="18" charset="2"/>
              <a:buNone/>
            </a:pPr>
            <a:r>
              <a:rPr lang="ru-RU" sz="4400" dirty="0" smtClean="0">
                <a:latin typeface="Calibri" pitchFamily="34" charset="0"/>
              </a:rPr>
              <a:t>   </a:t>
            </a:r>
            <a:r>
              <a:rPr lang="ru-RU" sz="3600" dirty="0" smtClean="0">
                <a:latin typeface="Calibri" pitchFamily="34" charset="0"/>
              </a:rPr>
              <a:t>0 209 30 000   «Расчеты по компенсации затрат (ущербу)»</a:t>
            </a:r>
          </a:p>
          <a:p>
            <a:pPr>
              <a:lnSpc>
                <a:spcPct val="100000"/>
              </a:lnSpc>
              <a:buFont typeface="Symbol" pitchFamily="18" charset="2"/>
              <a:buNone/>
            </a:pPr>
            <a:endParaRPr lang="ru-RU" sz="36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buFont typeface="Symbol" pitchFamily="18" charset="2"/>
              <a:buNone/>
            </a:pPr>
            <a:r>
              <a:rPr lang="ru-RU" sz="3600" dirty="0" smtClean="0">
                <a:latin typeface="Calibri" pitchFamily="34" charset="0"/>
              </a:rPr>
              <a:t>   0 209 40 000   «Расчеты по суммам принудительного изъятия</a:t>
            </a:r>
            <a:r>
              <a:rPr lang="ru-RU" sz="3600" dirty="0" smtClean="0"/>
              <a:t>»</a:t>
            </a:r>
          </a:p>
          <a:p>
            <a:pPr algn="ctr">
              <a:lnSpc>
                <a:spcPct val="100000"/>
              </a:lnSpc>
              <a:buFont typeface="Symbol" pitchFamily="18" charset="2"/>
              <a:buNone/>
            </a:pPr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1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Суммы ущерба по: </a:t>
            </a:r>
            <a:br>
              <a:rPr lang="ru-RU" smtClean="0"/>
            </a:br>
            <a:endParaRPr lang="ru-RU" smtClean="0"/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 произведенным </a:t>
            </a:r>
            <a:r>
              <a:rPr lang="ru-RU" b="1" u="sng" dirty="0" smtClean="0"/>
              <a:t>предварительным оплатам </a:t>
            </a:r>
            <a:r>
              <a:rPr lang="ru-RU" dirty="0" smtClean="0"/>
              <a:t>по государственным (муниципальным) контрактам, договорам  иным соглашениям, </a:t>
            </a:r>
          </a:p>
          <a:p>
            <a:pPr algn="ctr">
              <a:buFont typeface="Arial" charset="0"/>
              <a:buNone/>
            </a:pPr>
            <a:r>
              <a:rPr lang="ru-RU" b="1" dirty="0" smtClean="0"/>
              <a:t>не возвращенным контрагентом </a:t>
            </a:r>
            <a:r>
              <a:rPr lang="ru-RU" dirty="0" smtClean="0"/>
              <a:t>в случае расторжения договоров (иных соглашений), в том числе по решению суда, при ведении претензионной работы</a:t>
            </a:r>
          </a:p>
          <a:p>
            <a:pPr algn="ctr">
              <a:buFont typeface="Arial" charset="0"/>
              <a:buNone/>
            </a:pPr>
            <a:r>
              <a:rPr lang="ru-RU" b="1" dirty="0" smtClean="0"/>
              <a:t>(авансы выданные)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1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Суммы ущерба по: </a:t>
            </a:r>
            <a:br>
              <a:rPr lang="ru-RU" smtClean="0"/>
            </a:br>
            <a:endParaRPr lang="ru-RU" smtClean="0"/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/>
              <a:t>задолженности </a:t>
            </a:r>
            <a:r>
              <a:rPr lang="ru-RU" sz="4400" b="1" smtClean="0"/>
              <a:t>подотчетных лиц</a:t>
            </a:r>
            <a:r>
              <a:rPr lang="ru-RU" sz="4400" smtClean="0"/>
              <a:t>, своевременно не возвращенной (не удержанной из заработной платы), в том числе в случае оспаривания удержаний</a:t>
            </a:r>
          </a:p>
        </p:txBody>
      </p:sp>
    </p:spTree>
    <p:extLst>
      <p:ext uri="{BB962C8B-B14F-4D97-AF65-F5344CB8AC3E}">
        <p14:creationId xmlns:p14="http://schemas.microsoft.com/office/powerpoint/2010/main" val="671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Суммы ущерба по: </a:t>
            </a:r>
            <a:br>
              <a:rPr lang="ru-RU" smtClean="0"/>
            </a:br>
            <a:endParaRPr lang="ru-RU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/>
              <a:t>задолженности </a:t>
            </a:r>
            <a:r>
              <a:rPr lang="ru-RU" sz="4400" b="1" smtClean="0"/>
              <a:t>бывших работников </a:t>
            </a:r>
            <a:r>
              <a:rPr lang="ru-RU" sz="4400" smtClean="0"/>
              <a:t>перед учреждением </a:t>
            </a:r>
            <a:r>
              <a:rPr lang="ru-RU" sz="4400" b="1" smtClean="0"/>
              <a:t>за неотработанные дни отпуска </a:t>
            </a:r>
            <a:r>
              <a:rPr lang="ru-RU" sz="4400" smtClean="0"/>
              <a:t>при их увольнении до окончания того рабочего года, в счет которого он уже получил ежегодный оплачиваемый отпуск</a:t>
            </a:r>
          </a:p>
        </p:txBody>
      </p:sp>
    </p:spTree>
    <p:extLst>
      <p:ext uri="{BB962C8B-B14F-4D97-AF65-F5344CB8AC3E}">
        <p14:creationId xmlns:p14="http://schemas.microsoft.com/office/powerpoint/2010/main" val="33731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Суммы ущерба </a:t>
            </a:r>
            <a:br>
              <a:rPr lang="ru-RU" smtClean="0"/>
            </a:br>
            <a:endParaRPr lang="ru-RU" smtClean="0"/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/>
              <a:t>в виде компенсации расходов, связанных с судопроизводством (оплата государственной пошлины, оплата судебных издержек) подлежащих возмещению по решению суда </a:t>
            </a:r>
          </a:p>
        </p:txBody>
      </p:sp>
    </p:spTree>
    <p:extLst>
      <p:ext uri="{BB962C8B-B14F-4D97-AF65-F5344CB8AC3E}">
        <p14:creationId xmlns:p14="http://schemas.microsoft.com/office/powerpoint/2010/main" val="20772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46050" y="731838"/>
            <a:ext cx="8970963" cy="776922"/>
          </a:xfrm>
        </p:spPr>
        <p:txBody>
          <a:bodyPr/>
          <a:lstStyle/>
          <a:p>
            <a:r>
              <a:rPr lang="ru-RU" sz="4400" dirty="0" smtClean="0">
                <a:latin typeface="Calibri" pitchFamily="34" charset="0"/>
              </a:rPr>
              <a:t>Применение счета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190818" y="1584960"/>
            <a:ext cx="8788400" cy="5584509"/>
          </a:xfrm>
        </p:spPr>
        <p:txBody>
          <a:bodyPr/>
          <a:lstStyle/>
          <a:p>
            <a:pPr algn="ctr">
              <a:lnSpc>
                <a:spcPct val="100000"/>
              </a:lnSpc>
              <a:buFont typeface="Symbol" pitchFamily="18" charset="2"/>
              <a:buNone/>
            </a:pPr>
            <a:r>
              <a:rPr lang="ru-RU" sz="4400" dirty="0" smtClean="0">
                <a:latin typeface="Calibri" pitchFamily="34" charset="0"/>
              </a:rPr>
              <a:t>210 05 000</a:t>
            </a:r>
          </a:p>
          <a:p>
            <a:pPr marL="109537" indent="0">
              <a:buNone/>
            </a:pPr>
            <a:r>
              <a:rPr lang="ru-RU" sz="4400" dirty="0" smtClean="0">
                <a:latin typeface="Calibri" pitchFamily="34" charset="0"/>
              </a:rPr>
              <a:t>«Расчеты </a:t>
            </a:r>
            <a:r>
              <a:rPr lang="ru-RU" sz="4400" dirty="0">
                <a:latin typeface="Calibri" pitchFamily="34" charset="0"/>
              </a:rPr>
              <a:t>с прочими </a:t>
            </a:r>
            <a:r>
              <a:rPr lang="ru-RU" sz="4400" dirty="0" smtClean="0">
                <a:latin typeface="Calibri" pitchFamily="34" charset="0"/>
              </a:rPr>
              <a:t>дебиторами»</a:t>
            </a:r>
          </a:p>
          <a:p>
            <a:pPr marL="109537" indent="0">
              <a:buNone/>
            </a:pPr>
            <a:r>
              <a:rPr lang="ru-RU" sz="2400" dirty="0" smtClean="0"/>
              <a:t>Предоставление: </a:t>
            </a:r>
          </a:p>
          <a:p>
            <a:pPr marL="109537" indent="0">
              <a:buNone/>
            </a:pPr>
            <a:r>
              <a:rPr lang="ru-RU" sz="2400" dirty="0" smtClean="0"/>
              <a:t>- обеспечений </a:t>
            </a:r>
            <a:r>
              <a:rPr lang="ru-RU" sz="2400" dirty="0"/>
              <a:t>заявок на участие в конкурсе или закрытом </a:t>
            </a:r>
            <a:r>
              <a:rPr lang="ru-RU" sz="2400" dirty="0" smtClean="0"/>
              <a:t>аукционе</a:t>
            </a:r>
          </a:p>
          <a:p>
            <a:pPr marL="109537" indent="0">
              <a:buNone/>
            </a:pPr>
            <a:r>
              <a:rPr lang="ru-RU" sz="2400" dirty="0" smtClean="0"/>
              <a:t> - обеспечений </a:t>
            </a:r>
            <a:r>
              <a:rPr lang="ru-RU" sz="2400" dirty="0"/>
              <a:t>исполнения контракта (договора), </a:t>
            </a:r>
            <a:endParaRPr lang="ru-RU" sz="2400" dirty="0" smtClean="0"/>
          </a:p>
          <a:p>
            <a:pPr marL="109537" indent="0">
              <a:buNone/>
            </a:pPr>
            <a:r>
              <a:rPr lang="ru-RU" sz="2400" dirty="0" smtClean="0"/>
              <a:t>-  иных </a:t>
            </a:r>
            <a:r>
              <a:rPr lang="ru-RU" sz="2400" dirty="0"/>
              <a:t>залоговых платежей, задатков, </a:t>
            </a:r>
            <a:endParaRPr lang="ru-RU" sz="2400" dirty="0" smtClean="0"/>
          </a:p>
          <a:p>
            <a:pPr marL="109537" indent="0">
              <a:buNone/>
            </a:pPr>
            <a:r>
              <a:rPr lang="ru-RU" sz="2400" dirty="0" smtClean="0"/>
              <a:t>- отражения </a:t>
            </a:r>
            <a:r>
              <a:rPr lang="ru-RU" sz="2400" dirty="0"/>
              <a:t>в учете администраторами доходов ожидаемых к поступлению налогов, сборов, иных </a:t>
            </a:r>
            <a:r>
              <a:rPr lang="ru-RU" sz="2400" dirty="0" smtClean="0"/>
              <a:t>платежей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50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Вступление в силу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8" y="1371601"/>
            <a:ext cx="8788400" cy="5339442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Настоящий </a:t>
            </a:r>
            <a:r>
              <a:rPr lang="ru-RU" sz="2800" dirty="0">
                <a:ea typeface="Times New Roman"/>
              </a:rPr>
              <a:t>приказ применяется при формировании показателей объектов учета </a:t>
            </a:r>
            <a:r>
              <a:rPr lang="ru-RU" sz="2800" b="1" dirty="0">
                <a:ea typeface="Times New Roman"/>
              </a:rPr>
              <a:t>на последний день отчетного периода 2014 года</a:t>
            </a:r>
            <a:r>
              <a:rPr lang="ru-RU" sz="2800" dirty="0">
                <a:ea typeface="Times New Roman"/>
              </a:rPr>
              <a:t>, если иное не предусмотрено учетной политикой учреждения. </a:t>
            </a:r>
            <a:endParaRPr lang="ru-RU" sz="2800" dirty="0" smtClean="0">
              <a:ea typeface="Times New Roman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2800" dirty="0">
              <a:ea typeface="Times New Roman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Переход </a:t>
            </a:r>
            <a:r>
              <a:rPr lang="ru-RU" sz="2800" dirty="0">
                <a:ea typeface="Times New Roman"/>
              </a:rPr>
              <a:t>на применение учетной политики с учетом положений настоящего приказа в части рабочего плана счетов бухгалтерского (бюджетного) учета государственных (муниципальных) учреждений осуществляется по мере организационно-технической готовности субъектов </a:t>
            </a:r>
            <a:r>
              <a:rPr lang="ru-RU" sz="2800" dirty="0" smtClean="0">
                <a:ea typeface="Times New Roman"/>
              </a:rPr>
              <a:t>учета</a:t>
            </a:r>
            <a:endParaRPr lang="ru-RU" sz="2800" dirty="0">
              <a:ea typeface="Times New Roman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45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последний день отчетного периода 2014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" y="1487487"/>
            <a:ext cx="8964386" cy="506843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На 01.01.2015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Земельные участки с </a:t>
            </a:r>
            <a:r>
              <a:rPr lang="ru-RU" b="1" dirty="0" err="1" smtClean="0"/>
              <a:t>забалансового</a:t>
            </a:r>
            <a:r>
              <a:rPr lang="ru-RU" b="1" dirty="0" smtClean="0"/>
              <a:t> 01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на баланс -  на 103 00 000  - по кадастровой стоимости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Резервы по исполнительным листам – на 401 60 200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Резервы по оказанным услугам, по которым не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поступили расчетные документы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7813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" y="731839"/>
            <a:ext cx="8970963" cy="411162"/>
          </a:xfrm>
        </p:spPr>
        <p:txBody>
          <a:bodyPr/>
          <a:lstStyle/>
          <a:p>
            <a:r>
              <a:rPr lang="ru-RU" dirty="0" smtClean="0"/>
              <a:t>На последний день отчетного периода 2014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78" y="1200150"/>
            <a:ext cx="8841921" cy="5486401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На 01.01.2015                      на  счет 209 00 000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Нереальная ко взысканию дебиторская задолженность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- по   перечисленным авансам,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        - расчетам с подотчетными лицами;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Дебиторская задолженность по:</a:t>
            </a: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           - оплаченным отпускам за неотработанное время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  уволенных работников,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      - штрафным санкциям (пени, неустойки),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      - возмещению расходов по договорам ОСАГО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588079" y="1400174"/>
            <a:ext cx="1387928" cy="18777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24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Методологическое обеспечение бюджетного процесса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" y="1423988"/>
            <a:ext cx="8968740" cy="5434012"/>
          </a:xfrm>
        </p:spPr>
        <p:txBody>
          <a:bodyPr/>
          <a:lstStyle/>
          <a:p>
            <a:pPr marL="921612" indent="-457200" algn="ctr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altLang="ru-RU" i="1" dirty="0" smtClean="0"/>
              <a:t>Формирование </a:t>
            </a:r>
            <a:r>
              <a:rPr lang="ru-RU" altLang="ru-RU" i="1" dirty="0"/>
              <a:t>(</a:t>
            </a:r>
            <a:r>
              <a:rPr lang="ru-RU" altLang="ru-RU" i="1" dirty="0" smtClean="0"/>
              <a:t>доведение) бюджетных ассигнований</a:t>
            </a:r>
            <a:endParaRPr lang="ru-RU" altLang="ru-RU" i="1" dirty="0"/>
          </a:p>
          <a:p>
            <a:pPr marL="720000" indent="0" algn="ctr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ru-RU" sz="2000" b="1" u="sng" dirty="0" smtClean="0"/>
              <a:t>Увязка составных частей кода бюджетной классификации </a:t>
            </a:r>
          </a:p>
          <a:p>
            <a:pPr marL="720000" indent="0" algn="ctr">
              <a:lnSpc>
                <a:spcPct val="100000"/>
              </a:lnSpc>
              <a:buFont typeface="Symbol" pitchFamily="18" charset="2"/>
              <a:buNone/>
              <a:defRPr/>
            </a:pPr>
            <a:endParaRPr lang="ru-RU" sz="2000" b="1" u="sng" dirty="0" smtClean="0"/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1600" dirty="0" smtClean="0"/>
              <a:t>КВР и КОГСУ (Приложение 5 к Указаниям о порядке применения бюджетной классификации, приказ Минфина Росси от 01.07.2013 № 65н)</a:t>
            </a:r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1600" dirty="0" smtClean="0"/>
              <a:t>КВР и раздел/подраздел (Приложение 22 к письму </a:t>
            </a:r>
            <a:r>
              <a:rPr lang="ru-RU" sz="1600" dirty="0"/>
              <a:t>Минфина России от 10.07.2014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16-01-08/33028)</a:t>
            </a:r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1600" dirty="0" smtClean="0"/>
              <a:t>Перечень форм ОБАС и КБК (Приложение "А"  к Методическим рекомендациям по формированию обоснований бюджетных ассигнований федерального бюджета на 2015 год и плановый период 2016 и 2017 годов)</a:t>
            </a:r>
          </a:p>
          <a:p>
            <a:pPr marL="342900" indent="-342900" algn="ctr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1600" dirty="0" smtClean="0"/>
              <a:t>Сопоставительные таблицы целевых статей расходов (межбюджетные трансферты) и кодов видов доходов, а также направлений расходов, применяемых в бюджетах субъектов Российской Федерации и муниципальных образовании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1348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90360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893175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/>
              <a:t>Восстановить в учете долю участия в уставном капитале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ГУП (МУП)</a:t>
            </a:r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329237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146050" y="476250"/>
            <a:ext cx="8970963" cy="7921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Обязательства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788400" cy="53276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b="1" dirty="0" smtClean="0"/>
              <a:t>Бюджетный кодекс  Статья 6: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b="1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/>
              <a:t>бюджетные обязательства - расходные обязательства, подлежащие исполнению </a:t>
            </a:r>
            <a:r>
              <a:rPr lang="ru-RU" altLang="ru-RU" b="1" u="sng" dirty="0" smtClean="0"/>
              <a:t>в соответствующем финансовом году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/>
              <a:t>денежные обязательства - обязанность получателя бюджетных средств уплатить  </a:t>
            </a:r>
            <a:r>
              <a:rPr lang="ru-RU" altLang="ru-RU" b="1" dirty="0" smtClean="0"/>
              <a:t>в соответствии с выполненными условиями гражданско-правовой сделки</a:t>
            </a:r>
            <a:r>
              <a:rPr lang="ru-RU" altLang="ru-RU" dirty="0" smtClean="0"/>
              <a:t>, заключенной в рамках его бюджетных полномочий, или </a:t>
            </a:r>
            <a:r>
              <a:rPr lang="ru-RU" altLang="ru-RU" b="1" dirty="0" smtClean="0"/>
              <a:t>в соответствии с положениями закона</a:t>
            </a:r>
            <a:r>
              <a:rPr lang="ru-RU" altLang="ru-RU" dirty="0" smtClean="0"/>
              <a:t>, иного правового акта, условиями договора или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3237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>
          <a:xfrm>
            <a:off x="146050" y="476250"/>
            <a:ext cx="8970963" cy="7921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Обязательства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788400" cy="48196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157н  п.308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обязательства участника бюджетного процесса 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учреждения, предоставить </a:t>
            </a:r>
            <a:r>
              <a:rPr lang="ru-RU" altLang="ru-RU" b="1" dirty="0" smtClean="0"/>
              <a:t>в соответствующем финансовом году</a:t>
            </a:r>
            <a:r>
              <a:rPr lang="ru-RU" altLang="ru-RU" dirty="0" smtClean="0"/>
              <a:t>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3082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>
          <a:xfrm>
            <a:off x="146050" y="476250"/>
            <a:ext cx="8970963" cy="7921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Обязательства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645525" cy="540067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Объекты учета раздела «Санкционирование расходов экономического субъекта» учитываются по аналитическим группам синтетического счета объектов учета, формируемых по финансовым периодам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dirty="0" smtClean="0"/>
          </a:p>
          <a:p>
            <a:pPr marL="514350" indent="-51435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AutoNum type="arabicPlain" startAt="10"/>
              <a:defRPr/>
            </a:pPr>
            <a:r>
              <a:rPr lang="ru-RU" altLang="ru-RU" dirty="0" smtClean="0"/>
              <a:t>- Санкционирование по текущему финансовому году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  20  - Санкционирование по первому году, следующему за текущим (очередным финансовым годом)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  30 - Санкционирование по второму году, следующему за текущим (первым годом, следующим за очередным)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dirty="0" smtClean="0"/>
              <a:t>  40 - Санкционирование по второму году, следующему за очередным</a:t>
            </a:r>
          </a:p>
        </p:txBody>
      </p:sp>
    </p:spTree>
    <p:extLst>
      <p:ext uri="{BB962C8B-B14F-4D97-AF65-F5344CB8AC3E}">
        <p14:creationId xmlns:p14="http://schemas.microsoft.com/office/powerpoint/2010/main" val="18747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номера счета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450260" cy="2738440"/>
        </p:xfrm>
        <a:graphic>
          <a:graphicData uri="http://schemas.openxmlformats.org/drawingml/2006/table">
            <a:tbl>
              <a:tblPr/>
              <a:tblGrid>
                <a:gridCol w="1953238"/>
                <a:gridCol w="1691521"/>
                <a:gridCol w="1556531"/>
                <a:gridCol w="1556531"/>
                <a:gridCol w="1692439"/>
              </a:tblGrid>
              <a:tr h="54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Финансовый год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Номера счетов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2014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1 501 15 000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1 501 13 000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1 502 11 000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1 502 12 000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2015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1 501 25 000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1 501 23 000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1 502 21 000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1 502 22 000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2016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1 501 35 000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1 501 33 000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1 502 31 000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1 502 32 000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2017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1 501 45 000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1 501 43 000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1 502 41 000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Arial"/>
                        </a:rPr>
                        <a:t>1 502 42 000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702" name="Rectangle 1"/>
          <p:cNvSpPr>
            <a:spLocks noChangeArrowheads="1"/>
          </p:cNvSpPr>
          <p:nvPr/>
        </p:nvSpPr>
        <p:spPr bwMode="auto">
          <a:xfrm>
            <a:off x="1630363" y="3140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77813" y="765175"/>
            <a:ext cx="8866187" cy="638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Получены лимиты бюджетных обязательств в 2013 году: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8" y="1487488"/>
            <a:ext cx="8788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Текущего года (2014 года) –КБК по 171н (КБК 2013 года)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1 501 15 200             </a:t>
            </a:r>
            <a:r>
              <a:rPr lang="ru-RU" dirty="0" err="1" smtClean="0"/>
              <a:t>Кт</a:t>
            </a:r>
            <a:r>
              <a:rPr lang="ru-RU" dirty="0" smtClean="0"/>
              <a:t> 1 501 13 200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1 501 15 300             </a:t>
            </a:r>
            <a:r>
              <a:rPr lang="ru-RU" dirty="0" err="1" smtClean="0"/>
              <a:t>Кт</a:t>
            </a:r>
            <a:r>
              <a:rPr lang="ru-RU" dirty="0" smtClean="0"/>
              <a:t> 1 501 13 300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Очередного финансового года (2014) – КБК по 65 н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(КБК  2014 года)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1 501 25 200             </a:t>
            </a:r>
            <a:r>
              <a:rPr lang="ru-RU" dirty="0" err="1" smtClean="0"/>
              <a:t>Кт</a:t>
            </a:r>
            <a:r>
              <a:rPr lang="ru-RU" dirty="0" smtClean="0"/>
              <a:t> 1 501 23 200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1 501 25 300             </a:t>
            </a:r>
            <a:r>
              <a:rPr lang="ru-RU" dirty="0" err="1" smtClean="0"/>
              <a:t>Кт</a:t>
            </a:r>
            <a:r>
              <a:rPr lang="ru-RU" dirty="0" smtClean="0"/>
              <a:t> 1 501 23 300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Перенос показателей по счетам санкционирования</a:t>
            </a:r>
          </a:p>
        </p:txBody>
      </p:sp>
      <p:sp>
        <p:nvSpPr>
          <p:cNvPr id="1157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just" eaLnBrk="1" hangingPunct="1">
              <a:lnSpc>
                <a:spcPct val="115000"/>
              </a:lnSpc>
            </a:pPr>
            <a:r>
              <a:rPr lang="ru-RU" sz="2800" smtClean="0">
                <a:latin typeface="Times New Roman Cyr" pitchFamily="18" charset="-52"/>
                <a:ea typeface="Times New Roman" pitchFamily="18" charset="0"/>
                <a:cs typeface="Arial" charset="0"/>
              </a:rPr>
              <a:t>в 2013 году           2013    2014    2015     2016      </a:t>
            </a:r>
            <a:endParaRPr lang="ru-RU" sz="2000" smtClean="0"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sz="2800" smtClean="0">
                <a:latin typeface="Times New Roman Cyr" pitchFamily="18" charset="-52"/>
                <a:ea typeface="Times New Roman" pitchFamily="18" charset="0"/>
                <a:cs typeface="Arial" charset="0"/>
              </a:rPr>
              <a:t>                            </a:t>
            </a:r>
            <a:r>
              <a:rPr lang="ru-RU" sz="2800" smtClean="0">
                <a:latin typeface="Times New Roman Cyr" pitchFamily="18" charset="-52"/>
                <a:cs typeface="Times New Roman" pitchFamily="18" charset="0"/>
              </a:rPr>
              <a:t>     1          2          3           4</a:t>
            </a:r>
            <a:endParaRPr lang="ru-RU" sz="2000" smtClean="0"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sz="2800" smtClean="0">
                <a:latin typeface="Times New Roman Cyr" pitchFamily="18" charset="-52"/>
                <a:cs typeface="Times New Roman" pitchFamily="18" charset="0"/>
              </a:rPr>
              <a:t>                                                                    </a:t>
            </a:r>
            <a:endParaRPr lang="ru-RU" sz="2000" smtClean="0"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sz="2800" smtClean="0">
                <a:latin typeface="Times New Roman Cyr" pitchFamily="18" charset="-52"/>
                <a:cs typeface="Times New Roman" pitchFamily="18" charset="0"/>
              </a:rPr>
              <a:t> в 2014 году            Х         1           2           3          </a:t>
            </a:r>
            <a:endParaRPr lang="ru-RU" sz="2000" smtClean="0"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115716" name="Стрелка вниз 3"/>
          <p:cNvSpPr>
            <a:spLocks noChangeArrowheads="1"/>
          </p:cNvSpPr>
          <p:nvPr/>
        </p:nvSpPr>
        <p:spPr bwMode="auto">
          <a:xfrm>
            <a:off x="3492500" y="3141663"/>
            <a:ext cx="215900" cy="503237"/>
          </a:xfrm>
          <a:prstGeom prst="down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5717" name="Стрелка вниз 4"/>
          <p:cNvSpPr>
            <a:spLocks noChangeArrowheads="1"/>
          </p:cNvSpPr>
          <p:nvPr/>
        </p:nvSpPr>
        <p:spPr bwMode="auto">
          <a:xfrm>
            <a:off x="4572000" y="3141663"/>
            <a:ext cx="215900" cy="503237"/>
          </a:xfrm>
          <a:prstGeom prst="downArrow">
            <a:avLst>
              <a:gd name="adj1" fmla="val 50000"/>
              <a:gd name="adj2" fmla="val 4995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5718" name="Стрелка вниз 5"/>
          <p:cNvSpPr>
            <a:spLocks noChangeArrowheads="1"/>
          </p:cNvSpPr>
          <p:nvPr/>
        </p:nvSpPr>
        <p:spPr bwMode="auto">
          <a:xfrm flipH="1">
            <a:off x="5651500" y="3141663"/>
            <a:ext cx="169863" cy="504825"/>
          </a:xfrm>
          <a:prstGeom prst="downArrow">
            <a:avLst>
              <a:gd name="adj1" fmla="val 50000"/>
              <a:gd name="adj2" fmla="val 5020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5719" name="Стрелка вниз 6"/>
          <p:cNvSpPr>
            <a:spLocks noChangeArrowheads="1"/>
          </p:cNvSpPr>
          <p:nvPr/>
        </p:nvSpPr>
        <p:spPr bwMode="auto">
          <a:xfrm>
            <a:off x="6875463" y="3141663"/>
            <a:ext cx="142875" cy="574675"/>
          </a:xfrm>
          <a:prstGeom prst="downArrow">
            <a:avLst>
              <a:gd name="adj1" fmla="val 50000"/>
              <a:gd name="adj2" fmla="val 5027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Оформление переноса</a:t>
            </a:r>
          </a:p>
        </p:txBody>
      </p:sp>
      <p:sp>
        <p:nvSpPr>
          <p:cNvPr id="1167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65175"/>
            <a:ext cx="6172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Условия договора:</a:t>
            </a:r>
          </a:p>
        </p:txBody>
      </p:sp>
      <p:sp>
        <p:nvSpPr>
          <p:cNvPr id="117763" name="Объект 2"/>
          <p:cNvSpPr>
            <a:spLocks noGrp="1"/>
          </p:cNvSpPr>
          <p:nvPr>
            <p:ph idx="1"/>
          </p:nvPr>
        </p:nvSpPr>
        <p:spPr>
          <a:xfrm>
            <a:off x="160338" y="1412875"/>
            <a:ext cx="8788400" cy="46069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r>
              <a:rPr lang="ru-RU" dirty="0" smtClean="0"/>
              <a:t>Оплата производится на основании счета, представляемого не позднее 10 числа месяца, следующего за расчетным</a:t>
            </a:r>
          </a:p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r>
              <a:rPr lang="ru-RU" dirty="0" smtClean="0"/>
              <a:t>за декабрь  2013 –оплата в январе</a:t>
            </a:r>
          </a:p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r>
              <a:rPr lang="ru-RU" dirty="0" smtClean="0"/>
              <a:t>обязательства следующего (2014) года</a:t>
            </a:r>
          </a:p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endParaRPr lang="ru-RU" dirty="0" smtClean="0"/>
          </a:p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r>
              <a:rPr lang="ru-RU" dirty="0" err="1" smtClean="0"/>
              <a:t>Дт</a:t>
            </a:r>
            <a:r>
              <a:rPr lang="ru-RU" dirty="0" smtClean="0"/>
              <a:t> 1 501 </a:t>
            </a:r>
            <a:r>
              <a:rPr lang="ru-RU" b="1" u="sng" dirty="0" smtClean="0"/>
              <a:t>2</a:t>
            </a:r>
            <a:r>
              <a:rPr lang="ru-RU" dirty="0" smtClean="0"/>
              <a:t>3 223    </a:t>
            </a:r>
            <a:r>
              <a:rPr lang="ru-RU" dirty="0" err="1" smtClean="0"/>
              <a:t>Кт</a:t>
            </a:r>
            <a:r>
              <a:rPr lang="ru-RU" dirty="0" smtClean="0"/>
              <a:t> 1 502 </a:t>
            </a:r>
            <a:r>
              <a:rPr lang="ru-RU" b="1" u="sng" dirty="0" smtClean="0"/>
              <a:t>2</a:t>
            </a:r>
            <a:r>
              <a:rPr lang="ru-RU" dirty="0" smtClean="0"/>
              <a:t>1 223</a:t>
            </a:r>
          </a:p>
          <a:p>
            <a:pPr marL="0" indent="0" algn="ctr" eaLnBrk="1" hangingPunct="1">
              <a:lnSpc>
                <a:spcPct val="100000"/>
              </a:lnSpc>
              <a:buFont typeface="Symbol" pitchFamily="18" charset="2"/>
              <a:buNone/>
            </a:pPr>
            <a:r>
              <a:rPr lang="ru-RU" dirty="0" err="1" smtClean="0"/>
              <a:t>Дт</a:t>
            </a:r>
            <a:r>
              <a:rPr lang="ru-RU" dirty="0" smtClean="0"/>
              <a:t> 1 502 </a:t>
            </a:r>
            <a:r>
              <a:rPr lang="ru-RU" b="1" u="sng" dirty="0" smtClean="0"/>
              <a:t>2</a:t>
            </a:r>
            <a:r>
              <a:rPr lang="ru-RU" dirty="0" smtClean="0"/>
              <a:t>1 223    </a:t>
            </a:r>
            <a:r>
              <a:rPr lang="ru-RU" dirty="0" err="1" smtClean="0"/>
              <a:t>Кт</a:t>
            </a:r>
            <a:r>
              <a:rPr lang="ru-RU" dirty="0" smtClean="0"/>
              <a:t> 1 502 </a:t>
            </a:r>
            <a:r>
              <a:rPr lang="ru-RU" b="1" u="sng" dirty="0" smtClean="0"/>
              <a:t>2</a:t>
            </a:r>
            <a:r>
              <a:rPr lang="ru-RU" dirty="0" smtClean="0"/>
              <a:t>2 223</a:t>
            </a:r>
          </a:p>
        </p:txBody>
      </p:sp>
      <p:sp>
        <p:nvSpPr>
          <p:cNvPr id="117764" name="Стрелка вправо 1"/>
          <p:cNvSpPr>
            <a:spLocks noChangeArrowheads="1"/>
          </p:cNvSpPr>
          <p:nvPr/>
        </p:nvSpPr>
        <p:spPr bwMode="auto">
          <a:xfrm flipV="1">
            <a:off x="611188" y="3008313"/>
            <a:ext cx="792162" cy="144462"/>
          </a:xfrm>
          <a:prstGeom prst="rightArrow">
            <a:avLst>
              <a:gd name="adj1" fmla="val 50000"/>
              <a:gd name="adj2" fmla="val 498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Методологическое обеспечение бюджетного процесса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0350" y="1617663"/>
            <a:ext cx="8669338" cy="4264977"/>
          </a:xfrm>
        </p:spPr>
        <p:txBody>
          <a:bodyPr/>
          <a:lstStyle/>
          <a:p>
            <a:pPr algn="ctr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dirty="0" smtClean="0"/>
              <a:t>Соблюдение </a:t>
            </a:r>
            <a:r>
              <a:rPr lang="ru-RU" dirty="0"/>
              <a:t>принципа стабильности (преемственности) назначения кодов </a:t>
            </a:r>
            <a:r>
              <a:rPr lang="ru-RU" dirty="0" smtClean="0"/>
              <a:t>бюджетной </a:t>
            </a:r>
            <a:r>
              <a:rPr lang="ru-RU" dirty="0"/>
              <a:t>классификации </a:t>
            </a:r>
            <a:endParaRPr lang="ru-RU" dirty="0" smtClean="0"/>
          </a:p>
          <a:p>
            <a:pPr>
              <a:lnSpc>
                <a:spcPct val="100000"/>
              </a:lnSpc>
              <a:defRPr/>
            </a:pPr>
            <a:r>
              <a:rPr lang="ru-RU" sz="2000" dirty="0" smtClean="0"/>
              <a:t>Таблицы соответствия целевых статей расходов для составления проекта федерального бюджета и бюджетов государственных внебюджетных фондов Российской Федерации на 2015 год и на плановый период 2016 и 2017 годок к целевым статьям, применяемым в 2014 году;</a:t>
            </a:r>
          </a:p>
          <a:p>
            <a:pPr>
              <a:lnSpc>
                <a:spcPct val="100000"/>
              </a:lnSpc>
              <a:defRPr/>
            </a:pPr>
            <a:r>
              <a:rPr lang="ru-RU" sz="2000" dirty="0"/>
              <a:t>Сопоставительная </a:t>
            </a:r>
            <a:r>
              <a:rPr lang="ru-RU" sz="2000" dirty="0" smtClean="0"/>
              <a:t>таблица изменений </a:t>
            </a:r>
            <a:r>
              <a:rPr lang="ru-RU" sz="2000" dirty="0"/>
              <a:t>единых для бюджетов бюджетной </a:t>
            </a:r>
            <a:r>
              <a:rPr lang="ru-RU" sz="2000" dirty="0" smtClean="0"/>
              <a:t>системы Российской Федерации видов </a:t>
            </a:r>
            <a:r>
              <a:rPr lang="ru-RU" sz="2000" dirty="0"/>
              <a:t>расходов классификации расходов бюджетов 2014 и 2015 </a:t>
            </a:r>
            <a:r>
              <a:rPr lang="ru-RU" sz="2000" dirty="0" smtClean="0"/>
              <a:t>годов.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  <a:defRPr/>
            </a:pPr>
            <a:endParaRPr lang="ru-RU" sz="1600" dirty="0" smtClean="0"/>
          </a:p>
          <a:p>
            <a:pPr>
              <a:lnSpc>
                <a:spcPct val="100000"/>
              </a:lnSpc>
              <a:defRPr/>
            </a:pPr>
            <a:endParaRPr lang="ru-RU" sz="1600" dirty="0"/>
          </a:p>
          <a:p>
            <a:pPr>
              <a:lnSpc>
                <a:spcPct val="100000"/>
              </a:lnSpc>
              <a:defRPr/>
            </a:pPr>
            <a:endParaRPr lang="ru-RU" sz="1600" dirty="0"/>
          </a:p>
          <a:p>
            <a:pPr marL="0" indent="0">
              <a:lnSpc>
                <a:spcPct val="100000"/>
              </a:lnSpc>
              <a:buFont typeface="Symbol" pitchFamily="18" charset="2"/>
              <a:buNone/>
              <a:defRPr/>
            </a:pPr>
            <a:endParaRPr lang="ru-RU" sz="1600" dirty="0"/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4294967295"/>
          </p:nvPr>
        </p:nvSpPr>
        <p:spPr>
          <a:xfrm>
            <a:off x="685800" y="6248400"/>
            <a:ext cx="188118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1400" smtClean="0">
                <a:cs typeface="Arial Unicode MS" pitchFamily="34" charset="-128"/>
              </a:rPr>
              <a:t>09.09.2014</a:t>
            </a:r>
          </a:p>
        </p:txBody>
      </p:sp>
    </p:spTree>
    <p:extLst>
      <p:ext uri="{BB962C8B-B14F-4D97-AF65-F5344CB8AC3E}">
        <p14:creationId xmlns:p14="http://schemas.microsoft.com/office/powerpoint/2010/main" val="1793404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Положения Закона: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83198" y="1466215"/>
            <a:ext cx="8788400" cy="46069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Статья 333.14. Порядок и сроки уплаты налога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2. Налог подлежит уплате в срок не позднее 20-го числа месяца, следующего за истекшим налоговым периодом.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за 4 квартал  2013 –оплата 20 января  2014 года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обязательства следующего (2014) года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1 501 </a:t>
            </a:r>
            <a:r>
              <a:rPr lang="ru-RU" b="1" dirty="0" smtClean="0"/>
              <a:t>2</a:t>
            </a:r>
            <a:r>
              <a:rPr lang="ru-RU" dirty="0" smtClean="0"/>
              <a:t>3 290      </a:t>
            </a:r>
            <a:r>
              <a:rPr lang="ru-RU" dirty="0" err="1" smtClean="0"/>
              <a:t>Кт</a:t>
            </a:r>
            <a:r>
              <a:rPr lang="ru-RU" dirty="0" smtClean="0"/>
              <a:t> 1 502 </a:t>
            </a:r>
            <a:r>
              <a:rPr lang="ru-RU" b="1" dirty="0" smtClean="0"/>
              <a:t>2</a:t>
            </a:r>
            <a:r>
              <a:rPr lang="ru-RU" dirty="0" smtClean="0"/>
              <a:t>1 290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 smtClean="0"/>
              <a:t>Дт</a:t>
            </a:r>
            <a:r>
              <a:rPr lang="ru-RU" dirty="0" smtClean="0"/>
              <a:t> 1 502 </a:t>
            </a:r>
            <a:r>
              <a:rPr lang="ru-RU" b="1" dirty="0" smtClean="0"/>
              <a:t>2</a:t>
            </a:r>
            <a:r>
              <a:rPr lang="ru-RU" dirty="0" smtClean="0"/>
              <a:t>1 290      </a:t>
            </a:r>
            <a:r>
              <a:rPr lang="ru-RU" dirty="0" err="1" smtClean="0"/>
              <a:t>Кт</a:t>
            </a:r>
            <a:r>
              <a:rPr lang="ru-RU" dirty="0" smtClean="0"/>
              <a:t> 1 502 </a:t>
            </a:r>
            <a:r>
              <a:rPr lang="ru-RU" b="1" dirty="0" smtClean="0"/>
              <a:t>2</a:t>
            </a:r>
            <a:r>
              <a:rPr lang="ru-RU" dirty="0" smtClean="0"/>
              <a:t>2 290</a:t>
            </a:r>
          </a:p>
        </p:txBody>
      </p:sp>
      <p:sp>
        <p:nvSpPr>
          <p:cNvPr id="118788" name="Стрелка вправо 1"/>
          <p:cNvSpPr>
            <a:spLocks noChangeArrowheads="1"/>
          </p:cNvSpPr>
          <p:nvPr/>
        </p:nvSpPr>
        <p:spPr bwMode="auto">
          <a:xfrm>
            <a:off x="755650" y="3500438"/>
            <a:ext cx="792163" cy="119062"/>
          </a:xfrm>
          <a:prstGeom prst="rightArrow">
            <a:avLst>
              <a:gd name="adj1" fmla="val 50000"/>
              <a:gd name="adj2" fmla="val 4943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0" y="325438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/>
            <a:endParaRPr lang="ru-RU" altLang="ru-RU" sz="2000" b="1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538" y="1408113"/>
          <a:ext cx="8805862" cy="5021332"/>
        </p:xfrm>
        <a:graphic>
          <a:graphicData uri="http://schemas.openxmlformats.org/drawingml/2006/table">
            <a:tbl>
              <a:tblPr/>
              <a:tblGrid>
                <a:gridCol w="4413876"/>
                <a:gridCol w="4391986"/>
              </a:tblGrid>
              <a:tr h="777206">
                <a:tc gridSpan="2"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Детализация видов расходов классификации расходов бюджетов при составлении исполнении бюджетов бюджетной системы Российской Федерации на 2015 год и на плановый период 2016 и 2017 годов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848"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2014 году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2015 год (на 2015 год и на плановый период 2016 и 2017 годов)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534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Закупка работ и услуг в целях обеспечения мероприятий в рамках государственного оборонного заказа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Закупка товаров, работ и услуг для обеспечения государственных нужд в области геодезии и картографии в рамках государственного оборонного заказа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697">
                <a:tc vMerge="1"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13" marR="467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219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Закупка работ и услуг в целях обеспечения мероприятий в рамках государственного оборонного заказа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Прочая закупка товаров, работ и услуг для обеспечения государственных (муниципальных)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нужд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244 Прочая закупка товаров, работ и услуг для обеспечения государственных (муниципальных) нужд 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0">
                <a:tc vMerge="1"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13" marR="467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Закупка товаров, работ и услуг для обеспечения государственных (муниципальных) нужд в области геодезии и картографии вне рамок государственного оборонного заказа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92">
                <a:tc rowSpan="2"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«Уплата прочих налогов, сборов и иных платежей»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«Уплата прочих налогов, сборов»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35000"/>
                        </a:lnSpc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lnSpc>
                          <a:spcPct val="35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3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8" charset="2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 «Уплата иных платежей»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06" marR="46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 bwMode="auto">
          <a:xfrm>
            <a:off x="4022725" y="3060700"/>
            <a:ext cx="625475" cy="231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4021138" y="3732213"/>
            <a:ext cx="625475" cy="231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021138" y="4454525"/>
            <a:ext cx="625475" cy="231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298950" y="6170613"/>
            <a:ext cx="336550" cy="166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316413" y="5754688"/>
            <a:ext cx="315912" cy="1587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4000500" y="5040313"/>
            <a:ext cx="625475" cy="231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eaLnBrk="0" hangingPunct="0">
              <a:lnSpc>
                <a:spcPct val="3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>
              <a:solidFill>
                <a:schemeClr val="bg1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7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1639"/>
            <a:ext cx="8229600" cy="642302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Приказ Минфина России от </a:t>
            </a:r>
            <a:r>
              <a:rPr lang="ru-RU" dirty="0" smtClean="0">
                <a:latin typeface="Times New Roman"/>
              </a:rPr>
              <a:t>29.08.2014 </a:t>
            </a:r>
            <a:r>
              <a:rPr lang="ru-RU" dirty="0">
                <a:latin typeface="Times New Roman"/>
              </a:rPr>
              <a:t>№ </a:t>
            </a:r>
            <a:r>
              <a:rPr lang="ru-RU" dirty="0" smtClean="0">
                <a:latin typeface="Times New Roman"/>
              </a:rPr>
              <a:t>88н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94459"/>
            <a:ext cx="8229600" cy="5179379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dirty="0" smtClean="0">
                <a:latin typeface="Times New Roman"/>
              </a:rPr>
              <a:t>Для </a:t>
            </a:r>
            <a:r>
              <a:rPr lang="ru-RU" sz="2000" dirty="0">
                <a:latin typeface="Times New Roman"/>
              </a:rPr>
              <a:t>целей </a:t>
            </a:r>
            <a:r>
              <a:rPr lang="ru-RU" sz="2000" dirty="0" smtClean="0">
                <a:latin typeface="Times New Roman"/>
              </a:rPr>
              <a:t>бюджетного </a:t>
            </a:r>
            <a:r>
              <a:rPr lang="ru-RU" sz="2000" dirty="0">
                <a:latin typeface="Times New Roman"/>
              </a:rPr>
              <a:t>учета остатков субсидий прошлых </a:t>
            </a:r>
            <a:r>
              <a:rPr lang="ru-RU" sz="2000" dirty="0" smtClean="0">
                <a:latin typeface="Times New Roman"/>
              </a:rPr>
              <a:t>лет</a:t>
            </a:r>
          </a:p>
          <a:p>
            <a:pPr marL="109537" indent="0" algn="ctr">
              <a:buNone/>
            </a:pPr>
            <a:r>
              <a:rPr lang="ru-RU" sz="2000" dirty="0" smtClean="0">
                <a:latin typeface="Times New Roman"/>
              </a:rPr>
              <a:t> </a:t>
            </a:r>
            <a:r>
              <a:rPr lang="ru-RU" sz="2000" dirty="0">
                <a:latin typeface="Times New Roman"/>
              </a:rPr>
              <a:t>при отсутствии расходных обязательств в текущем финансовом году: </a:t>
            </a:r>
            <a:endParaRPr lang="ru-RU" sz="2000" dirty="0" smtClean="0">
              <a:latin typeface="Times New Roman"/>
            </a:endParaRPr>
          </a:p>
          <a:p>
            <a:pPr marL="109537" indent="0" algn="ctr">
              <a:buNone/>
            </a:pPr>
            <a:r>
              <a:rPr lang="ru-RU" sz="2000" dirty="0" smtClean="0">
                <a:latin typeface="Times New Roman"/>
              </a:rPr>
              <a:t>( для счета 0 206 40 000)</a:t>
            </a:r>
          </a:p>
          <a:p>
            <a:pPr marL="109537" indent="0" algn="just">
              <a:buNone/>
            </a:pPr>
            <a:r>
              <a:rPr lang="ru-RU" sz="2000" dirty="0" smtClean="0">
                <a:latin typeface="Times New Roman"/>
              </a:rPr>
              <a:t>2900-  </a:t>
            </a:r>
            <a:r>
              <a:rPr lang="ru-RU" sz="2000" dirty="0">
                <a:latin typeface="Times New Roman"/>
              </a:rPr>
              <a:t>автономным и бюджетным учреждениям</a:t>
            </a:r>
          </a:p>
          <a:p>
            <a:pPr marL="109537" indent="0" algn="just">
              <a:buNone/>
            </a:pPr>
            <a:r>
              <a:rPr lang="ru-RU" sz="2000" dirty="0" smtClean="0">
                <a:latin typeface="Times New Roman"/>
              </a:rPr>
              <a:t>4800- </a:t>
            </a:r>
            <a:r>
              <a:rPr lang="ru-RU" sz="2000" dirty="0">
                <a:latin typeface="Times New Roman"/>
              </a:rPr>
              <a:t>на осуществление капитальных вложений в объекты капитального строительства государственной (муниципальной) собственности </a:t>
            </a:r>
            <a:endParaRPr lang="ru-RU" sz="2000" dirty="0" smtClean="0">
              <a:latin typeface="Times New Roman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/>
              </a:rPr>
              <a:t>6900 </a:t>
            </a:r>
            <a:r>
              <a:rPr lang="ru-RU" sz="2000" dirty="0">
                <a:latin typeface="Times New Roman"/>
              </a:rPr>
              <a:t>- юридическим лицам (за исключением субсидий государственным (муниципальным) учреждениям), индивидуальным предпринимателям, физическим </a:t>
            </a:r>
            <a:r>
              <a:rPr lang="ru-RU" sz="2000" dirty="0" smtClean="0">
                <a:latin typeface="Times New Roman"/>
              </a:rPr>
              <a:t>лицам</a:t>
            </a:r>
          </a:p>
          <a:p>
            <a:pPr marL="109537" indent="0" algn="just">
              <a:buNone/>
            </a:pPr>
            <a:endParaRPr lang="ru-RU" sz="2000" dirty="0">
              <a:latin typeface="Times New Roman"/>
            </a:endParaRPr>
          </a:p>
          <a:p>
            <a:pPr marL="109537" indent="0" algn="ctr">
              <a:buNone/>
            </a:pPr>
            <a:r>
              <a:rPr lang="ru-RU" sz="2000" dirty="0">
                <a:latin typeface="Times New Roman"/>
              </a:rPr>
              <a:t> в увязке с соответствующей подпрограммой государственной программы (непрограммным направлением расходов), либо с указанием в 1-3 разряде кода целевой статьи расходов «999» </a:t>
            </a:r>
          </a:p>
        </p:txBody>
      </p:sp>
    </p:spTree>
    <p:extLst>
      <p:ext uri="{BB962C8B-B14F-4D97-AF65-F5344CB8AC3E}">
        <p14:creationId xmlns:p14="http://schemas.microsoft.com/office/powerpoint/2010/main" val="1189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24725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1639"/>
            <a:ext cx="8229600" cy="642302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Приказ Минфина России от 26.05.2014 № 38н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94459"/>
            <a:ext cx="8229600" cy="5179379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dirty="0" smtClean="0">
                <a:latin typeface="Times New Roman"/>
              </a:rPr>
              <a:t>право </a:t>
            </a:r>
            <a:r>
              <a:rPr lang="ru-RU" sz="2000" dirty="0">
                <a:latin typeface="Times New Roman"/>
              </a:rPr>
              <a:t>детализировать КОСГУ </a:t>
            </a:r>
            <a:r>
              <a:rPr lang="ru-RU" sz="2000" dirty="0" smtClean="0">
                <a:latin typeface="Times New Roman"/>
              </a:rPr>
              <a:t>(</a:t>
            </a:r>
            <a:r>
              <a:rPr lang="ru-RU" sz="2000" dirty="0">
                <a:latin typeface="Times New Roman"/>
              </a:rPr>
              <a:t>в рамках третьего разряда кода) </a:t>
            </a:r>
            <a:endParaRPr lang="ru-RU" sz="2000" dirty="0" smtClean="0">
              <a:latin typeface="Times New Roman"/>
            </a:endParaRPr>
          </a:p>
          <a:p>
            <a:pPr marL="109537" indent="0" algn="ctr">
              <a:buNone/>
            </a:pPr>
            <a:endParaRPr lang="ru-RU" sz="2000" dirty="0">
              <a:latin typeface="Times New Roman"/>
            </a:endParaRP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130 - Доходы от оказания платных услуг </a:t>
            </a:r>
            <a:r>
              <a:rPr lang="ru-RU" sz="2000" dirty="0" smtClean="0">
                <a:latin typeface="Times New Roman"/>
              </a:rPr>
              <a:t> (131,132,133…)</a:t>
            </a:r>
          </a:p>
          <a:p>
            <a:pPr marL="109537" indent="0" algn="just">
              <a:buNone/>
            </a:pPr>
            <a:r>
              <a:rPr lang="ru-RU" sz="2000" i="1" dirty="0" smtClean="0">
                <a:latin typeface="Times New Roman"/>
              </a:rPr>
              <a:t>          - </a:t>
            </a:r>
            <a:r>
              <a:rPr lang="ru-RU" sz="2000" i="1" dirty="0">
                <a:latin typeface="Times New Roman"/>
              </a:rPr>
              <a:t>по видам оказываемых услуг (к примеру: по </a:t>
            </a:r>
            <a:r>
              <a:rPr lang="ru-RU" sz="2000" i="1" dirty="0" smtClean="0">
                <a:latin typeface="Times New Roman"/>
              </a:rPr>
              <a:t>ОКВЭД)</a:t>
            </a:r>
            <a:endParaRPr lang="ru-RU" sz="2000" i="1" dirty="0">
              <a:latin typeface="Times New Roman"/>
            </a:endParaRP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180 - Прочие </a:t>
            </a:r>
            <a:r>
              <a:rPr lang="ru-RU" sz="2000" dirty="0" smtClean="0">
                <a:latin typeface="Times New Roman"/>
              </a:rPr>
              <a:t>доходы</a:t>
            </a:r>
          </a:p>
          <a:p>
            <a:pPr marL="109537" indent="0" algn="just">
              <a:buNone/>
            </a:pPr>
            <a:r>
              <a:rPr lang="ru-RU" sz="2000" dirty="0" smtClean="0">
                <a:latin typeface="Times New Roman"/>
              </a:rPr>
              <a:t>         </a:t>
            </a:r>
            <a:r>
              <a:rPr lang="ru-RU" sz="2000" i="1" dirty="0" smtClean="0">
                <a:latin typeface="Times New Roman"/>
              </a:rPr>
              <a:t>- по </a:t>
            </a:r>
            <a:r>
              <a:rPr lang="ru-RU" sz="2000" i="1" dirty="0">
                <a:latin typeface="Times New Roman"/>
              </a:rPr>
              <a:t>видам безвозмездных поступлений (гранты, пожертвования, поступление нефинансовых активов)</a:t>
            </a:r>
          </a:p>
          <a:p>
            <a:pPr marL="109537" indent="0" algn="just">
              <a:buNone/>
            </a:pPr>
            <a:r>
              <a:rPr lang="ru-RU" sz="2000" i="1" dirty="0" smtClean="0">
                <a:latin typeface="Times New Roman"/>
              </a:rPr>
              <a:t>         - </a:t>
            </a:r>
            <a:r>
              <a:rPr lang="ru-RU" sz="2000" i="1" dirty="0">
                <a:latin typeface="Times New Roman"/>
              </a:rPr>
              <a:t>по видам поступлений активов (принятие к учету неучтенных активов по результатам инвентаризаций,  принятие к балансовому чету имущества, ранее учтенного на </a:t>
            </a:r>
            <a:r>
              <a:rPr lang="ru-RU" sz="2000" i="1" dirty="0" err="1">
                <a:latin typeface="Times New Roman"/>
              </a:rPr>
              <a:t>забалансовых</a:t>
            </a:r>
            <a:r>
              <a:rPr lang="ru-RU" sz="2000" i="1" dirty="0">
                <a:latin typeface="Times New Roman"/>
              </a:rPr>
              <a:t> </a:t>
            </a:r>
            <a:r>
              <a:rPr lang="ru-RU" sz="2000" i="1" dirty="0" smtClean="0">
                <a:latin typeface="Times New Roman"/>
              </a:rPr>
              <a:t>счетах</a:t>
            </a:r>
            <a:r>
              <a:rPr lang="ru-RU" sz="2000" i="1" dirty="0">
                <a:latin typeface="Times New Roman"/>
              </a:rPr>
              <a:t>)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290 - Прочие расходы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310 - Увеличение стоимости основных средств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320 - Увеличение стоимости нематериальных активов</a:t>
            </a:r>
          </a:p>
          <a:p>
            <a:pPr marL="109537" indent="0" algn="just">
              <a:buNone/>
            </a:pPr>
            <a:r>
              <a:rPr lang="ru-RU" sz="2000" dirty="0">
                <a:latin typeface="Times New Roman"/>
              </a:rPr>
              <a:t> 340 - Увеличение стоимости материальных запасов</a:t>
            </a:r>
          </a:p>
        </p:txBody>
      </p:sp>
    </p:spTree>
    <p:extLst>
      <p:ext uri="{BB962C8B-B14F-4D97-AF65-F5344CB8AC3E}">
        <p14:creationId xmlns:p14="http://schemas.microsoft.com/office/powerpoint/2010/main" val="11980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2813"/>
            <a:ext cx="9144000" cy="36512"/>
          </a:xfrm>
          <a:prstGeom prst="rect">
            <a:avLst/>
          </a:prstGeom>
          <a:solidFill>
            <a:srgbClr val="54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73261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ru-RU" sz="2000" b="1" dirty="0" smtClean="0">
                <a:latin typeface="Cambria" panose="02040503050406030204" pitchFamily="18" charset="0"/>
              </a:rPr>
              <a:t>Изменения в положения Инструкции 157н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2464" y="1028700"/>
            <a:ext cx="8948057" cy="783771"/>
          </a:xfrm>
        </p:spPr>
        <p:txBody>
          <a:bodyPr/>
          <a:lstStyle/>
          <a:p>
            <a:r>
              <a:rPr lang="ru-RU" sz="2800" b="1" dirty="0">
                <a:solidFill>
                  <a:srgbClr val="076F2F"/>
                </a:solidFill>
                <a:latin typeface="Trebuchet MS"/>
                <a:hlinkClick r:id="rId2"/>
              </a:rPr>
              <a:t>Приказ Минфина России от 29.08.2014 № </a:t>
            </a:r>
            <a:r>
              <a:rPr lang="ru-RU" sz="2800" b="1" dirty="0" smtClean="0">
                <a:solidFill>
                  <a:srgbClr val="076F2F"/>
                </a:solidFill>
                <a:latin typeface="Trebuchet MS"/>
                <a:hlinkClick r:id="rId2"/>
              </a:rPr>
              <a:t>89н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" y="1836965"/>
            <a:ext cx="9143999" cy="4898572"/>
          </a:xfrm>
        </p:spPr>
        <p:txBody>
          <a:bodyPr/>
          <a:lstStyle/>
          <a:p>
            <a:pPr marL="109537" indent="0" algn="ctr">
              <a:buNone/>
            </a:pPr>
            <a:r>
              <a:rPr lang="ru-RU" b="1" dirty="0" smtClean="0">
                <a:solidFill>
                  <a:srgbClr val="076F2F"/>
                </a:solidFill>
                <a:latin typeface="Trebuchet MS"/>
                <a:hlinkClick r:id="rId2"/>
              </a:rPr>
              <a:t>О </a:t>
            </a:r>
            <a:r>
              <a:rPr lang="ru-RU" b="1" dirty="0">
                <a:solidFill>
                  <a:srgbClr val="076F2F"/>
                </a:solidFill>
                <a:latin typeface="Trebuchet MS"/>
                <a:hlinkClick r:id="rId2"/>
              </a:rPr>
              <a:t>внесении изменений в приказ Министерства финансов Российской Федерации от 1 декабря 2010 г. № 157н </a:t>
            </a:r>
            <a:r>
              <a:rPr lang="ru-RU" b="1" dirty="0" smtClean="0">
                <a:solidFill>
                  <a:srgbClr val="076F2F"/>
                </a:solidFill>
                <a:latin typeface="Trebuchet MS"/>
                <a:hlinkClick r:id="rId2"/>
              </a:rPr>
              <a:t>«Об </a:t>
            </a:r>
            <a:r>
              <a:rPr lang="ru-RU" b="1" dirty="0">
                <a:solidFill>
                  <a:srgbClr val="076F2F"/>
                </a:solidFill>
                <a:latin typeface="Trebuchet MS"/>
                <a:hlinkClick r:id="rId2"/>
              </a:rPr>
              <a:t>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</a:t>
            </a:r>
            <a:r>
              <a:rPr lang="ru-RU" b="1" dirty="0" smtClean="0">
                <a:solidFill>
                  <a:srgbClr val="076F2F"/>
                </a:solidFill>
                <a:latin typeface="Trebuchet MS"/>
                <a:hlinkClick r:id="rId2"/>
              </a:rPr>
              <a:t>применению</a:t>
            </a:r>
            <a:r>
              <a:rPr lang="ru-RU" b="1" dirty="0" smtClean="0">
                <a:solidFill>
                  <a:srgbClr val="076F2F"/>
                </a:solidFill>
                <a:latin typeface="Trebuchet M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5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61556</TotalTime>
  <Words>2383</Words>
  <Application>Microsoft Office PowerPoint</Application>
  <PresentationFormat>Экран (4:3)</PresentationFormat>
  <Paragraphs>356</Paragraphs>
  <Slides>50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65" baseType="lpstr">
      <vt:lpstr>Arial Unicode MS</vt:lpstr>
      <vt:lpstr>Arial</vt:lpstr>
      <vt:lpstr>Calibri</vt:lpstr>
      <vt:lpstr>Cambria</vt:lpstr>
      <vt:lpstr>Georgia</vt:lpstr>
      <vt:lpstr>Symbol</vt:lpstr>
      <vt:lpstr>Times New Roman</vt:lpstr>
      <vt:lpstr>Times New Roman Cyr</vt:lpstr>
      <vt:lpstr>Times New Roman Cyr</vt:lpstr>
      <vt:lpstr>Trebuchet MS</vt:lpstr>
      <vt:lpstr>Wingdings</vt:lpstr>
      <vt:lpstr>Wingdings 2</vt:lpstr>
      <vt:lpstr>11_Городская</vt:lpstr>
      <vt:lpstr>Оформление по умолчанию</vt:lpstr>
      <vt:lpstr>12_Городская</vt:lpstr>
      <vt:lpstr>Актуальные вопросы применения бюджетной классификации при исполнении бюджетов бюджетной системы Российской Федерации</vt:lpstr>
      <vt:lpstr>Указания о применении бюджетной классификации Российской Федерации  (приказ Минфина России от 01.07.2014 № 65н) </vt:lpstr>
      <vt:lpstr>Методологическое обеспечение бюджетного процесса</vt:lpstr>
      <vt:lpstr>Методологическое обеспечение бюджетного процесса</vt:lpstr>
      <vt:lpstr>Методологическое обеспечение бюджетного процесса</vt:lpstr>
      <vt:lpstr>Презентация PowerPoint</vt:lpstr>
      <vt:lpstr>Приказ Минфина России от 29.08.2014 № 88н</vt:lpstr>
      <vt:lpstr>Приказ Минфина России от 26.05.2014 № 38н</vt:lpstr>
      <vt:lpstr>Приказ Минфина России от 29.08.2014 № 89н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</vt:lpstr>
      <vt:lpstr>  </vt:lpstr>
      <vt:lpstr>Приведение в соответствие с изменениями в 402-ФЗ</vt:lpstr>
      <vt:lpstr>Право самостоятельно   разрабатывать регистры</vt:lpstr>
      <vt:lpstr>Преимущественное использование электронных  регистров</vt:lpstr>
      <vt:lpstr>Преимущественное использование электронных    регистров</vt:lpstr>
      <vt:lpstr> </vt:lpstr>
      <vt:lpstr> </vt:lpstr>
      <vt:lpstr>Учет земельных участков в пользовании на балансе</vt:lpstr>
      <vt:lpstr>Презентация PowerPoint</vt:lpstr>
      <vt:lpstr>Детализация счета</vt:lpstr>
      <vt:lpstr>Детализация счета в рамках учетной политики </vt:lpstr>
      <vt:lpstr>Раздел 5.Санкционирование</vt:lpstr>
      <vt:lpstr>Детализация счетов санкционирования </vt:lpstr>
      <vt:lpstr>Презентация PowerPoint</vt:lpstr>
      <vt:lpstr>Измененная структура счета</vt:lpstr>
      <vt:lpstr> Суммы ущерба по:  </vt:lpstr>
      <vt:lpstr> Суммы ущерба по:  </vt:lpstr>
      <vt:lpstr> Суммы ущерба по:  </vt:lpstr>
      <vt:lpstr> Суммы ущерба  </vt:lpstr>
      <vt:lpstr>Применение счета</vt:lpstr>
      <vt:lpstr>Вступление в силу </vt:lpstr>
      <vt:lpstr>На последний день отчетного периода 2014</vt:lpstr>
      <vt:lpstr>На последний день отчетного периода 2014</vt:lpstr>
      <vt:lpstr>Презентация PowerPoint</vt:lpstr>
      <vt:lpstr> Восстановить в учете долю участия в уставном капитале    ГУП (МУП)</vt:lpstr>
      <vt:lpstr>Обязательства</vt:lpstr>
      <vt:lpstr>Обязательства</vt:lpstr>
      <vt:lpstr>Обязательства</vt:lpstr>
      <vt:lpstr>Структура номера счета</vt:lpstr>
      <vt:lpstr>Получены лимиты бюджетных обязательств в 2013 году:</vt:lpstr>
      <vt:lpstr>Перенос показателей по счетам санкционирования</vt:lpstr>
      <vt:lpstr>Оформление переноса</vt:lpstr>
      <vt:lpstr>Условия договора:</vt:lpstr>
      <vt:lpstr>Положения Закона: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Vaio</dc:creator>
  <cp:lastModifiedBy>Николаева Марина Геннадьевна</cp:lastModifiedBy>
  <cp:revision>3212</cp:revision>
  <cp:lastPrinted>2014-09-09T08:55:42Z</cp:lastPrinted>
  <dcterms:modified xsi:type="dcterms:W3CDTF">2014-09-26T09:50:59Z</dcterms:modified>
</cp:coreProperties>
</file>