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</p:sldMasterIdLst>
  <p:notesMasterIdLst>
    <p:notesMasterId r:id="rId13"/>
  </p:notesMasterIdLst>
  <p:sldIdLst>
    <p:sldId id="256" r:id="rId3"/>
    <p:sldId id="273" r:id="rId4"/>
    <p:sldId id="291" r:id="rId5"/>
    <p:sldId id="289" r:id="rId6"/>
    <p:sldId id="292" r:id="rId7"/>
    <p:sldId id="293" r:id="rId8"/>
    <p:sldId id="294" r:id="rId9"/>
    <p:sldId id="295" r:id="rId10"/>
    <p:sldId id="259" r:id="rId11"/>
    <p:sldId id="270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208E9F0-D4AF-4504-A7F6-DC559234EF89}">
          <p14:sldIdLst>
            <p14:sldId id="256"/>
            <p14:sldId id="273"/>
            <p14:sldId id="291"/>
            <p14:sldId id="289"/>
            <p14:sldId id="292"/>
            <p14:sldId id="293"/>
            <p14:sldId id="294"/>
            <p14:sldId id="295"/>
            <p14:sldId id="259"/>
            <p14:sldId id="270"/>
          </p14:sldIdLst>
        </p14:section>
        <p14:section name="Раздел без заголовка" id="{C8C71EE4-2D50-4000-86F7-53DC3BE44EB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96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D:\&#1052;&#1086;&#1080;%20&#1076;&#1086;&#1082;&#1091;&#1084;&#1077;&#1085;&#1090;&#1099;\&#1054;&#1090;&#1095;&#1077;&#1090;&#1099;\2019.10.23_&#1076;&#1083;&#1103;%20&#1086;&#1090;&#1095;&#1077;&#1090;&#1072;%20&#1050;&#1052;%20&#1063;&#1056;\&#1044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69426751592357E-3"/>
          <c:y val="0.11111111111111109"/>
          <c:w val="0.97664543524416136"/>
          <c:h val="0.630345700030739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3A-451E-B4F5-920BCDF8F3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73A-451E-B4F5-920BCDF8F3BC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73A-451E-B4F5-920BCDF8F3BC}"/>
              </c:ext>
            </c:extLst>
          </c:dPt>
          <c:dLbls>
            <c:dLbl>
              <c:idx val="0"/>
              <c:layout>
                <c:manualLayout>
                  <c:x val="-0.10473527592490429"/>
                  <c:y val="-0.28838689082783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3A-451E-B4F5-920BCDF8F3BC}"/>
                </c:ext>
              </c:extLst>
            </c:dLbl>
            <c:dLbl>
              <c:idx val="2"/>
              <c:layout>
                <c:manualLayout>
                  <c:x val="5.7518765568316697E-3"/>
                  <c:y val="-1.474450828781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3A-451E-B4F5-920BCDF8F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Жилфонд_1!$A$6:$A$8</c:f>
              <c:strCache>
                <c:ptCount val="3"/>
                <c:pt idx="0">
                  <c:v>Управляющая организация (в управлении 4506 МКД)</c:v>
                </c:pt>
                <c:pt idx="1">
                  <c:v>Товарщиества собственников жилья (ТСЖ, ТСН), ЖК, ЖСК и иной кооператив  (в управлении 637 МКД)</c:v>
                </c:pt>
                <c:pt idx="2">
                  <c:v>Непосредственное управление (89 МКД)</c:v>
                </c:pt>
              </c:strCache>
            </c:strRef>
          </c:cat>
          <c:val>
            <c:numRef>
              <c:f>Жилфонд_1!$B$6:$B$8</c:f>
              <c:numCache>
                <c:formatCode>0.0%</c:formatCode>
                <c:ptCount val="3"/>
                <c:pt idx="0" formatCode="0%">
                  <c:v>0.86</c:v>
                </c:pt>
                <c:pt idx="1">
                  <c:v>0.121</c:v>
                </c:pt>
                <c:pt idx="2">
                  <c:v>1.9000000000000017E-2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3A-451E-B4F5-920BCDF8F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522309711286089E-2"/>
          <c:y val="0.76848383816887755"/>
          <c:w val="0.95695538057742779"/>
          <c:h val="0.21349814381310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Проверки!$A$3</c:f>
              <c:strCache>
                <c:ptCount val="1"/>
                <c:pt idx="0">
                  <c:v>Осуществление жилищного надзора, ед.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2060981468163396E-3"/>
                  <c:y val="7.5286434311885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B3-45B9-8CD3-D18CA7CBC659}"/>
                </c:ext>
              </c:extLst>
            </c:dLbl>
            <c:dLbl>
              <c:idx val="1"/>
              <c:layout>
                <c:manualLayout>
                  <c:x val="-6.3091472202245098E-3"/>
                  <c:y val="7.8512887548471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B3-45B9-8CD3-D18CA7CBC659}"/>
                </c:ext>
              </c:extLst>
            </c:dLbl>
            <c:dLbl>
              <c:idx val="2"/>
              <c:layout>
                <c:manualLayout>
                  <c:x val="-4.0376886265284569E-3"/>
                  <c:y val="7.1745020360153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B3-45B9-8CD3-D18CA7CBC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Проверки!$B$2:$D$2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Проверки!$B$3:$D$3</c:f>
              <c:numCache>
                <c:formatCode>General</c:formatCode>
                <c:ptCount val="3"/>
                <c:pt idx="0">
                  <c:v>501</c:v>
                </c:pt>
                <c:pt idx="1">
                  <c:v>557</c:v>
                </c:pt>
                <c:pt idx="2">
                  <c:v>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B3-45B9-8CD3-D18CA7CBC659}"/>
            </c:ext>
          </c:extLst>
        </c:ser>
        <c:ser>
          <c:idx val="1"/>
          <c:order val="1"/>
          <c:tx>
            <c:strRef>
              <c:f>Проверки!$A$4</c:f>
              <c:strCache>
                <c:ptCount val="1"/>
                <c:pt idx="0">
                  <c:v>Осуществление лицензионного контроля, ед.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7347248673630138E-4"/>
                  <c:y val="8.2159288405251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B3-45B9-8CD3-D18CA7CBC659}"/>
                </c:ext>
              </c:extLst>
            </c:dLbl>
            <c:dLbl>
              <c:idx val="1"/>
              <c:layout>
                <c:manualLayout>
                  <c:x val="1.3471105678878317E-3"/>
                  <c:y val="8.1844598274913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B3-45B9-8CD3-D18CA7CBC659}"/>
                </c:ext>
              </c:extLst>
            </c:dLbl>
            <c:dLbl>
              <c:idx val="2"/>
              <c:layout>
                <c:manualLayout>
                  <c:x val="-2.522168538352743E-3"/>
                  <c:y val="7.851288754847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B3-45B9-8CD3-D18CA7CBC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Проверки!$B$2:$D$2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Проверки!$B$4:$D$4</c:f>
              <c:numCache>
                <c:formatCode>General</c:formatCode>
                <c:ptCount val="3"/>
                <c:pt idx="0">
                  <c:v>1341</c:v>
                </c:pt>
                <c:pt idx="1">
                  <c:v>1627</c:v>
                </c:pt>
                <c:pt idx="2">
                  <c:v>1101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B3-45B9-8CD3-D18CA7CBC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35368"/>
        <c:axId val="224835040"/>
        <c:axId val="0"/>
      </c:bar3DChart>
      <c:catAx>
        <c:axId val="22483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4835040"/>
        <c:crosses val="autoZero"/>
        <c:auto val="1"/>
        <c:lblAlgn val="ctr"/>
        <c:lblOffset val="100"/>
        <c:noMultiLvlLbl val="0"/>
      </c:catAx>
      <c:valAx>
        <c:axId val="2248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3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Лицензир!$A$8</c:f>
              <c:strCache>
                <c:ptCount val="1"/>
                <c:pt idx="0">
                  <c:v>В республиканский бюджет поступила государственная пошлина, уплаченная за лицензирование деятельности по управлению МКД, переоформление лицензий, тыс. руб.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7.8728378945930658E-4"/>
                  <c:y val="9.206214865108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4A-422D-AB29-F38B9936A13D}"/>
                </c:ext>
              </c:extLst>
            </c:dLbl>
            <c:dLbl>
              <c:idx val="1"/>
              <c:layout>
                <c:manualLayout>
                  <c:x val="7.1805412290051962E-3"/>
                  <c:y val="9.4516486974379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4A-422D-AB29-F38B9936A1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Лицензир!$B$7:$C$7</c:f>
              <c:strCache>
                <c:ptCount val="2"/>
                <c:pt idx="0">
                  <c:v>2018 г.</c:v>
                </c:pt>
                <c:pt idx="1">
                  <c:v>за 9 месяцев 2019 г.</c:v>
                </c:pt>
              </c:strCache>
            </c:strRef>
          </c:cat>
          <c:val>
            <c:numRef>
              <c:f>Лицензир!$B$8:$C$8</c:f>
              <c:numCache>
                <c:formatCode>General</c:formatCode>
                <c:ptCount val="2"/>
                <c:pt idx="0">
                  <c:v>245</c:v>
                </c:pt>
                <c:pt idx="1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4A-422D-AB29-F38B9936A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874512"/>
        <c:axId val="499875496"/>
        <c:axId val="0"/>
      </c:bar3DChart>
      <c:catAx>
        <c:axId val="49987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9875496"/>
        <c:crosses val="autoZero"/>
        <c:auto val="1"/>
        <c:lblAlgn val="ctr"/>
        <c:lblOffset val="100"/>
        <c:noMultiLvlLbl val="0"/>
      </c:catAx>
      <c:valAx>
        <c:axId val="49987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987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300" b="1" i="0" u="none" strike="noStrike" baseline="0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Сравнительные показатели выявленных нарушений </a:t>
            </a:r>
            <a:endParaRPr lang="ru-RU" sz="130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0934112899981532E-2"/>
          <c:w val="0.99900340599488857"/>
          <c:h val="0.5722367138011849"/>
        </c:manualLayout>
      </c:layout>
      <c:pie3DChart>
        <c:varyColors val="1"/>
        <c:ser>
          <c:idx val="0"/>
          <c:order val="0"/>
          <c:tx>
            <c:strRef>
              <c:f>Нарушения!$N$2</c:f>
              <c:strCache>
                <c:ptCount val="1"/>
                <c:pt idx="0">
                  <c:v>%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D4-41FF-9FF3-FDF68EB7AB0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D4-41FF-9FF3-FDF68EB7AB0A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D4-41FF-9FF3-FDF68EB7AB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5D4-41FF-9FF3-FDF68EB7AB0A}"/>
              </c:ext>
            </c:extLst>
          </c:dPt>
          <c:dPt>
            <c:idx val="4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5D4-41FF-9FF3-FDF68EB7AB0A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5D4-41FF-9FF3-FDF68EB7AB0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5D4-41FF-9FF3-FDF68EB7AB0A}"/>
              </c:ext>
            </c:extLst>
          </c:dPt>
          <c:dLbls>
            <c:dLbl>
              <c:idx val="0"/>
              <c:layout>
                <c:manualLayout>
                  <c:x val="-0.15000990470793854"/>
                  <c:y val="-7.6988733356094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D4-41FF-9FF3-FDF68EB7AB0A}"/>
                </c:ext>
              </c:extLst>
            </c:dLbl>
            <c:dLbl>
              <c:idx val="5"/>
              <c:layout>
                <c:manualLayout>
                  <c:x val="-1.3230687350322652E-2"/>
                  <c:y val="5.5827685533646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D4-41FF-9FF3-FDF68EB7A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Нарушения!$I$3:$I$9</c:f>
              <c:strCache>
                <c:ptCount val="7"/>
                <c:pt idx="0">
                  <c:v>нарушение правил и норм технической эксплуатации жилищного фонда, %</c:v>
                </c:pt>
                <c:pt idx="1">
                  <c:v>нарушение правил пользования жилыми помещениями, %</c:v>
                </c:pt>
                <c:pt idx="2">
                  <c:v>некачественное предоставление коммунальных услуг, %</c:v>
                </c:pt>
                <c:pt idx="3">
                  <c:v>нарушение требований законодательства о раскрытии информации, %</c:v>
                </c:pt>
                <c:pt idx="4">
                  <c:v>нарушение порядка расчета платы за жилищно-коммунальные услуги, %</c:v>
                </c:pt>
                <c:pt idx="5">
                  <c:v>нарушение правил технической эксплуатации внутридомового газового оборудования, %</c:v>
                </c:pt>
                <c:pt idx="6">
                  <c:v>нарушение правил управления многоквартирными домами, %</c:v>
                </c:pt>
              </c:strCache>
            </c:strRef>
          </c:cat>
          <c:val>
            <c:numRef>
              <c:f>Нарушения!$N$3:$N$9</c:f>
              <c:numCache>
                <c:formatCode>0.00%</c:formatCode>
                <c:ptCount val="7"/>
                <c:pt idx="0">
                  <c:v>0.59027777777777779</c:v>
                </c:pt>
                <c:pt idx="1">
                  <c:v>0.10040509259259259</c:v>
                </c:pt>
                <c:pt idx="2">
                  <c:v>7.3350694444444448E-2</c:v>
                </c:pt>
                <c:pt idx="3">
                  <c:v>5.3096064814814818E-2</c:v>
                </c:pt>
                <c:pt idx="4">
                  <c:v>0.17635995370370369</c:v>
                </c:pt>
                <c:pt idx="5">
                  <c:v>6.510416666666667E-3</c:v>
                </c:pt>
                <c:pt idx="6">
                  <c:v>7.7546296296296294E-2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5D4-41FF-9FF3-FDF68EB7A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Капремонт!$A$2</c:f>
              <c:strCache>
                <c:ptCount val="1"/>
                <c:pt idx="0">
                  <c:v>Мониторинг в МКД для последующего включения их в краткосрочные программы капитального ремонта, ед.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4457020997375323E-4"/>
                  <c:y val="6.261628706129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40-4B64-8395-4EFB573756AF}"/>
                </c:ext>
              </c:extLst>
            </c:dLbl>
            <c:dLbl>
              <c:idx val="1"/>
              <c:layout>
                <c:manualLayout>
                  <c:x val="6.7568897637791453E-4"/>
                  <c:y val="6.61764601687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40-4B64-8395-4EFB573756AF}"/>
                </c:ext>
              </c:extLst>
            </c:dLbl>
            <c:dLbl>
              <c:idx val="2"/>
              <c:layout>
                <c:manualLayout>
                  <c:x val="-2.8133202099737532E-5"/>
                  <c:y val="7.423595946656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40-4B64-8395-4EFB573756AF}"/>
                </c:ext>
              </c:extLst>
            </c:dLbl>
            <c:dLbl>
              <c:idx val="3"/>
              <c:layout>
                <c:manualLayout>
                  <c:x val="1.1824146981627296E-3"/>
                  <c:y val="7.9302107585636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40-4B64-8395-4EFB573756AF}"/>
                </c:ext>
              </c:extLst>
            </c:dLbl>
            <c:dLbl>
              <c:idx val="4"/>
              <c:layout>
                <c:manualLayout>
                  <c:x val="1.013533464566929E-3"/>
                  <c:y val="7.5174758285873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40-4B64-8395-4EFB573756AF}"/>
                </c:ext>
              </c:extLst>
            </c:dLbl>
            <c:dLbl>
              <c:idx val="5"/>
              <c:layout>
                <c:manualLayout>
                  <c:x val="-2.8133202099737532E-5"/>
                  <c:y val="6.8426034698004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40-4B64-8395-4EFB573756AF}"/>
                </c:ext>
              </c:extLst>
            </c:dLbl>
            <c:dLbl>
              <c:idx val="6"/>
              <c:layout>
                <c:manualLayout>
                  <c:x val="1.8862368766402672E-3"/>
                  <c:y val="7.1986384937274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40-4B64-8395-4EFB57375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Капремонт!$B$1:$H$1</c:f>
              <c:strCache>
                <c:ptCount val="7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 г.</c:v>
                </c:pt>
                <c:pt idx="5">
                  <c:v>2019 г.</c:v>
                </c:pt>
                <c:pt idx="6">
                  <c:v>2020 г.</c:v>
                </c:pt>
              </c:strCache>
            </c:strRef>
          </c:cat>
          <c:val>
            <c:numRef>
              <c:f>Капремонт!$B$2:$H$2</c:f>
              <c:numCache>
                <c:formatCode>General</c:formatCode>
                <c:ptCount val="7"/>
                <c:pt idx="0">
                  <c:v>513</c:v>
                </c:pt>
                <c:pt idx="1">
                  <c:v>887</c:v>
                </c:pt>
                <c:pt idx="2">
                  <c:v>558</c:v>
                </c:pt>
                <c:pt idx="3">
                  <c:v>452</c:v>
                </c:pt>
                <c:pt idx="4">
                  <c:v>265</c:v>
                </c:pt>
                <c:pt idx="5">
                  <c:v>209</c:v>
                </c:pt>
                <c:pt idx="6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40-4B64-8395-4EFB57375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4212032"/>
        <c:axId val="594212688"/>
        <c:axId val="0"/>
      </c:bar3DChart>
      <c:catAx>
        <c:axId val="59421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212688"/>
        <c:crosses val="autoZero"/>
        <c:auto val="1"/>
        <c:lblAlgn val="ctr"/>
        <c:lblOffset val="100"/>
        <c:noMultiLvlLbl val="0"/>
      </c:catAx>
      <c:valAx>
        <c:axId val="59421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21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Обращения!$A$6</c:f>
              <c:strCache>
                <c:ptCount val="1"/>
                <c:pt idx="0">
                  <c:v>общее количество поступивших обращений граждан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73982939632527E-3"/>
                  <c:y val="7.0329126865884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04-4148-950E-99C42F40EA17}"/>
                </c:ext>
              </c:extLst>
            </c:dLbl>
            <c:dLbl>
              <c:idx val="1"/>
              <c:layout>
                <c:manualLayout>
                  <c:x val="-2.5713582677165353E-3"/>
                  <c:y val="6.8616262153678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04-4148-950E-99C42F40EA17}"/>
                </c:ext>
              </c:extLst>
            </c:dLbl>
            <c:dLbl>
              <c:idx val="2"/>
              <c:layout>
                <c:manualLayout>
                  <c:x val="9.0419947506561679E-4"/>
                  <c:y val="6.5481206048059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04-4148-950E-99C42F40E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Обращения!$B$5:$D$5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Обращения!$B$6:$D$6</c:f>
              <c:numCache>
                <c:formatCode>0</c:formatCode>
                <c:ptCount val="3"/>
                <c:pt idx="0">
                  <c:v>6861</c:v>
                </c:pt>
                <c:pt idx="1">
                  <c:v>7342</c:v>
                </c:pt>
                <c:pt idx="2" formatCode="General">
                  <c:v>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04-4148-950E-99C42F40EA17}"/>
            </c:ext>
          </c:extLst>
        </c:ser>
        <c:ser>
          <c:idx val="1"/>
          <c:order val="1"/>
          <c:tx>
            <c:strRef>
              <c:f>Обращения!$A$7</c:f>
              <c:strCache>
                <c:ptCount val="1"/>
                <c:pt idx="0">
                  <c:v>вопросы в части содержания и эксплуатации жилищного фонда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7242454068243381E-4"/>
                  <c:y val="6.133083034261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04-4148-950E-99C42F40EA17}"/>
                </c:ext>
              </c:extLst>
            </c:dLbl>
            <c:dLbl>
              <c:idx val="1"/>
              <c:layout>
                <c:manualLayout>
                  <c:x val="1.4709645669291338E-3"/>
                  <c:y val="6.1215163263285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04-4148-950E-99C42F40EA17}"/>
                </c:ext>
              </c:extLst>
            </c:dLbl>
            <c:dLbl>
              <c:idx val="2"/>
              <c:layout>
                <c:manualLayout>
                  <c:x val="1.4224081364829395E-3"/>
                  <c:y val="6.17844649370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04-4148-950E-99C42F40E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Обращения!$B$5:$D$5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Обращения!$B$7:$D$7</c:f>
              <c:numCache>
                <c:formatCode>0</c:formatCode>
                <c:ptCount val="3"/>
                <c:pt idx="0">
                  <c:v>4138.5551999999998</c:v>
                </c:pt>
                <c:pt idx="1">
                  <c:v>4428.6943999999994</c:v>
                </c:pt>
                <c:pt idx="2">
                  <c:v>3860.4799999999996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04-4148-950E-99C42F40EA17}"/>
            </c:ext>
          </c:extLst>
        </c:ser>
        <c:ser>
          <c:idx val="2"/>
          <c:order val="2"/>
          <c:tx>
            <c:strRef>
              <c:f>Обращения!$A$8</c:f>
              <c:strCache>
                <c:ptCount val="1"/>
                <c:pt idx="0">
                  <c:v>вопросы в части порядка расчета платежей за ЖКУ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238188976377953E-3"/>
                  <c:y val="6.9709342623070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04-4148-950E-99C42F40EA17}"/>
                </c:ext>
              </c:extLst>
            </c:dLbl>
            <c:dLbl>
              <c:idx val="1"/>
              <c:layout>
                <c:manualLayout>
                  <c:x val="-3.7893700787401576E-5"/>
                  <c:y val="5.8610971226175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04-4148-950E-99C42F40EA17}"/>
                </c:ext>
              </c:extLst>
            </c:dLbl>
            <c:dLbl>
              <c:idx val="2"/>
              <c:layout>
                <c:manualLayout>
                  <c:x val="-5.2878937007889298E-4"/>
                  <c:y val="6.283060547376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04-4148-950E-99C42F40E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Обращения!$B$5:$D$5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Обращения!$B$8:$D$8</c:f>
              <c:numCache>
                <c:formatCode>0</c:formatCode>
                <c:ptCount val="3"/>
                <c:pt idx="0">
                  <c:v>2122.7934</c:v>
                </c:pt>
                <c:pt idx="1">
                  <c:v>2271.6148000000003</c:v>
                </c:pt>
                <c:pt idx="2">
                  <c:v>1980.16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04-4148-950E-99C42F40EA17}"/>
            </c:ext>
          </c:extLst>
        </c:ser>
        <c:ser>
          <c:idx val="3"/>
          <c:order val="3"/>
          <c:tx>
            <c:strRef>
              <c:f>Обращения!$A$9</c:f>
              <c:strCache>
                <c:ptCount val="1"/>
                <c:pt idx="0">
                  <c:v>вопросы правового характера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018044619422572E-4"/>
                  <c:y val="5.7050262748487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04-4148-950E-99C42F40EA17}"/>
                </c:ext>
              </c:extLst>
            </c:dLbl>
            <c:dLbl>
              <c:idx val="1"/>
              <c:layout>
                <c:manualLayout>
                  <c:x val="-1.6540354330708662E-3"/>
                  <c:y val="6.760926774944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04-4148-950E-99C42F40EA17}"/>
                </c:ext>
              </c:extLst>
            </c:dLbl>
            <c:dLbl>
              <c:idx val="2"/>
              <c:layout>
                <c:manualLayout>
                  <c:x val="-5.2878937007874011E-4"/>
                  <c:y val="5.608188308130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04-4148-950E-99C42F40E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Обращения!$B$5:$D$5</c:f>
              <c:strCache>
                <c:ptCount val="3"/>
                <c:pt idx="0">
                  <c:v>2017 г.</c:v>
                </c:pt>
                <c:pt idx="1">
                  <c:v>2018 г.</c:v>
                </c:pt>
                <c:pt idx="2">
                  <c:v>за 9 месяцев 2019 г.</c:v>
                </c:pt>
              </c:strCache>
            </c:strRef>
          </c:cat>
          <c:val>
            <c:numRef>
              <c:f>Обращения!$B$9:$D$9</c:f>
              <c:numCache>
                <c:formatCode>0</c:formatCode>
                <c:ptCount val="3"/>
                <c:pt idx="0">
                  <c:v>599.65140000000008</c:v>
                </c:pt>
                <c:pt idx="1">
                  <c:v>641.69080000000008</c:v>
                </c:pt>
                <c:pt idx="2">
                  <c:v>559.36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304-4148-950E-99C42F40E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76832"/>
        <c:axId val="151370560"/>
        <c:axId val="0"/>
      </c:bar3DChart>
      <c:catAx>
        <c:axId val="15137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1370560"/>
        <c:crosses val="autoZero"/>
        <c:auto val="1"/>
        <c:lblAlgn val="ctr"/>
        <c:lblOffset val="100"/>
        <c:noMultiLvlLbl val="0"/>
      </c:catAx>
      <c:valAx>
        <c:axId val="1513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37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11C-423C-8C95-15C95684F7E2}"/>
              </c:ext>
            </c:extLst>
          </c:dPt>
          <c:dPt>
            <c:idx val="1"/>
            <c:bubble3D val="0"/>
            <c:explosion val="3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11C-423C-8C95-15C95684F7E2}"/>
              </c:ext>
            </c:extLst>
          </c:dPt>
          <c:dPt>
            <c:idx val="2"/>
            <c:bubble3D val="0"/>
            <c:explosion val="8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11C-423C-8C95-15C95684F7E2}"/>
              </c:ext>
            </c:extLst>
          </c:dPt>
          <c:dLbls>
            <c:dLbl>
              <c:idx val="2"/>
              <c:layout>
                <c:manualLayout>
                  <c:x val="7.7142470472440938E-2"/>
                  <c:y val="0.107285932453598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1C-423C-8C95-15C95684F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'возраст и стаж'!$A$1:$A$3</c:f>
              <c:strCache>
                <c:ptCount val="3"/>
                <c:pt idx="0">
                  <c:v>до 35 лет</c:v>
                </c:pt>
                <c:pt idx="1">
                  <c:v>35 – 55 лет</c:v>
                </c:pt>
                <c:pt idx="2">
                  <c:v>старше 55 лет</c:v>
                </c:pt>
              </c:strCache>
            </c:strRef>
          </c:cat>
          <c:val>
            <c:numRef>
              <c:f>'возраст и стаж'!$B$1:$B$3</c:f>
              <c:numCache>
                <c:formatCode>0.0%</c:formatCode>
                <c:ptCount val="3"/>
                <c:pt idx="0">
                  <c:v>0.44800000000000001</c:v>
                </c:pt>
                <c:pt idx="1">
                  <c:v>0.41399999999999998</c:v>
                </c:pt>
                <c:pt idx="2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1C-423C-8C95-15C95684F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0.07325</cdr:x>
      <cdr:y>0.0473</cdr:y>
    </cdr:from>
    <cdr:to>
      <cdr:x>0.89013</cdr:x>
      <cdr:y>0.16667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3F80DB-95F6-43AA-878A-E6243387C0BB}"/>
            </a:ext>
          </a:extLst>
        </cdr:cNvPr>
        <cdr:cNvSpPr txBox="1"/>
      </cdr:nvSpPr>
      <cdr:spPr>
        <a:xfrm xmlns:a="http://schemas.openxmlformats.org/drawingml/2006/main">
          <a:off x="438150" y="200025"/>
          <a:ext cx="48863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19B3-BF78-48B4-AB20-F49DD403585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B888-A886-4FD2-8CB2-EB13F741D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2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4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5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8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4" y="1"/>
            <a:ext cx="9503833" cy="6207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39185" y="908051"/>
            <a:ext cx="11713633" cy="25320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9185" y="3592513"/>
            <a:ext cx="11713633" cy="2533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8E98-973D-40FF-AE43-A8BA1A622A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459" indent="0" algn="ctr">
              <a:buNone/>
              <a:defRPr sz="2000"/>
            </a:lvl2pPr>
            <a:lvl3pPr marL="912995" indent="0" algn="ctr">
              <a:buNone/>
              <a:defRPr sz="1900"/>
            </a:lvl3pPr>
            <a:lvl4pPr marL="1369492" indent="0" algn="ctr">
              <a:buNone/>
              <a:defRPr sz="1600"/>
            </a:lvl4pPr>
            <a:lvl5pPr marL="1825989" indent="0" algn="ctr">
              <a:buNone/>
              <a:defRPr sz="1600"/>
            </a:lvl5pPr>
            <a:lvl6pPr marL="2282526" indent="0" algn="ctr">
              <a:buNone/>
              <a:defRPr sz="1600"/>
            </a:lvl6pPr>
            <a:lvl7pPr marL="2738982" indent="0" algn="ctr">
              <a:buNone/>
              <a:defRPr sz="1600"/>
            </a:lvl7pPr>
            <a:lvl8pPr marL="3195440" indent="0" algn="ctr">
              <a:buNone/>
              <a:defRPr sz="1600"/>
            </a:lvl8pPr>
            <a:lvl9pPr marL="365189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B978-6DDB-442B-B579-5E1BF13D3A7C}" type="datetime1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85114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0975-9E74-4AFF-9A8E-AD8F2642BAF6}" type="datetime1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8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3E86-695A-4DDA-9140-085C111B518E}" type="datetime1">
              <a:rPr lang="ru-RU" smtClean="0"/>
              <a:t>23.10.2019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28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0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4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9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3E82-0BCE-47A6-93D9-5918CA766331}" type="datetime1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09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B380-F472-4359-8D61-8C47B05404A4}" type="datetime1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71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59" indent="0">
              <a:buNone/>
              <a:defRPr sz="2000" b="1"/>
            </a:lvl2pPr>
            <a:lvl3pPr marL="912995" indent="0">
              <a:buNone/>
              <a:defRPr sz="1900" b="1"/>
            </a:lvl3pPr>
            <a:lvl4pPr marL="1369492" indent="0">
              <a:buNone/>
              <a:defRPr sz="1600" b="1"/>
            </a:lvl4pPr>
            <a:lvl5pPr marL="1825989" indent="0">
              <a:buNone/>
              <a:defRPr sz="1600" b="1"/>
            </a:lvl5pPr>
            <a:lvl6pPr marL="2282526" indent="0">
              <a:buNone/>
              <a:defRPr sz="1600" b="1"/>
            </a:lvl6pPr>
            <a:lvl7pPr marL="2738982" indent="0">
              <a:buNone/>
              <a:defRPr sz="1600" b="1"/>
            </a:lvl7pPr>
            <a:lvl8pPr marL="3195440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59" indent="0">
              <a:buNone/>
              <a:defRPr sz="2000" b="1"/>
            </a:lvl2pPr>
            <a:lvl3pPr marL="912995" indent="0">
              <a:buNone/>
              <a:defRPr sz="1900" b="1"/>
            </a:lvl3pPr>
            <a:lvl4pPr marL="1369492" indent="0">
              <a:buNone/>
              <a:defRPr sz="1600" b="1"/>
            </a:lvl4pPr>
            <a:lvl5pPr marL="1825989" indent="0">
              <a:buNone/>
              <a:defRPr sz="1600" b="1"/>
            </a:lvl5pPr>
            <a:lvl6pPr marL="2282526" indent="0">
              <a:buNone/>
              <a:defRPr sz="1600" b="1"/>
            </a:lvl6pPr>
            <a:lvl7pPr marL="2738982" indent="0">
              <a:buNone/>
              <a:defRPr sz="1600" b="1"/>
            </a:lvl7pPr>
            <a:lvl8pPr marL="3195440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4B84-7D43-45DF-8712-FD32C1F9A6DC}" type="datetime1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75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1621-E965-4258-98BB-5C4E1FE4EF07}" type="datetime1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87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AF5-51DD-49E0-A889-4D20D0780AE1}" type="datetime1">
              <a:rPr lang="ru-RU" smtClean="0"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0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59" indent="0">
              <a:buNone/>
              <a:defRPr sz="1500"/>
            </a:lvl2pPr>
            <a:lvl3pPr marL="912995" indent="0">
              <a:buNone/>
              <a:defRPr sz="1200"/>
            </a:lvl3pPr>
            <a:lvl4pPr marL="1369492" indent="0">
              <a:buNone/>
              <a:defRPr sz="1100"/>
            </a:lvl4pPr>
            <a:lvl5pPr marL="1825989" indent="0">
              <a:buNone/>
              <a:defRPr sz="1100"/>
            </a:lvl5pPr>
            <a:lvl6pPr marL="2282526" indent="0">
              <a:buNone/>
              <a:defRPr sz="1100"/>
            </a:lvl6pPr>
            <a:lvl7pPr marL="2738982" indent="0">
              <a:buNone/>
              <a:defRPr sz="1100"/>
            </a:lvl7pPr>
            <a:lvl8pPr marL="3195440" indent="0">
              <a:buNone/>
              <a:defRPr sz="1100"/>
            </a:lvl8pPr>
            <a:lvl9pPr marL="365189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F59F-FB74-4B1A-A93B-490A400E3D63}" type="datetime1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99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459" indent="0">
              <a:buNone/>
              <a:defRPr sz="2800"/>
            </a:lvl2pPr>
            <a:lvl3pPr marL="912995" indent="0">
              <a:buNone/>
              <a:defRPr sz="2400"/>
            </a:lvl3pPr>
            <a:lvl4pPr marL="1369492" indent="0">
              <a:buNone/>
              <a:defRPr sz="2000"/>
            </a:lvl4pPr>
            <a:lvl5pPr marL="1825989" indent="0">
              <a:buNone/>
              <a:defRPr sz="2000"/>
            </a:lvl5pPr>
            <a:lvl6pPr marL="2282526" indent="0">
              <a:buNone/>
              <a:defRPr sz="2000"/>
            </a:lvl6pPr>
            <a:lvl7pPr marL="2738982" indent="0">
              <a:buNone/>
              <a:defRPr sz="2000"/>
            </a:lvl7pPr>
            <a:lvl8pPr marL="3195440" indent="0">
              <a:buNone/>
              <a:defRPr sz="2000"/>
            </a:lvl8pPr>
            <a:lvl9pPr marL="365189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59" indent="0">
              <a:buNone/>
              <a:defRPr sz="1500"/>
            </a:lvl2pPr>
            <a:lvl3pPr marL="912995" indent="0">
              <a:buNone/>
              <a:defRPr sz="1200"/>
            </a:lvl3pPr>
            <a:lvl4pPr marL="1369492" indent="0">
              <a:buNone/>
              <a:defRPr sz="1100"/>
            </a:lvl4pPr>
            <a:lvl5pPr marL="1825989" indent="0">
              <a:buNone/>
              <a:defRPr sz="1100"/>
            </a:lvl5pPr>
            <a:lvl6pPr marL="2282526" indent="0">
              <a:buNone/>
              <a:defRPr sz="1100"/>
            </a:lvl6pPr>
            <a:lvl7pPr marL="2738982" indent="0">
              <a:buNone/>
              <a:defRPr sz="1100"/>
            </a:lvl7pPr>
            <a:lvl8pPr marL="3195440" indent="0">
              <a:buNone/>
              <a:defRPr sz="1100"/>
            </a:lvl8pPr>
            <a:lvl9pPr marL="365189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3025-52D8-472E-A327-CDA02016E07C}" type="datetime1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5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A4F-D258-4CE4-8BC5-4721A013C5F7}" type="datetime1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01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4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4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EF6C-E252-40B1-8634-E367F241363F}" type="datetime1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28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3116-B613-4D07-99B2-BD5CB4A57917}" type="datetime1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ADC2C-4C76-4569-A177-15585FCD4A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5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1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7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2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0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1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00E87-F037-40B1-88A9-7C07FDDBB64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17E8-076B-48F6-9152-94720A9004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525" y="341672"/>
            <a:ext cx="8422195" cy="802943"/>
          </a:xfrm>
          <a:prstGeom prst="rect">
            <a:avLst/>
          </a:prstGeom>
        </p:spPr>
        <p:txBody>
          <a:bodyPr vert="horz" lIns="91320" tIns="45718" rIns="91320" bIns="45718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320" tIns="45718" rIns="91320" bIns="45718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8"/>
            <a:ext cx="27432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3E86-695A-4DDA-9140-085C111B518E}" type="datetime1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8"/>
            <a:ext cx="41148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01719" y="255051"/>
            <a:ext cx="1155560" cy="867596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r">
              <a:defRPr sz="5500">
                <a:solidFill>
                  <a:srgbClr val="A16327"/>
                </a:solidFill>
              </a:defRPr>
            </a:lvl1pPr>
          </a:lstStyle>
          <a:p>
            <a:fld id="{0C4ADC2C-4C76-4569-A177-15585FCD4A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766997" y="-6563"/>
            <a:ext cx="2425003" cy="261611"/>
          </a:xfrm>
          <a:prstGeom prst="rect">
            <a:avLst/>
          </a:prstGeom>
          <a:noFill/>
        </p:spPr>
        <p:txBody>
          <a:bodyPr wrap="square" lIns="91320" tIns="45718" rIns="91320" bIns="45718" rtlCol="0">
            <a:spAutoFit/>
          </a:bodyPr>
          <a:lstStyle/>
          <a:p>
            <a:pPr algn="r"/>
            <a:r>
              <a:rPr lang="ru-RU" sz="1100" b="0" dirty="0">
                <a:solidFill>
                  <a:srgbClr val="A16327"/>
                </a:solidFill>
              </a:rPr>
              <a:t>Мининформполитики Чувашии</a:t>
            </a:r>
          </a:p>
        </p:txBody>
      </p:sp>
    </p:spTree>
    <p:extLst>
      <p:ext uri="{BB962C8B-B14F-4D97-AF65-F5344CB8AC3E}">
        <p14:creationId xmlns:p14="http://schemas.microsoft.com/office/powerpoint/2010/main" val="346857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hdr="0" ftr="0" dt="0"/>
  <p:txStyles>
    <p:titleStyle>
      <a:lvl1pPr algn="l" defTabSz="9129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A16327"/>
          </a:solidFill>
          <a:latin typeface="+mj-lt"/>
          <a:ea typeface="+mj-ea"/>
          <a:cs typeface="+mj-cs"/>
        </a:defRPr>
      </a:lvl1pPr>
    </p:titleStyle>
    <p:bodyStyle>
      <a:lvl1pPr marL="228269" indent="-228269" algn="l" defTabSz="9129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A16327"/>
          </a:solidFill>
          <a:latin typeface="+mn-lt"/>
          <a:ea typeface="+mn-ea"/>
          <a:cs typeface="+mn-cs"/>
        </a:defRPr>
      </a:lvl1pPr>
      <a:lvl2pPr marL="684806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16327"/>
          </a:solidFill>
          <a:latin typeface="+mn-lt"/>
          <a:ea typeface="+mn-ea"/>
          <a:cs typeface="+mn-cs"/>
        </a:defRPr>
      </a:lvl2pPr>
      <a:lvl3pPr marL="1141262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A16327"/>
          </a:solidFill>
          <a:latin typeface="+mn-lt"/>
          <a:ea typeface="+mn-ea"/>
          <a:cs typeface="+mn-cs"/>
        </a:defRPr>
      </a:lvl3pPr>
      <a:lvl4pPr marL="1597720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rgbClr val="A16327"/>
          </a:solidFill>
          <a:latin typeface="+mn-lt"/>
          <a:ea typeface="+mn-ea"/>
          <a:cs typeface="+mn-cs"/>
        </a:defRPr>
      </a:lvl4pPr>
      <a:lvl5pPr marL="2054179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rgbClr val="A16327"/>
          </a:solidFill>
          <a:latin typeface="+mn-lt"/>
          <a:ea typeface="+mn-ea"/>
          <a:cs typeface="+mn-cs"/>
        </a:defRPr>
      </a:lvl5pPr>
      <a:lvl6pPr marL="2510715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212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709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246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5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5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92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8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26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82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40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9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" t="24780" r="82" b="2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03" y="417756"/>
            <a:ext cx="8445500" cy="426855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+mn-lt"/>
              </a:rPr>
              <a:t>ОТЧЕТ</a:t>
            </a:r>
            <a:br>
              <a:rPr lang="ru-RU" sz="3600" b="1" dirty="0">
                <a:solidFill>
                  <a:schemeClr val="bg1"/>
                </a:solidFill>
                <a:latin typeface="+mn-lt"/>
              </a:rPr>
            </a:br>
            <a:r>
              <a:rPr lang="ru-RU" sz="3600" b="1" dirty="0">
                <a:solidFill>
                  <a:schemeClr val="bg1"/>
                </a:solidFill>
                <a:latin typeface="+mn-lt"/>
              </a:rPr>
              <a:t>о деятельности Государственной жилищной инспекции</a:t>
            </a:r>
            <a:br>
              <a:rPr lang="ru-RU" sz="3600" b="1" dirty="0">
                <a:solidFill>
                  <a:schemeClr val="bg1"/>
                </a:solidFill>
                <a:latin typeface="+mn-lt"/>
              </a:rPr>
            </a:br>
            <a:r>
              <a:rPr lang="ru-RU" sz="3600" b="1" dirty="0">
                <a:solidFill>
                  <a:schemeClr val="bg1"/>
                </a:solidFill>
                <a:latin typeface="+mn-lt"/>
              </a:rPr>
              <a:t>Чувашской Республики</a:t>
            </a:r>
            <a:endParaRPr lang="ru-RU" sz="35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258" y="4956549"/>
            <a:ext cx="6066541" cy="1631212"/>
          </a:xfrm>
          <a:prstGeom prst="rect">
            <a:avLst/>
          </a:prstGeom>
          <a:noFill/>
        </p:spPr>
        <p:txBody>
          <a:bodyPr wrap="square" lIns="91320" tIns="45718" rIns="91320" bIns="45718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000" dirty="0">
                <a:solidFill>
                  <a:schemeClr val="bg1"/>
                </a:solidFill>
              </a:rPr>
              <a:t>Докладчик: </a:t>
            </a:r>
          </a:p>
          <a:p>
            <a:pPr>
              <a:spcBef>
                <a:spcPct val="0"/>
              </a:spcBef>
            </a:pPr>
            <a:r>
              <a:rPr lang="ru-RU" altLang="ru-RU" sz="2000" dirty="0">
                <a:solidFill>
                  <a:schemeClr val="bg1"/>
                </a:solidFill>
              </a:rPr>
              <a:t>Руководитель государственной жилищной инспекции</a:t>
            </a:r>
          </a:p>
          <a:p>
            <a:pPr>
              <a:spcBef>
                <a:spcPct val="0"/>
              </a:spcBef>
            </a:pPr>
            <a:r>
              <a:rPr lang="ru-RU" altLang="ru-RU" sz="2000" dirty="0">
                <a:solidFill>
                  <a:schemeClr val="bg1"/>
                </a:solidFill>
              </a:rPr>
              <a:t>Чувашской Республики – главный государственный жилищный инспектор Чувашской Республики</a:t>
            </a:r>
          </a:p>
          <a:p>
            <a:pPr>
              <a:spcBef>
                <a:spcPct val="0"/>
              </a:spcBef>
            </a:pPr>
            <a:r>
              <a:rPr lang="ru-RU" altLang="ru-RU" sz="2000" b="1" dirty="0">
                <a:solidFill>
                  <a:schemeClr val="bg1"/>
                </a:solidFill>
              </a:rPr>
              <a:t>В.В. Кочетков</a:t>
            </a:r>
          </a:p>
        </p:txBody>
      </p:sp>
    </p:spTree>
    <p:extLst>
      <p:ext uri="{BB962C8B-B14F-4D97-AF65-F5344CB8AC3E}">
        <p14:creationId xmlns:p14="http://schemas.microsoft.com/office/powerpoint/2010/main" val="210822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975" y="840128"/>
            <a:ext cx="6633023" cy="5334462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840129"/>
            <a:ext cx="9144000" cy="5648595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718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967155"/>
            <a:ext cx="6629400" cy="5333633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40229" y="892851"/>
            <a:ext cx="10546079" cy="523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4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38129" algn="ctr" defTabSz="685783">
              <a:tabLst>
                <a:tab pos="1383472" algn="l"/>
              </a:tabLst>
            </a:pPr>
            <a:r>
              <a:rPr lang="ru-RU" sz="2400" b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Госжилинспекция</a:t>
            </a:r>
            <a:r>
              <a:rPr lang="ru-RU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Чувашии образована Указом Президента Чувашской Республики от 19 июня 2002 г. № 82 «О Государственной жилищной инспекции Чувашской Республики»</a:t>
            </a:r>
          </a:p>
          <a:p>
            <a:pPr indent="338129" algn="ctr" defTabSz="685783">
              <a:tabLst>
                <a:tab pos="1383472" algn="l"/>
              </a:tabLst>
            </a:pPr>
            <a:endParaRPr lang="ru-RU" sz="2400" b="1" dirty="0">
              <a:latin typeface="+mn-lt"/>
              <a:cs typeface="Times New Roman" panose="02020603050405020304" pitchFamily="18" charset="0"/>
            </a:endParaRPr>
          </a:p>
          <a:p>
            <a:pPr indent="338129" algn="just" defTabSz="685783">
              <a:tabLst>
                <a:tab pos="1383472" algn="l"/>
              </a:tabLst>
            </a:pPr>
            <a:r>
              <a:rPr lang="ru-RU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5 октября 2010 г. Госжилинспекция Чувашии является органом исполнительной власти Чувашской Республики, уполномоченным на осуществление государственного контроля за использованием и сохранностью жилищного фонда, соблюдением правил содержания общего имущества собственников помещений в многоквартирном доме, соответствием жилых домов, многоквартирных домов требованиям энергетической эффективности и требованиям их оснащенности приборами учета используемых энергетических ресурсов, а также за соответствием жилых помещений, качества, объема и порядка предоставления коммунальных услуг установленным требованиям.</a:t>
            </a:r>
            <a:endParaRPr 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>
                <a:solidFill>
                  <a:schemeClr val="bg1"/>
                </a:solidFill>
              </a:rPr>
              <a:t>Слайд </a:t>
            </a:r>
            <a:r>
              <a:rPr lang="ru-RU" sz="10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3926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99237B-1274-43EF-AC03-6B5F62768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967155"/>
            <a:ext cx="6629400" cy="53336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1D03DD-03F9-4C32-847B-877F861CED65}"/>
              </a:ext>
            </a:extLst>
          </p:cNvPr>
          <p:cNvSpPr txBox="1"/>
          <p:nvPr/>
        </p:nvSpPr>
        <p:spPr>
          <a:xfrm>
            <a:off x="740634" y="154968"/>
            <a:ext cx="623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Количество МКД в управлению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007F7-66CC-4530-96A9-945C1A305184}"/>
              </a:ext>
            </a:extLst>
          </p:cNvPr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</a:rPr>
              <a:t>Слайд 3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B6906132-BF3F-4DAC-8575-A8BC157B23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458238"/>
              </p:ext>
            </p:extLst>
          </p:nvPr>
        </p:nvGraphicFramePr>
        <p:xfrm>
          <a:off x="0" y="835291"/>
          <a:ext cx="12192000" cy="564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736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</a:rPr>
              <a:t>Слайд 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799" y="840128"/>
            <a:ext cx="6843200" cy="53344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8300" y="96716"/>
            <a:ext cx="5310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Показатели проведенных контрольно-надзорных мероприятий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0B80049-2527-4259-B836-5C3E5F853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697472"/>
              </p:ext>
            </p:extLst>
          </p:nvPr>
        </p:nvGraphicFramePr>
        <p:xfrm>
          <a:off x="0" y="840128"/>
          <a:ext cx="12192000" cy="565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26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Слайд 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799" y="840128"/>
            <a:ext cx="6843200" cy="53344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8300" y="96716"/>
            <a:ext cx="5310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white"/>
                </a:solidFill>
              </a:rPr>
              <a:t>Лицензирование деятельности по управлению многоквартирными домами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791DED6-6C64-4F25-B860-A7E829F3E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181238"/>
              </p:ext>
            </p:extLst>
          </p:nvPr>
        </p:nvGraphicFramePr>
        <p:xfrm>
          <a:off x="6422798" y="961533"/>
          <a:ext cx="5769203" cy="525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D5D5DE4-0F6D-4824-9DD7-9EFA67C1E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69248"/>
              </p:ext>
            </p:extLst>
          </p:nvPr>
        </p:nvGraphicFramePr>
        <p:xfrm>
          <a:off x="91125" y="961533"/>
          <a:ext cx="5678079" cy="5056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9095">
                  <a:extLst>
                    <a:ext uri="{9D8B030D-6E8A-4147-A177-3AD203B41FA5}">
                      <a16:colId xmlns:a16="http://schemas.microsoft.com/office/drawing/2014/main" val="911379137"/>
                    </a:ext>
                  </a:extLst>
                </a:gridCol>
                <a:gridCol w="838984">
                  <a:extLst>
                    <a:ext uri="{9D8B030D-6E8A-4147-A177-3AD203B41FA5}">
                      <a16:colId xmlns:a16="http://schemas.microsoft.com/office/drawing/2014/main" val="745398388"/>
                    </a:ext>
                  </a:extLst>
                </a:gridCol>
              </a:tblGrid>
              <a:tr h="1614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Кол-во, ед.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717641"/>
                  </a:ext>
                </a:extLst>
              </a:tr>
              <a:tr h="4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 весь период лицензирования выдано лицензий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7685898"/>
                  </a:ext>
                </a:extLst>
              </a:tr>
              <a:tr h="4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Отказано в выдаче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9024877"/>
                  </a:ext>
                </a:extLst>
              </a:tr>
              <a:tr h="4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Прекращено действие лицензий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8563104"/>
                  </a:ext>
                </a:extLst>
              </a:tr>
              <a:tr h="491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числе: прекращение деятельности ЮЛ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7816297"/>
                  </a:ext>
                </a:extLst>
              </a:tr>
              <a:tr h="986586">
                <a:tc>
                  <a:txBody>
                    <a:bodyPr/>
                    <a:lstStyle/>
                    <a:p>
                      <a:pPr marL="833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заявления лицензиатов о прекращении деятельности по управлению МКД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2551746"/>
                  </a:ext>
                </a:extLst>
              </a:tr>
              <a:tr h="491002">
                <a:tc>
                  <a:txBody>
                    <a:bodyPr/>
                    <a:lstStyle/>
                    <a:p>
                      <a:pPr marL="833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решение Арбитражного суда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12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31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Слайд 6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799" y="840128"/>
            <a:ext cx="6843200" cy="53344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95241" y="187436"/>
            <a:ext cx="531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white"/>
                </a:solidFill>
              </a:rPr>
              <a:t>Лицензионный контроль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011233"/>
              </p:ext>
            </p:extLst>
          </p:nvPr>
        </p:nvGraphicFramePr>
        <p:xfrm>
          <a:off x="1" y="840128"/>
          <a:ext cx="12085162" cy="561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115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Слайд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799" y="840128"/>
            <a:ext cx="6843200" cy="53344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95241" y="187436"/>
            <a:ext cx="531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white"/>
                </a:solidFill>
              </a:rPr>
              <a:t>Капитальный ремонт многоквартирных домов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B7A5044-1E75-45F8-A716-D9D3E9F566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60846"/>
              </p:ext>
            </p:extLst>
          </p:nvPr>
        </p:nvGraphicFramePr>
        <p:xfrm>
          <a:off x="0" y="840129"/>
          <a:ext cx="12192000" cy="564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413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359" y="840128"/>
            <a:ext cx="6786639" cy="5334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7645" y="64478"/>
            <a:ext cx="739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Динамика поступления и тематическая структура обращений граждан в Госжилинспекции Чувашии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</a:rPr>
              <a:t>Слайд 8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24492"/>
              </p:ext>
            </p:extLst>
          </p:nvPr>
        </p:nvGraphicFramePr>
        <p:xfrm>
          <a:off x="0" y="840128"/>
          <a:ext cx="12192000" cy="564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802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811" y="932461"/>
            <a:ext cx="6909188" cy="5334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1036" y="218272"/>
            <a:ext cx="623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Возрастной состав сотрудников Госжилинспекции Чувашии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6550" y="661178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</a:rPr>
              <a:t>Слайд 9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858376"/>
              </p:ext>
            </p:extLst>
          </p:nvPr>
        </p:nvGraphicFramePr>
        <p:xfrm>
          <a:off x="0" y="782425"/>
          <a:ext cx="12192000" cy="5731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2694552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Мининформполитики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225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2_Тема Office</vt:lpstr>
      <vt:lpstr>Тема Мининформполитики</vt:lpstr>
      <vt:lpstr>ОТЧЕТ о деятельности Государственной жилищной инспекции Чувашской Республики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Петухова А.П.</dc:creator>
  <cp:lastModifiedBy>ГЖИ ЧР Егор Петров</cp:lastModifiedBy>
  <cp:revision>121</cp:revision>
  <cp:lastPrinted>2014-10-06T15:55:31Z</cp:lastPrinted>
  <dcterms:created xsi:type="dcterms:W3CDTF">2014-09-17T11:28:45Z</dcterms:created>
  <dcterms:modified xsi:type="dcterms:W3CDTF">2019-10-23T11:16:49Z</dcterms:modified>
</cp:coreProperties>
</file>