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8" r:id="rId2"/>
    <p:sldId id="446" r:id="rId3"/>
    <p:sldId id="440" r:id="rId4"/>
    <p:sldId id="451" r:id="rId5"/>
    <p:sldId id="441" r:id="rId6"/>
    <p:sldId id="456" r:id="rId7"/>
    <p:sldId id="457" r:id="rId8"/>
    <p:sldId id="458" r:id="rId9"/>
    <p:sldId id="449" r:id="rId10"/>
    <p:sldId id="442" r:id="rId11"/>
    <p:sldId id="454" r:id="rId12"/>
    <p:sldId id="455" r:id="rId13"/>
    <p:sldId id="443" r:id="rId14"/>
    <p:sldId id="38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D60000"/>
    <a:srgbClr val="0000FF"/>
    <a:srgbClr val="CC6600"/>
    <a:srgbClr val="00CCFF"/>
    <a:srgbClr val="6600CC"/>
    <a:srgbClr val="008000"/>
    <a:srgbClr val="CC99FF"/>
    <a:srgbClr val="FF00FF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403" autoAdjust="0"/>
  </p:normalViewPr>
  <p:slideViewPr>
    <p:cSldViewPr>
      <p:cViewPr>
        <p:scale>
          <a:sx n="100" d="100"/>
          <a:sy n="100" d="100"/>
        </p:scale>
        <p:origin x="-29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0164314308616271E-2"/>
          <c:y val="0.14545449645728481"/>
          <c:w val="0.91967137138276789"/>
          <c:h val="0.811764769290574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Профицит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cat>
            <c:strRef>
              <c:f>Лист1!$A$2:$A$3</c:f>
              <c:strCache>
                <c:ptCount val="2"/>
                <c:pt idx="0">
                  <c:v>План на 2019</c:v>
                </c:pt>
                <c:pt idx="1">
                  <c:v>Факт на 01.10.2019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-38381.599999999999</c:v>
                </c:pt>
                <c:pt idx="1">
                  <c:v>-32235.9</c:v>
                </c:pt>
              </c:numCache>
            </c:numRef>
          </c:val>
        </c:ser>
        <c:axId val="95245056"/>
        <c:axId val="95246592"/>
      </c:barChart>
      <c:catAx>
        <c:axId val="95245056"/>
        <c:scaling>
          <c:orientation val="minMax"/>
        </c:scaling>
        <c:delete val="1"/>
        <c:axPos val="b"/>
        <c:tickLblPos val="none"/>
        <c:crossAx val="95246592"/>
        <c:crosses val="autoZero"/>
        <c:auto val="1"/>
        <c:lblAlgn val="ctr"/>
        <c:lblOffset val="100"/>
      </c:catAx>
      <c:valAx>
        <c:axId val="95246592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95245056"/>
        <c:crosses val="autoZero"/>
        <c:crossBetween val="between"/>
      </c:valAx>
      <c:spPr>
        <a:noFill/>
        <a:ln w="25408">
          <a:noFill/>
        </a:ln>
      </c:spPr>
    </c:plotArea>
    <c:plotVisOnly val="1"/>
    <c:dispBlanksAs val="gap"/>
  </c:chart>
  <c:txPr>
    <a:bodyPr/>
    <a:lstStyle/>
    <a:p>
      <a:pPr>
        <a:defRPr sz="1775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>
        <c:manualLayout>
          <c:layoutTarget val="inner"/>
          <c:xMode val="edge"/>
          <c:yMode val="edge"/>
          <c:x val="0.37649907835923474"/>
          <c:y val="2.5192228242669867E-2"/>
          <c:w val="0.59435838646025918"/>
          <c:h val="0.9119876956612923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ln w="19050">
                <a:solidFill>
                  <a:schemeClr val="accent5">
                    <a:lumMod val="75000"/>
                  </a:schemeClr>
                </a:solidFill>
              </a:ln>
            </c:spPr>
            <c:showVal val="1"/>
          </c:dLbls>
          <c:cat>
            <c:strRef>
              <c:f>Лист1!$A$2:$A$13</c:f>
              <c:strCache>
                <c:ptCount val="12"/>
                <c:pt idx="0">
                  <c:v>Кайнлыкское сельское поселение</c:v>
                </c:pt>
                <c:pt idx="1">
                  <c:v>Тугаевское сельское поселение</c:v>
                </c:pt>
                <c:pt idx="2">
                  <c:v>Сюрбей- Токаевское сельское поселение </c:v>
                </c:pt>
                <c:pt idx="3">
                  <c:v>Полевосундырское сельское поселение</c:v>
                </c:pt>
                <c:pt idx="4">
                  <c:v>Новочелны- Сюрбеевское сельское поселение</c:v>
                </c:pt>
                <c:pt idx="5">
                  <c:v>Асановское сельское поселение</c:v>
                </c:pt>
                <c:pt idx="6">
                  <c:v>Александровское сельское поселение</c:v>
                </c:pt>
                <c:pt idx="7">
                  <c:v>Урмаевское сельское поселение</c:v>
                </c:pt>
                <c:pt idx="8">
                  <c:v>Шераутское сельское поселение</c:v>
                </c:pt>
                <c:pt idx="9">
                  <c:v>Чичканское сельское поселение</c:v>
                </c:pt>
                <c:pt idx="10">
                  <c:v>Комсомольское сельское поселение</c:v>
                </c:pt>
                <c:pt idx="11">
                  <c:v>Альбусь-Сюрбеевское сельское поселение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0</c:v>
                </c:pt>
                <c:pt idx="1">
                  <c:v>20.7</c:v>
                </c:pt>
                <c:pt idx="2">
                  <c:v>63.2</c:v>
                </c:pt>
                <c:pt idx="3">
                  <c:v>68</c:v>
                </c:pt>
                <c:pt idx="4">
                  <c:v>68.5</c:v>
                </c:pt>
                <c:pt idx="5">
                  <c:v>90.6</c:v>
                </c:pt>
                <c:pt idx="6">
                  <c:v>97.5</c:v>
                </c:pt>
                <c:pt idx="7">
                  <c:v>100.9</c:v>
                </c:pt>
                <c:pt idx="8">
                  <c:v>110.8</c:v>
                </c:pt>
                <c:pt idx="9">
                  <c:v>198.1</c:v>
                </c:pt>
                <c:pt idx="10">
                  <c:v>238.1</c:v>
                </c:pt>
                <c:pt idx="11">
                  <c:v>360</c:v>
                </c:pt>
              </c:numCache>
            </c:numRef>
          </c:val>
        </c:ser>
        <c:axId val="111777280"/>
        <c:axId val="111778816"/>
      </c:barChart>
      <c:catAx>
        <c:axId val="111777280"/>
        <c:scaling>
          <c:orientation val="minMax"/>
        </c:scaling>
        <c:axPos val="l"/>
        <c:numFmt formatCode="General" sourceLinked="1"/>
        <c:tickLblPos val="nextTo"/>
        <c:crossAx val="111778816"/>
        <c:crosses val="autoZero"/>
        <c:auto val="1"/>
        <c:lblAlgn val="ctr"/>
        <c:lblOffset val="100"/>
      </c:catAx>
      <c:valAx>
        <c:axId val="111778816"/>
        <c:scaling>
          <c:orientation val="minMax"/>
        </c:scaling>
        <c:axPos val="b"/>
        <c:majorGridlines/>
        <c:numFmt formatCode="0.0" sourceLinked="1"/>
        <c:tickLblPos val="nextTo"/>
        <c:crossAx val="1117772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plotArea>
      <c:layout>
        <c:manualLayout>
          <c:layoutTarget val="inner"/>
          <c:xMode val="edge"/>
          <c:yMode val="edge"/>
          <c:x val="8.0512029746281744E-2"/>
          <c:y val="2.6942209324808081E-2"/>
          <c:w val="0.91948792191764328"/>
          <c:h val="0.66941840862707769"/>
        </c:manualLayout>
      </c:layout>
      <c:barChart>
        <c:barDir val="col"/>
        <c:grouping val="clustered"/>
        <c:ser>
          <c:idx val="1"/>
          <c:order val="0"/>
          <c:tx>
            <c:strRef>
              <c:f>Лист1!$B$1</c:f>
              <c:strCache>
                <c:ptCount val="1"/>
                <c:pt idx="0">
                  <c:v>Факт на 01.10.2018 г.</c:v>
                </c:pt>
              </c:strCache>
            </c:strRef>
          </c:tx>
          <c:dLbls>
            <c:dLbl>
              <c:idx val="0"/>
              <c:layout>
                <c:manualLayout>
                  <c:x val="-1.4054120092566865E-2"/>
                  <c:y val="2.363575184768216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5.621648037026741E-3"/>
                  <c:y val="-2.3635751847683032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Александровское с.п.</c:v>
                </c:pt>
                <c:pt idx="1">
                  <c:v>Альбусь-Сюрбеевское  с.п.</c:v>
                </c:pt>
                <c:pt idx="2">
                  <c:v>Асановское  с.п.</c:v>
                </c:pt>
                <c:pt idx="3">
                  <c:v>Кайнлыкское  с.п.</c:v>
                </c:pt>
                <c:pt idx="4">
                  <c:v>Новочелны- Сюрбеевское  с.п.</c:v>
                </c:pt>
                <c:pt idx="5">
                  <c:v>Полевосундырское  с.п.</c:v>
                </c:pt>
                <c:pt idx="6">
                  <c:v>Сюрбей- Токаевское  с.п.</c:v>
                </c:pt>
                <c:pt idx="7">
                  <c:v>Тугаевское  с.п.</c:v>
                </c:pt>
                <c:pt idx="8">
                  <c:v>Урмаевское  с.п.</c:v>
                </c:pt>
                <c:pt idx="9">
                  <c:v>Чичканское  с.п.</c:v>
                </c:pt>
                <c:pt idx="10">
                  <c:v>Шераутское  с.п.</c:v>
                </c:pt>
              </c:strCache>
            </c:strRef>
          </c:cat>
          <c:val>
            <c:numRef>
              <c:f>Лист1!$B$2:$B$12</c:f>
              <c:numCache>
                <c:formatCode>#,##0</c:formatCode>
                <c:ptCount val="11"/>
                <c:pt idx="0">
                  <c:v>200</c:v>
                </c:pt>
                <c:pt idx="1">
                  <c:v>200</c:v>
                </c:pt>
                <c:pt idx="2">
                  <c:v>0</c:v>
                </c:pt>
                <c:pt idx="3">
                  <c:v>200</c:v>
                </c:pt>
                <c:pt idx="4">
                  <c:v>100</c:v>
                </c:pt>
                <c:pt idx="5">
                  <c:v>2950</c:v>
                </c:pt>
                <c:pt idx="6">
                  <c:v>500</c:v>
                </c:pt>
                <c:pt idx="7">
                  <c:v>200</c:v>
                </c:pt>
                <c:pt idx="8">
                  <c:v>0</c:v>
                </c:pt>
                <c:pt idx="9">
                  <c:v>200</c:v>
                </c:pt>
                <c:pt idx="10">
                  <c:v>2100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2019 год (План)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8108240185133844E-3"/>
                  <c:y val="2.363389076486057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0051186702657889E-2"/>
                  <c:y val="4.726549946061242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Александровское с.п.</c:v>
                </c:pt>
                <c:pt idx="1">
                  <c:v>Альбусь-Сюрбеевское  с.п.</c:v>
                </c:pt>
                <c:pt idx="2">
                  <c:v>Асановское  с.п.</c:v>
                </c:pt>
                <c:pt idx="3">
                  <c:v>Кайнлыкское  с.п.</c:v>
                </c:pt>
                <c:pt idx="4">
                  <c:v>Новочелны- Сюрбеевское  с.п.</c:v>
                </c:pt>
                <c:pt idx="5">
                  <c:v>Полевосундырское  с.п.</c:v>
                </c:pt>
                <c:pt idx="6">
                  <c:v>Сюрбей- Токаевское  с.п.</c:v>
                </c:pt>
                <c:pt idx="7">
                  <c:v>Тугаевское  с.п.</c:v>
                </c:pt>
                <c:pt idx="8">
                  <c:v>Урмаевское  с.п.</c:v>
                </c:pt>
                <c:pt idx="9">
                  <c:v>Чичканское  с.п.</c:v>
                </c:pt>
                <c:pt idx="10">
                  <c:v>Шераутское  с.п.</c:v>
                </c:pt>
              </c:strCache>
            </c:strRef>
          </c:cat>
          <c:val>
            <c:numRef>
              <c:f>Лист1!$C$2:$C$12</c:f>
              <c:numCache>
                <c:formatCode>#,##0</c:formatCode>
                <c:ptCount val="11"/>
                <c:pt idx="0">
                  <c:v>4900</c:v>
                </c:pt>
                <c:pt idx="1">
                  <c:v>3200</c:v>
                </c:pt>
                <c:pt idx="2">
                  <c:v>2800</c:v>
                </c:pt>
                <c:pt idx="3">
                  <c:v>5000</c:v>
                </c:pt>
                <c:pt idx="4">
                  <c:v>3500</c:v>
                </c:pt>
                <c:pt idx="5">
                  <c:v>3800</c:v>
                </c:pt>
                <c:pt idx="6">
                  <c:v>1500</c:v>
                </c:pt>
                <c:pt idx="7">
                  <c:v>5900</c:v>
                </c:pt>
                <c:pt idx="8">
                  <c:v>7600</c:v>
                </c:pt>
                <c:pt idx="9">
                  <c:v>3500</c:v>
                </c:pt>
                <c:pt idx="10">
                  <c:v>4000</c:v>
                </c:pt>
              </c:numCache>
            </c:numRef>
          </c:val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Факт на 01.10.2019г.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3"/>
              <c:layout>
                <c:manualLayout>
                  <c:x val="3.2716815447855686E-2"/>
                  <c:y val="1.8906944152124974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5647226173541938E-2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28022759601707E-2"/>
                  <c:y val="-4.7267360380312436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1.28022759601707E-2"/>
                  <c:y val="-4.7267360380312436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1.1379800853485085E-2"/>
                  <c:y val="4.7267360380312436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6.1605492770018264E-3"/>
                  <c:y val="-7.090104057046865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Александровское с.п.</c:v>
                </c:pt>
                <c:pt idx="1">
                  <c:v>Альбусь-Сюрбеевское  с.п.</c:v>
                </c:pt>
                <c:pt idx="2">
                  <c:v>Асановское  с.п.</c:v>
                </c:pt>
                <c:pt idx="3">
                  <c:v>Кайнлыкское  с.п.</c:v>
                </c:pt>
                <c:pt idx="4">
                  <c:v>Новочелны- Сюрбеевское  с.п.</c:v>
                </c:pt>
                <c:pt idx="5">
                  <c:v>Полевосундырское  с.п.</c:v>
                </c:pt>
                <c:pt idx="6">
                  <c:v>Сюрбей- Токаевское  с.п.</c:v>
                </c:pt>
                <c:pt idx="7">
                  <c:v>Тугаевское  с.п.</c:v>
                </c:pt>
                <c:pt idx="8">
                  <c:v>Урмаевское  с.п.</c:v>
                </c:pt>
                <c:pt idx="9">
                  <c:v>Чичканское  с.п.</c:v>
                </c:pt>
                <c:pt idx="10">
                  <c:v>Шераутское  с.п.</c:v>
                </c:pt>
              </c:strCache>
            </c:strRef>
          </c:cat>
          <c:val>
            <c:numRef>
              <c:f>Лист1!$D$2:$D$12</c:f>
              <c:numCache>
                <c:formatCode>#,##0</c:formatCode>
                <c:ptCount val="11"/>
                <c:pt idx="0">
                  <c:v>400</c:v>
                </c:pt>
                <c:pt idx="1">
                  <c:v>350</c:v>
                </c:pt>
                <c:pt idx="2">
                  <c:v>0</c:v>
                </c:pt>
                <c:pt idx="3">
                  <c:v>5000</c:v>
                </c:pt>
                <c:pt idx="4">
                  <c:v>0</c:v>
                </c:pt>
                <c:pt idx="5">
                  <c:v>1710</c:v>
                </c:pt>
                <c:pt idx="6">
                  <c:v>550</c:v>
                </c:pt>
                <c:pt idx="7">
                  <c:v>300</c:v>
                </c:pt>
                <c:pt idx="8">
                  <c:v>2200</c:v>
                </c:pt>
                <c:pt idx="9">
                  <c:v>700</c:v>
                </c:pt>
                <c:pt idx="10">
                  <c:v>2300</c:v>
                </c:pt>
              </c:numCache>
            </c:numRef>
          </c:val>
        </c:ser>
        <c:axId val="111834240"/>
        <c:axId val="111835776"/>
      </c:barChart>
      <c:catAx>
        <c:axId val="111834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1835776"/>
        <c:crosses val="autoZero"/>
        <c:auto val="1"/>
        <c:lblAlgn val="ctr"/>
        <c:lblOffset val="100"/>
      </c:catAx>
      <c:valAx>
        <c:axId val="111835776"/>
        <c:scaling>
          <c:orientation val="minMax"/>
        </c:scaling>
        <c:delete val="1"/>
        <c:axPos val="l"/>
        <c:numFmt formatCode="#,##0" sourceLinked="1"/>
        <c:tickLblPos val="none"/>
        <c:crossAx val="111834240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>
        <c:manualLayout>
          <c:xMode val="edge"/>
          <c:yMode val="edge"/>
          <c:x val="0.32940561534286095"/>
          <c:y val="0.95472482753815457"/>
          <c:w val="0.55936851177184732"/>
          <c:h val="4.527517246184886E-2"/>
        </c:manualLayout>
      </c:layout>
      <c:txPr>
        <a:bodyPr/>
        <a:lstStyle/>
        <a:p>
          <a:pPr>
            <a:defRPr sz="11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0551477787205771"/>
          <c:y val="0.21108621882515741"/>
          <c:w val="0.69633816389547631"/>
          <c:h val="0.703620153741806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финансирования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0.17020934619390687"/>
                  <c:y val="-0.15057523144334994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Жилищно - коммунальное хозяйство; </a:t>
                    </a:r>
                    <a:r>
                      <a:rPr lang="ru-RU" sz="1000" b="1" dirty="0" smtClean="0"/>
                      <a:t>    </a:t>
                    </a:r>
                    <a:r>
                      <a:rPr lang="ru-RU" dirty="0" smtClean="0"/>
                      <a:t>24 </a:t>
                    </a:r>
                    <a:r>
                      <a:rPr lang="ru-RU" dirty="0"/>
                      <a:t>376,7; </a:t>
                    </a:r>
                    <a:r>
                      <a:rPr lang="ru-RU" i="1" dirty="0"/>
                      <a:t>5%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1"/>
              <c:layout>
                <c:manualLayout>
                  <c:x val="0.1728386292863954"/>
                  <c:y val="2.092017263532439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Культура; </a:t>
                    </a:r>
                    <a:r>
                      <a:rPr lang="ru-RU" b="1" dirty="0" smtClean="0"/>
                      <a:t>  </a:t>
                    </a:r>
                    <a:r>
                      <a:rPr lang="ru-RU" dirty="0" smtClean="0"/>
                      <a:t>41 </a:t>
                    </a:r>
                    <a:r>
                      <a:rPr lang="ru-RU" dirty="0"/>
                      <a:t>836,3; </a:t>
                    </a:r>
                    <a:r>
                      <a:rPr lang="ru-RU" i="1" dirty="0"/>
                      <a:t>9%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2"/>
              <c:layout>
                <c:manualLayout>
                  <c:x val="0.19895014547978021"/>
                  <c:y val="8.7866108786611025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Образование; </a:t>
                    </a:r>
                    <a:r>
                      <a:rPr lang="ru-RU" dirty="0"/>
                      <a:t>289 213,4; </a:t>
                    </a:r>
                    <a:r>
                      <a:rPr lang="ru-RU" i="1" dirty="0"/>
                      <a:t>62%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3"/>
              <c:layout>
                <c:manualLayout>
                  <c:x val="-0.26352370305783657"/>
                  <c:y val="0.246861924686193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Ообщегосударственные вопросы;</a:t>
                    </a:r>
                    <a:r>
                      <a:rPr lang="ru-RU" dirty="0"/>
                      <a:t> </a:t>
                    </a:r>
                    <a:r>
                      <a:rPr lang="ru-RU" dirty="0" smtClean="0"/>
                      <a:t>      41 </a:t>
                    </a:r>
                    <a:r>
                      <a:rPr lang="ru-RU" dirty="0"/>
                      <a:t>459,1; </a:t>
                    </a:r>
                    <a:r>
                      <a:rPr lang="ru-RU" i="1" dirty="0"/>
                      <a:t>9%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4"/>
              <c:layout>
                <c:manualLayout>
                  <c:x val="-0.32517128864702782"/>
                  <c:y val="5.0209205020920487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Физическая культура и спорт; </a:t>
                    </a:r>
                    <a:r>
                      <a:rPr lang="ru-RU" dirty="0"/>
                      <a:t>2 955,2; </a:t>
                    </a:r>
                    <a:r>
                      <a:rPr lang="ru-RU" i="1" dirty="0"/>
                      <a:t>1%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5"/>
              <c:layout>
                <c:manualLayout>
                  <c:x val="-0.30710646443947787"/>
                  <c:y val="-0.20083682008368187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Социальная политика; </a:t>
                    </a:r>
                    <a:r>
                      <a:rPr lang="ru-RU" sz="1000" b="1" dirty="0" smtClean="0"/>
                      <a:t>     </a:t>
                    </a:r>
                    <a:r>
                      <a:rPr lang="ru-RU" dirty="0" smtClean="0"/>
                      <a:t>18 </a:t>
                    </a:r>
                    <a:r>
                      <a:rPr lang="ru-RU" dirty="0"/>
                      <a:t>188,9; </a:t>
                    </a:r>
                    <a:r>
                      <a:rPr lang="ru-RU" i="1" dirty="0"/>
                      <a:t>4%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6"/>
              <c:layout>
                <c:manualLayout>
                  <c:x val="-0.14352389813775021"/>
                  <c:y val="-0.15481171548117226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Национальная экономика; </a:t>
                    </a:r>
                    <a:r>
                      <a:rPr lang="ru-RU" sz="1000" b="1" dirty="0" smtClean="0"/>
                      <a:t>  </a:t>
                    </a:r>
                    <a:r>
                      <a:rPr lang="ru-RU" dirty="0" smtClean="0"/>
                      <a:t>36 </a:t>
                    </a:r>
                    <a:r>
                      <a:rPr lang="ru-RU" dirty="0"/>
                      <a:t>799,0; </a:t>
                    </a:r>
                    <a:r>
                      <a:rPr lang="ru-RU" i="1" dirty="0"/>
                      <a:t>8%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7"/>
              <c:layout>
                <c:manualLayout>
                  <c:x val="-6.0286360211001914E-3"/>
                  <c:y val="-0.20920502092050208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/>
                      <a:t>Прочие</a:t>
                    </a:r>
                    <a:r>
                      <a:rPr lang="ru-RU" b="1" dirty="0" smtClean="0"/>
                      <a:t>;          </a:t>
                    </a:r>
                    <a:r>
                      <a:rPr lang="ru-RU" dirty="0" smtClean="0"/>
                      <a:t>7 </a:t>
                    </a:r>
                    <a:r>
                      <a:rPr lang="ru-RU" dirty="0"/>
                      <a:t>552,6; </a:t>
                    </a:r>
                    <a:r>
                      <a:rPr lang="ru-RU" i="1" dirty="0"/>
                      <a:t>2%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</c:dLbls>
          <c:cat>
            <c:strRef>
              <c:f>Лист1!$A$2:$A$9</c:f>
              <c:strCache>
                <c:ptCount val="8"/>
                <c:pt idx="0">
                  <c:v>Жилищно - коммунальное хозяйство</c:v>
                </c:pt>
                <c:pt idx="1">
                  <c:v>Культура</c:v>
                </c:pt>
                <c:pt idx="2">
                  <c:v>Образование</c:v>
                </c:pt>
                <c:pt idx="3">
                  <c:v>Ообщегосударственные вопросы</c:v>
                </c:pt>
                <c:pt idx="4">
                  <c:v>Физическая культура и спорт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  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24376.7</c:v>
                </c:pt>
                <c:pt idx="1">
                  <c:v>41836.300000000003</c:v>
                </c:pt>
                <c:pt idx="2">
                  <c:v>289213.40000000002</c:v>
                </c:pt>
                <c:pt idx="3">
                  <c:v>41459.1</c:v>
                </c:pt>
                <c:pt idx="4">
                  <c:v>2955.2</c:v>
                </c:pt>
                <c:pt idx="5">
                  <c:v>18188.900000000001</c:v>
                </c:pt>
                <c:pt idx="6">
                  <c:v>36799</c:v>
                </c:pt>
                <c:pt idx="7">
                  <c:v>7552.6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0551477787205771"/>
          <c:y val="0.21108621882515741"/>
          <c:w val="0.69633816389547631"/>
          <c:h val="0.703620153741806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финансирования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6"/>
          <c:dPt>
            <c:idx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solidFill>
                <a:srgbClr val="00B0F0"/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000000"/>
                </a:lightRig>
              </a:scene3d>
              <a:sp3d>
                <a:bevelT w="6350" h="0"/>
              </a:sp3d>
            </c:spPr>
          </c:dPt>
          <c:dLbls>
            <c:dLbl>
              <c:idx val="0"/>
              <c:layout>
                <c:manualLayout>
                  <c:x val="0.23159378594135391"/>
                  <c:y val="-8.7866108786611066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/>
                      <a:t>Культура;       </a:t>
                    </a:r>
                    <a:r>
                      <a:rPr lang="ru-RU" dirty="0" smtClean="0"/>
                      <a:t>36 </a:t>
                    </a:r>
                    <a:r>
                      <a:rPr lang="ru-RU" dirty="0"/>
                      <a:t>663,8; </a:t>
                    </a:r>
                    <a:r>
                      <a:rPr lang="ru-RU" i="1" dirty="0"/>
                      <a:t>8%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1"/>
              <c:layout>
                <c:manualLayout>
                  <c:x val="0.20735722694749206"/>
                  <c:y val="-2.5104602510460292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Образование;</a:t>
                    </a:r>
                    <a:r>
                      <a:rPr lang="ru-RU" dirty="0"/>
                      <a:t> 289 213,4; </a:t>
                    </a:r>
                    <a:r>
                      <a:rPr lang="ru-RU" i="1" dirty="0"/>
                      <a:t>64%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2"/>
              <c:layout>
                <c:manualLayout>
                  <c:x val="-0.21543607994544609"/>
                  <c:y val="0.2761506276150628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Общегосударственные вопросы; </a:t>
                    </a:r>
                    <a:r>
                      <a:rPr lang="ru-RU" sz="1000" b="1" dirty="0" smtClean="0"/>
                      <a:t>      </a:t>
                    </a:r>
                    <a:r>
                      <a:rPr lang="ru-RU" dirty="0" smtClean="0"/>
                      <a:t>27 </a:t>
                    </a:r>
                    <a:r>
                      <a:rPr lang="ru-RU" dirty="0"/>
                      <a:t>668,3; </a:t>
                    </a:r>
                    <a:r>
                      <a:rPr lang="ru-RU" i="1" dirty="0"/>
                      <a:t>6%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3"/>
              <c:layout>
                <c:manualLayout>
                  <c:x val="-0.24236580198201194"/>
                  <c:y val="5.0209205020920487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Физическая культура и спорт; </a:t>
                    </a:r>
                    <a:r>
                      <a:rPr lang="ru-RU" dirty="0"/>
                      <a:t>660,0; </a:t>
                    </a:r>
                    <a:r>
                      <a:rPr lang="ru-RU" i="1" dirty="0"/>
                      <a:t>0%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4"/>
              <c:layout>
                <c:manualLayout>
                  <c:x val="-0.27737395292976258"/>
                  <c:y val="-0.22175732217573221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политика;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lang="ru-RU" dirty="0" smtClean="0"/>
                      <a:t>18 </a:t>
                    </a:r>
                    <a:r>
                      <a:rPr lang="ru-RU" dirty="0"/>
                      <a:t>173,9; </a:t>
                    </a:r>
                    <a:r>
                      <a:rPr lang="ru-RU" i="1" dirty="0"/>
                      <a:t>4%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5"/>
              <c:layout>
                <c:manualLayout>
                  <c:x val="-9.6946235975450504E-2"/>
                  <c:y val="-0.24267782426778237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Национальная экономика; </a:t>
                    </a:r>
                    <a:r>
                      <a:rPr lang="ru-RU" sz="1000" b="1" dirty="0" smtClean="0"/>
                      <a:t>   </a:t>
                    </a:r>
                    <a:r>
                      <a:rPr lang="ru-RU" dirty="0" smtClean="0"/>
                      <a:t>33 </a:t>
                    </a:r>
                    <a:r>
                      <a:rPr lang="ru-RU" dirty="0"/>
                      <a:t>242,7; </a:t>
                    </a:r>
                    <a:r>
                      <a:rPr lang="ru-RU" i="1" dirty="0"/>
                      <a:t>7%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6"/>
              <c:layout>
                <c:manualLayout>
                  <c:x val="2.6933954533301756E-2"/>
                  <c:y val="-0.22080320634742837"/>
                </c:manualLayout>
              </c:layout>
              <c:tx>
                <c:rich>
                  <a:bodyPr/>
                  <a:lstStyle/>
                  <a:p>
                    <a:r>
                      <a:rPr lang="ru-RU" sz="950" b="1" dirty="0" smtClean="0"/>
                      <a:t>Межбюджетные</a:t>
                    </a:r>
                    <a:r>
                      <a:rPr lang="ru-RU" sz="950" b="1" baseline="0" dirty="0" smtClean="0"/>
                      <a:t> </a:t>
                    </a:r>
                    <a:r>
                      <a:rPr lang="ru-RU" sz="950" b="1" dirty="0" smtClean="0"/>
                      <a:t>трансферты</a:t>
                    </a:r>
                    <a:r>
                      <a:rPr lang="ru-RU" sz="950" b="1" dirty="0"/>
                      <a:t>; </a:t>
                    </a:r>
                    <a:r>
                      <a:rPr lang="ru-RU" dirty="0"/>
                      <a:t>31 426,8; </a:t>
                    </a:r>
                    <a:r>
                      <a:rPr lang="ru-RU" i="1" dirty="0"/>
                      <a:t>7%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7"/>
              <c:layout>
                <c:manualLayout>
                  <c:x val="0.18848870435324114"/>
                  <c:y val="-0.19716991011219556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/>
                      <a:t>Прочие;         </a:t>
                    </a:r>
                    <a:r>
                      <a:rPr lang="ru-RU" dirty="0" smtClean="0"/>
                      <a:t>16 </a:t>
                    </a:r>
                    <a:r>
                      <a:rPr lang="ru-RU" dirty="0"/>
                      <a:t>624,4; </a:t>
                    </a:r>
                    <a:r>
                      <a:rPr lang="ru-RU" i="1" dirty="0"/>
                      <a:t>4%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</c:dLbls>
          <c:cat>
            <c:strRef>
              <c:f>Лист1!$A$2:$A$9</c:f>
              <c:strCache>
                <c:ptCount val="8"/>
                <c:pt idx="0">
                  <c:v>Культура</c:v>
                </c:pt>
                <c:pt idx="1">
                  <c:v>Образование</c:v>
                </c:pt>
                <c:pt idx="2">
                  <c:v>Общегосударственные вопросы</c:v>
                </c:pt>
                <c:pt idx="3">
                  <c:v>Физическая культура и спорт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Межбюджетные трансферты</c:v>
                </c:pt>
                <c:pt idx="7">
                  <c:v>Прочие  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36663.800000000003</c:v>
                </c:pt>
                <c:pt idx="1">
                  <c:v>289213.40000000002</c:v>
                </c:pt>
                <c:pt idx="2">
                  <c:v>27668.3</c:v>
                </c:pt>
                <c:pt idx="3">
                  <c:v>660</c:v>
                </c:pt>
                <c:pt idx="4">
                  <c:v>18173.900000000001</c:v>
                </c:pt>
                <c:pt idx="5">
                  <c:v>33242.699999999997</c:v>
                </c:pt>
                <c:pt idx="6">
                  <c:v>31426.799999999996</c:v>
                </c:pt>
                <c:pt idx="7">
                  <c:v>16624.400000000001</c:v>
                </c:pt>
              </c:numCache>
            </c:numRef>
          </c:val>
        </c:ser>
        <c:firstSliceAng val="0"/>
        <c:holeSize val="50"/>
      </c:doughnutChart>
      <c:spPr>
        <a:noFill/>
        <a:ln w="25410">
          <a:noFill/>
        </a:ln>
      </c:spPr>
    </c:plotArea>
    <c:plotVisOnly val="1"/>
    <c:dispBlanksAs val="zero"/>
  </c:chart>
  <c:txPr>
    <a:bodyPr/>
    <a:lstStyle/>
    <a:p>
      <a:pPr>
        <a:defRPr sz="1079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7898373610661621E-2"/>
          <c:y val="9.8903484408165154E-3"/>
          <c:w val="0.91245803606362574"/>
          <c:h val="0.7119303995462492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marker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8559145602179442E-2"/>
                  <c:y val="5.5695565989743831E-2"/>
                </c:manualLayout>
              </c:layout>
              <c:showVal val="1"/>
            </c:dLbl>
            <c:dLbl>
              <c:idx val="1"/>
              <c:layout>
                <c:manualLayout>
                  <c:x val="-7.6682301000371933E-2"/>
                  <c:y val="6.4978160321367801E-2"/>
                </c:manualLayout>
              </c:layout>
              <c:showVal val="1"/>
            </c:dLbl>
            <c:dLbl>
              <c:idx val="2"/>
              <c:layout>
                <c:manualLayout>
                  <c:x val="-7.8215947020379373E-2"/>
                  <c:y val="8.3543348984616253E-2"/>
                </c:manualLayout>
              </c:layout>
              <c:showVal val="1"/>
            </c:dLbl>
            <c:dLbl>
              <c:idx val="3"/>
              <c:layout>
                <c:manualLayout>
                  <c:x val="-7.9749593040386924E-2"/>
                  <c:y val="0.10674983481367567"/>
                </c:manualLayout>
              </c:layout>
              <c:showVal val="1"/>
            </c:dLbl>
            <c:dLbl>
              <c:idx val="4"/>
              <c:layout>
                <c:manualLayout>
                  <c:x val="-9.0485115180438891E-2"/>
                  <c:y val="8.3543348984616253E-2"/>
                </c:manualLayout>
              </c:layout>
              <c:showVal val="1"/>
            </c:dLbl>
            <c:dLbl>
              <c:idx val="5"/>
              <c:layout>
                <c:manualLayout>
                  <c:x val="-8.2816885080401803E-2"/>
                  <c:y val="9.7467240482051687E-2"/>
                </c:manualLayout>
              </c:layout>
              <c:showVal val="1"/>
            </c:dLbl>
            <c:dLbl>
              <c:idx val="6"/>
              <c:layout>
                <c:manualLayout>
                  <c:x val="-1.5336460200074386E-2"/>
                  <c:y val="4.6412971658119938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6.0336863155555871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3.2489080160683942E-2"/>
                </c:manualLayout>
              </c:layout>
              <c:showVal val="1"/>
            </c:dLbl>
            <c:spPr>
              <a:gradFill rotWithShape="1">
                <a:gsLst>
                  <a:gs pos="0">
                    <a:schemeClr val="accent1">
                      <a:tint val="0"/>
                    </a:schemeClr>
                  </a:gs>
                  <a:gs pos="44000">
                    <a:schemeClr val="accent1">
                      <a:tint val="60000"/>
                      <a:satMod val="120000"/>
                    </a:schemeClr>
                  </a:gs>
                  <a:gs pos="100000">
                    <a:schemeClr val="accent1">
                      <a:tint val="90000"/>
                      <a:alpha val="100000"/>
                      <a:lumMod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32109.200000000001</c:v>
                </c:pt>
                <c:pt idx="1">
                  <c:v>55024.800000000003</c:v>
                </c:pt>
                <c:pt idx="2">
                  <c:v>89416</c:v>
                </c:pt>
                <c:pt idx="3">
                  <c:v>127829.5</c:v>
                </c:pt>
                <c:pt idx="4">
                  <c:v>168296.6</c:v>
                </c:pt>
                <c:pt idx="5">
                  <c:v>228029</c:v>
                </c:pt>
                <c:pt idx="6">
                  <c:v>271414</c:v>
                </c:pt>
                <c:pt idx="7">
                  <c:v>301494.40000000002</c:v>
                </c:pt>
                <c:pt idx="8">
                  <c:v>337243.8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dLbls>
            <c:dLbl>
              <c:idx val="0"/>
              <c:layout>
                <c:manualLayout>
                  <c:x val="-8.5884297879945684E-2"/>
                  <c:y val="-7.8902051818803914E-2"/>
                </c:manualLayout>
              </c:layout>
              <c:showVal val="1"/>
            </c:dLbl>
            <c:dLbl>
              <c:idx val="1"/>
              <c:layout>
                <c:manualLayout>
                  <c:x val="-8.5884177120416724E-2"/>
                  <c:y val="-6.0336863155555878E-2"/>
                </c:manualLayout>
              </c:layout>
              <c:showVal val="1"/>
            </c:dLbl>
            <c:dLbl>
              <c:idx val="2"/>
              <c:layout>
                <c:manualLayout>
                  <c:x val="-9.6619699260468664E-2"/>
                  <c:y val="-7.4260754652991923E-2"/>
                </c:manualLayout>
              </c:layout>
              <c:showVal val="1"/>
            </c:dLbl>
            <c:dLbl>
              <c:idx val="3"/>
              <c:layout>
                <c:manualLayout>
                  <c:x val="-9.6619699260468664E-2"/>
                  <c:y val="-7.4260754652991923E-2"/>
                </c:manualLayout>
              </c:layout>
              <c:showVal val="1"/>
            </c:dLbl>
            <c:dLbl>
              <c:idx val="4"/>
              <c:layout>
                <c:manualLayout>
                  <c:x val="-9.8153345280476825E-2"/>
                  <c:y val="-7.4260754652991923E-2"/>
                </c:manualLayout>
              </c:layout>
              <c:showVal val="1"/>
            </c:dLbl>
            <c:dLbl>
              <c:idx val="5"/>
              <c:layout>
                <c:manualLayout>
                  <c:x val="-9.9686991300484029E-2"/>
                  <c:y val="-6.4978160321367801E-2"/>
                </c:manualLayout>
              </c:layout>
              <c:showVal val="1"/>
            </c:dLbl>
            <c:dLbl>
              <c:idx val="6"/>
              <c:layout>
                <c:manualLayout>
                  <c:x val="-9.3552407220453951E-2"/>
                  <c:y val="-4.6412971658119917E-2"/>
                </c:manualLayout>
              </c:layout>
              <c:showVal val="1"/>
            </c:dLbl>
            <c:dLbl>
              <c:idx val="7"/>
              <c:layout>
                <c:manualLayout>
                  <c:x val="-0.10428792936050583"/>
                  <c:y val="-5.1054268823931909E-2"/>
                </c:manualLayout>
              </c:layout>
              <c:showVal val="1"/>
            </c:dLbl>
            <c:dLbl>
              <c:idx val="8"/>
              <c:layout>
                <c:manualLayout>
                  <c:x val="-7.5148654980364507E-2"/>
                  <c:y val="-2.3206485829059938E-2"/>
                </c:manualLayout>
              </c:layout>
              <c:showVal val="1"/>
            </c:dLbl>
            <c:spPr>
              <a:gradFill rotWithShape="1">
                <a:gsLst>
                  <a:gs pos="0">
                    <a:schemeClr val="accent5">
                      <a:tint val="0"/>
                    </a:schemeClr>
                  </a:gs>
                  <a:gs pos="44000">
                    <a:schemeClr val="accent5">
                      <a:tint val="60000"/>
                      <a:satMod val="120000"/>
                    </a:schemeClr>
                  </a:gs>
                  <a:gs pos="100000">
                    <a:schemeClr val="accent5">
                      <a:tint val="90000"/>
                      <a:alpha val="100000"/>
                      <a:lumMod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21897.4</c:v>
                </c:pt>
                <c:pt idx="1">
                  <c:v>54409</c:v>
                </c:pt>
                <c:pt idx="2">
                  <c:v>100460.6</c:v>
                </c:pt>
                <c:pt idx="3">
                  <c:v>167373.5</c:v>
                </c:pt>
                <c:pt idx="4">
                  <c:v>219846.9</c:v>
                </c:pt>
                <c:pt idx="5">
                  <c:v>302196.40000000002</c:v>
                </c:pt>
                <c:pt idx="6">
                  <c:v>370200.5</c:v>
                </c:pt>
                <c:pt idx="7">
                  <c:v>422864.1</c:v>
                </c:pt>
                <c:pt idx="8">
                  <c:v>462381.2</c:v>
                </c:pt>
              </c:numCache>
            </c:numRef>
          </c:val>
        </c:ser>
        <c:marker val="1"/>
        <c:axId val="124928000"/>
        <c:axId val="127562880"/>
      </c:lineChart>
      <c:catAx>
        <c:axId val="124928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562880"/>
        <c:crosses val="autoZero"/>
        <c:auto val="1"/>
        <c:lblAlgn val="ctr"/>
        <c:lblOffset val="100"/>
      </c:catAx>
      <c:valAx>
        <c:axId val="127562880"/>
        <c:scaling>
          <c:orientation val="minMax"/>
        </c:scaling>
        <c:delete val="1"/>
        <c:axPos val="l"/>
        <c:numFmt formatCode="#,##0.0" sourceLinked="1"/>
        <c:tickLblPos val="none"/>
        <c:crossAx val="124928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933058162619663"/>
          <c:y val="0.86572179114601466"/>
          <c:w val="0.29539555991363281"/>
          <c:h val="0.13320449774586507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0164314308616104E-2"/>
          <c:y val="0.14545449645728481"/>
          <c:w val="0.91967137138276789"/>
          <c:h val="0.811764769290574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Профицит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cat>
            <c:strRef>
              <c:f>Лист1!$A$2:$A$3</c:f>
              <c:strCache>
                <c:ptCount val="2"/>
                <c:pt idx="0">
                  <c:v>План на 2019</c:v>
                </c:pt>
                <c:pt idx="1">
                  <c:v>Факт на 01.10.2019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-30893.599999999984</c:v>
                </c:pt>
                <c:pt idx="1">
                  <c:v>-30450.799999999996</c:v>
                </c:pt>
              </c:numCache>
            </c:numRef>
          </c:val>
        </c:ser>
        <c:axId val="105518592"/>
        <c:axId val="105520128"/>
      </c:barChart>
      <c:catAx>
        <c:axId val="105518592"/>
        <c:scaling>
          <c:orientation val="minMax"/>
        </c:scaling>
        <c:delete val="1"/>
        <c:axPos val="b"/>
        <c:tickLblPos val="none"/>
        <c:crossAx val="105520128"/>
        <c:crosses val="autoZero"/>
        <c:auto val="1"/>
        <c:lblAlgn val="ctr"/>
        <c:lblOffset val="100"/>
      </c:catAx>
      <c:valAx>
        <c:axId val="105520128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05518592"/>
        <c:crosses val="autoZero"/>
        <c:crossBetween val="between"/>
      </c:valAx>
      <c:spPr>
        <a:noFill/>
        <a:ln w="25408">
          <a:noFill/>
        </a:ln>
      </c:spPr>
    </c:plotArea>
    <c:plotVisOnly val="1"/>
    <c:dispBlanksAs val="gap"/>
  </c:chart>
  <c:txPr>
    <a:bodyPr/>
    <a:lstStyle/>
    <a:p>
      <a:pPr>
        <a:defRPr sz="1773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139662016854982"/>
          <c:y val="7.1854156122570748E-2"/>
          <c:w val="0.81860337983144948"/>
          <c:h val="0.88959508614269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66,7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65,7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66.7</c:v>
                </c:pt>
                <c:pt idx="1">
                  <c:v>65.7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33.300000000000004</c:v>
                </c:pt>
                <c:pt idx="1">
                  <c:v>34.300000000000004</c:v>
                </c:pt>
              </c:numCache>
            </c:numRef>
          </c:val>
        </c:ser>
        <c:overlap val="100"/>
        <c:axId val="105548800"/>
        <c:axId val="105575168"/>
      </c:barChart>
      <c:catAx>
        <c:axId val="10554880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575168"/>
        <c:crosses val="autoZero"/>
        <c:auto val="1"/>
        <c:lblAlgn val="ctr"/>
        <c:lblOffset val="100"/>
      </c:catAx>
      <c:valAx>
        <c:axId val="105575168"/>
        <c:scaling>
          <c:orientation val="minMax"/>
        </c:scaling>
        <c:delete val="1"/>
        <c:axPos val="b"/>
        <c:numFmt formatCode="#,##0.0" sourceLinked="1"/>
        <c:tickLblPos val="none"/>
        <c:crossAx val="1055488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plotArea>
      <c:layout>
        <c:manualLayout>
          <c:layoutTarget val="inner"/>
          <c:xMode val="edge"/>
          <c:yMode val="edge"/>
          <c:x val="0.18139662016854982"/>
          <c:y val="7.1854156122570748E-2"/>
          <c:w val="0.81860337983144948"/>
          <c:h val="0.88959508614269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67,3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65,8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67.3</c:v>
                </c:pt>
                <c:pt idx="1">
                  <c:v>65.8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32.700000000000003</c:v>
                </c:pt>
                <c:pt idx="1">
                  <c:v>34.200000000000003</c:v>
                </c:pt>
              </c:numCache>
            </c:numRef>
          </c:val>
        </c:ser>
        <c:overlap val="100"/>
        <c:axId val="106173184"/>
        <c:axId val="106174720"/>
      </c:barChart>
      <c:catAx>
        <c:axId val="10617318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174720"/>
        <c:crosses val="autoZero"/>
        <c:auto val="1"/>
        <c:lblAlgn val="ctr"/>
        <c:lblOffset val="100"/>
      </c:catAx>
      <c:valAx>
        <c:axId val="106174720"/>
        <c:scaling>
          <c:orientation val="minMax"/>
        </c:scaling>
        <c:delete val="1"/>
        <c:axPos val="b"/>
        <c:numFmt formatCode="#,##0.0" sourceLinked="1"/>
        <c:tickLblPos val="none"/>
        <c:crossAx val="106173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plotArea>
      <c:layout>
        <c:manualLayout>
          <c:layoutTarget val="inner"/>
          <c:xMode val="edge"/>
          <c:yMode val="edge"/>
          <c:x val="8.8925693597070622E-3"/>
          <c:y val="4.0417962818946301E-2"/>
          <c:w val="0.96739391234774164"/>
          <c:h val="0.928349975002777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01.04.2018 год</c:v>
                </c:pt>
              </c:strCache>
            </c:strRef>
          </c:tx>
          <c:dPt>
            <c:idx val="0"/>
            <c:spPr>
              <a:solidFill>
                <a:schemeClr val="bg2">
                  <a:lumMod val="50000"/>
                </a:schemeClr>
              </a:solidFill>
            </c:spPr>
          </c:dPt>
          <c:dLbls>
            <c:spPr>
              <a:gradFill>
                <a:gsLst>
                  <a:gs pos="0">
                    <a:srgbClr val="31B6FD">
                      <a:tint val="66000"/>
                      <a:satMod val="160000"/>
                    </a:srgbClr>
                  </a:gs>
                  <a:gs pos="50000">
                    <a:srgbClr val="31B6FD">
                      <a:tint val="44500"/>
                      <a:satMod val="160000"/>
                    </a:srgbClr>
                  </a:gs>
                  <a:gs pos="100000">
                    <a:srgbClr val="31B6F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23440.3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01.04.2019 год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gradFill>
                <a:gsLst>
                  <a:gs pos="0">
                    <a:srgbClr val="31B6FD">
                      <a:tint val="66000"/>
                      <a:satMod val="160000"/>
                    </a:srgbClr>
                  </a:gs>
                  <a:gs pos="50000">
                    <a:srgbClr val="31B6FD">
                      <a:tint val="44500"/>
                      <a:satMod val="160000"/>
                    </a:srgbClr>
                  </a:gs>
                  <a:gs pos="100000">
                    <a:srgbClr val="31B6F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21536</c:v>
                </c:pt>
              </c:numCache>
            </c:numRef>
          </c:val>
        </c:ser>
        <c:ser>
          <c:idx val="4"/>
          <c:order val="3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ser>
          <c:idx val="5"/>
          <c:order val="4"/>
          <c:tx>
            <c:strRef>
              <c:f>Лист1!$G$1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</c:numCache>
            </c:numRef>
          </c:val>
        </c:ser>
        <c:ser>
          <c:idx val="6"/>
          <c:order val="5"/>
          <c:tx>
            <c:strRef>
              <c:f>Лист1!$H$1</c:f>
              <c:strCache>
                <c:ptCount val="1"/>
                <c:pt idx="0">
                  <c:v>на 01.07.2018 год</c:v>
                </c:pt>
              </c:strCache>
            </c:strRef>
          </c:tx>
          <c:spPr>
            <a:solidFill>
              <a:srgbClr val="00B0F0"/>
            </a:solidFill>
          </c:spPr>
          <c:dLbls>
            <c:spPr>
              <a:gradFill>
                <a:gsLst>
                  <a:gs pos="0">
                    <a:srgbClr val="31B6FD">
                      <a:tint val="66000"/>
                      <a:satMod val="160000"/>
                    </a:srgbClr>
                  </a:gs>
                  <a:gs pos="50000">
                    <a:srgbClr val="31B6FD">
                      <a:tint val="44500"/>
                      <a:satMod val="160000"/>
                    </a:srgbClr>
                  </a:gs>
                  <a:gs pos="100000">
                    <a:srgbClr val="31B6F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#,##0.0</c:formatCode>
                <c:ptCount val="1"/>
                <c:pt idx="0">
                  <c:v>47879.1</c:v>
                </c:pt>
              </c:numCache>
            </c:numRef>
          </c:val>
        </c:ser>
        <c:ser>
          <c:idx val="7"/>
          <c:order val="6"/>
          <c:tx>
            <c:strRef>
              <c:f>Лист1!$I$1</c:f>
              <c:strCache>
                <c:ptCount val="1"/>
                <c:pt idx="0">
                  <c:v>Ряд 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</c:numCache>
            </c:numRef>
          </c:val>
        </c:ser>
        <c:ser>
          <c:idx val="8"/>
          <c:order val="7"/>
          <c:tx>
            <c:strRef>
              <c:f>Лист1!$J$1</c:f>
              <c:strCache>
                <c:ptCount val="1"/>
                <c:pt idx="0">
                  <c:v>на 01.07.2019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pPr>
              <a:gradFill>
                <a:gsLst>
                  <a:gs pos="0">
                    <a:srgbClr val="31B6FD">
                      <a:tint val="66000"/>
                      <a:satMod val="160000"/>
                    </a:srgbClr>
                  </a:gs>
                  <a:gs pos="50000">
                    <a:srgbClr val="31B6FD">
                      <a:tint val="44500"/>
                      <a:satMod val="160000"/>
                    </a:srgbClr>
                  </a:gs>
                  <a:gs pos="100000">
                    <a:srgbClr val="31B6F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#,##0.0</c:formatCode>
                <c:ptCount val="1"/>
                <c:pt idx="0">
                  <c:v>46020.2</c:v>
                </c:pt>
              </c:numCache>
            </c:numRef>
          </c:val>
        </c:ser>
        <c:axId val="108448384"/>
        <c:axId val="107028864"/>
      </c:barChart>
      <c:catAx>
        <c:axId val="108448384"/>
        <c:scaling>
          <c:orientation val="minMax"/>
        </c:scaling>
        <c:delete val="1"/>
        <c:axPos val="b"/>
        <c:tickLblPos val="none"/>
        <c:crossAx val="107028864"/>
        <c:crosses val="autoZero"/>
        <c:auto val="1"/>
        <c:lblAlgn val="ctr"/>
        <c:lblOffset val="100"/>
      </c:catAx>
      <c:valAx>
        <c:axId val="107028864"/>
        <c:scaling>
          <c:orientation val="minMax"/>
        </c:scaling>
        <c:delete val="1"/>
        <c:axPos val="l"/>
        <c:numFmt formatCode="#,##0.0" sourceLinked="1"/>
        <c:tickLblPos val="none"/>
        <c:crossAx val="108448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7947816404237902E-3"/>
          <c:y val="0.16305595674554677"/>
          <c:w val="0.9420876950653907"/>
          <c:h val="0.7258360182201979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76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307,2</a:t>
                    </a:r>
                    <a:endParaRPr lang="en-US"/>
                  </a:p>
                </c:rich>
              </c:tx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showVal val="1"/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76307.199999999997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12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806,3</a:t>
                    </a:r>
                    <a:endParaRPr lang="en-US"/>
                  </a:p>
                </c:rich>
              </c:tx>
              <c:showVal val="1"/>
            </c:dLbl>
            <c:spPr>
              <a:gradFill>
                <a:gsLst>
                  <a:gs pos="0">
                    <a:srgbClr val="31B6FD">
                      <a:tint val="66000"/>
                      <a:satMod val="160000"/>
                    </a:srgbClr>
                  </a:gs>
                  <a:gs pos="50000">
                    <a:srgbClr val="31B6FD">
                      <a:tint val="44500"/>
                      <a:satMod val="160000"/>
                    </a:srgbClr>
                  </a:gs>
                  <a:gs pos="100000">
                    <a:srgbClr val="31B6F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75806.3</c:v>
                </c:pt>
              </c:numCache>
            </c:numRef>
          </c:val>
        </c:ser>
        <c:axId val="108763392"/>
        <c:axId val="108785664"/>
      </c:barChart>
      <c:catAx>
        <c:axId val="108763392"/>
        <c:scaling>
          <c:orientation val="minMax"/>
        </c:scaling>
        <c:delete val="1"/>
        <c:axPos val="b"/>
        <c:tickLblPos val="none"/>
        <c:crossAx val="108785664"/>
        <c:crosses val="autoZero"/>
        <c:auto val="1"/>
        <c:lblAlgn val="ctr"/>
        <c:lblOffset val="100"/>
      </c:catAx>
      <c:valAx>
        <c:axId val="108785664"/>
        <c:scaling>
          <c:orientation val="minMax"/>
        </c:scaling>
        <c:delete val="1"/>
        <c:axPos val="l"/>
        <c:numFmt formatCode="General" sourceLinked="1"/>
        <c:tickLblPos val="none"/>
        <c:crossAx val="1087633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7271626733807441"/>
          <c:y val="1.627906976744186E-2"/>
          <c:w val="0.80531722111923087"/>
          <c:h val="0.9488372093023255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01.10.2018 год</c:v>
                </c:pt>
              </c:strCache>
            </c:strRef>
          </c:tx>
          <c:dLbls>
            <c:spPr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20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Расходы бюджета</c:v>
                </c:pt>
                <c:pt idx="1">
                  <c:v>Земельный налог</c:v>
                </c:pt>
                <c:pt idx="2">
                  <c:v>ЕСХН</c:v>
                </c:pt>
                <c:pt idx="3">
                  <c:v>ЕНВД</c:v>
                </c:pt>
                <c:pt idx="4">
                  <c:v>Акцизы</c:v>
                </c:pt>
                <c:pt idx="5">
                  <c:v>НДФЛ</c:v>
                </c:pt>
                <c:pt idx="6">
                  <c:v>Собственные доходы</c:v>
                </c:pt>
                <c:pt idx="7">
                  <c:v>Доходы бюджета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337243.8</c:v>
                </c:pt>
                <c:pt idx="1">
                  <c:v>5001</c:v>
                </c:pt>
                <c:pt idx="2">
                  <c:v>5258.8</c:v>
                </c:pt>
                <c:pt idx="3">
                  <c:v>9318.2000000000007</c:v>
                </c:pt>
                <c:pt idx="4">
                  <c:v>4757.1000000000004</c:v>
                </c:pt>
                <c:pt idx="5">
                  <c:v>41233.300000000003</c:v>
                </c:pt>
                <c:pt idx="6">
                  <c:v>76307.199999999997</c:v>
                </c:pt>
                <c:pt idx="7">
                  <c:v>333947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01.10.2019 год</c:v>
                </c:pt>
              </c:strCache>
            </c:strRef>
          </c:tx>
          <c:dLbls>
            <c:dLbl>
              <c:idx val="0"/>
              <c:layout>
                <c:manualLayout>
                  <c:x val="1.1305723865439501E-2"/>
                  <c:y val="-6.9767441860465775E-3"/>
                </c:manualLayout>
              </c:layout>
              <c:showVal val="1"/>
            </c:dLbl>
            <c:dLbl>
              <c:idx val="1"/>
              <c:layout>
                <c:manualLayout>
                  <c:x val="1.3566868638527534E-2"/>
                  <c:y val="-1.627906976744186E-2"/>
                </c:manualLayout>
              </c:layout>
              <c:showVal val="1"/>
            </c:dLbl>
            <c:dLbl>
              <c:idx val="2"/>
              <c:layout>
                <c:manualLayout>
                  <c:x val="1.3566868638527494E-2"/>
                  <c:y val="-1.1627906976744136E-2"/>
                </c:manualLayout>
              </c:layout>
              <c:showVal val="1"/>
            </c:dLbl>
            <c:dLbl>
              <c:idx val="3"/>
              <c:layout>
                <c:manualLayout>
                  <c:x val="4.5222895461758065E-3"/>
                  <c:y val="-2.0930232558139715E-2"/>
                </c:manualLayout>
              </c:layout>
              <c:showVal val="1"/>
            </c:dLbl>
            <c:dLbl>
              <c:idx val="4"/>
              <c:layout>
                <c:manualLayout>
                  <c:x val="9.0445790923515609E-3"/>
                  <c:y val="-1.627906976744186E-2"/>
                </c:manualLayout>
              </c:layout>
              <c:showVal val="1"/>
            </c:dLbl>
            <c:dLbl>
              <c:idx val="5"/>
              <c:layout>
                <c:manualLayout>
                  <c:x val="4.5222895461758065E-3"/>
                  <c:y val="-2.325581395348833E-2"/>
                </c:manualLayout>
              </c:layout>
              <c:showVal val="1"/>
            </c:dLbl>
            <c:dLbl>
              <c:idx val="6"/>
              <c:layout>
                <c:manualLayout>
                  <c:x val="1.3566868638527494E-2"/>
                  <c:y val="-1.8604651162790701E-2"/>
                </c:manualLayout>
              </c:layout>
              <c:showVal val="1"/>
            </c:dLbl>
            <c:dLbl>
              <c:idx val="7"/>
              <c:layout>
                <c:manualLayout>
                  <c:x val="9.0445790923515609E-3"/>
                  <c:y val="-1.3953488372093023E-2"/>
                </c:manualLayout>
              </c:layout>
              <c:showVal val="1"/>
            </c:dLbl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20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Расходы бюджета</c:v>
                </c:pt>
                <c:pt idx="1">
                  <c:v>Земельный налог</c:v>
                </c:pt>
                <c:pt idx="2">
                  <c:v>ЕСХН</c:v>
                </c:pt>
                <c:pt idx="3">
                  <c:v>ЕНВД</c:v>
                </c:pt>
                <c:pt idx="4">
                  <c:v>Акцизы</c:v>
                </c:pt>
                <c:pt idx="5">
                  <c:v>НДФЛ</c:v>
                </c:pt>
                <c:pt idx="6">
                  <c:v>Собственные доходы</c:v>
                </c:pt>
                <c:pt idx="7">
                  <c:v>Доходы бюджета</c:v>
                </c:pt>
              </c:strCache>
            </c:strRef>
          </c:cat>
          <c:val>
            <c:numRef>
              <c:f>Лист1!$C$2:$C$9</c:f>
              <c:numCache>
                <c:formatCode>#,##0.0</c:formatCode>
                <c:ptCount val="8"/>
                <c:pt idx="0">
                  <c:v>462381.2</c:v>
                </c:pt>
                <c:pt idx="1">
                  <c:v>4778.5</c:v>
                </c:pt>
                <c:pt idx="2">
                  <c:v>1893.4</c:v>
                </c:pt>
                <c:pt idx="3">
                  <c:v>7771.8</c:v>
                </c:pt>
                <c:pt idx="4">
                  <c:v>5520.8</c:v>
                </c:pt>
                <c:pt idx="5">
                  <c:v>42561.4</c:v>
                </c:pt>
                <c:pt idx="6">
                  <c:v>75806.3</c:v>
                </c:pt>
                <c:pt idx="7">
                  <c:v>430145.3</c:v>
                </c:pt>
              </c:numCache>
            </c:numRef>
          </c:val>
        </c:ser>
        <c:shape val="cylinder"/>
        <c:axId val="106414080"/>
        <c:axId val="106415616"/>
        <c:axId val="0"/>
      </c:bar3DChart>
      <c:catAx>
        <c:axId val="1064140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415616"/>
        <c:crosses val="autoZero"/>
        <c:auto val="1"/>
        <c:lblAlgn val="ctr"/>
        <c:lblOffset val="100"/>
      </c:catAx>
      <c:valAx>
        <c:axId val="106415616"/>
        <c:scaling>
          <c:orientation val="minMax"/>
        </c:scaling>
        <c:delete val="1"/>
        <c:axPos val="b"/>
        <c:numFmt formatCode="#,##0.0" sourceLinked="1"/>
        <c:tickLblPos val="none"/>
        <c:crossAx val="106414080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45673927653758173"/>
          <c:y val="0.94091938738596159"/>
          <c:w val="0.42333652892951856"/>
          <c:h val="5.7120267474592167E-2"/>
        </c:manualLayout>
      </c:layout>
      <c:txPr>
        <a:bodyPr/>
        <a:lstStyle/>
        <a:p>
          <a:pPr>
            <a:defRPr sz="120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1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solidFill>
                <a:schemeClr val="lt1"/>
              </a:solidFill>
              <a:ln w="2542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Кайнлыкское сельское поселение</c:v>
                </c:pt>
                <c:pt idx="1">
                  <c:v>Полевосундырское сельское поселение</c:v>
                </c:pt>
                <c:pt idx="2">
                  <c:v>Тугаевское сельское поселение</c:v>
                </c:pt>
                <c:pt idx="3">
                  <c:v>Альбусь-Сюрбеевское сельское поселение</c:v>
                </c:pt>
                <c:pt idx="4">
                  <c:v>Александровское сельское поселение</c:v>
                </c:pt>
                <c:pt idx="5">
                  <c:v>Комсомольское сельское поселение</c:v>
                </c:pt>
                <c:pt idx="6">
                  <c:v>Асановское сельское поселение</c:v>
                </c:pt>
                <c:pt idx="7">
                  <c:v>Шераутское сельское поселение</c:v>
                </c:pt>
                <c:pt idx="8">
                  <c:v>Сюрбей- Токаевское сельское поселение </c:v>
                </c:pt>
                <c:pt idx="9">
                  <c:v>Новочелны- Сюрбеевское сельское поселение</c:v>
                </c:pt>
                <c:pt idx="10">
                  <c:v>Урмаевское сельское поселение</c:v>
                </c:pt>
                <c:pt idx="11">
                  <c:v>Чичканское сельское поселение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49.1</c:v>
                </c:pt>
                <c:pt idx="1">
                  <c:v>81.900000000000006</c:v>
                </c:pt>
                <c:pt idx="2">
                  <c:v>85.7</c:v>
                </c:pt>
                <c:pt idx="3">
                  <c:v>87.5</c:v>
                </c:pt>
                <c:pt idx="4">
                  <c:v>95.9</c:v>
                </c:pt>
                <c:pt idx="5">
                  <c:v>100.7</c:v>
                </c:pt>
                <c:pt idx="6">
                  <c:v>101.2</c:v>
                </c:pt>
                <c:pt idx="7">
                  <c:v>101.3</c:v>
                </c:pt>
                <c:pt idx="8">
                  <c:v>102.6</c:v>
                </c:pt>
                <c:pt idx="9">
                  <c:v>108.1</c:v>
                </c:pt>
                <c:pt idx="10">
                  <c:v>116.9</c:v>
                </c:pt>
                <c:pt idx="11">
                  <c:v>130.9</c:v>
                </c:pt>
              </c:numCache>
            </c:numRef>
          </c:val>
        </c:ser>
        <c:axId val="109116032"/>
        <c:axId val="109203840"/>
      </c:barChart>
      <c:catAx>
        <c:axId val="10911603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203840"/>
        <c:crosses val="autoZero"/>
        <c:auto val="1"/>
        <c:lblAlgn val="ctr"/>
        <c:lblOffset val="100"/>
      </c:catAx>
      <c:valAx>
        <c:axId val="109203840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116032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802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ln w="28575"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Альбусь-Сюрбеевское сельское поселение</c:v>
                </c:pt>
                <c:pt idx="1">
                  <c:v>Александровское сельское поселение</c:v>
                </c:pt>
                <c:pt idx="2">
                  <c:v>Тугаевское сельское поселение</c:v>
                </c:pt>
                <c:pt idx="3">
                  <c:v>Кайнлыкское сельское поселение</c:v>
                </c:pt>
                <c:pt idx="4">
                  <c:v>Шераутское сельское поселение</c:v>
                </c:pt>
                <c:pt idx="5">
                  <c:v>Урмаевское сельское поселение</c:v>
                </c:pt>
                <c:pt idx="6">
                  <c:v>Полевосундырское сельское поселение</c:v>
                </c:pt>
                <c:pt idx="7">
                  <c:v>Сюрбей- Токаевское сельское поселение </c:v>
                </c:pt>
                <c:pt idx="8">
                  <c:v>Новочелны- Сюрбеевское сельское поселение</c:v>
                </c:pt>
                <c:pt idx="9">
                  <c:v>Асановское сельское поселение</c:v>
                </c:pt>
                <c:pt idx="10">
                  <c:v>Комсомольское сельское поселение</c:v>
                </c:pt>
                <c:pt idx="11">
                  <c:v>Чичканское сельское поселение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46.1</c:v>
                </c:pt>
                <c:pt idx="1">
                  <c:v>88</c:v>
                </c:pt>
                <c:pt idx="2">
                  <c:v>89.7</c:v>
                </c:pt>
                <c:pt idx="3">
                  <c:v>90.8</c:v>
                </c:pt>
                <c:pt idx="4">
                  <c:v>93.7</c:v>
                </c:pt>
                <c:pt idx="5">
                  <c:v>97.1</c:v>
                </c:pt>
                <c:pt idx="6">
                  <c:v>105.3</c:v>
                </c:pt>
                <c:pt idx="7">
                  <c:v>105.4</c:v>
                </c:pt>
                <c:pt idx="8">
                  <c:v>105.6</c:v>
                </c:pt>
                <c:pt idx="9">
                  <c:v>110.7</c:v>
                </c:pt>
                <c:pt idx="10">
                  <c:v>113.8</c:v>
                </c:pt>
                <c:pt idx="11">
                  <c:v>132.5</c:v>
                </c:pt>
              </c:numCache>
            </c:numRef>
          </c:val>
        </c:ser>
        <c:axId val="106787200"/>
        <c:axId val="106788736"/>
      </c:barChart>
      <c:catAx>
        <c:axId val="1067872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788736"/>
        <c:crosses val="autoZero"/>
        <c:auto val="1"/>
        <c:lblAlgn val="ctr"/>
        <c:lblOffset val="100"/>
      </c:catAx>
      <c:valAx>
        <c:axId val="106788736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7872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0.42753</cdr:x>
      <cdr:y>0.4871</cdr:y>
    </cdr:from>
    <cdr:to>
      <cdr:x>0.71763</cdr:x>
      <cdr:y>0.59016</cdr:y>
    </cdr:to>
    <cdr:sp macro="" textlink="">
      <cdr:nvSpPr>
        <cdr:cNvPr id="2" name="Text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16429" y="1600116"/>
          <a:ext cx="1368246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9pPr>
        </a:lstStyle>
        <a:p xmlns:a="http://schemas.openxmlformats.org/drawingml/2006/main">
          <a:pPr algn="ctr" eaLnBrk="0" hangingPunct="0"/>
          <a:r>
            <a:rPr lang="ru-RU" alt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453 673,3</a:t>
          </a:r>
          <a:endParaRPr lang="ru-RU" altLang="ru-RU" sz="1600" b="1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2EE978-B73F-47B4-9C3F-A2B8739098E6}" type="datetimeFigureOut">
              <a:rPr lang="ru-RU"/>
              <a:pPr>
                <a:defRPr/>
              </a:pPr>
              <a:t>04.10.2019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51EBAB-37BD-43F4-B1D1-10406C4D9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4401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54" tIns="45477" rIns="90954" bIns="4547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54" tIns="45477" rIns="90954" bIns="45477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9AFDEEA-FD7B-4D3B-9F7C-78E024932ECA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935E79-8EA1-4448-BB16-88FD7A0DCEAA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10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972617-27A3-4F45-9BA3-A6F3FF71AD5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12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972617-27A3-4F45-9BA3-A6F3FF71AD5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13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EAE1A1-48EB-49B8-A39B-D8643305E38D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2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6C8481-36B6-496A-BEF5-6D173AC28578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6C8481-36B6-496A-BEF5-6D173AC28578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4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5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6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7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8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9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D4F1-AE94-4F8C-A67D-6E969632522F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A5CB-088F-452F-9FC1-C8357E8C55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813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19B3D-C55D-4EEF-9C43-BECFD479BD75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CB9E-4943-4571-85FB-F6434D994F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664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C542-DD9F-4225-99B0-C8CCF58C245A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E402-F843-4676-9FC4-BF96CDA6BC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7356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8CC68-0CBA-49DA-9839-79639CEC5781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4F12-0E1B-4B5F-8A9C-7020132ADE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600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D330-E6C0-487F-90DF-5C751DA7AD8F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2DA50-80D8-475C-89D6-09FA3D207F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002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3BE36-2E47-4EFD-8FCA-3821FD2C21E0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1EC7-70BF-4E8E-ABBE-21A55AF557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08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63020-194D-4BB3-8225-7ADD6A95E2EA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A1FE9-12D4-40D2-B6E5-78F153832D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8381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2952-988A-454E-91C0-09E02E519296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5032-3848-4834-81F5-05D5F6369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526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F907B-50B9-4C29-8F1B-411DBD4084C9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7801-1D90-423A-993E-EA34E87492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467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5471F-A9C3-422D-A9DA-C85BC82AC2CB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3F35-847F-4C9F-8DCC-F8EC3A8229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80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EBC3-EC38-4E1D-B72B-172C4FC9A0F1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0AEDD-E1CE-49D4-92C6-6F24435C2B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514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AC535D-7794-4CCF-8A2A-E10830175ECE}" type="datetime1">
              <a:rPr lang="ru-RU"/>
              <a:pPr>
                <a:defRPr/>
              </a:pPr>
              <a:t>04.10.2019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543C8D-22AE-40E3-90D6-248671E2B7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26" r:id="rId3"/>
    <p:sldLayoutId id="2147483716" r:id="rId4"/>
    <p:sldLayoutId id="2147483717" r:id="rId5"/>
    <p:sldLayoutId id="2147483718" r:id="rId6"/>
    <p:sldLayoutId id="2147483727" r:id="rId7"/>
    <p:sldLayoutId id="2147483728" r:id="rId8"/>
    <p:sldLayoutId id="2147483729" r:id="rId9"/>
    <p:sldLayoutId id="2147483719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одзаголовок 2"/>
          <p:cNvSpPr txBox="1">
            <a:spLocks/>
          </p:cNvSpPr>
          <p:nvPr/>
        </p:nvSpPr>
        <p:spPr bwMode="auto">
          <a:xfrm>
            <a:off x="684213" y="4221163"/>
            <a:ext cx="5040312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ru-RU" sz="14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z="1400" b="1" i="1" dirty="0">
                <a:solidFill>
                  <a:srgbClr val="000000"/>
                </a:solidFill>
                <a:latin typeface="Times New Roman" pitchFamily="18" charset="0"/>
              </a:rPr>
              <a:t>Докладчик :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Начальник финансового отдела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администрации Комсомольского района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Е.И.Чернов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1258888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" y="2174087"/>
            <a:ext cx="9144000" cy="17697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bIns="0" anchor="ctr">
            <a:spAutoFit/>
          </a:bodyPr>
          <a:lstStyle/>
          <a:p>
            <a:pPr algn="ctr">
              <a:defRPr/>
            </a:pPr>
            <a:r>
              <a:rPr lang="ru-RU" sz="3600" dirty="0"/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 итогах исполнения бюджета Комсомольского района Чувашской Республики за 9 месяцев 2019 года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DD2A7D4-726A-47D4-91DE-DD26DADECAFC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10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0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351838" cy="981075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и муниципального бюджетов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2019 года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аналогичным периодом 2018 года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288" y="90646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372350" y="846138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7688" y="1185863"/>
            <a:ext cx="3641725" cy="3683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Консолидированный бюджет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7900" y="1185863"/>
            <a:ext cx="4105275" cy="3698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Бюджет муниципального района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1" name="Диаграмма 9"/>
          <p:cNvGraphicFramePr>
            <a:graphicFrameLocks/>
          </p:cNvGraphicFramePr>
          <p:nvPr/>
        </p:nvGraphicFramePr>
        <p:xfrm>
          <a:off x="0" y="3573463"/>
          <a:ext cx="4716463" cy="303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8" name="TextBox 17"/>
          <p:cNvSpPr txBox="1">
            <a:spLocks noChangeArrowheads="1"/>
          </p:cNvSpPr>
          <p:nvPr/>
        </p:nvSpPr>
        <p:spPr bwMode="auto">
          <a:xfrm>
            <a:off x="2051051" y="5037138"/>
            <a:ext cx="1008781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462 381,2</a:t>
            </a:r>
            <a:endParaRPr lang="ru-RU" alt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59063" y="1866900"/>
            <a:ext cx="423862" cy="1314450"/>
          </a:xfrm>
          <a:prstGeom prst="rect">
            <a:avLst/>
          </a:prstGeom>
          <a:solidFill>
            <a:srgbClr val="F790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31640" y="2060848"/>
            <a:ext cx="431800" cy="1082675"/>
          </a:xfrm>
          <a:prstGeom prst="rect">
            <a:avLst/>
          </a:prstGeom>
          <a:solidFill>
            <a:srgbClr val="F790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8" name="Прямоугольник 58"/>
          <p:cNvSpPr>
            <a:spLocks noChangeArrowheads="1"/>
          </p:cNvSpPr>
          <p:nvPr/>
        </p:nvSpPr>
        <p:spPr bwMode="auto">
          <a:xfrm>
            <a:off x="769938" y="3190875"/>
            <a:ext cx="13684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 smtClean="0">
                <a:solidFill>
                  <a:srgbClr val="632523"/>
                </a:solidFill>
                <a:latin typeface="Century Gothic" pitchFamily="34" charset="0"/>
                <a:cs typeface="Aharoni" pitchFamily="2" charset="-79"/>
              </a:rPr>
              <a:t>на 01.10.2018 г. </a:t>
            </a:r>
          </a:p>
        </p:txBody>
      </p:sp>
      <p:sp>
        <p:nvSpPr>
          <p:cNvPr id="2062" name="Прямоугольник 60"/>
          <p:cNvSpPr>
            <a:spLocks noChangeArrowheads="1"/>
          </p:cNvSpPr>
          <p:nvPr/>
        </p:nvSpPr>
        <p:spPr bwMode="auto">
          <a:xfrm>
            <a:off x="1049338" y="1735138"/>
            <a:ext cx="933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1300" b="1" dirty="0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337 243,8</a:t>
            </a:r>
            <a:endParaRPr lang="ru-RU" altLang="ru-RU" sz="1300" b="1" dirty="0">
              <a:solidFill>
                <a:srgbClr val="C00000"/>
              </a:solidFill>
              <a:latin typeface="Century Gothic" pitchFamily="34" charset="0"/>
              <a:cs typeface="Aharoni" pitchFamily="2" charset="-79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049338" y="3203575"/>
            <a:ext cx="230663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64" name="Прямоугольник 60"/>
          <p:cNvSpPr>
            <a:spLocks noChangeArrowheads="1"/>
          </p:cNvSpPr>
          <p:nvPr/>
        </p:nvSpPr>
        <p:spPr bwMode="auto">
          <a:xfrm>
            <a:off x="2424113" y="1616075"/>
            <a:ext cx="933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1300" b="1" dirty="0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462 381,2</a:t>
            </a:r>
            <a:endParaRPr lang="ru-RU" altLang="ru-RU" sz="1300" b="1" dirty="0">
              <a:solidFill>
                <a:srgbClr val="C00000"/>
              </a:solidFill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32" name="Стрелка вниз 31"/>
          <p:cNvSpPr/>
          <p:nvPr/>
        </p:nvSpPr>
        <p:spPr>
          <a:xfrm rot="10800000">
            <a:off x="1587500" y="2070100"/>
            <a:ext cx="1284288" cy="615950"/>
          </a:xfrm>
          <a:prstGeom prst="downArrow">
            <a:avLst>
              <a:gd name="adj1" fmla="val 50000"/>
              <a:gd name="adj2" fmla="val 5373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43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97000">
                <a:schemeClr val="bg1"/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66" name="Прямоугольник 67"/>
          <p:cNvSpPr>
            <a:spLocks noChangeArrowheads="1"/>
          </p:cNvSpPr>
          <p:nvPr/>
        </p:nvSpPr>
        <p:spPr bwMode="auto">
          <a:xfrm>
            <a:off x="1550988" y="2428875"/>
            <a:ext cx="13366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1200" b="1" dirty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+ </a:t>
            </a:r>
            <a:r>
              <a:rPr lang="ru-RU" altLang="ru-RU" sz="1200" b="1" dirty="0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37,1%</a:t>
            </a:r>
            <a:endParaRPr lang="ru-RU" altLang="ru-RU" sz="1200" b="1" dirty="0">
              <a:solidFill>
                <a:srgbClr val="C00000"/>
              </a:solidFill>
              <a:latin typeface="Century Gothic" pitchFamily="34" charset="0"/>
              <a:cs typeface="Aharoni" pitchFamily="2" charset="-79"/>
            </a:endParaRPr>
          </a:p>
          <a:p>
            <a:pPr algn="ctr" eaLnBrk="0" hangingPunct="0"/>
            <a:r>
              <a:rPr lang="ru-RU" altLang="ru-RU" sz="1200" b="1" dirty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+ </a:t>
            </a:r>
            <a:r>
              <a:rPr lang="ru-RU" altLang="ru-RU" sz="1200" b="1" dirty="0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125 137,4</a:t>
            </a:r>
            <a:endParaRPr lang="ru-RU" altLang="ru-RU" sz="1200" b="1" dirty="0">
              <a:solidFill>
                <a:srgbClr val="C00000"/>
              </a:solidFill>
              <a:latin typeface="Century Gothic" pitchFamily="34" charset="0"/>
              <a:cs typeface="Aharoni" pitchFamily="2" charset="-79"/>
            </a:endParaRPr>
          </a:p>
          <a:p>
            <a:pPr algn="ctr" eaLnBrk="0" hangingPunct="0"/>
            <a:r>
              <a:rPr lang="ru-RU" altLang="ru-RU" sz="900" b="1" dirty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 тыс. руб.</a:t>
            </a:r>
          </a:p>
        </p:txBody>
      </p:sp>
      <p:sp>
        <p:nvSpPr>
          <p:cNvPr id="34" name="Прямоугольник 58"/>
          <p:cNvSpPr>
            <a:spLocks noChangeArrowheads="1"/>
          </p:cNvSpPr>
          <p:nvPr/>
        </p:nvSpPr>
        <p:spPr bwMode="auto">
          <a:xfrm>
            <a:off x="2219325" y="3214688"/>
            <a:ext cx="13684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 smtClean="0">
                <a:solidFill>
                  <a:srgbClr val="632523"/>
                </a:solidFill>
                <a:latin typeface="Century Gothic" pitchFamily="34" charset="0"/>
                <a:cs typeface="Aharoni" pitchFamily="2" charset="-79"/>
              </a:rPr>
              <a:t>на 01.10.2019 г.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142163" y="1939925"/>
            <a:ext cx="423862" cy="131445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76913" y="2133600"/>
            <a:ext cx="431800" cy="112077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Прямоугольник 58"/>
          <p:cNvSpPr>
            <a:spLocks noChangeArrowheads="1"/>
          </p:cNvSpPr>
          <p:nvPr/>
        </p:nvSpPr>
        <p:spPr bwMode="auto">
          <a:xfrm>
            <a:off x="5253038" y="3228975"/>
            <a:ext cx="136683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 smtClean="0">
                <a:solidFill>
                  <a:srgbClr val="632523"/>
                </a:solidFill>
                <a:latin typeface="Century Gothic" pitchFamily="34" charset="0"/>
                <a:cs typeface="Aharoni" pitchFamily="2" charset="-79"/>
              </a:rPr>
              <a:t>на 01.10.2018 г. </a:t>
            </a:r>
          </a:p>
        </p:txBody>
      </p:sp>
      <p:sp>
        <p:nvSpPr>
          <p:cNvPr id="2071" name="Прямоугольник 60"/>
          <p:cNvSpPr>
            <a:spLocks noChangeArrowheads="1"/>
          </p:cNvSpPr>
          <p:nvPr/>
        </p:nvSpPr>
        <p:spPr bwMode="auto">
          <a:xfrm>
            <a:off x="5532438" y="1773238"/>
            <a:ext cx="933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1300" b="1" dirty="0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329 378,8</a:t>
            </a:r>
            <a:endParaRPr lang="ru-RU" altLang="ru-RU" sz="1300" b="1" dirty="0">
              <a:solidFill>
                <a:srgbClr val="C00000"/>
              </a:solidFill>
              <a:latin typeface="Century Gothic" pitchFamily="34" charset="0"/>
              <a:cs typeface="Aharoni" pitchFamily="2" charset="-79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532438" y="3241675"/>
            <a:ext cx="230663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73" name="Прямоугольник 60"/>
          <p:cNvSpPr>
            <a:spLocks noChangeArrowheads="1"/>
          </p:cNvSpPr>
          <p:nvPr/>
        </p:nvSpPr>
        <p:spPr bwMode="auto">
          <a:xfrm>
            <a:off x="6907213" y="1654175"/>
            <a:ext cx="933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1300" b="1" dirty="0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453 673,3</a:t>
            </a:r>
            <a:endParaRPr lang="ru-RU" altLang="ru-RU" sz="1300" b="1" dirty="0">
              <a:solidFill>
                <a:srgbClr val="C00000"/>
              </a:solidFill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41" name="Стрелка вниз 40"/>
          <p:cNvSpPr/>
          <p:nvPr/>
        </p:nvSpPr>
        <p:spPr>
          <a:xfrm rot="10800000">
            <a:off x="6070600" y="2108200"/>
            <a:ext cx="1284288" cy="615950"/>
          </a:xfrm>
          <a:prstGeom prst="downArrow">
            <a:avLst>
              <a:gd name="adj1" fmla="val 50000"/>
              <a:gd name="adj2" fmla="val 53733"/>
            </a:avLst>
          </a:prstGeom>
          <a:gradFill>
            <a:gsLst>
              <a:gs pos="0">
                <a:schemeClr val="bg1"/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75" name="Прямоугольник 67"/>
          <p:cNvSpPr>
            <a:spLocks noChangeArrowheads="1"/>
          </p:cNvSpPr>
          <p:nvPr/>
        </p:nvSpPr>
        <p:spPr bwMode="auto">
          <a:xfrm>
            <a:off x="6034088" y="2466975"/>
            <a:ext cx="13366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1200" b="1" dirty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+ </a:t>
            </a:r>
            <a:r>
              <a:rPr lang="ru-RU" altLang="ru-RU" sz="1200" b="1" dirty="0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37,7 </a:t>
            </a:r>
            <a:r>
              <a:rPr lang="ru-RU" altLang="ru-RU" sz="1200" b="1" dirty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%</a:t>
            </a:r>
          </a:p>
          <a:p>
            <a:pPr algn="ctr" eaLnBrk="0" hangingPunct="0"/>
            <a:r>
              <a:rPr lang="ru-RU" altLang="ru-RU" sz="1200" b="1" dirty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+ </a:t>
            </a:r>
            <a:r>
              <a:rPr lang="ru-RU" altLang="ru-RU" sz="1200" b="1" dirty="0" smtClean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124 294,5</a:t>
            </a:r>
            <a:endParaRPr lang="ru-RU" altLang="ru-RU" sz="1200" b="1" dirty="0">
              <a:solidFill>
                <a:srgbClr val="C00000"/>
              </a:solidFill>
              <a:latin typeface="Century Gothic" pitchFamily="34" charset="0"/>
              <a:cs typeface="Aharoni" pitchFamily="2" charset="-79"/>
            </a:endParaRPr>
          </a:p>
          <a:p>
            <a:pPr algn="ctr" eaLnBrk="0" hangingPunct="0"/>
            <a:r>
              <a:rPr lang="ru-RU" altLang="ru-RU" sz="900" b="1" dirty="0">
                <a:solidFill>
                  <a:srgbClr val="C00000"/>
                </a:solidFill>
                <a:latin typeface="Century Gothic" pitchFamily="34" charset="0"/>
                <a:cs typeface="Aharoni" pitchFamily="2" charset="-79"/>
              </a:rPr>
              <a:t> тыс. руб.</a:t>
            </a:r>
          </a:p>
        </p:txBody>
      </p:sp>
      <p:sp>
        <p:nvSpPr>
          <p:cNvPr id="43" name="Прямоугольник 58"/>
          <p:cNvSpPr>
            <a:spLocks noChangeArrowheads="1"/>
          </p:cNvSpPr>
          <p:nvPr/>
        </p:nvSpPr>
        <p:spPr bwMode="auto">
          <a:xfrm>
            <a:off x="6702425" y="3214688"/>
            <a:ext cx="13684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 smtClean="0">
                <a:solidFill>
                  <a:srgbClr val="632523"/>
                </a:solidFill>
                <a:latin typeface="Century Gothic" pitchFamily="34" charset="0"/>
                <a:cs typeface="Aharoni" pitchFamily="2" charset="-79"/>
              </a:rPr>
              <a:t>на 01.10.2019 г. 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4427984" y="1556792"/>
            <a:ext cx="0" cy="5186363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3" name="Object 3"/>
          <p:cNvGraphicFramePr>
            <a:graphicFrameLocks/>
          </p:cNvGraphicFramePr>
          <p:nvPr/>
        </p:nvGraphicFramePr>
        <p:xfrm>
          <a:off x="4427537" y="3501008"/>
          <a:ext cx="4716463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7801-1D90-423A-993E-EA34E87492DA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Расходы на реализацию мероприятий в рамках  национальных проектов</a:t>
            </a:r>
          </a:p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620688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692692"/>
          <a:ext cx="8964489" cy="6037651"/>
        </p:xfrm>
        <a:graphic>
          <a:graphicData uri="http://schemas.openxmlformats.org/drawingml/2006/table">
            <a:tbl>
              <a:tblPr/>
              <a:tblGrid>
                <a:gridCol w="432048"/>
                <a:gridCol w="2376264"/>
                <a:gridCol w="2424663"/>
                <a:gridCol w="1865757"/>
                <a:gridCol w="1865757"/>
              </a:tblGrid>
              <a:tr h="1236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Региональные проекты, связь с государственными программами Чувашской Республики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Финансовоемкие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проекты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Планируемый в 2019 году  объем выделяемых средств (в т.ч. из федерального, республиканского, местного бюджетов), руб.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Фактический расход за 9 месяцев в 2019 году  объем выделяемых средств (в т.ч. из федерального, республиканского, местного бюджетов), руб.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6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Ц71E250970 «Создание в общеобразовательных организациях, расположенных в сельской местности, условий для занятий физической культурой и спортом»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спортивного зала Муниципального бюджетного общеобразовательного учреждения "Новомуратская средняя общеобразовательная школа Комсомольского района Чувашской Республики 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в т.ч.: 1 003 090,14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в т.ч.: 1 003 090,14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Ф.Б. - 942 900,00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Ф.Б. - 942 900,00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Р.Б. - 30 095,07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Р.Б. - 30 095,07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М.Б. - 30 095,07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М.Б. - 30 095,07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A51F255550  «Реализация программ формирования современной городской среды»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 центральной части с. Комсомольское Комсомольского района Чувашской Республики (1 этап)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в т.ч.: 10 875 262,50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в т.ч.: 6 169 033,00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Ф.Б. - 10 790 284,14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Ф.Б. - 6 120 828,67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Р.Б. - 76 480,54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Р.Б. - 40 199,99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М.Б.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497,84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М.Б. - 8 004,34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Ц71P251592 «Строительство объекта "Детский сад на 110 мест в с. Урмаево Комсомольского района Чувашской Республики"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детского сада в с. Урмаево Комсомольского района Чувашской Республики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в т.ч.: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44 342 400,00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в т.ч.: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42 227 481,23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Ф.Б.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– 29 803 900,00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Ф.Б.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– 29 803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Р.Б.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– 13 811 500,00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Р.Б.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– 11 701 245,57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М.Б.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– 727 000,00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М.Б.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– 722 335,66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Ц99A1S9150 «Расходы на строительство сельского дома культуры по ул. Больничная в с. Шерауты Комсомольского района Чувашской Республики»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сельского дома культуры по ул. Больничная в с. Шерауты Комсомольского района Чувашской Республики 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в т.ч.: 14 792 750,00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в т.ч.: 8 726 272,12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Р.Б. - 14 053 100,00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Р.Б. - 8 252 715,99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М.Б. - 739 650,00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М.Б. - 473 556,13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FD296E3-D0E6-44AF-A3A2-C9CE811694DD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12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457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424863" cy="981075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дорожного фонда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2019 года</a:t>
            </a:r>
            <a:endParaRPr lang="ru-RU" alt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288" y="90646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100392" y="836712"/>
            <a:ext cx="7124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9512" y="1124749"/>
          <a:ext cx="8640960" cy="5472603"/>
        </p:xfrm>
        <a:graphic>
          <a:graphicData uri="http://schemas.openxmlformats.org/drawingml/2006/table">
            <a:tbl>
              <a:tblPr/>
              <a:tblGrid>
                <a:gridCol w="353544"/>
                <a:gridCol w="4382298"/>
                <a:gridCol w="1655676"/>
                <a:gridCol w="1302308"/>
                <a:gridCol w="947134"/>
              </a:tblGrid>
              <a:tr h="5760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122" marR="8122" marT="8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22 369 000,00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9 181 944,81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по поселениям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12 893 819,59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6 937 286,71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Александровское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703 080,00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483 145,50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Альбусь-Сюрбеевское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809 610,00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497 288,00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Асановское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854 040,00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291 220,00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Кайнлыкское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515 140,00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354 283,76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Комсомольское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2 192 341,00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645 681,00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Новочелны- Сюрбеевское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604 550,00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429 000,00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Полевосундырское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930 348,59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191 557,00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Сюрбей- Токаевское сельское поселение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703 380,00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157 724,50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Тугаевское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1 527 660,00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1 422 940,00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Урмаевское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2 049 540,00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913 057,15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Чичканское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756 950,00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641 170,00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Шераутское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1 247 180,00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910 219,80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FD296E3-D0E6-44AF-A3A2-C9CE811694DD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13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457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424863" cy="981075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Освоение по разделам консолидированного бюджета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2019 года</a:t>
            </a:r>
            <a:endParaRPr lang="ru-RU" alt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764704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372350" y="900113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/>
        </p:nvGraphicFramePr>
        <p:xfrm>
          <a:off x="539750" y="908722"/>
          <a:ext cx="6696075" cy="3024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039"/>
                <a:gridCol w="1080012"/>
                <a:gridCol w="1008011"/>
                <a:gridCol w="1152013"/>
              </a:tblGrid>
              <a:tr h="38428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entury Gothic" panose="020B0502020202020204" pitchFamily="34" charset="0"/>
                        </a:rPr>
                        <a:t>Наименование раздела (подраздела)</a:t>
                      </a:r>
                      <a:endParaRPr lang="ru-RU" sz="1000" b="1" dirty="0">
                        <a:latin typeface="Century Gothic" panose="020B0502020202020204" pitchFamily="34" charset="0"/>
                      </a:endParaRPr>
                    </a:p>
                  </a:txBody>
                  <a:tcPr marL="91426" marR="91426" marT="45705" marB="4570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entury Gothic" panose="020B0502020202020204" pitchFamily="34" charset="0"/>
                        </a:rPr>
                        <a:t>План</a:t>
                      </a:r>
                      <a:endParaRPr lang="ru-RU" sz="1000" b="1" dirty="0">
                        <a:latin typeface="Century Gothic" panose="020B0502020202020204" pitchFamily="34" charset="0"/>
                      </a:endParaRPr>
                    </a:p>
                  </a:txBody>
                  <a:tcPr marL="91426" marR="91426" marT="45705" marB="4570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entury Gothic" panose="020B0502020202020204" pitchFamily="34" charset="0"/>
                        </a:rPr>
                        <a:t>Исполнено</a:t>
                      </a:r>
                      <a:endParaRPr lang="ru-RU" sz="1000" b="1" dirty="0">
                        <a:latin typeface="Century Gothic" panose="020B0502020202020204" pitchFamily="34" charset="0"/>
                      </a:endParaRPr>
                    </a:p>
                  </a:txBody>
                  <a:tcPr marL="91426" marR="91426" marT="45705" marB="4570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entury Gothic" panose="020B0502020202020204" pitchFamily="34" charset="0"/>
                        </a:rPr>
                        <a:t>% освоения</a:t>
                      </a:r>
                      <a:endParaRPr lang="ru-RU" sz="1000" b="1" dirty="0">
                        <a:latin typeface="Century Gothic" panose="020B0502020202020204" pitchFamily="34" charset="0"/>
                      </a:endParaRPr>
                    </a:p>
                  </a:txBody>
                  <a:tcPr marL="91426" marR="91426" marT="45705" marB="4570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74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    Всего расходов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692 785,2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462 381,2</a:t>
                      </a:r>
                    </a:p>
                  </a:txBody>
                  <a:tcPr marL="9524" marR="9524" marT="952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0568"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       из них: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568">
                <a:tc>
                  <a:txBody>
                    <a:bodyPr/>
                    <a:lstStyle/>
                    <a:p>
                      <a:pPr indent="216000" algn="l" rtl="0" fontAlgn="t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  <a:r>
                        <a:rPr lang="ru-RU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Общегосударственные вопросы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61 255,9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41 459,1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67,7</a:t>
                      </a:r>
                      <a:endParaRPr lang="ru-RU" sz="1100" b="0" i="0" u="none" strike="noStrike" dirty="0"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0568">
                <a:tc>
                  <a:txBody>
                    <a:bodyPr/>
                    <a:lstStyle/>
                    <a:p>
                      <a:pPr indent="216000" algn="l" rtl="0" fontAlgn="t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  <a:r>
                        <a:rPr lang="ru-RU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Национальная экономика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67 585,8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36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 799,0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54,5</a:t>
                      </a:r>
                      <a:endParaRPr lang="ru-RU" sz="1100" b="0" i="0" u="none" strike="noStrike" dirty="0"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0568">
                <a:tc>
                  <a:txBody>
                    <a:bodyPr/>
                    <a:lstStyle/>
                    <a:p>
                      <a:pPr indent="216000" algn="l" rtl="0" fontAlgn="t"/>
                      <a:r>
                        <a:rPr lang="ru-RU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    Сельское хозяйство и рыболовство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24 008,4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14 664,3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61,1</a:t>
                      </a:r>
                      <a:endParaRPr lang="ru-RU" sz="1100" b="0" i="0" u="none" strike="noStrike" dirty="0"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0568">
                <a:tc>
                  <a:txBody>
                    <a:bodyPr/>
                    <a:lstStyle/>
                    <a:p>
                      <a:pPr indent="216000" algn="l" rtl="0" fontAlgn="t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  <a:r>
                        <a:rPr lang="ru-RU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Дорожное </a:t>
                      </a:r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хозяйство (дорожные фонды)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40 614,8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21 287,2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52,4</a:t>
                      </a:r>
                      <a:endParaRPr lang="ru-RU" sz="1100" b="0" i="0" u="none" strike="noStrike" dirty="0"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0568">
                <a:tc>
                  <a:txBody>
                    <a:bodyPr/>
                    <a:lstStyle/>
                    <a:p>
                      <a:pPr indent="216000" algn="l" rtl="0" fontAlgn="t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   Жилищно-коммунальное хозяйство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47 330,3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24 376,7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51,5</a:t>
                      </a:r>
                      <a:endParaRPr lang="ru-RU" sz="1100" b="0" i="0" u="none" strike="noStrike" dirty="0"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0568">
                <a:tc>
                  <a:txBody>
                    <a:bodyPr/>
                    <a:lstStyle/>
                    <a:p>
                      <a:pPr indent="216000" algn="l" rtl="0" fontAlgn="t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   Образование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401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 768,2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289 213,4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72,0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0568">
                <a:tc>
                  <a:txBody>
                    <a:bodyPr/>
                    <a:lstStyle/>
                    <a:p>
                      <a:pPr indent="216000" algn="l" rtl="0" fontAlgn="t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   Культура, кинематография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67 143,4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41 836,2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62,3</a:t>
                      </a:r>
                      <a:endParaRPr lang="ru-RU" sz="1100" b="0" i="0" u="none" strike="noStrike" dirty="0"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0568">
                <a:tc>
                  <a:txBody>
                    <a:bodyPr/>
                    <a:lstStyle/>
                    <a:p>
                      <a:pPr indent="216000" algn="l" rtl="0" fontAlgn="t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   Социальная политика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22 866,4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18 188,9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79,5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7517">
                <a:tc>
                  <a:txBody>
                    <a:bodyPr/>
                    <a:lstStyle/>
                    <a:p>
                      <a:pPr indent="216000" algn="l" rtl="0" fontAlgn="t"/>
                      <a:r>
                        <a:rPr lang="ru-RU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  <a:r>
                        <a:rPr lang="ru-RU" sz="10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Физическая</a:t>
                      </a:r>
                      <a:r>
                        <a:rPr lang="ru-RU" sz="1000" b="1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культура и спорт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4" marR="9524" marT="95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9 573,4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2 955,2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effectLst/>
                          <a:latin typeface="Century Gothic" panose="020B0502020202020204" pitchFamily="34" charset="0"/>
                          <a:cs typeface="Arial Cyr" panose="020B0604020202020204" pitchFamily="34" charset="0"/>
                        </a:rPr>
                        <a:t>30,9</a:t>
                      </a:r>
                      <a:endParaRPr lang="ru-RU" sz="1100" b="0" i="0" u="none" strike="noStrike" dirty="0">
                        <a:effectLst/>
                        <a:latin typeface="Century Gothic" panose="020B0502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23528" y="4121696"/>
          <a:ext cx="82809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Нашивка 8"/>
          <p:cNvSpPr/>
          <p:nvPr/>
        </p:nvSpPr>
        <p:spPr>
          <a:xfrm rot="16200000">
            <a:off x="8028385" y="3717031"/>
            <a:ext cx="433387" cy="433388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496066" y="3861048"/>
            <a:ext cx="6479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37,1%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7801-1D90-423A-993E-EA34E87492DA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1258888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284" y="2967335"/>
            <a:ext cx="63374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080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rgbClr val="0808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2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45DEBDB-C2B8-41D6-8E70-3CB2E3F5087B}" type="slidenum">
              <a:rPr lang="ru-RU" altLang="ru-RU" b="1" smtClean="0">
                <a:solidFill>
                  <a:srgbClr val="000000"/>
                </a:solidFill>
                <a:cs typeface="Arial" pitchFamily="34" charset="0"/>
              </a:rPr>
              <a:pPr/>
              <a:t>2</a:t>
            </a:fld>
            <a:endParaRPr lang="ru-RU" altLang="ru-RU" b="1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2750" y="84138"/>
            <a:ext cx="8335963" cy="981075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и муниципального бюджетов Комсомольского района Чувашской Республики </a:t>
            </a:r>
            <a:b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2019 года</a:t>
            </a:r>
            <a:endParaRPr lang="ru-RU" alt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8313" y="105251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326313" y="1065213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49388"/>
            <a:ext cx="3641725" cy="3683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Консолидированный бюджет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52963" y="1444625"/>
            <a:ext cx="4167187" cy="3698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Бюджет муниципального района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34" name="TextBox 31"/>
          <p:cNvSpPr txBox="1">
            <a:spLocks noChangeArrowheads="1"/>
          </p:cNvSpPr>
          <p:nvPr/>
        </p:nvSpPr>
        <p:spPr bwMode="auto">
          <a:xfrm>
            <a:off x="3203575" y="3068638"/>
            <a:ext cx="1290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ET"/>
              </a:rPr>
              <a:t>План</a:t>
            </a:r>
            <a:r>
              <a:rPr lang="ru-RU" altLang="ru-RU" sz="1200" b="1" dirty="0">
                <a:solidFill>
                  <a:srgbClr val="000000"/>
                </a:solidFill>
                <a:latin typeface="TimesET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ET"/>
              </a:rPr>
              <a:t>692 785,2</a:t>
            </a:r>
            <a:endParaRPr lang="ru-RU" altLang="ru-RU" sz="1200" b="1" dirty="0">
              <a:solidFill>
                <a:srgbClr val="000000"/>
              </a:solidFill>
              <a:latin typeface="TimesET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TimesET"/>
              </a:rPr>
              <a:t>Факт</a:t>
            </a:r>
            <a:r>
              <a:rPr lang="ru-RU" altLang="ru-RU" sz="1200" b="1" dirty="0">
                <a:solidFill>
                  <a:srgbClr val="000000"/>
                </a:solidFill>
                <a:latin typeface="TimesET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ET"/>
              </a:rPr>
              <a:t>462 381,2</a:t>
            </a:r>
            <a:endParaRPr lang="ru-RU" altLang="ru-RU" sz="1200" b="1" dirty="0">
              <a:solidFill>
                <a:srgbClr val="000000"/>
              </a:solidFill>
              <a:latin typeface="TimesET"/>
            </a:endParaRPr>
          </a:p>
        </p:txBody>
      </p:sp>
      <p:sp>
        <p:nvSpPr>
          <p:cNvPr id="1035" name="TextBox 32"/>
          <p:cNvSpPr txBox="1">
            <a:spLocks noChangeArrowheads="1"/>
          </p:cNvSpPr>
          <p:nvPr/>
        </p:nvSpPr>
        <p:spPr bwMode="auto">
          <a:xfrm>
            <a:off x="3203575" y="2133600"/>
            <a:ext cx="1290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ET"/>
              </a:rPr>
              <a:t>План</a:t>
            </a:r>
            <a:r>
              <a:rPr lang="ru-RU" altLang="ru-RU" sz="1200" b="1" dirty="0">
                <a:solidFill>
                  <a:srgbClr val="000000"/>
                </a:solidFill>
                <a:latin typeface="TimesET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ET"/>
              </a:rPr>
              <a:t>654 403,6</a:t>
            </a:r>
            <a:endParaRPr lang="ru-RU" altLang="ru-RU" sz="1200" b="1" dirty="0">
              <a:solidFill>
                <a:srgbClr val="000000"/>
              </a:solidFill>
              <a:latin typeface="TimesET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TimesET"/>
              </a:rPr>
              <a:t>Факт</a:t>
            </a:r>
            <a:r>
              <a:rPr lang="ru-RU" altLang="ru-RU" sz="1200" b="1" dirty="0">
                <a:solidFill>
                  <a:srgbClr val="000000"/>
                </a:solidFill>
                <a:latin typeface="TimesET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ET"/>
              </a:rPr>
              <a:t>430 145,3</a:t>
            </a:r>
            <a:endParaRPr lang="ru-RU" altLang="ru-RU" sz="1200" b="1" dirty="0">
              <a:solidFill>
                <a:srgbClr val="000000"/>
              </a:solidFill>
              <a:latin typeface="TimesE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49375" y="2105025"/>
            <a:ext cx="9112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73188" y="2994025"/>
            <a:ext cx="9112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TextBox 31"/>
          <p:cNvSpPr txBox="1">
            <a:spLocks noChangeArrowheads="1"/>
          </p:cNvSpPr>
          <p:nvPr/>
        </p:nvSpPr>
        <p:spPr bwMode="auto">
          <a:xfrm>
            <a:off x="7885113" y="2060575"/>
            <a:ext cx="1373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ET"/>
              </a:rPr>
              <a:t>План</a:t>
            </a:r>
            <a:r>
              <a:rPr lang="ru-RU" altLang="ru-RU" sz="1200" b="1" dirty="0">
                <a:solidFill>
                  <a:srgbClr val="000000"/>
                </a:solidFill>
                <a:latin typeface="TimesET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ET"/>
              </a:rPr>
              <a:t>643 344,4</a:t>
            </a:r>
            <a:endParaRPr lang="ru-RU" altLang="ru-RU" sz="1200" b="1" dirty="0">
              <a:solidFill>
                <a:srgbClr val="000000"/>
              </a:solidFill>
              <a:latin typeface="TimesET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TimesET"/>
              </a:rPr>
              <a:t>Факт</a:t>
            </a:r>
            <a:r>
              <a:rPr lang="ru-RU" altLang="ru-RU" sz="1200" b="1" dirty="0">
                <a:solidFill>
                  <a:srgbClr val="000000"/>
                </a:solidFill>
                <a:latin typeface="TimesET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ET"/>
              </a:rPr>
              <a:t>423 222,5</a:t>
            </a:r>
            <a:endParaRPr lang="ru-RU" altLang="ru-RU" sz="1200" b="1" dirty="0">
              <a:solidFill>
                <a:srgbClr val="000000"/>
              </a:solidFill>
              <a:latin typeface="TimesET"/>
            </a:endParaRPr>
          </a:p>
        </p:txBody>
      </p:sp>
      <p:sp>
        <p:nvSpPr>
          <p:cNvPr id="1039" name="TextBox 32"/>
          <p:cNvSpPr txBox="1">
            <a:spLocks noChangeArrowheads="1"/>
          </p:cNvSpPr>
          <p:nvPr/>
        </p:nvSpPr>
        <p:spPr bwMode="auto">
          <a:xfrm>
            <a:off x="7854950" y="2997200"/>
            <a:ext cx="1289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ET"/>
              </a:rPr>
              <a:t>План</a:t>
            </a:r>
            <a:r>
              <a:rPr lang="ru-RU" altLang="ru-RU" sz="1200" b="1" dirty="0">
                <a:solidFill>
                  <a:srgbClr val="000000"/>
                </a:solidFill>
                <a:latin typeface="TimesET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ET"/>
              </a:rPr>
              <a:t>674 238,0</a:t>
            </a:r>
            <a:endParaRPr lang="ru-RU" altLang="ru-RU" sz="1200" b="1" dirty="0">
              <a:solidFill>
                <a:srgbClr val="000000"/>
              </a:solidFill>
              <a:latin typeface="TimesET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TimesET"/>
              </a:rPr>
              <a:t>Факт</a:t>
            </a:r>
            <a:r>
              <a:rPr lang="ru-RU" altLang="ru-RU" sz="1200" b="1" dirty="0">
                <a:solidFill>
                  <a:srgbClr val="000000"/>
                </a:solidFill>
                <a:latin typeface="TimesET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ET"/>
              </a:rPr>
              <a:t> 453 673,3</a:t>
            </a:r>
            <a:endParaRPr lang="ru-RU" altLang="ru-RU" sz="1200" b="1" dirty="0">
              <a:solidFill>
                <a:srgbClr val="000000"/>
              </a:solidFill>
              <a:latin typeface="TimesE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94213" y="1482725"/>
            <a:ext cx="0" cy="5186363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68313" y="4005263"/>
            <a:ext cx="3641725" cy="46196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Times New Roman" pitchFamily="18" charset="0"/>
              </a:rPr>
              <a:t>Результат исполнения </a:t>
            </a:r>
          </a:p>
          <a:p>
            <a:pPr algn="ctr">
              <a:defRPr/>
            </a:pPr>
            <a:r>
              <a:rPr lang="ru-RU" alt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Times New Roman" pitchFamily="18" charset="0"/>
              </a:rPr>
              <a:t>консолидированного бюджета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004048" y="4005064"/>
            <a:ext cx="3519487" cy="4619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Times New Roman" pitchFamily="18" charset="0"/>
              </a:rPr>
              <a:t>Результат исполнения бюджета муниципального района</a:t>
            </a:r>
          </a:p>
        </p:txBody>
      </p:sp>
      <p:graphicFrame>
        <p:nvGraphicFramePr>
          <p:cNvPr id="33" name="Диаграмма 22"/>
          <p:cNvGraphicFramePr>
            <a:graphicFrameLocks/>
          </p:cNvGraphicFramePr>
          <p:nvPr/>
        </p:nvGraphicFramePr>
        <p:xfrm>
          <a:off x="395288" y="5013325"/>
          <a:ext cx="3478212" cy="148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8" name="TextBox 23"/>
          <p:cNvSpPr txBox="1">
            <a:spLocks noChangeArrowheads="1"/>
          </p:cNvSpPr>
          <p:nvPr/>
        </p:nvSpPr>
        <p:spPr bwMode="auto">
          <a:xfrm>
            <a:off x="827088" y="5445125"/>
            <a:ext cx="1008062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- 38 381,6</a:t>
            </a: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9" name="TextBox 24"/>
          <p:cNvSpPr txBox="1">
            <a:spLocks noChangeArrowheads="1"/>
          </p:cNvSpPr>
          <p:nvPr/>
        </p:nvSpPr>
        <p:spPr bwMode="auto">
          <a:xfrm>
            <a:off x="2484438" y="5516563"/>
            <a:ext cx="982662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- 32 235,9</a:t>
            </a: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44550" y="6278563"/>
            <a:ext cx="920750" cy="301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u="sng" dirty="0" smtClean="0">
                <a:solidFill>
                  <a:prstClr val="black"/>
                </a:solidFill>
              </a:rPr>
              <a:t>План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495550" y="6278563"/>
            <a:ext cx="982663" cy="301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u="sng" dirty="0" smtClean="0">
                <a:solidFill>
                  <a:prstClr val="black"/>
                </a:solidFill>
              </a:rPr>
              <a:t>Факт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96925" y="4713288"/>
            <a:ext cx="911225" cy="304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483768" y="4725144"/>
            <a:ext cx="977156" cy="304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Object 4"/>
          <p:cNvGraphicFramePr>
            <a:graphicFrameLocks/>
          </p:cNvGraphicFramePr>
          <p:nvPr/>
        </p:nvGraphicFramePr>
        <p:xfrm>
          <a:off x="4910832" y="4991968"/>
          <a:ext cx="3478213" cy="148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54" name="TextBox 23"/>
          <p:cNvSpPr txBox="1">
            <a:spLocks noChangeArrowheads="1"/>
          </p:cNvSpPr>
          <p:nvPr/>
        </p:nvSpPr>
        <p:spPr bwMode="auto">
          <a:xfrm>
            <a:off x="5292080" y="5373216"/>
            <a:ext cx="1063625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sz="1400" b="1" dirty="0" smtClean="0">
                <a:solidFill>
                  <a:srgbClr val="000000"/>
                </a:solidFill>
                <a:latin typeface="TimesET"/>
              </a:rPr>
              <a:t>-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30 893,6</a:t>
            </a: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5" name="TextBox 24"/>
          <p:cNvSpPr txBox="1">
            <a:spLocks noChangeArrowheads="1"/>
          </p:cNvSpPr>
          <p:nvPr/>
        </p:nvSpPr>
        <p:spPr bwMode="auto">
          <a:xfrm>
            <a:off x="6948264" y="5445224"/>
            <a:ext cx="1080120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- 30 450,8</a:t>
            </a: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256213" y="6276975"/>
            <a:ext cx="920750" cy="3000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u="sng" dirty="0" smtClean="0">
                <a:solidFill>
                  <a:prstClr val="black"/>
                </a:solidFill>
              </a:rPr>
              <a:t>План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907213" y="6276975"/>
            <a:ext cx="982662" cy="3000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u="sng" dirty="0" smtClean="0">
                <a:solidFill>
                  <a:prstClr val="black"/>
                </a:solidFill>
              </a:rPr>
              <a:t>Факт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64088" y="4725144"/>
            <a:ext cx="911225" cy="304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876256" y="4725144"/>
            <a:ext cx="1125537" cy="3063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Диаграмма 35"/>
          <p:cNvGraphicFramePr/>
          <p:nvPr/>
        </p:nvGraphicFramePr>
        <p:xfrm>
          <a:off x="251520" y="1844824"/>
          <a:ext cx="398410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2" name="Диаграмма 41"/>
          <p:cNvGraphicFramePr/>
          <p:nvPr/>
        </p:nvGraphicFramePr>
        <p:xfrm>
          <a:off x="4572000" y="1700808"/>
          <a:ext cx="398410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Скругленный прямоугольник 119"/>
          <p:cNvSpPr/>
          <p:nvPr/>
        </p:nvSpPr>
        <p:spPr>
          <a:xfrm>
            <a:off x="4411663" y="6223000"/>
            <a:ext cx="1638300" cy="458788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-32 235,9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7309733-25E1-4551-9D55-C52B06108C15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3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150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09538"/>
            <a:ext cx="8424863" cy="981075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2019 года</a:t>
            </a:r>
            <a:endParaRPr lang="ru-RU" alt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908720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380312" y="908720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3708400" y="5373688"/>
            <a:ext cx="2087563" cy="21590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4797289" y="5534514"/>
            <a:ext cx="619715" cy="344561"/>
          </a:xfrm>
          <a:prstGeom prst="triangl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559175" y="2354263"/>
            <a:ext cx="868363" cy="165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75 806,3</a:t>
            </a:r>
            <a:endParaRPr lang="ru-RU" sz="11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(17,6 %)</a:t>
            </a:r>
            <a:endParaRPr lang="ru-RU" sz="11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(57,4 % </a:t>
            </a:r>
            <a:r>
              <a:rPr lang="ru-RU" sz="1000" i="1" dirty="0">
                <a:solidFill>
                  <a:prstClr val="black"/>
                </a:solidFill>
                <a:latin typeface="Century Gothic" panose="020B0502020202020204" pitchFamily="34" charset="0"/>
              </a:rPr>
              <a:t>от плана)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740400" y="4005263"/>
            <a:ext cx="936625" cy="1584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113 142,6</a:t>
            </a:r>
            <a:endParaRPr lang="ru-RU" sz="11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(24,5%)</a:t>
            </a:r>
            <a:endParaRPr lang="ru-RU" sz="11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(56,3% </a:t>
            </a:r>
            <a:r>
              <a:rPr lang="ru-RU" sz="1000" i="1" dirty="0">
                <a:solidFill>
                  <a:prstClr val="black"/>
                </a:solidFill>
                <a:latin typeface="Century Gothic" panose="020B0502020202020204" pitchFamily="34" charset="0"/>
              </a:rPr>
              <a:t>от плана)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740400" y="2312988"/>
            <a:ext cx="936625" cy="16922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349 238,6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(75,5%)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(71,0% </a:t>
            </a:r>
            <a:r>
              <a:rPr lang="ru-RU" sz="1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от плана)</a:t>
            </a:r>
          </a:p>
        </p:txBody>
      </p:sp>
      <p:grpSp>
        <p:nvGrpSpPr>
          <p:cNvPr id="3" name="Группа 54"/>
          <p:cNvGrpSpPr/>
          <p:nvPr/>
        </p:nvGrpSpPr>
        <p:grpSpPr>
          <a:xfrm>
            <a:off x="368005" y="2120757"/>
            <a:ext cx="1611561" cy="369357"/>
            <a:chOff x="385304" y="97246"/>
            <a:chExt cx="1839624" cy="369357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6" name="Пятиугольник 55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Пятиугольник 4"/>
            <p:cNvSpPr/>
            <p:nvPr/>
          </p:nvSpPr>
          <p:spPr>
            <a:xfrm rot="21600000">
              <a:off x="385304" y="97246"/>
              <a:ext cx="1747285" cy="3693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7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1517" name="TextBox 37"/>
          <p:cNvSpPr txBox="1">
            <a:spLocks noChangeArrowheads="1"/>
          </p:cNvSpPr>
          <p:nvPr/>
        </p:nvSpPr>
        <p:spPr bwMode="auto">
          <a:xfrm>
            <a:off x="395288" y="2133600"/>
            <a:ext cx="14398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000000"/>
                </a:solidFill>
                <a:latin typeface="Century Gothic" pitchFamily="34" charset="0"/>
              </a:rPr>
              <a:t>НДФЛ</a:t>
            </a:r>
          </a:p>
        </p:txBody>
      </p:sp>
      <p:grpSp>
        <p:nvGrpSpPr>
          <p:cNvPr id="4" name="Группа 58"/>
          <p:cNvGrpSpPr/>
          <p:nvPr/>
        </p:nvGrpSpPr>
        <p:grpSpPr>
          <a:xfrm>
            <a:off x="373729" y="2547148"/>
            <a:ext cx="1611560" cy="369357"/>
            <a:chOff x="385304" y="97246"/>
            <a:chExt cx="1839624" cy="369357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0" name="Пятиугольник 59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Пятиугольник 4"/>
            <p:cNvSpPr/>
            <p:nvPr/>
          </p:nvSpPr>
          <p:spPr>
            <a:xfrm rot="21600000">
              <a:off x="385304" y="97246"/>
              <a:ext cx="1747285" cy="3693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7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Группа 61"/>
          <p:cNvGrpSpPr/>
          <p:nvPr/>
        </p:nvGrpSpPr>
        <p:grpSpPr>
          <a:xfrm>
            <a:off x="368005" y="2991696"/>
            <a:ext cx="1619672" cy="369357"/>
            <a:chOff x="385304" y="97246"/>
            <a:chExt cx="1839624" cy="369357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3" name="Пятиугольник 62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Пятиугольник 4"/>
            <p:cNvSpPr/>
            <p:nvPr/>
          </p:nvSpPr>
          <p:spPr>
            <a:xfrm rot="21600000">
              <a:off x="385304" y="97246"/>
              <a:ext cx="1747285" cy="3693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7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1520" name="TextBox 44"/>
          <p:cNvSpPr txBox="1">
            <a:spLocks noChangeArrowheads="1"/>
          </p:cNvSpPr>
          <p:nvPr/>
        </p:nvSpPr>
        <p:spPr bwMode="auto">
          <a:xfrm>
            <a:off x="323850" y="2492375"/>
            <a:ext cx="165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000000"/>
                </a:solidFill>
                <a:latin typeface="Century Gothic" pitchFamily="34" charset="0"/>
              </a:rPr>
              <a:t>Налоги на совокупный доход</a:t>
            </a:r>
          </a:p>
        </p:txBody>
      </p:sp>
      <p:sp>
        <p:nvSpPr>
          <p:cNvPr id="21521" name="TextBox 45"/>
          <p:cNvSpPr txBox="1">
            <a:spLocks noChangeArrowheads="1"/>
          </p:cNvSpPr>
          <p:nvPr/>
        </p:nvSpPr>
        <p:spPr bwMode="auto">
          <a:xfrm>
            <a:off x="355600" y="2963863"/>
            <a:ext cx="15335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000000"/>
                </a:solidFill>
                <a:latin typeface="Century Gothic" pitchFamily="34" charset="0"/>
              </a:rPr>
              <a:t>Прочие налоговые доходы</a:t>
            </a:r>
          </a:p>
        </p:txBody>
      </p:sp>
      <p:grpSp>
        <p:nvGrpSpPr>
          <p:cNvPr id="6" name="Группа 66"/>
          <p:cNvGrpSpPr/>
          <p:nvPr/>
        </p:nvGrpSpPr>
        <p:grpSpPr>
          <a:xfrm>
            <a:off x="376116" y="3423770"/>
            <a:ext cx="1611561" cy="369357"/>
            <a:chOff x="385304" y="97246"/>
            <a:chExt cx="1839624" cy="369357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8" name="Пятиугольник 67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Пятиугольник 4"/>
            <p:cNvSpPr/>
            <p:nvPr/>
          </p:nvSpPr>
          <p:spPr>
            <a:xfrm rot="21600000">
              <a:off x="385304" y="97246"/>
              <a:ext cx="1747285" cy="3693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7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1523" name="TextBox 49"/>
          <p:cNvSpPr txBox="1">
            <a:spLocks noChangeArrowheads="1"/>
          </p:cNvSpPr>
          <p:nvPr/>
        </p:nvSpPr>
        <p:spPr bwMode="auto">
          <a:xfrm>
            <a:off x="250825" y="3409950"/>
            <a:ext cx="1692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000000"/>
                </a:solidFill>
                <a:latin typeface="Century Gothic" pitchFamily="34" charset="0"/>
              </a:rPr>
              <a:t>Неналоговые доходы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2003425" y="2119313"/>
            <a:ext cx="584200" cy="330200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003425" y="2589213"/>
            <a:ext cx="584200" cy="330200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995488" y="3014663"/>
            <a:ext cx="592137" cy="330200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003425" y="3443288"/>
            <a:ext cx="584200" cy="330200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" name="Группа 74"/>
          <p:cNvGrpSpPr/>
          <p:nvPr/>
        </p:nvGrpSpPr>
        <p:grpSpPr>
          <a:xfrm>
            <a:off x="358000" y="4258750"/>
            <a:ext cx="1839624" cy="369357"/>
            <a:chOff x="385304" y="97246"/>
            <a:chExt cx="1839624" cy="36935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6" name="Пятиугольник 75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Пятиугольник 4"/>
            <p:cNvSpPr/>
            <p:nvPr/>
          </p:nvSpPr>
          <p:spPr>
            <a:xfrm rot="21600000">
              <a:off x="385304" y="97246"/>
              <a:ext cx="1747285" cy="3693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7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Группа 77"/>
          <p:cNvGrpSpPr/>
          <p:nvPr/>
        </p:nvGrpSpPr>
        <p:grpSpPr>
          <a:xfrm>
            <a:off x="355000" y="4715548"/>
            <a:ext cx="1839624" cy="369357"/>
            <a:chOff x="385304" y="97246"/>
            <a:chExt cx="1839624" cy="36935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9" name="Пятиугольник 78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Пятиугольник 4"/>
            <p:cNvSpPr/>
            <p:nvPr/>
          </p:nvSpPr>
          <p:spPr>
            <a:xfrm rot="21600000">
              <a:off x="385304" y="97246"/>
              <a:ext cx="1747285" cy="3693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7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Группа 80"/>
          <p:cNvGrpSpPr/>
          <p:nvPr/>
        </p:nvGrpSpPr>
        <p:grpSpPr>
          <a:xfrm>
            <a:off x="374069" y="5153372"/>
            <a:ext cx="1839624" cy="369357"/>
            <a:chOff x="385304" y="97246"/>
            <a:chExt cx="1839624" cy="36935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2" name="Пятиугольник 81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Пятиугольник 4"/>
            <p:cNvSpPr/>
            <p:nvPr/>
          </p:nvSpPr>
          <p:spPr>
            <a:xfrm rot="21600000">
              <a:off x="385304" y="97246"/>
              <a:ext cx="1747285" cy="3693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7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1531" name="TextBox 79"/>
          <p:cNvSpPr txBox="1">
            <a:spLocks noChangeArrowheads="1"/>
          </p:cNvSpPr>
          <p:nvPr/>
        </p:nvSpPr>
        <p:spPr bwMode="auto">
          <a:xfrm>
            <a:off x="449263" y="4294188"/>
            <a:ext cx="1584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000000"/>
                </a:solidFill>
                <a:latin typeface="Century Gothic" pitchFamily="34" charset="0"/>
              </a:rPr>
              <a:t>Дотации</a:t>
            </a:r>
          </a:p>
        </p:txBody>
      </p:sp>
      <p:sp>
        <p:nvSpPr>
          <p:cNvPr id="21532" name="TextBox 80"/>
          <p:cNvSpPr txBox="1">
            <a:spLocks noChangeArrowheads="1"/>
          </p:cNvSpPr>
          <p:nvPr/>
        </p:nvSpPr>
        <p:spPr bwMode="auto">
          <a:xfrm>
            <a:off x="439738" y="4767263"/>
            <a:ext cx="15843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000000"/>
                </a:solidFill>
                <a:latin typeface="Century Gothic" pitchFamily="34" charset="0"/>
              </a:rPr>
              <a:t>Субсидии</a:t>
            </a:r>
          </a:p>
        </p:txBody>
      </p:sp>
      <p:sp>
        <p:nvSpPr>
          <p:cNvPr id="21533" name="TextBox 81"/>
          <p:cNvSpPr txBox="1">
            <a:spLocks noChangeArrowheads="1"/>
          </p:cNvSpPr>
          <p:nvPr/>
        </p:nvSpPr>
        <p:spPr bwMode="auto">
          <a:xfrm>
            <a:off x="482600" y="5205413"/>
            <a:ext cx="15843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000000"/>
                </a:solidFill>
                <a:latin typeface="Century Gothic" pitchFamily="34" charset="0"/>
              </a:rPr>
              <a:t>Субвенции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051050" y="4262438"/>
            <a:ext cx="652463" cy="32702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2051050" y="4710113"/>
            <a:ext cx="720750" cy="32702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2051050" y="5195888"/>
            <a:ext cx="692150" cy="32702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08175" y="2157413"/>
            <a:ext cx="71913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5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42 561,4</a:t>
            </a:r>
            <a:endParaRPr lang="ru-RU" sz="1050" b="1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936750" y="2652713"/>
            <a:ext cx="708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5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9 733,6</a:t>
            </a:r>
            <a:endParaRPr lang="ru-RU" sz="1050" b="1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884363" y="3052763"/>
            <a:ext cx="7604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5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14 108,7</a:t>
            </a:r>
            <a:endParaRPr lang="ru-RU" sz="1050" b="1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985963" y="3494088"/>
            <a:ext cx="6588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5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9 402,6</a:t>
            </a:r>
            <a:endParaRPr lang="ru-RU" sz="1050" b="1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051050" y="4313238"/>
            <a:ext cx="72075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5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35 314,5</a:t>
            </a:r>
            <a:endParaRPr lang="ru-RU" sz="1050" b="1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979613" y="4746625"/>
            <a:ext cx="79218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152 686,5</a:t>
            </a:r>
            <a:endParaRPr lang="ru-RU" sz="1050" b="1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979613" y="5246688"/>
            <a:ext cx="804862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05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177 664,1</a:t>
            </a:r>
            <a:endParaRPr lang="ru-RU" sz="1050" b="1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grpSp>
        <p:nvGrpSpPr>
          <p:cNvPr id="11" name="Группа 96"/>
          <p:cNvGrpSpPr/>
          <p:nvPr/>
        </p:nvGrpSpPr>
        <p:grpSpPr>
          <a:xfrm>
            <a:off x="355000" y="5640471"/>
            <a:ext cx="1839624" cy="369357"/>
            <a:chOff x="385304" y="97246"/>
            <a:chExt cx="1839624" cy="36935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8" name="Пятиугольник 97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9" name="Пятиугольник 4"/>
            <p:cNvSpPr/>
            <p:nvPr/>
          </p:nvSpPr>
          <p:spPr>
            <a:xfrm rot="21600000">
              <a:off x="385304" y="97246"/>
              <a:ext cx="1747285" cy="3693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7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1545" name="TextBox 103"/>
          <p:cNvSpPr txBox="1">
            <a:spLocks noChangeArrowheads="1"/>
          </p:cNvSpPr>
          <p:nvPr/>
        </p:nvSpPr>
        <p:spPr bwMode="auto">
          <a:xfrm>
            <a:off x="396875" y="5707063"/>
            <a:ext cx="1584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b="1">
                <a:solidFill>
                  <a:srgbClr val="000000"/>
                </a:solidFill>
                <a:latin typeface="Century Gothic" pitchFamily="34" charset="0"/>
              </a:rPr>
              <a:t>Прочее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051050" y="5656263"/>
            <a:ext cx="720750" cy="32702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51050" y="5688013"/>
            <a:ext cx="86476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5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charset="0"/>
              </a:rPr>
              <a:t>- 11 326,0</a:t>
            </a:r>
            <a:endParaRPr lang="ru-RU" sz="1050" b="1" dirty="0">
              <a:solidFill>
                <a:prstClr val="black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303364" y="1086497"/>
            <a:ext cx="312713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  <a:cs typeface="Arial" charset="0"/>
              </a:rPr>
              <a:t>Доходы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4667067" y="1117258"/>
            <a:ext cx="314959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  <a:cs typeface="Arial" charset="0"/>
              </a:rPr>
              <a:t>Расходы</a:t>
            </a:r>
          </a:p>
        </p:txBody>
      </p:sp>
      <p:sp>
        <p:nvSpPr>
          <p:cNvPr id="105" name="TextBox 113"/>
          <p:cNvSpPr txBox="1">
            <a:spLocks noChangeArrowheads="1"/>
          </p:cNvSpPr>
          <p:nvPr/>
        </p:nvSpPr>
        <p:spPr bwMode="auto">
          <a:xfrm>
            <a:off x="355600" y="1784350"/>
            <a:ext cx="2132013" cy="277813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Собственные доходы</a:t>
            </a:r>
          </a:p>
        </p:txBody>
      </p:sp>
      <p:sp>
        <p:nvSpPr>
          <p:cNvPr id="106" name="TextBox 114"/>
          <p:cNvSpPr txBox="1">
            <a:spLocks noChangeArrowheads="1"/>
          </p:cNvSpPr>
          <p:nvPr/>
        </p:nvSpPr>
        <p:spPr bwMode="auto">
          <a:xfrm>
            <a:off x="376238" y="3897313"/>
            <a:ext cx="2395537" cy="263525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Безвозмездные поступления</a:t>
            </a:r>
          </a:p>
        </p:txBody>
      </p:sp>
      <p:grpSp>
        <p:nvGrpSpPr>
          <p:cNvPr id="12" name="Группа 106"/>
          <p:cNvGrpSpPr/>
          <p:nvPr/>
        </p:nvGrpSpPr>
        <p:grpSpPr>
          <a:xfrm flipH="1">
            <a:off x="6779149" y="2659101"/>
            <a:ext cx="1970090" cy="514808"/>
            <a:chOff x="385303" y="97246"/>
            <a:chExt cx="1839625" cy="51480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8" name="Пятиугольник 107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Пятиугольник 4"/>
            <p:cNvSpPr/>
            <p:nvPr/>
          </p:nvSpPr>
          <p:spPr>
            <a:xfrm>
              <a:off x="385303" y="97246"/>
              <a:ext cx="1747286" cy="51480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Социально-культурная сфера</a:t>
              </a:r>
            </a:p>
          </p:txBody>
        </p:sp>
      </p:grpSp>
      <p:sp>
        <p:nvSpPr>
          <p:cNvPr id="110" name="Скругленный прямоугольник 109"/>
          <p:cNvSpPr/>
          <p:nvPr/>
        </p:nvSpPr>
        <p:spPr>
          <a:xfrm>
            <a:off x="3059832" y="1628800"/>
            <a:ext cx="1728787" cy="46037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430 145,3</a:t>
            </a:r>
            <a:endParaRPr lang="ru-RU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395913" y="1547813"/>
            <a:ext cx="1768475" cy="46037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462 381,2</a:t>
            </a:r>
            <a:endParaRPr lang="ru-RU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563938" y="4005263"/>
            <a:ext cx="863600" cy="13684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354 339,1</a:t>
            </a:r>
            <a:endParaRPr lang="ru-RU" sz="11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(82,4%)</a:t>
            </a:r>
            <a:endParaRPr lang="ru-RU" sz="11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(67,8 % </a:t>
            </a:r>
            <a:r>
              <a:rPr lang="ru-RU" sz="1000" i="1" dirty="0">
                <a:solidFill>
                  <a:prstClr val="black"/>
                </a:solidFill>
                <a:latin typeface="Century Gothic" panose="020B0502020202020204" pitchFamily="34" charset="0"/>
              </a:rPr>
              <a:t>от плана)</a:t>
            </a:r>
          </a:p>
        </p:txBody>
      </p:sp>
      <p:grpSp>
        <p:nvGrpSpPr>
          <p:cNvPr id="13" name="Группа 112"/>
          <p:cNvGrpSpPr/>
          <p:nvPr/>
        </p:nvGrpSpPr>
        <p:grpSpPr>
          <a:xfrm flipH="1">
            <a:off x="6804248" y="4509120"/>
            <a:ext cx="1940727" cy="589121"/>
            <a:chOff x="385304" y="97246"/>
            <a:chExt cx="1839624" cy="369357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4" name="Пятиугольник 113"/>
            <p:cNvSpPr/>
            <p:nvPr/>
          </p:nvSpPr>
          <p:spPr>
            <a:xfrm rot="10800000" flipH="1">
              <a:off x="385304" y="97246"/>
              <a:ext cx="1839624" cy="369357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Пятиугольник 4"/>
            <p:cNvSpPr/>
            <p:nvPr/>
          </p:nvSpPr>
          <p:spPr>
            <a:xfrm rot="21600000">
              <a:off x="385304" y="97246"/>
              <a:ext cx="1747285" cy="36935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248480" tIns="64770" rIns="120904" bIns="64770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Прочие расходы</a:t>
              </a:r>
            </a:p>
          </p:txBody>
        </p:sp>
      </p:grpSp>
      <p:sp>
        <p:nvSpPr>
          <p:cNvPr id="119" name="Прямоугольник 118"/>
          <p:cNvSpPr/>
          <p:nvPr/>
        </p:nvSpPr>
        <p:spPr>
          <a:xfrm>
            <a:off x="3681696" y="5838938"/>
            <a:ext cx="314959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  <a:cs typeface="Arial" charset="0"/>
              </a:rPr>
              <a:t>Дефицит</a:t>
            </a:r>
          </a:p>
        </p:txBody>
      </p:sp>
      <p:sp>
        <p:nvSpPr>
          <p:cNvPr id="121" name="Правая фигурная скобка 120"/>
          <p:cNvSpPr/>
          <p:nvPr/>
        </p:nvSpPr>
        <p:spPr>
          <a:xfrm>
            <a:off x="2743200" y="2090738"/>
            <a:ext cx="484188" cy="1806575"/>
          </a:xfrm>
          <a:prstGeom prst="rightBrace">
            <a:avLst>
              <a:gd name="adj1" fmla="val 46092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22" name="Правая фигурная скобка 121"/>
          <p:cNvSpPr/>
          <p:nvPr/>
        </p:nvSpPr>
        <p:spPr>
          <a:xfrm>
            <a:off x="2771800" y="4221088"/>
            <a:ext cx="484188" cy="1806575"/>
          </a:xfrm>
          <a:prstGeom prst="rightBrace">
            <a:avLst>
              <a:gd name="adj1" fmla="val 46092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7309733-25E1-4551-9D55-C52B06108C15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4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150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09538"/>
            <a:ext cx="8424863" cy="981075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собственных доходов консолидированного бюджета </a:t>
            </a:r>
            <a:b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908720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380312" y="908720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78" name="TextBox 1"/>
          <p:cNvSpPr txBox="1">
            <a:spLocks noChangeArrowheads="1"/>
          </p:cNvSpPr>
          <p:nvPr/>
        </p:nvSpPr>
        <p:spPr bwMode="auto">
          <a:xfrm>
            <a:off x="1043608" y="1196752"/>
            <a:ext cx="1872208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1апреля 2019 года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1"/>
          <p:cNvSpPr txBox="1">
            <a:spLocks noChangeArrowheads="1"/>
          </p:cNvSpPr>
          <p:nvPr/>
        </p:nvSpPr>
        <p:spPr bwMode="auto">
          <a:xfrm>
            <a:off x="6084168" y="1196752"/>
            <a:ext cx="1872208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1июля 2019 года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" name="Диаграмма 83"/>
          <p:cNvGraphicFramePr/>
          <p:nvPr/>
        </p:nvGraphicFramePr>
        <p:xfrm>
          <a:off x="251520" y="2060848"/>
          <a:ext cx="8568952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" name="Нашивка 85"/>
          <p:cNvSpPr/>
          <p:nvPr/>
        </p:nvSpPr>
        <p:spPr>
          <a:xfrm rot="5400000">
            <a:off x="1615480" y="1632992"/>
            <a:ext cx="297755" cy="433388"/>
          </a:xfrm>
          <a:prstGeom prst="chevron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7" name="TextBox 1"/>
          <p:cNvSpPr txBox="1">
            <a:spLocks noChangeArrowheads="1"/>
          </p:cNvSpPr>
          <p:nvPr/>
        </p:nvSpPr>
        <p:spPr bwMode="auto">
          <a:xfrm>
            <a:off x="1979712" y="1628800"/>
            <a:ext cx="1800200" cy="648072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- 8,1%                                   1 904,3 тыс.рублей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827584" y="3717032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Нашивка 116"/>
          <p:cNvSpPr/>
          <p:nvPr/>
        </p:nvSpPr>
        <p:spPr>
          <a:xfrm rot="5400000">
            <a:off x="6151984" y="1705000"/>
            <a:ext cx="297755" cy="433388"/>
          </a:xfrm>
          <a:prstGeom prst="chevron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8" name="TextBox 1"/>
          <p:cNvSpPr txBox="1">
            <a:spLocks noChangeArrowheads="1"/>
          </p:cNvSpPr>
          <p:nvPr/>
        </p:nvSpPr>
        <p:spPr bwMode="auto">
          <a:xfrm>
            <a:off x="6588224" y="1556792"/>
            <a:ext cx="2160240" cy="648072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- 3,9%                                   1 858,9 тыс.рублей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827584" y="6137920"/>
            <a:ext cx="1728192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Годовой прогноз на 2019 год   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(после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III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уточнения)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987824" y="6353944"/>
            <a:ext cx="37444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131 994,8 тыс.рублей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707904" y="1484784"/>
            <a:ext cx="17281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3 месяца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+ 24 484,2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220072" y="3717032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 flipV="1">
            <a:off x="827584" y="3861048"/>
            <a:ext cx="144016" cy="720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flipV="1">
            <a:off x="2411760" y="3861048"/>
            <a:ext cx="144016" cy="7200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flipV="1">
            <a:off x="5076056" y="3861048"/>
            <a:ext cx="144016" cy="7200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020272" y="3861048"/>
            <a:ext cx="144016" cy="720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971600" y="3789040"/>
            <a:ext cx="12282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01.04.2018 год</a:t>
            </a:r>
            <a:endParaRPr lang="ru-RU" altLang="ru-RU" sz="11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27784" y="3789040"/>
            <a:ext cx="12282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01.04.2019 год</a:t>
            </a:r>
            <a:endParaRPr lang="ru-RU" altLang="ru-RU" sz="11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92080" y="3789040"/>
            <a:ext cx="12282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01.07.2018 год</a:t>
            </a:r>
            <a:endParaRPr lang="ru-RU" altLang="ru-RU" sz="11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36296" y="3789040"/>
            <a:ext cx="12282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01.07.2019 год</a:t>
            </a:r>
            <a:endParaRPr lang="ru-RU" altLang="ru-RU" sz="11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Диаграмма 29"/>
          <p:cNvGraphicFramePr/>
          <p:nvPr/>
        </p:nvGraphicFramePr>
        <p:xfrm>
          <a:off x="1259632" y="4437112"/>
          <a:ext cx="633670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1" name="Прямая соединительная линия 30"/>
          <p:cNvCxnSpPr/>
          <p:nvPr/>
        </p:nvCxnSpPr>
        <p:spPr>
          <a:xfrm>
            <a:off x="2051720" y="5949280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932040" y="5949280"/>
            <a:ext cx="12282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01.10.2019 год</a:t>
            </a:r>
            <a:endParaRPr lang="ru-RU" altLang="ru-RU" sz="11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55776" y="5949280"/>
            <a:ext cx="12282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01.10.2018 год</a:t>
            </a:r>
            <a:endParaRPr lang="ru-RU" altLang="ru-RU" sz="11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flipV="1">
            <a:off x="2267744" y="6021288"/>
            <a:ext cx="144016" cy="720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flipV="1">
            <a:off x="4644008" y="6093296"/>
            <a:ext cx="144016" cy="720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3528" y="4005064"/>
            <a:ext cx="17281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9 месяцев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+ 54 270,3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Нашивка 36"/>
          <p:cNvSpPr/>
          <p:nvPr/>
        </p:nvSpPr>
        <p:spPr>
          <a:xfrm rot="5400000">
            <a:off x="4063752" y="4729336"/>
            <a:ext cx="297755" cy="433388"/>
          </a:xfrm>
          <a:prstGeom prst="chevron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4644008" y="4653136"/>
            <a:ext cx="2160240" cy="648072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- 0,7%                                   500,9 тыс.рублей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3491880" y="4221088"/>
            <a:ext cx="1944216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1октября 2019 года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21CADE3-CF68-42F0-9FFA-4265B887523F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5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16632"/>
            <a:ext cx="8351838" cy="1008112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2019 года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аналогичным периодом 2018 года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052736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380312" y="980728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18" name="Диаграмма 9"/>
          <p:cNvGraphicFramePr>
            <a:graphicFrameLocks/>
          </p:cNvGraphicFramePr>
          <p:nvPr/>
        </p:nvGraphicFramePr>
        <p:xfrm>
          <a:off x="323529" y="1196752"/>
          <a:ext cx="8820472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884368" y="1700808"/>
            <a:ext cx="792088" cy="33813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128,8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084168" y="2348880"/>
            <a:ext cx="2664296" cy="4320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Поступление собственных доходов            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аналогичному периоду 2018 года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6156176" y="3284984"/>
            <a:ext cx="2987824" cy="648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1 октября 2019 года поступление               собственных доходов в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муниципальный бюджет составило 99,3 %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3851920" y="2204864"/>
            <a:ext cx="792088" cy="33813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99,3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491880" y="2852936"/>
            <a:ext cx="792088" cy="33813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103,2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3059832" y="3429000"/>
            <a:ext cx="792088" cy="33813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116,1%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131840" y="4077072"/>
            <a:ext cx="792088" cy="33813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83,4%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3131840" y="4725144"/>
            <a:ext cx="792088" cy="33813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36,0%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3203848" y="5445224"/>
            <a:ext cx="792088" cy="33813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95,6%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8172400" y="6237312"/>
            <a:ext cx="792088" cy="33813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137,1%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21CADE3-CF68-42F0-9FFA-4265B887523F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6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648"/>
            <a:ext cx="8351838" cy="720427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бюджетов сельских поселений по налоговым и неналоговым доходам за 9 месяцев 2019 года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аналогичным периодом 2018 года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288" y="90646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9"/>
          <p:cNvGraphicFramePr>
            <a:graphicFrameLocks/>
          </p:cNvGraphicFramePr>
          <p:nvPr/>
        </p:nvGraphicFramePr>
        <p:xfrm>
          <a:off x="250825" y="1196752"/>
          <a:ext cx="8497888" cy="5545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20"/>
          <p:cNvSpPr>
            <a:spLocks noChangeArrowheads="1"/>
          </p:cNvSpPr>
          <p:nvPr/>
        </p:nvSpPr>
        <p:spPr bwMode="auto">
          <a:xfrm>
            <a:off x="3419872" y="980728"/>
            <a:ext cx="2952750" cy="277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Рост (снижение) поступления доходов, %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21CADE3-CF68-42F0-9FFA-4265B887523F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7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648"/>
            <a:ext cx="8351838" cy="720427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бюджетов сельских поселений по имущественным налогам за 9 месяцев 2019 года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аналогичным периодом 2018 года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288" y="90646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9"/>
          <p:cNvGraphicFramePr>
            <a:graphicFrameLocks/>
          </p:cNvGraphicFramePr>
          <p:nvPr/>
        </p:nvGraphicFramePr>
        <p:xfrm>
          <a:off x="0" y="1196752"/>
          <a:ext cx="8964487" cy="5545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20"/>
          <p:cNvSpPr>
            <a:spLocks noChangeArrowheads="1"/>
          </p:cNvSpPr>
          <p:nvPr/>
        </p:nvSpPr>
        <p:spPr bwMode="auto">
          <a:xfrm>
            <a:off x="3419872" y="980728"/>
            <a:ext cx="2952750" cy="277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Рост (снижение) поступления доходов, %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21CADE3-CF68-42F0-9FFA-4265B887523F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8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648"/>
            <a:ext cx="8351838" cy="720080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бюджетов сельских поселений по доходам от использования имущества за 9 месяцев 2019 года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аналогичным периодом 2018 года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836712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9"/>
          <p:cNvGraphicFramePr>
            <a:graphicFrameLocks/>
          </p:cNvGraphicFramePr>
          <p:nvPr/>
        </p:nvGraphicFramePr>
        <p:xfrm>
          <a:off x="0" y="1196752"/>
          <a:ext cx="9036495" cy="5545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20"/>
          <p:cNvSpPr>
            <a:spLocks noChangeArrowheads="1"/>
          </p:cNvSpPr>
          <p:nvPr/>
        </p:nvSpPr>
        <p:spPr bwMode="auto">
          <a:xfrm>
            <a:off x="3419872" y="908720"/>
            <a:ext cx="2952750" cy="277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Рост (снижение) поступления доходов, %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974013" y="6503988"/>
            <a:ext cx="10541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21CADE3-CF68-42F0-9FFA-4265B887523F}" type="slidenum">
              <a:rPr lang="ru-RU" altLang="ru-RU" b="1" smtClean="0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pPr/>
              <a:t>9</a:t>
            </a:fld>
            <a:endParaRPr lang="ru-RU" altLang="ru-RU" b="1" smtClean="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88640"/>
            <a:ext cx="8351838" cy="79243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от государственной пошлины в бюджеты сельских поселений Комсомольского района за 9 месяцев 2019 года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аналогичным периодом 2018 года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1052736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452320" y="1052736"/>
            <a:ext cx="14541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50800" y="1433513"/>
          <a:ext cx="8928100" cy="537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4551</TotalTime>
  <Words>1403</Words>
  <Application>Microsoft Office PowerPoint</Application>
  <PresentationFormat>Экран (4:3)</PresentationFormat>
  <Paragraphs>401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Слайд 1</vt:lpstr>
      <vt:lpstr>Основные параметры исполнения консолидированного и муниципального бюджетов Комсомольского района Чувашской Республики  за 9 месяцев 2019 года</vt:lpstr>
      <vt:lpstr>Исполнение консолидированного бюджета за 9 месяцев 2019 года</vt:lpstr>
      <vt:lpstr>Поступление собственных доходов консолидированного бюджета  </vt:lpstr>
      <vt:lpstr>Исполнение консолидированного бюджета за 9 месяцев 2019 года  в сравнении с аналогичным периодом 2018 года </vt:lpstr>
      <vt:lpstr>Исполнение бюджетов сельских поселений по налоговым и неналоговым доходам за 9 месяцев 2019 года в сравнении с аналогичным периодом 2018 года  </vt:lpstr>
      <vt:lpstr>Исполнение бюджетов сельских поселений по имущественным налогам за 9 месяцев 2019 года в сравнении с аналогичным периодом 2018 года  </vt:lpstr>
      <vt:lpstr>Исполнение бюджетов сельских поселений по доходам от использования имущества за 9 месяцев 2019 года в сравнении с аналогичным периодом 2018 года  </vt:lpstr>
      <vt:lpstr>Поступление от государственной пошлины в бюджеты сельских поселений Комсомольского района за 9 месяцев 2019 года в сравнении с аналогичным периодом 2018 года </vt:lpstr>
      <vt:lpstr>Исполнение консолидированного и муниципального бюджетов за 9 месяцев 2019 года в сравнении с аналогичным периодом 2018 года </vt:lpstr>
      <vt:lpstr>Слайд 11</vt:lpstr>
      <vt:lpstr>Исполнение дорожного фонда за 9 месяцев 2019 года</vt:lpstr>
      <vt:lpstr>Освоение по разделам консолидированного бюджета за 9 месяцев 2019 года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econom4</dc:creator>
  <cp:lastModifiedBy>RePack by SPecialiST</cp:lastModifiedBy>
  <cp:revision>621</cp:revision>
  <cp:lastPrinted>2019-02-26T08:00:35Z</cp:lastPrinted>
  <dcterms:created xsi:type="dcterms:W3CDTF">2015-11-27T09:11:46Z</dcterms:created>
  <dcterms:modified xsi:type="dcterms:W3CDTF">2019-10-04T06:59:53Z</dcterms:modified>
</cp:coreProperties>
</file>