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4" r:id="rId1"/>
    <p:sldMasterId id="2147483828" r:id="rId2"/>
    <p:sldMasterId id="2147483830" r:id="rId3"/>
    <p:sldMasterId id="2147483851" r:id="rId4"/>
    <p:sldMasterId id="2147483857" r:id="rId5"/>
    <p:sldMasterId id="2147483868" r:id="rId6"/>
  </p:sldMasterIdLst>
  <p:notesMasterIdLst>
    <p:notesMasterId r:id="rId17"/>
  </p:notesMasterIdLst>
  <p:handoutMasterIdLst>
    <p:handoutMasterId r:id="rId18"/>
  </p:handoutMasterIdLst>
  <p:sldIdLst>
    <p:sldId id="324" r:id="rId7"/>
    <p:sldId id="346" r:id="rId8"/>
    <p:sldId id="348" r:id="rId9"/>
    <p:sldId id="341" r:id="rId10"/>
    <p:sldId id="340" r:id="rId11"/>
    <p:sldId id="356" r:id="rId12"/>
    <p:sldId id="355" r:id="rId13"/>
    <p:sldId id="339" r:id="rId14"/>
    <p:sldId id="357" r:id="rId15"/>
    <p:sldId id="353" r:id="rId16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pos="1043">
          <p15:clr>
            <a:srgbClr val="A4A3A4"/>
          </p15:clr>
        </p15:guide>
        <p15:guide id="5" pos="6124">
          <p15:clr>
            <a:srgbClr val="A4A3A4"/>
          </p15:clr>
        </p15:guide>
        <p15:guide id="6" orient="horz" pos="1616">
          <p15:clr>
            <a:srgbClr val="A4A3A4"/>
          </p15:clr>
        </p15:guide>
        <p15:guide id="7" orient="horz" pos="1162">
          <p15:clr>
            <a:srgbClr val="A4A3A4"/>
          </p15:clr>
        </p15:guide>
        <p15:guide id="8" pos="1179">
          <p15:clr>
            <a:srgbClr val="A4A3A4"/>
          </p15:clr>
        </p15:guide>
        <p15:guide id="9" pos="57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ланченко Александр Юрьевич" initials="САЮ" lastIdx="6" clrIdx="0"/>
  <p:cmAuthor id="1" name="Екатерина" initials="Е" lastIdx="0" clrIdx="1"/>
  <p:cmAuthor id="2" name="shayuk-ei@mail.ru" initials="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3"/>
    <a:srgbClr val="097CAF"/>
    <a:srgbClr val="0077C8"/>
    <a:srgbClr val="00B2A9"/>
    <a:srgbClr val="00B8AF"/>
    <a:srgbClr val="00A0C3"/>
    <a:srgbClr val="008CD2"/>
    <a:srgbClr val="003990"/>
    <a:srgbClr val="008C6E"/>
    <a:srgbClr val="78D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155" autoAdjust="0"/>
    <p:restoredTop sz="94434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orient="horz" pos="709"/>
        <p:guide orient="horz" pos="1616"/>
        <p:guide orient="horz" pos="1163"/>
        <p:guide pos="3251"/>
        <p:guide pos="883"/>
        <p:guide pos="5184"/>
        <p:guide pos="998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/>
            </a:pPr>
            <a:r>
              <a:rPr lang="ru-RU" sz="2000" b="0" dirty="0"/>
              <a:t>Количество </a:t>
            </a:r>
            <a:r>
              <a:rPr lang="ru-RU" sz="2000" b="0" dirty="0" smtClean="0"/>
              <a:t>«Точек роста» </a:t>
            </a:r>
          </a:p>
          <a:p>
            <a:pPr>
              <a:defRPr sz="2000" b="0"/>
            </a:pPr>
            <a:r>
              <a:rPr lang="ru-RU" sz="1600" b="0" i="1" dirty="0" smtClean="0"/>
              <a:t>(нарастающим итогом)</a:t>
            </a:r>
            <a:endParaRPr lang="ru-RU" sz="1600" b="0" i="1" dirty="0"/>
          </a:p>
        </c:rich>
      </c:tx>
      <c:layout>
        <c:manualLayout>
          <c:xMode val="edge"/>
          <c:yMode val="edge"/>
          <c:x val="0.12302481089779239"/>
          <c:y val="1.92247360288582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542542164020508E-2"/>
          <c:y val="0.2316947745337076"/>
          <c:w val="0.91513098952308047"/>
          <c:h val="0.58827502095167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"Точек роста"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4.060663398004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82</c:v>
                </c:pt>
                <c:pt idx="2">
                  <c:v>157</c:v>
                </c:pt>
                <c:pt idx="3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78496"/>
        <c:axId val="79980032"/>
      </c:barChart>
      <c:catAx>
        <c:axId val="79978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79980032"/>
        <c:crosses val="autoZero"/>
        <c:auto val="1"/>
        <c:lblAlgn val="ctr"/>
        <c:lblOffset val="100"/>
        <c:noMultiLvlLbl val="0"/>
      </c:catAx>
      <c:valAx>
        <c:axId val="7998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97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Яльчикский район</c:v>
                </c:pt>
                <c:pt idx="1">
                  <c:v>г. Новочебоксарск</c:v>
                </c:pt>
                <c:pt idx="2">
                  <c:v>г. Чебоксары</c:v>
                </c:pt>
                <c:pt idx="3">
                  <c:v>Шемуршинский район</c:v>
                </c:pt>
                <c:pt idx="4">
                  <c:v>Красноармейский район</c:v>
                </c:pt>
                <c:pt idx="5">
                  <c:v>Батыревский район</c:v>
                </c:pt>
                <c:pt idx="6">
                  <c:v>Мариинско-Посадский район</c:v>
                </c:pt>
                <c:pt idx="7">
                  <c:v>Вурнарский район</c:v>
                </c:pt>
                <c:pt idx="8">
                  <c:v>г. Канаш</c:v>
                </c:pt>
                <c:pt idx="9">
                  <c:v>Чебоксарский район</c:v>
                </c:pt>
                <c:pt idx="10">
                  <c:v>Янтиковский район</c:v>
                </c:pt>
                <c:pt idx="11">
                  <c:v>г. Алатырь</c:v>
                </c:pt>
                <c:pt idx="12">
                  <c:v>Порецкий район</c:v>
                </c:pt>
                <c:pt idx="13">
                  <c:v>Урмарский район</c:v>
                </c:pt>
                <c:pt idx="14">
                  <c:v>Моргаушский район</c:v>
                </c:pt>
                <c:pt idx="15">
                  <c:v>Ядринский район</c:v>
                </c:pt>
                <c:pt idx="16">
                  <c:v>Канашский район</c:v>
                </c:pt>
                <c:pt idx="17">
                  <c:v>Ибресинский район</c:v>
                </c:pt>
                <c:pt idx="18">
                  <c:v>Цивильский район</c:v>
                </c:pt>
                <c:pt idx="19">
                  <c:v>г. Шумерля</c:v>
                </c:pt>
                <c:pt idx="20">
                  <c:v>Аликовский район</c:v>
                </c:pt>
                <c:pt idx="21">
                  <c:v>Красночетайский район</c:v>
                </c:pt>
                <c:pt idx="22">
                  <c:v>Комсомольский район</c:v>
                </c:pt>
                <c:pt idx="23">
                  <c:v>Козловский район</c:v>
                </c:pt>
                <c:pt idx="24">
                  <c:v>Алатырский район</c:v>
                </c:pt>
                <c:pt idx="25">
                  <c:v>Шумерлинский район</c:v>
                </c:pt>
              </c:strCache>
            </c:strRef>
          </c:cat>
          <c:val>
            <c:numRef>
              <c:f>Лист1!$B$2:$B$27</c:f>
              <c:numCache>
                <c:formatCode>0.0</c:formatCode>
                <c:ptCount val="26"/>
                <c:pt idx="0">
                  <c:v>39.130000000000003</c:v>
                </c:pt>
                <c:pt idx="1">
                  <c:v>34.200000000000003</c:v>
                </c:pt>
                <c:pt idx="2">
                  <c:v>33.26</c:v>
                </c:pt>
                <c:pt idx="3">
                  <c:v>25.93</c:v>
                </c:pt>
                <c:pt idx="4">
                  <c:v>25</c:v>
                </c:pt>
                <c:pt idx="5">
                  <c:v>24.49</c:v>
                </c:pt>
                <c:pt idx="6">
                  <c:v>22.73</c:v>
                </c:pt>
                <c:pt idx="7">
                  <c:v>20.59</c:v>
                </c:pt>
                <c:pt idx="8">
                  <c:v>18.64</c:v>
                </c:pt>
                <c:pt idx="9">
                  <c:v>18.18</c:v>
                </c:pt>
                <c:pt idx="10">
                  <c:v>18.18</c:v>
                </c:pt>
                <c:pt idx="11">
                  <c:v>17.86</c:v>
                </c:pt>
                <c:pt idx="12">
                  <c:v>16.670000000000002</c:v>
                </c:pt>
                <c:pt idx="13">
                  <c:v>16.670000000000002</c:v>
                </c:pt>
                <c:pt idx="14">
                  <c:v>15.22</c:v>
                </c:pt>
                <c:pt idx="15">
                  <c:v>11.76</c:v>
                </c:pt>
                <c:pt idx="16">
                  <c:v>11.11</c:v>
                </c:pt>
                <c:pt idx="17">
                  <c:v>10.53</c:v>
                </c:pt>
                <c:pt idx="18">
                  <c:v>8.6999999999999993</c:v>
                </c:pt>
                <c:pt idx="19">
                  <c:v>8.57</c:v>
                </c:pt>
                <c:pt idx="20">
                  <c:v>8.33</c:v>
                </c:pt>
                <c:pt idx="21">
                  <c:v>6.25</c:v>
                </c:pt>
                <c:pt idx="22">
                  <c:v>4.08</c:v>
                </c:pt>
                <c:pt idx="23">
                  <c:v>2.94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03424"/>
        <c:axId val="79304960"/>
      </c:barChart>
      <c:catAx>
        <c:axId val="793034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ru-RU"/>
          </a:p>
        </c:txPr>
        <c:crossAx val="79304960"/>
        <c:crosses val="autoZero"/>
        <c:auto val="1"/>
        <c:lblAlgn val="ctr"/>
        <c:lblOffset val="100"/>
        <c:noMultiLvlLbl val="0"/>
      </c:catAx>
      <c:valAx>
        <c:axId val="79304960"/>
        <c:scaling>
          <c:orientation val="minMax"/>
        </c:scaling>
        <c:delete val="0"/>
        <c:axPos val="t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30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9804D-D778-4802-97E6-311C22ED218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0A98E3-4586-47DF-9B70-B0CC4714005E}">
      <dgm:prSet phldrT="[Текст]" custT="1"/>
      <dgm:spPr/>
      <dgm:t>
        <a:bodyPr/>
        <a:lstStyle/>
        <a:p>
          <a:pPr algn="l"/>
          <a:r>
            <a:rPr lang="ru-RU" sz="1300" dirty="0" smtClean="0"/>
            <a:t>Чувашское региональное отделение Российского движения школьников </a:t>
          </a:r>
        </a:p>
      </dgm:t>
    </dgm:pt>
    <dgm:pt modelId="{AA13683C-BF55-4D2A-B29E-B77070AF718B}" type="parTrans" cxnId="{55611338-FBC3-4891-9296-A92AEA1E4C73}">
      <dgm:prSet/>
      <dgm:spPr/>
      <dgm:t>
        <a:bodyPr/>
        <a:lstStyle/>
        <a:p>
          <a:endParaRPr lang="ru-RU"/>
        </a:p>
      </dgm:t>
    </dgm:pt>
    <dgm:pt modelId="{D341FF68-A2A5-4260-B910-DD5E2CBCDA8F}" type="sibTrans" cxnId="{55611338-FBC3-4891-9296-A92AEA1E4C73}">
      <dgm:prSet/>
      <dgm:spPr/>
      <dgm:t>
        <a:bodyPr/>
        <a:lstStyle/>
        <a:p>
          <a:endParaRPr lang="ru-RU"/>
        </a:p>
      </dgm:t>
    </dgm:pt>
    <dgm:pt modelId="{EECD3300-9F68-4C92-A03C-F9DB3947C8C9}">
      <dgm:prSet phldrT="[Текст]" custT="1"/>
      <dgm:spPr/>
      <dgm:t>
        <a:bodyPr/>
        <a:lstStyle/>
        <a:p>
          <a:pPr algn="l"/>
          <a:r>
            <a:rPr lang="ru-RU" sz="1300" dirty="0" smtClean="0"/>
            <a:t>Региональное отделение ЮНАРМИИ</a:t>
          </a:r>
        </a:p>
      </dgm:t>
    </dgm:pt>
    <dgm:pt modelId="{D8526E8E-7F5E-4D86-BB2F-82620C9AFE95}" type="parTrans" cxnId="{F22A92AB-9FC3-4787-81EA-F8B21EE8E629}">
      <dgm:prSet/>
      <dgm:spPr/>
      <dgm:t>
        <a:bodyPr/>
        <a:lstStyle/>
        <a:p>
          <a:endParaRPr lang="ru-RU"/>
        </a:p>
      </dgm:t>
    </dgm:pt>
    <dgm:pt modelId="{F538CF04-C92C-4585-9FEC-38E51CC7E432}" type="sibTrans" cxnId="{F22A92AB-9FC3-4787-81EA-F8B21EE8E629}">
      <dgm:prSet/>
      <dgm:spPr/>
      <dgm:t>
        <a:bodyPr/>
        <a:lstStyle/>
        <a:p>
          <a:endParaRPr lang="ru-RU"/>
        </a:p>
      </dgm:t>
    </dgm:pt>
    <dgm:pt modelId="{7F18EF76-A1E7-43F4-953F-8187AAD521DD}" type="pres">
      <dgm:prSet presAssocID="{C599804D-D778-4802-97E6-311C22ED21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F68106-6572-4E73-969E-12FE1939B483}" type="pres">
      <dgm:prSet presAssocID="{B80A98E3-4586-47DF-9B70-B0CC4714005E}" presName="compNode" presStyleCnt="0"/>
      <dgm:spPr/>
    </dgm:pt>
    <dgm:pt modelId="{F96B9444-8411-4612-AF2A-AFB7564B3C8C}" type="pres">
      <dgm:prSet presAssocID="{B80A98E3-4586-47DF-9B70-B0CC4714005E}" presName="pictRect" presStyleLbl="node1" presStyleIdx="0" presStyleCnt="2" custScaleX="107644" custScaleY="121596" custLinFactNeighborX="-1853" custLinFactNeighborY="-610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A3ABD1-7D3D-46DA-ADFE-2038D5D07628}" type="pres">
      <dgm:prSet presAssocID="{B80A98E3-4586-47DF-9B70-B0CC4714005E}" presName="textRect" presStyleLbl="revTx" presStyleIdx="0" presStyleCnt="2" custLinFactNeighborX="4485" custLinFactNeighborY="-1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87D3C-D0E2-45C7-967E-B18E0D5C5D89}" type="pres">
      <dgm:prSet presAssocID="{D341FF68-A2A5-4260-B910-DD5E2CBCDA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0119BC-8A3B-441A-A17A-30A41EECBE22}" type="pres">
      <dgm:prSet presAssocID="{EECD3300-9F68-4C92-A03C-F9DB3947C8C9}" presName="compNode" presStyleCnt="0"/>
      <dgm:spPr/>
    </dgm:pt>
    <dgm:pt modelId="{0D4CFBF4-9D89-44C7-9CE9-895114A0C92A}" type="pres">
      <dgm:prSet presAssocID="{EECD3300-9F68-4C92-A03C-F9DB3947C8C9}" presName="pictRect" presStyleLbl="node1" presStyleIdx="1" presStyleCnt="2" custScaleY="134330" custLinFactNeighborX="-1141" custLinFactNeighborY="-53459"/>
      <dgm:spPr>
        <a:blipFill dpi="0" rotWithShape="1">
          <a:blip xmlns:r="http://schemas.openxmlformats.org/officeDocument/2006/relationships" r:embed="rId2"/>
          <a:srcRect/>
          <a:stretch>
            <a:fillRect r="5324" b="-854"/>
          </a:stretch>
        </a:blipFill>
      </dgm:spPr>
      <dgm:t>
        <a:bodyPr/>
        <a:lstStyle/>
        <a:p>
          <a:endParaRPr lang="ru-RU"/>
        </a:p>
      </dgm:t>
    </dgm:pt>
    <dgm:pt modelId="{4B5E7405-01B4-4636-8FA4-3CC1FC295FC8}" type="pres">
      <dgm:prSet presAssocID="{EECD3300-9F68-4C92-A03C-F9DB3947C8C9}" presName="textRect" presStyleLbl="revTx" presStyleIdx="1" presStyleCnt="2" custLinFactNeighborX="-1024" custLinFactNeighborY="-15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8382D-3A98-4F6E-95F1-8E6B90CD3103}" type="presOf" srcId="{B80A98E3-4586-47DF-9B70-B0CC4714005E}" destId="{3AA3ABD1-7D3D-46DA-ADFE-2038D5D07628}" srcOrd="0" destOrd="0" presId="urn:microsoft.com/office/officeart/2005/8/layout/pList1"/>
    <dgm:cxn modelId="{EAA13C8D-CDB2-4A8A-B2CC-72C97895D812}" type="presOf" srcId="{D341FF68-A2A5-4260-B910-DD5E2CBCDA8F}" destId="{DED87D3C-D0E2-45C7-967E-B18E0D5C5D89}" srcOrd="0" destOrd="0" presId="urn:microsoft.com/office/officeart/2005/8/layout/pList1"/>
    <dgm:cxn modelId="{CE7F1260-9BBC-43DA-A31A-155ACED09061}" type="presOf" srcId="{C599804D-D778-4802-97E6-311C22ED218A}" destId="{7F18EF76-A1E7-43F4-953F-8187AAD521DD}" srcOrd="0" destOrd="0" presId="urn:microsoft.com/office/officeart/2005/8/layout/pList1"/>
    <dgm:cxn modelId="{F22A92AB-9FC3-4787-81EA-F8B21EE8E629}" srcId="{C599804D-D778-4802-97E6-311C22ED218A}" destId="{EECD3300-9F68-4C92-A03C-F9DB3947C8C9}" srcOrd="1" destOrd="0" parTransId="{D8526E8E-7F5E-4D86-BB2F-82620C9AFE95}" sibTransId="{F538CF04-C92C-4585-9FEC-38E51CC7E432}"/>
    <dgm:cxn modelId="{80069595-37AF-4CE8-85F4-819767F4D1E8}" type="presOf" srcId="{EECD3300-9F68-4C92-A03C-F9DB3947C8C9}" destId="{4B5E7405-01B4-4636-8FA4-3CC1FC295FC8}" srcOrd="0" destOrd="0" presId="urn:microsoft.com/office/officeart/2005/8/layout/pList1"/>
    <dgm:cxn modelId="{55611338-FBC3-4891-9296-A92AEA1E4C73}" srcId="{C599804D-D778-4802-97E6-311C22ED218A}" destId="{B80A98E3-4586-47DF-9B70-B0CC4714005E}" srcOrd="0" destOrd="0" parTransId="{AA13683C-BF55-4D2A-B29E-B77070AF718B}" sibTransId="{D341FF68-A2A5-4260-B910-DD5E2CBCDA8F}"/>
    <dgm:cxn modelId="{F32DCA3F-D177-4E6E-971C-ED4EEDAD9DB0}" type="presParOf" srcId="{7F18EF76-A1E7-43F4-953F-8187AAD521DD}" destId="{0BF68106-6572-4E73-969E-12FE1939B483}" srcOrd="0" destOrd="0" presId="urn:microsoft.com/office/officeart/2005/8/layout/pList1"/>
    <dgm:cxn modelId="{62F87B04-0535-498E-A425-FE4693E26455}" type="presParOf" srcId="{0BF68106-6572-4E73-969E-12FE1939B483}" destId="{F96B9444-8411-4612-AF2A-AFB7564B3C8C}" srcOrd="0" destOrd="0" presId="urn:microsoft.com/office/officeart/2005/8/layout/pList1"/>
    <dgm:cxn modelId="{C97B47E6-3E9D-401B-86F1-7EDB9C6DCAF9}" type="presParOf" srcId="{0BF68106-6572-4E73-969E-12FE1939B483}" destId="{3AA3ABD1-7D3D-46DA-ADFE-2038D5D07628}" srcOrd="1" destOrd="0" presId="urn:microsoft.com/office/officeart/2005/8/layout/pList1"/>
    <dgm:cxn modelId="{6204AF8C-C0A8-4743-A02D-92C30BC2EF9B}" type="presParOf" srcId="{7F18EF76-A1E7-43F4-953F-8187AAD521DD}" destId="{DED87D3C-D0E2-45C7-967E-B18E0D5C5D89}" srcOrd="1" destOrd="0" presId="urn:microsoft.com/office/officeart/2005/8/layout/pList1"/>
    <dgm:cxn modelId="{B3A9F77D-30D3-429B-9806-1D1319ADE4E4}" type="presParOf" srcId="{7F18EF76-A1E7-43F4-953F-8187AAD521DD}" destId="{390119BC-8A3B-441A-A17A-30A41EECBE22}" srcOrd="2" destOrd="0" presId="urn:microsoft.com/office/officeart/2005/8/layout/pList1"/>
    <dgm:cxn modelId="{6517109B-3F5E-4025-AE67-A2DB962C188E}" type="presParOf" srcId="{390119BC-8A3B-441A-A17A-30A41EECBE22}" destId="{0D4CFBF4-9D89-44C7-9CE9-895114A0C92A}" srcOrd="0" destOrd="0" presId="urn:microsoft.com/office/officeart/2005/8/layout/pList1"/>
    <dgm:cxn modelId="{01752504-86B0-4E7B-97EA-B19946691CF5}" type="presParOf" srcId="{390119BC-8A3B-441A-A17A-30A41EECBE22}" destId="{4B5E7405-01B4-4636-8FA4-3CC1FC295FC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B9444-8411-4612-AF2A-AFB7564B3C8C}">
      <dsp:nvSpPr>
        <dsp:cNvPr id="0" name=""/>
        <dsp:cNvSpPr/>
      </dsp:nvSpPr>
      <dsp:spPr>
        <a:xfrm>
          <a:off x="112390" y="0"/>
          <a:ext cx="2061763" cy="160467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3ABD1-7D3D-46DA-ADFE-2038D5D07628}">
      <dsp:nvSpPr>
        <dsp:cNvPr id="0" name=""/>
        <dsp:cNvSpPr/>
      </dsp:nvSpPr>
      <dsp:spPr>
        <a:xfrm>
          <a:off x="306990" y="1419051"/>
          <a:ext cx="1915353" cy="71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Чувашское региональное отделение Российского движения школьников </a:t>
          </a:r>
        </a:p>
      </dsp:txBody>
      <dsp:txXfrm>
        <a:off x="306990" y="1419051"/>
        <a:ext cx="1915353" cy="710596"/>
      </dsp:txXfrm>
    </dsp:sp>
    <dsp:sp modelId="{0D4CFBF4-9D89-44C7-9CE9-895114A0C92A}">
      <dsp:nvSpPr>
        <dsp:cNvPr id="0" name=""/>
        <dsp:cNvSpPr/>
      </dsp:nvSpPr>
      <dsp:spPr>
        <a:xfrm>
          <a:off x="2379406" y="0"/>
          <a:ext cx="1915353" cy="1772724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r="5324" b="-85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E7405-01B4-4636-8FA4-3CC1FC295FC8}">
      <dsp:nvSpPr>
        <dsp:cNvPr id="0" name=""/>
        <dsp:cNvSpPr/>
      </dsp:nvSpPr>
      <dsp:spPr>
        <a:xfrm>
          <a:off x="2381647" y="1437116"/>
          <a:ext cx="1915353" cy="71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Региональное отделение ЮНАРМИИ</a:t>
          </a:r>
        </a:p>
      </dsp:txBody>
      <dsp:txXfrm>
        <a:off x="2381647" y="1437116"/>
        <a:ext cx="1915353" cy="710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71909" cy="498105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58" y="4"/>
            <a:ext cx="2971909" cy="498105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38"/>
            <a:ext cx="2971909" cy="49810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58" y="9428538"/>
            <a:ext cx="2971909" cy="49810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58" y="0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6" tIns="46194" rIns="92386" bIns="4619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61" y="4715074"/>
            <a:ext cx="5485089" cy="4466826"/>
          </a:xfrm>
          <a:prstGeom prst="rect">
            <a:avLst/>
          </a:prstGeom>
        </p:spPr>
        <p:txBody>
          <a:bodyPr vert="horz" lIns="92386" tIns="46194" rIns="92386" bIns="4619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35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58" y="9428535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28" indent="-28570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14" indent="-2285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39" indent="-2285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064" indent="-2285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189" indent="-228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15" indent="-228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440" indent="-228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566" indent="-228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FBC78-6249-45E5-A64C-270F3CB8812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7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3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0751" y="1911351"/>
            <a:ext cx="2579688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5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7" y="6309321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6" y="1340776"/>
            <a:ext cx="8145660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3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63426" y="5014044"/>
            <a:ext cx="25097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823" y="486513"/>
            <a:ext cx="1115491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857258" y="2284381"/>
            <a:ext cx="5379577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"/>
            <a:ext cx="9141111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969" y="672289"/>
            <a:ext cx="3849652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857258" y="2284373"/>
            <a:ext cx="5379577" cy="2387747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9141111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857258" y="1483903"/>
            <a:ext cx="5379577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5" y="399244"/>
            <a:ext cx="468505" cy="6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3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2512818"/>
            <a:ext cx="6385885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3619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78781"/>
            <a:ext cx="6385885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028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2512819"/>
            <a:ext cx="2964553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2512819"/>
            <a:ext cx="2955791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27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4802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04802" y="1554163"/>
            <a:ext cx="8686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6477004" y="76203"/>
            <a:ext cx="2514601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3" y="76203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5" y="6473825"/>
            <a:ext cx="758826" cy="2476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26115"/>
            <a:ext cx="2964553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21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1844617" y="1426109"/>
            <a:ext cx="296342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1844617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5273408" y="1426109"/>
            <a:ext cx="296342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2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64985" y="1478785"/>
            <a:ext cx="3879019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22177"/>
            <a:ext cx="2964553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489917" y="2286002"/>
            <a:ext cx="3255687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54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621" y="2512814"/>
            <a:ext cx="2964533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274689" y="2560673"/>
            <a:ext cx="3869314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0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1844618" y="1468711"/>
            <a:ext cx="6392215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4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0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4B9C-EB3B-484A-9058-BAE8F02F2E9A}" type="datetime1">
              <a:rPr lang="ru-RU" smtClean="0"/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4C03-5616-4C90-89DA-10B3C9EBE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908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024E-6FA0-469E-BA39-5A7DB5E989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1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72C5-D806-49C9-9E33-8C3BE6542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8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3" y="4853423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6477004" y="76203"/>
            <a:ext cx="2514601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2" y="76203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5" y="6473825"/>
            <a:ext cx="758826" cy="2476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3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3025-124F-4CAA-9CAF-6252AE1DCF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89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B233-D4C0-4E33-A9D2-BB0C63C67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447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29C7-FF4C-4466-BE41-5E72322A9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331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100D-373B-40EE-A3C0-6D89979F6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51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7A52-3CF6-4CF9-9068-DF94934ED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495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5A7C-3EAF-42F1-A304-E59532EF5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888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BE3A-E99F-4DA7-87E9-215E44979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45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589B-F362-4F0F-8783-DAFA52AB7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376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2451-6D2C-40B2-8911-D73CCF050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6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9" y="3029147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3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3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5" y="40481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433595" y="404813"/>
            <a:ext cx="385913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305805" y="6381751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433595" y="404813"/>
            <a:ext cx="385913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5" y="40481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8305805" y="6381751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93" y="6308736"/>
            <a:ext cx="221773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9752" y="1268413"/>
            <a:ext cx="83534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58" y="2284375"/>
            <a:ext cx="5379577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57253" y="5014044"/>
            <a:ext cx="25097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6" r:id="rId4"/>
  </p:sldLayoutIdLst>
  <p:hf hdr="0" ft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884" y="1492966"/>
            <a:ext cx="6401388" cy="731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9514" y="2508247"/>
            <a:ext cx="6405755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62076" y="6143580"/>
            <a:ext cx="1417849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5596" y="499008"/>
            <a:ext cx="4300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" y="423092"/>
            <a:ext cx="215033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6" y="348678"/>
            <a:ext cx="1064421" cy="7090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91132" y="423092"/>
            <a:ext cx="152877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9513" y="938557"/>
            <a:ext cx="6405755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82" r:id="rId11"/>
  </p:sldLayoutIdLst>
  <p:hf hdr="0" ft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 smtClean="0">
                <a:cs typeface="+mn-cs"/>
              </a:rPr>
              <a:t>19 апреля 2017 г.</a:t>
            </a:r>
            <a:endParaRPr lang="ru-RU" dirty="0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8A5EA85-6C4D-4AC4-B518-F1904713CD52}" type="slidenum">
              <a:rPr lang="ru-RU">
                <a:cs typeface="+mn-cs"/>
              </a:rPr>
              <a:pPr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0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67400" y="3673475"/>
            <a:ext cx="2736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6"/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5795963" y="5013325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</a:rPr>
              <a:t> </a:t>
            </a: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395536" y="5120482"/>
            <a:ext cx="55641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+mj-lt"/>
                <a:cs typeface="Arial" charset="0"/>
              </a:rPr>
              <a:t>Федорова Алевтина Николаевна,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+mj-lt"/>
                <a:cs typeface="Arial" charset="0"/>
              </a:rPr>
              <a:t>первый заместитель министра </a:t>
            </a:r>
            <a:r>
              <a:rPr lang="ru-RU" altLang="ru-RU" sz="1600" b="1" dirty="0">
                <a:solidFill>
                  <a:schemeClr val="tx2"/>
                </a:solidFill>
                <a:latin typeface="+mj-lt"/>
                <a:cs typeface="Arial" charset="0"/>
              </a:rPr>
              <a:t>образования и молодежной политики </a:t>
            </a:r>
            <a:r>
              <a:rPr lang="ru-RU" altLang="ru-RU" sz="1600" b="1" dirty="0" smtClean="0">
                <a:solidFill>
                  <a:schemeClr val="tx2"/>
                </a:solidFill>
                <a:latin typeface="+mj-lt"/>
                <a:cs typeface="Arial" charset="0"/>
              </a:rPr>
              <a:t>Чувашской </a:t>
            </a:r>
            <a:r>
              <a:rPr lang="ru-RU" altLang="ru-RU" sz="1600" b="1" dirty="0">
                <a:solidFill>
                  <a:schemeClr val="tx2"/>
                </a:solidFill>
                <a:latin typeface="+mj-lt"/>
                <a:cs typeface="Arial" charset="0"/>
              </a:rPr>
              <a:t>Республики</a:t>
            </a: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958999" y="908720"/>
            <a:ext cx="720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70C0"/>
                </a:solidFill>
                <a:latin typeface="+mj-lt"/>
              </a:rPr>
              <a:t>О перспективах развития сельских школ 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rgbClr val="0070C0"/>
                </a:solidFill>
                <a:latin typeface="+mj-lt"/>
              </a:rPr>
              <a:t>Чувашской Республики</a:t>
            </a:r>
            <a:endParaRPr lang="ru-RU" altLang="ru-RU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Picture 4" descr="Картинки по запросу образ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76" y="4188884"/>
            <a:ext cx="2618910" cy="22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03015" y="3284984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15616" y="548680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>
          <a:xfrm>
            <a:off x="8047038" y="510133"/>
            <a:ext cx="843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A83A2C4-EAEE-0541-80F0-7D439BD8E73A}" type="slidenum">
              <a:rPr lang="ru-RU" sz="1800">
                <a:solidFill>
                  <a:srgbClr val="00B2A9"/>
                </a:solidFill>
                <a:latin typeface="Arial"/>
                <a:cs typeface="Arial"/>
              </a:rPr>
              <a:pPr/>
              <a:t>10</a:t>
            </a:fld>
            <a:endParaRPr lang="ru-RU" sz="24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5181" y="411014"/>
            <a:ext cx="749141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ВОСПИТАТЕЛЬНАЯ РАБОТА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53027504"/>
              </p:ext>
            </p:extLst>
          </p:nvPr>
        </p:nvGraphicFramePr>
        <p:xfrm>
          <a:off x="2339752" y="1124744"/>
          <a:ext cx="4464496" cy="225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3747674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действует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кадетских классов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4 кадетские школы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375" y="5673442"/>
            <a:ext cx="863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 школах открыты отделения Российского движения школьников,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70% - в сельских школах 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0800000">
            <a:off x="899592" y="5301208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AutoShape 4" descr="Картинки по запросу грантовая поддер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15" descr="D:\Users\obrazov33\AppData\Local\Microsoft\Windows\Temporary Internet Files\Content.Outlook\Y1JBPIBY\IMG_7925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567721"/>
            <a:ext cx="2341066" cy="15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1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8"/>
          <p:cNvGrpSpPr>
            <a:grpSpLocks/>
          </p:cNvGrpSpPr>
          <p:nvPr/>
        </p:nvGrpSpPr>
        <p:grpSpPr bwMode="auto">
          <a:xfrm>
            <a:off x="158370" y="1323978"/>
            <a:ext cx="1893349" cy="4233253"/>
            <a:chOff x="-52295" y="-1576"/>
            <a:chExt cx="2540252" cy="5450474"/>
          </a:xfrm>
        </p:grpSpPr>
        <p:pic>
          <p:nvPicPr>
            <p:cNvPr id="15391" name="Picture 7" descr="класс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95" y="3531257"/>
              <a:ext cx="2540252" cy="191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11" descr="41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60" y="-1576"/>
              <a:ext cx="2493817" cy="191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3933860" y="1763244"/>
            <a:ext cx="6072730" cy="8901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3200" b="1" dirty="0" smtClean="0">
                <a:solidFill>
                  <a:schemeClr val="tx2"/>
                </a:solidFill>
                <a:latin typeface="+mn-lt"/>
              </a:rPr>
              <a:t>общеобразовательных организаций </a:t>
            </a:r>
            <a:endParaRPr lang="ru-RU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9654" y="1823580"/>
            <a:ext cx="13242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417</a:t>
            </a:r>
            <a:endParaRPr lang="ru-RU" sz="4400" b="1" spc="50" dirty="0">
              <a:ln w="11430"/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33860" y="2811369"/>
            <a:ext cx="46135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140 767обучающихся</a:t>
            </a:r>
            <a:endParaRPr lang="ru-RU" sz="2400" b="1" spc="50" dirty="0">
              <a:ln w="11430"/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631950" y="260350"/>
            <a:ext cx="749141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200" b="1" cap="all" dirty="0" smtClean="0">
                <a:solidFill>
                  <a:schemeClr val="tx2"/>
                </a:solidFill>
                <a:latin typeface="+mj-lt"/>
              </a:rPr>
              <a:t>ОБЩЕОБРАЗОВАТЕЛЬНЫЕ </a:t>
            </a:r>
            <a:r>
              <a:rPr lang="ru-RU" sz="2200" b="1" cap="all" dirty="0">
                <a:solidFill>
                  <a:schemeClr val="tx2"/>
                </a:solidFill>
                <a:latin typeface="+mj-lt"/>
              </a:rPr>
              <a:t>ОРГАНИЗАЦИИ </a:t>
            </a:r>
          </a:p>
          <a:p>
            <a:pPr>
              <a:defRPr/>
            </a:pPr>
            <a:r>
              <a:rPr lang="ru-RU" sz="2200" b="1" cap="all" dirty="0">
                <a:solidFill>
                  <a:schemeClr val="tx2"/>
                </a:solidFill>
                <a:latin typeface="+mj-lt"/>
              </a:rPr>
              <a:t>ЧУВАШСКОЙ </a:t>
            </a:r>
            <a:r>
              <a:rPr lang="ru-RU" sz="2200" b="1" cap="all" dirty="0" smtClean="0">
                <a:solidFill>
                  <a:schemeClr val="tx2"/>
                </a:solidFill>
                <a:latin typeface="+mj-lt"/>
              </a:rPr>
              <a:t>РЕСПУБЛИКИ</a:t>
            </a:r>
            <a:endParaRPr lang="ru-RU" sz="22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510133"/>
            <a:ext cx="430007" cy="365125"/>
          </a:xfrm>
        </p:spPr>
        <p:txBody>
          <a:bodyPr/>
          <a:lstStyle/>
          <a:p>
            <a:fld id="{AA83A2C4-EAEE-0541-80F0-7D439BD8E73A}" type="slidenum">
              <a:rPr lang="ru-RU" sz="2400">
                <a:solidFill>
                  <a:srgbClr val="00B2A9"/>
                </a:solidFill>
                <a:latin typeface="Arial"/>
                <a:cs typeface="Arial"/>
              </a:rPr>
              <a:pPr/>
              <a:t>2</a:t>
            </a:fld>
            <a:endParaRPr lang="ru-RU" sz="24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36624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том числе в сельской местности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3933860" y="4367482"/>
            <a:ext cx="6072730" cy="8901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общеобразовательная организация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09654" y="4427818"/>
            <a:ext cx="13242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301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33860" y="5415607"/>
            <a:ext cx="46135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44 112 обучающихся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5365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3</a:t>
            </a:fld>
            <a:endParaRPr lang="ru-RU" dirty="0"/>
          </a:p>
        </p:txBody>
      </p:sp>
      <p:pic>
        <p:nvPicPr>
          <p:cNvPr id="4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6196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412776"/>
            <a:ext cx="8136904" cy="4494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Строительство школ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755" y="1196752"/>
            <a:ext cx="898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Ибресинской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средней школы (75 мест),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здания под начальную школу в с. Батырево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(154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еста)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764" y="4365104"/>
            <a:ext cx="8748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г.: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школы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300 мест в г.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Ядрин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cap.ru/Content2018/photo/201807/10/Albom293258/8h4a4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0002"/>
            <a:ext cx="2557369" cy="17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adrin.cap.ru/UserContent/yadrin/Photo/2019/02_04/50cef686-fdc3-498e-9ba2-e338e852d05c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50002"/>
            <a:ext cx="2609544" cy="17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4698" y="5379313"/>
            <a:ext cx="8838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г.: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школы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мест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Байгулово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Козловского района (ввод – 01.09.2020)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510133"/>
            <a:ext cx="430007" cy="365125"/>
          </a:xfrm>
        </p:spPr>
        <p:txBody>
          <a:bodyPr/>
          <a:lstStyle/>
          <a:p>
            <a:fld id="{AA83A2C4-EAEE-0541-80F0-7D439BD8E73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51148" y="269239"/>
            <a:ext cx="7592852" cy="44940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Arial" charset="0"/>
              </a:rPr>
              <a:t>Обеспечение надлежащих условий </a:t>
            </a: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Arial" charset="0"/>
              </a:rPr>
              <a:t>В общеобразовательных организациях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1"/>
          <p:cNvSpPr txBox="1">
            <a:spLocks/>
          </p:cNvSpPr>
          <p:nvPr/>
        </p:nvSpPr>
        <p:spPr>
          <a:xfrm>
            <a:off x="350096" y="1628800"/>
            <a:ext cx="8136904" cy="165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98920" rtl="0" eaLnBrk="1" latinLnBrk="0" hangingPunct="1">
              <a:spcBef>
                <a:spcPts val="0"/>
              </a:spcBef>
              <a:buFontTx/>
              <a:buNone/>
              <a:defRPr sz="13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86502" indent="0" algn="ctr" defTabSz="498920" rtl="0" eaLnBrk="1" latinLnBrk="0" hangingPunct="1">
              <a:spcBef>
                <a:spcPts val="0"/>
              </a:spcBef>
              <a:buFontTx/>
              <a:buNone/>
              <a:defRPr sz="16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73003" indent="0" algn="ctr" defTabSz="498920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9506" indent="0" algn="ctr" defTabSz="498920" rtl="0" eaLnBrk="1" latinLnBrk="0" hangingPunct="1">
              <a:spcBef>
                <a:spcPts val="0"/>
              </a:spcBef>
              <a:buFontTx/>
              <a:buNone/>
              <a:defRPr sz="19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46008" indent="0" algn="ctr" defTabSz="498920" rtl="0" eaLnBrk="1" latinLnBrk="0" hangingPunct="1">
              <a:spcBef>
                <a:spcPts val="0"/>
              </a:spcBef>
              <a:buFontTx/>
              <a:buNone/>
              <a:defRPr sz="11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32510" indent="0" algn="ctr" defTabSz="49892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19011" indent="0" algn="ctr" defTabSz="49892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05514" indent="0" algn="ctr" defTabSz="49892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92016" indent="0" algn="ctr" defTabSz="49892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ru-RU" sz="1800" b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6" name="Picture 2" descr="Картинки по запросу отопление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04" y="2000609"/>
            <a:ext cx="760239" cy="7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отопление  икон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15255"/>
            <a:ext cx="765673" cy="7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нализация икон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70" y="202068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2317" y="1351801"/>
            <a:ext cx="3780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cap="all" dirty="0" smtClean="0">
                <a:solidFill>
                  <a:srgbClr val="00A0C3"/>
                </a:solidFill>
                <a:latin typeface="Comic Sans MS" pitchFamily="66" charset="0"/>
              </a:rPr>
              <a:t>417 </a:t>
            </a:r>
          </a:p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общеобразовательных организаций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425935"/>
            <a:ext cx="32096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cap="all" dirty="0" smtClean="0">
                <a:solidFill>
                  <a:srgbClr val="00A0C3"/>
                </a:solidFill>
                <a:latin typeface="Comic Sans MS" pitchFamily="66" charset="0"/>
              </a:rPr>
              <a:t>140 767 </a:t>
            </a:r>
            <a:r>
              <a:rPr lang="ru-RU" sz="1600" dirty="0" smtClean="0">
                <a:solidFill>
                  <a:schemeClr val="tx2"/>
                </a:solidFill>
              </a:rPr>
              <a:t>обучающихся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96" y="1988840"/>
            <a:ext cx="52448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cap="all" dirty="0" smtClean="0">
                <a:solidFill>
                  <a:srgbClr val="00A0C3"/>
                </a:solidFill>
                <a:latin typeface="Comic Sans MS" pitchFamily="66" charset="0"/>
              </a:rPr>
              <a:t>100% </a:t>
            </a:r>
            <a:r>
              <a:rPr lang="ru-RU" sz="1600" dirty="0">
                <a:solidFill>
                  <a:schemeClr val="tx2"/>
                </a:solidFill>
              </a:rPr>
              <a:t>общеобразовательных организаций  </a:t>
            </a:r>
            <a:r>
              <a:rPr lang="x-none" sz="1600" smtClean="0">
                <a:solidFill>
                  <a:schemeClr val="tx2"/>
                </a:solidFill>
              </a:rPr>
              <a:t>обеспечены </a:t>
            </a:r>
            <a:endParaRPr lang="ru-RU" sz="1600" dirty="0" smtClean="0">
              <a:solidFill>
                <a:schemeClr val="tx2"/>
              </a:solidFill>
            </a:endParaRPr>
          </a:p>
          <a:p>
            <a:pPr algn="ctr">
              <a:lnSpc>
                <a:spcPts val="1800"/>
              </a:lnSpc>
            </a:pPr>
            <a:r>
              <a:rPr lang="x-none" sz="1600" smtClean="0">
                <a:solidFill>
                  <a:schemeClr val="tx2"/>
                </a:solidFill>
              </a:rPr>
              <a:t>отопление</a:t>
            </a:r>
            <a:r>
              <a:rPr lang="ru-RU" sz="1600" dirty="0" smtClean="0">
                <a:solidFill>
                  <a:schemeClr val="tx2"/>
                </a:solidFill>
              </a:rPr>
              <a:t>м</a:t>
            </a:r>
            <a:r>
              <a:rPr lang="x-none" sz="1600" smtClean="0">
                <a:solidFill>
                  <a:schemeClr val="tx2"/>
                </a:solidFill>
              </a:rPr>
              <a:t>, водоснабжение</a:t>
            </a:r>
            <a:r>
              <a:rPr lang="ru-RU" sz="1600" dirty="0" smtClean="0">
                <a:solidFill>
                  <a:schemeClr val="tx2"/>
                </a:solidFill>
              </a:rPr>
              <a:t>м</a:t>
            </a:r>
            <a:r>
              <a:rPr lang="x-none" sz="1600" smtClean="0">
                <a:solidFill>
                  <a:schemeClr val="tx2"/>
                </a:solidFill>
              </a:rPr>
              <a:t>, канализаци</a:t>
            </a:r>
            <a:r>
              <a:rPr lang="ru-RU" sz="1600" dirty="0" smtClean="0">
                <a:solidFill>
                  <a:schemeClr val="tx2"/>
                </a:solidFill>
              </a:rPr>
              <a:t>ей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5576" y="3092624"/>
            <a:ext cx="735759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0" algn="ctr">
              <a:lnSpc>
                <a:spcPts val="1500"/>
              </a:lnSpc>
            </a:pPr>
            <a:r>
              <a:rPr lang="ru-RU" sz="1600" b="1" spc="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КАПИТАЛЬНЫЙ РЕМОНТ ШКОЛ</a:t>
            </a:r>
          </a:p>
        </p:txBody>
      </p:sp>
      <p:sp>
        <p:nvSpPr>
          <p:cNvPr id="20" name="object 16"/>
          <p:cNvSpPr/>
          <p:nvPr/>
        </p:nvSpPr>
        <p:spPr>
          <a:xfrm flipV="1">
            <a:off x="1619672" y="3815329"/>
            <a:ext cx="5904656" cy="45719"/>
          </a:xfrm>
          <a:custGeom>
            <a:avLst/>
            <a:gdLst/>
            <a:ahLst/>
            <a:cxnLst/>
            <a:rect l="l" t="t" r="r" b="b"/>
            <a:pathLst>
              <a:path w="5965825">
                <a:moveTo>
                  <a:pt x="0" y="0"/>
                </a:moveTo>
                <a:lnTo>
                  <a:pt x="5965621" y="0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TextBox 20"/>
          <p:cNvSpPr txBox="1"/>
          <p:nvPr/>
        </p:nvSpPr>
        <p:spPr>
          <a:xfrm>
            <a:off x="425936" y="3284984"/>
            <a:ext cx="83378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78 </a:t>
            </a:r>
            <a:r>
              <a:rPr lang="ru-RU" sz="1600" dirty="0">
                <a:solidFill>
                  <a:schemeClr val="tx2"/>
                </a:solidFill>
              </a:rPr>
              <a:t>зданий </a:t>
            </a:r>
            <a:r>
              <a:rPr lang="ru-RU" sz="1600" dirty="0" smtClean="0">
                <a:solidFill>
                  <a:schemeClr val="tx2"/>
                </a:solidFill>
              </a:rPr>
              <a:t>сельских школ </a:t>
            </a:r>
            <a:r>
              <a:rPr lang="ru-RU" sz="1600" dirty="0">
                <a:solidFill>
                  <a:schemeClr val="tx2"/>
                </a:solidFill>
              </a:rPr>
              <a:t>имеют износ зданий 50% и более и требуют капитального </a:t>
            </a:r>
            <a:r>
              <a:rPr lang="ru-RU" sz="1600" dirty="0" smtClean="0">
                <a:solidFill>
                  <a:schemeClr val="tx2"/>
                </a:solidFill>
              </a:rPr>
              <a:t>ремонта (2016-2019 </a:t>
            </a:r>
            <a:r>
              <a:rPr lang="ru-RU" sz="1600" dirty="0" err="1" smtClean="0">
                <a:solidFill>
                  <a:schemeClr val="tx2"/>
                </a:solidFill>
              </a:rPr>
              <a:t>гг</a:t>
            </a:r>
            <a:r>
              <a:rPr lang="ru-RU" sz="1600" dirty="0" smtClean="0">
                <a:solidFill>
                  <a:schemeClr val="tx2"/>
                </a:solidFill>
              </a:rPr>
              <a:t> – проведен комплексный ремонт 10 сельских школ)</a:t>
            </a:r>
            <a:endParaRPr lang="ru-RU" sz="1600" dirty="0">
              <a:solidFill>
                <a:schemeClr val="tx2"/>
              </a:solidFill>
            </a:endParaRPr>
          </a:p>
          <a:p>
            <a:pPr algn="ctr">
              <a:lnSpc>
                <a:spcPts val="1800"/>
              </a:lnSpc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1680" y="4037002"/>
            <a:ext cx="233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2014 </a:t>
            </a:r>
            <a:r>
              <a:rPr lang="ru-RU" sz="2000" b="1" dirty="0">
                <a:solidFill>
                  <a:schemeClr val="tx2"/>
                </a:solidFill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</a:rPr>
              <a:t>2019 </a:t>
            </a:r>
            <a:r>
              <a:rPr lang="ru-RU" sz="2000" b="1" dirty="0">
                <a:solidFill>
                  <a:schemeClr val="tx2"/>
                </a:solidFill>
              </a:rPr>
              <a:t>гг.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51157" y="4713875"/>
            <a:ext cx="3491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366 школьных автобусов перевозят более 12 тысяч детей по 702 маршрутам </a:t>
            </a:r>
          </a:p>
        </p:txBody>
      </p:sp>
      <p:sp>
        <p:nvSpPr>
          <p:cNvPr id="28" name="object 26"/>
          <p:cNvSpPr/>
          <p:nvPr/>
        </p:nvSpPr>
        <p:spPr>
          <a:xfrm flipH="1">
            <a:off x="4522866" y="4333746"/>
            <a:ext cx="144016" cy="1775923"/>
          </a:xfrm>
          <a:custGeom>
            <a:avLst/>
            <a:gdLst/>
            <a:ahLst/>
            <a:cxnLst/>
            <a:rect l="l" t="t" r="r" b="b"/>
            <a:pathLst>
              <a:path h="1253489">
                <a:moveTo>
                  <a:pt x="0" y="0"/>
                </a:moveTo>
                <a:lnTo>
                  <a:pt x="0" y="1253083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350096" y="4362489"/>
            <a:ext cx="39338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Отремонтировано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179 спортзалов в сельских школах (61,5%) </a:t>
            </a:r>
          </a:p>
          <a:p>
            <a:pPr algn="ctr"/>
            <a:endParaRPr lang="ru-RU" sz="700" dirty="0" smtClean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7520" y="5301208"/>
            <a:ext cx="233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2020 </a:t>
            </a:r>
            <a:r>
              <a:rPr lang="ru-RU" sz="2000" b="1" dirty="0">
                <a:solidFill>
                  <a:schemeClr val="tx2"/>
                </a:solidFill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</a:rPr>
              <a:t>2021 </a:t>
            </a:r>
            <a:r>
              <a:rPr lang="ru-RU" sz="2000" b="1" dirty="0">
                <a:solidFill>
                  <a:schemeClr val="tx2"/>
                </a:solidFill>
              </a:rPr>
              <a:t>гг.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5936" y="5640309"/>
            <a:ext cx="39338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Запланирован ремонт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39 спортзалов в сельских школах</a:t>
            </a:r>
          </a:p>
          <a:p>
            <a:pPr algn="ctr"/>
            <a:endParaRPr lang="ru-RU" sz="7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ÐÐ°ÑÑÐ¸Ð½ÐºÐ¸ Ð¿Ð¾ Ð·Ð°Ð¿ÑÐ¾ÑÑ Ð¿Ð¾Ð´Ð´ÐµÑÐ¶ÐºÐ° Ð¼Ð¾Ð»Ð¾Ð´ÐµÐ¶Ð¸ ÑÑÐ²Ð°Ñ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75" y="4509120"/>
            <a:ext cx="2132035" cy="12038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ÐÐ°ÑÑÐ¸Ð½ÐºÐ¸ Ð¿Ð¾ Ð·Ð°Ð¿ÑÐ¾ÑÑ Ð³Ð¾ÑÑÐ´Ð°ÑÑÑÐ²ÐµÐ½Ð½ÑÐµ Ð¼Ð¾Ð»Ð¾Ð´ÐµÐ¶Ð½ÑÐµ Ð¿ÑÐµÐ¼Ð¸Ð¸ ÑÑÐ²Ð°Ñ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03" y="2226543"/>
            <a:ext cx="2113980" cy="14105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510133"/>
            <a:ext cx="430007" cy="365125"/>
          </a:xfrm>
        </p:spPr>
        <p:txBody>
          <a:bodyPr/>
          <a:lstStyle/>
          <a:p>
            <a:fld id="{AA83A2C4-EAEE-0541-80F0-7D439BD8E73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1500833" y="398612"/>
            <a:ext cx="8136904" cy="449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98920" rtl="0" eaLnBrk="1" latinLnBrk="0" hangingPunct="1">
              <a:spcBef>
                <a:spcPts val="0"/>
              </a:spcBef>
              <a:buFontTx/>
              <a:buNone/>
              <a:defRPr sz="1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98920" rtl="0" eaLnBrk="1" latinLnBrk="0" hangingPunct="1">
              <a:spcBef>
                <a:spcPts val="0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07883" indent="-207883" algn="l" defTabSz="49892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98920" rtl="0" eaLnBrk="1" latinLnBrk="0" hangingPunct="1">
              <a:spcBef>
                <a:spcPts val="0"/>
              </a:spcBef>
              <a:buFontTx/>
              <a:buNone/>
              <a:defRPr sz="19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98920" rtl="0" eaLnBrk="1" latinLnBrk="0" hangingPunct="1">
              <a:spcBef>
                <a:spcPts val="0"/>
              </a:spcBef>
              <a:buFontTx/>
              <a:buNone/>
              <a:defRPr sz="11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44057" indent="-249460" algn="l" defTabSz="498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2977" indent="-249460" algn="l" defTabSz="498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896" indent="-249460" algn="l" defTabSz="498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16" indent="-249460" algn="l" defTabSz="498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200" b="1" cap="all" dirty="0" smtClean="0">
                <a:solidFill>
                  <a:schemeClr val="tx2"/>
                </a:solidFill>
                <a:latin typeface="+mj-lt"/>
                <a:cs typeface="Arial" charset="0"/>
              </a:rPr>
              <a:t>ПОДДЕРЖКА МОЛОДЫХ ПЕДАГОГОВ</a:t>
            </a:r>
            <a:endParaRPr lang="ru-RU" sz="2200" b="1" cap="all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03702"/>
              </p:ext>
            </p:extLst>
          </p:nvPr>
        </p:nvGraphicFramePr>
        <p:xfrm>
          <a:off x="323528" y="1315928"/>
          <a:ext cx="6546421" cy="529957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2448"/>
                <a:gridCol w="2513973"/>
              </a:tblGrid>
              <a:tr h="177289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коэффициенты к заработной плате молодым педагогам </a:t>
                      </a:r>
                      <a:endParaRPr lang="ru-R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до наступления стажа работы три года (имеющим диплом с отличием – 0,75)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962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Единовременное денежное пособие молодым специалистам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окладов</a:t>
                      </a:r>
                      <a:endParaRPr lang="ru-RU" sz="2000" dirty="0"/>
                    </a:p>
                  </a:txBody>
                  <a:tcPr anchor="ctr"/>
                </a:tc>
              </a:tr>
              <a:tr h="1367658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стипендии для старшекурсников Чувашского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педуниверситета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9624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поддержка для улучшения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жилищных условий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70 процентов от стоимости жилья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8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/>
          <p:cNvSpPr txBox="1">
            <a:spLocks/>
          </p:cNvSpPr>
          <p:nvPr/>
        </p:nvSpPr>
        <p:spPr>
          <a:xfrm>
            <a:off x="8316416" y="510133"/>
            <a:ext cx="57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A83A2C4-EAEE-0541-80F0-7D439BD8E73A}" type="slidenum">
              <a:rPr lang="ru-RU" sz="2400">
                <a:solidFill>
                  <a:srgbClr val="00B2A9"/>
                </a:solidFill>
                <a:latin typeface="Arial"/>
                <a:cs typeface="Arial"/>
              </a:rPr>
              <a:pPr/>
              <a:t>6</a:t>
            </a:fld>
            <a:endParaRPr lang="ru-RU" sz="24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618208" y="273050"/>
            <a:ext cx="749141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Центры образования цифрового </a:t>
            </a:r>
            <a:br>
              <a:rPr lang="ru-RU" sz="2400" b="1" cap="all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и гуманитарного профилей «</a:t>
            </a:r>
            <a:r>
              <a:rPr lang="ru-RU" sz="2400" b="1" cap="all" dirty="0" err="1" smtClean="0">
                <a:solidFill>
                  <a:schemeClr val="tx2"/>
                </a:solidFill>
                <a:latin typeface="+mj-lt"/>
              </a:rPr>
              <a:t>ТОЧкА</a:t>
            </a: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 РОСТА»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71" y="1309393"/>
            <a:ext cx="64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Аликовский</a:t>
            </a:r>
            <a:r>
              <a:rPr lang="ru-RU" dirty="0" smtClean="0"/>
              <a:t>, Батыревский, Комсомольский, </a:t>
            </a:r>
            <a:r>
              <a:rPr lang="ru-RU" dirty="0" err="1" smtClean="0"/>
              <a:t>Красночетайский</a:t>
            </a:r>
            <a:r>
              <a:rPr lang="ru-RU" dirty="0" smtClean="0"/>
              <a:t>, Цивильский, Чебоксарский районы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294" y="2341149"/>
            <a:ext cx="65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Вурнарский</a:t>
            </a:r>
            <a:r>
              <a:rPr lang="ru-RU" dirty="0" smtClean="0"/>
              <a:t>, Ибресинский, Красноармейский, Мариинско-Посадский, </a:t>
            </a:r>
            <a:r>
              <a:rPr lang="ru-RU" dirty="0" err="1" smtClean="0"/>
              <a:t>Моргаушский</a:t>
            </a:r>
            <a:r>
              <a:rPr lang="ru-RU" dirty="0" smtClean="0"/>
              <a:t>, Ядринский, </a:t>
            </a:r>
            <a:r>
              <a:rPr lang="ru-RU" dirty="0" err="1" smtClean="0"/>
              <a:t>Яльчикский</a:t>
            </a:r>
            <a:r>
              <a:rPr lang="ru-RU" dirty="0" smtClean="0"/>
              <a:t> районы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294" y="3568963"/>
            <a:ext cx="704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Алатырский</a:t>
            </a:r>
            <a:r>
              <a:rPr lang="ru-RU" dirty="0" smtClean="0"/>
              <a:t>, </a:t>
            </a:r>
            <a:r>
              <a:rPr lang="ru-RU" dirty="0" err="1"/>
              <a:t>Канашский</a:t>
            </a:r>
            <a:r>
              <a:rPr lang="ru-RU" dirty="0" smtClean="0"/>
              <a:t>, </a:t>
            </a:r>
            <a:r>
              <a:rPr lang="ru-RU" dirty="0"/>
              <a:t>Козловский</a:t>
            </a:r>
            <a:r>
              <a:rPr lang="ru-RU" dirty="0" smtClean="0"/>
              <a:t>, </a:t>
            </a:r>
            <a:r>
              <a:rPr lang="ru-RU" dirty="0" err="1"/>
              <a:t>Порецкий</a:t>
            </a:r>
            <a:r>
              <a:rPr lang="ru-RU" dirty="0" smtClean="0"/>
              <a:t>, Урмарский, </a:t>
            </a:r>
            <a:r>
              <a:rPr lang="ru-RU" dirty="0" err="1" smtClean="0"/>
              <a:t>Шемуршинский</a:t>
            </a:r>
            <a:r>
              <a:rPr lang="ru-RU" dirty="0" smtClean="0"/>
              <a:t>, Шумерлинский, </a:t>
            </a:r>
            <a:r>
              <a:rPr lang="ru-RU" dirty="0" err="1" smtClean="0"/>
              <a:t>Янтиковский</a:t>
            </a:r>
            <a:r>
              <a:rPr lang="ru-RU" dirty="0" smtClean="0"/>
              <a:t> районы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1124744"/>
            <a:ext cx="1872208" cy="101563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alibri"/>
                <a:cs typeface="+mn-cs"/>
              </a:rPr>
              <a:t>по</a:t>
            </a:r>
            <a:r>
              <a:rPr lang="ru-RU" sz="4000" b="1" dirty="0" smtClean="0">
                <a:solidFill>
                  <a:srgbClr val="0070C0"/>
                </a:solidFill>
                <a:latin typeface="Calibri"/>
                <a:cs typeface="+mn-cs"/>
              </a:rPr>
              <a:t> 3 </a:t>
            </a:r>
          </a:p>
          <a:p>
            <a:pPr algn="ctr" defTabSz="91407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Calibri"/>
                <a:cs typeface="+mn-cs"/>
              </a:rPr>
              <a:t>«Точки роста»</a:t>
            </a:r>
            <a:endParaRPr lang="ru-RU" sz="20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1187" y="2108788"/>
            <a:ext cx="1872208" cy="101563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alibri"/>
                <a:cs typeface="+mn-cs"/>
              </a:rPr>
              <a:t>по</a:t>
            </a:r>
            <a:r>
              <a:rPr lang="ru-RU" sz="4000" b="1" dirty="0" smtClean="0">
                <a:solidFill>
                  <a:srgbClr val="0070C0"/>
                </a:solidFill>
                <a:latin typeface="Calibri"/>
                <a:cs typeface="+mn-cs"/>
              </a:rPr>
              <a:t> 2 </a:t>
            </a:r>
          </a:p>
          <a:p>
            <a:pPr algn="ctr" defTabSz="91407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Calibri"/>
                <a:cs typeface="+mn-cs"/>
              </a:rPr>
              <a:t>«Точки роста»</a:t>
            </a:r>
            <a:endParaRPr lang="ru-RU" sz="20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1187" y="3248093"/>
            <a:ext cx="1872208" cy="101563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7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alibri"/>
                <a:cs typeface="+mn-cs"/>
              </a:rPr>
              <a:t>по</a:t>
            </a:r>
            <a:r>
              <a:rPr lang="ru-RU" sz="4000" b="1" dirty="0" smtClean="0">
                <a:solidFill>
                  <a:srgbClr val="0070C0"/>
                </a:solidFill>
                <a:latin typeface="Calibri"/>
                <a:cs typeface="+mn-cs"/>
              </a:rPr>
              <a:t> 1 </a:t>
            </a:r>
          </a:p>
          <a:p>
            <a:pPr algn="ctr" defTabSz="914078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Calibri"/>
                <a:cs typeface="+mn-cs"/>
              </a:rPr>
              <a:t>«Точке роста»</a:t>
            </a:r>
            <a:endParaRPr lang="ru-RU" sz="20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6744878"/>
              </p:ext>
            </p:extLst>
          </p:nvPr>
        </p:nvGraphicFramePr>
        <p:xfrm>
          <a:off x="285409" y="4365104"/>
          <a:ext cx="5078505" cy="246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r="3967"/>
          <a:stretch/>
        </p:blipFill>
        <p:spPr>
          <a:xfrm>
            <a:off x="5393827" y="4941168"/>
            <a:ext cx="3669482" cy="1512168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1403648" y="1911038"/>
            <a:ext cx="5040560" cy="57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8" idx="1"/>
          </p:cNvCxnSpPr>
          <p:nvPr/>
        </p:nvCxnSpPr>
        <p:spPr>
          <a:xfrm flipV="1">
            <a:off x="6444208" y="1632559"/>
            <a:ext cx="720080" cy="2842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403648" y="3063166"/>
            <a:ext cx="5040560" cy="57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9" idx="1"/>
          </p:cNvCxnSpPr>
          <p:nvPr/>
        </p:nvCxnSpPr>
        <p:spPr>
          <a:xfrm flipV="1">
            <a:off x="6444208" y="2616603"/>
            <a:ext cx="716979" cy="45235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403648" y="4215294"/>
            <a:ext cx="5040560" cy="57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0" idx="1"/>
          </p:cNvCxnSpPr>
          <p:nvPr/>
        </p:nvCxnSpPr>
        <p:spPr>
          <a:xfrm flipV="1">
            <a:off x="6444208" y="3755908"/>
            <a:ext cx="716979" cy="4651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/>
          <p:cNvSpPr txBox="1">
            <a:spLocks/>
          </p:cNvSpPr>
          <p:nvPr/>
        </p:nvSpPr>
        <p:spPr>
          <a:xfrm>
            <a:off x="8244408" y="510133"/>
            <a:ext cx="646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A83A2C4-EAEE-0541-80F0-7D439BD8E73A}" type="slidenum">
              <a:rPr lang="ru-RU" sz="2400">
                <a:solidFill>
                  <a:srgbClr val="00B2A9"/>
                </a:solidFill>
                <a:latin typeface="Arial"/>
                <a:cs typeface="Arial"/>
              </a:rPr>
              <a:pPr/>
              <a:t>7</a:t>
            </a:fld>
            <a:endParaRPr lang="ru-RU" sz="24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0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75655" y="404664"/>
            <a:ext cx="749141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800" b="1" cap="all" dirty="0">
                <a:solidFill>
                  <a:schemeClr val="tx2"/>
                </a:solidFill>
                <a:latin typeface="+mj-lt"/>
              </a:rPr>
              <a:t>ИНТЕЛЛЕКТУАЛЬНАЯ ШКОЛА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-74384" y="1412776"/>
            <a:ext cx="9144000" cy="10801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«НАУКА В ШКОЛУ»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/>
              <a:t>Совместный проект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/>
              <a:t>Минобразования Чувашии, ЧГУ им. И.Н. Ульянова,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/>
              <a:t>ЧГПУ им. И.Я. Яковлева</a:t>
            </a:r>
            <a:r>
              <a:rPr lang="ru-RU" sz="2400" dirty="0" smtClean="0"/>
              <a:t> </a:t>
            </a:r>
          </a:p>
        </p:txBody>
      </p:sp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4036"/>
            <a:ext cx="974950" cy="10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ÐÐ°ÑÑÐ¸Ð½ÐºÐ¸ Ð¿Ð¾ Ð·Ð°Ð¿ÑÐ¾ÑÑ ÑÐ¸Ð¼Ð¸Ñ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55703"/>
            <a:ext cx="926193" cy="7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ÐÐ°ÑÑÐ¸Ð½ÐºÐ¸ Ð¿Ð¾ Ð·Ð°Ð¿ÑÐ¾ÑÑ ÑÐ¸Ð¼Ð¸Ñ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58212"/>
            <a:ext cx="808001" cy="9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36512" y="3069980"/>
            <a:ext cx="9144000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Оснащение современным оборудованием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706807" y="3813784"/>
            <a:ext cx="3841966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о физике (11 школ)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491880" y="4572931"/>
            <a:ext cx="3717913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по </a:t>
            </a:r>
            <a:r>
              <a:rPr lang="ru-RU" dirty="0" smtClean="0">
                <a:solidFill>
                  <a:schemeClr val="tx2"/>
                </a:solidFill>
              </a:rPr>
              <a:t>химии (15 школ)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299881" y="5355725"/>
            <a:ext cx="4294517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по </a:t>
            </a:r>
            <a:r>
              <a:rPr lang="ru-RU" dirty="0" smtClean="0">
                <a:solidFill>
                  <a:schemeClr val="tx2"/>
                </a:solidFill>
              </a:rPr>
              <a:t>биологии (15 школ)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510133"/>
            <a:ext cx="430007" cy="365125"/>
          </a:xfrm>
        </p:spPr>
        <p:txBody>
          <a:bodyPr/>
          <a:lstStyle/>
          <a:p>
            <a:fld id="{AA83A2C4-EAEE-0541-80F0-7D439BD8E73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116632"/>
            <a:ext cx="8136904" cy="44940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+mj-lt"/>
                <a:cs typeface="Arial" charset="0"/>
              </a:rPr>
              <a:t>создание специальных площадок для развития </a:t>
            </a:r>
            <a:endParaRPr lang="ru-RU" sz="1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интеллектуального </a:t>
            </a:r>
            <a:r>
              <a:rPr lang="ru-RU" sz="1800" b="1" dirty="0">
                <a:solidFill>
                  <a:schemeClr val="tx2"/>
                </a:solidFill>
                <a:latin typeface="+mj-lt"/>
                <a:cs typeface="Arial" charset="0"/>
              </a:rPr>
              <a:t>и творческого потенциала детей</a:t>
            </a:r>
            <a:endParaRPr lang="en-US" sz="18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+mj-lt"/>
                <a:cs typeface="Arial" charset="0"/>
              </a:rPr>
              <a:t>В РАМКАХ НАЦИОНАЛЬНОГО ПРОЕКТА «Образование»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59882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1475656" y="935008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116632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Users\molod10\Desktop\6046147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E8EA"/>
              </a:clrFrom>
              <a:clrTo>
                <a:srgbClr val="E3E8EA">
                  <a:alpha val="0"/>
                </a:srgbClr>
              </a:clrTo>
            </a:clrChange>
          </a:blip>
          <a:srcRect l="64512" t="13702" r="13312" b="62808"/>
          <a:stretch>
            <a:fillRect/>
          </a:stretch>
        </p:blipFill>
        <p:spPr bwMode="auto">
          <a:xfrm rot="1749944">
            <a:off x="104504" y="4757250"/>
            <a:ext cx="791058" cy="784521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99592" y="4932457"/>
            <a:ext cx="357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sym typeface="Century Gothic" pitchFamily="34" charset="0"/>
              </a:rPr>
              <a:t>Детский </a:t>
            </a:r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технопарк «</a:t>
            </a:r>
            <a:r>
              <a:rPr lang="ru-RU" sz="1600" dirty="0" err="1" smtClean="0">
                <a:solidFill>
                  <a:schemeClr val="tx2"/>
                </a:solidFill>
                <a:sym typeface="Century Gothic" pitchFamily="34" charset="0"/>
              </a:rPr>
              <a:t>Кванториум</a:t>
            </a:r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», </a:t>
            </a:r>
          </a:p>
          <a:p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г. </a:t>
            </a:r>
            <a:r>
              <a:rPr lang="ru-RU" sz="1600" dirty="0">
                <a:solidFill>
                  <a:schemeClr val="tx2"/>
                </a:solidFill>
                <a:sym typeface="Century Gothic" pitchFamily="34" charset="0"/>
              </a:rPr>
              <a:t>Н</a:t>
            </a:r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овочебоксарск</a:t>
            </a:r>
            <a:endParaRPr lang="ru-RU" sz="1600" dirty="0">
              <a:solidFill>
                <a:schemeClr val="tx2"/>
              </a:solidFill>
              <a:sym typeface="Century Gothic" pitchFamily="34" charset="0"/>
            </a:endParaRPr>
          </a:p>
        </p:txBody>
      </p:sp>
      <p:pic>
        <p:nvPicPr>
          <p:cNvPr id="14" name="Picture 7" descr="D:\Users\molod10\Desktop\logo-white (1).png"/>
          <p:cNvPicPr>
            <a:picLocks noChangeAspect="1" noChangeArrowheads="1"/>
          </p:cNvPicPr>
          <p:nvPr/>
        </p:nvPicPr>
        <p:blipFill>
          <a:blip r:embed="rId4" cstate="print"/>
          <a:srcRect b="11169"/>
          <a:stretch>
            <a:fillRect/>
          </a:stretch>
        </p:blipFill>
        <p:spPr bwMode="auto">
          <a:xfrm>
            <a:off x="4835387" y="4401300"/>
            <a:ext cx="636705" cy="6367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99592" y="209394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sym typeface="Century Gothic" pitchFamily="34" charset="0"/>
              </a:rPr>
              <a:t>Центр по выявлению </a:t>
            </a:r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и </a:t>
            </a:r>
            <a:r>
              <a:rPr lang="ru-RU" sz="1600" dirty="0">
                <a:solidFill>
                  <a:schemeClr val="tx2"/>
                </a:solidFill>
                <a:sym typeface="Century Gothic" pitchFamily="34" charset="0"/>
              </a:rPr>
              <a:t>поддержке </a:t>
            </a:r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одаренных детей</a:t>
            </a:r>
            <a:endParaRPr lang="ru-RU" sz="1600" dirty="0">
              <a:solidFill>
                <a:schemeClr val="tx2"/>
              </a:solidFill>
              <a:sym typeface="Century Gothic" pitchFamily="34" charset="0"/>
            </a:endParaRPr>
          </a:p>
        </p:txBody>
      </p:sp>
      <p:pic>
        <p:nvPicPr>
          <p:cNvPr id="16" name="Picture 8" descr="D:\Users\molod10\Desktop\6046147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E8EA"/>
              </a:clrFrom>
              <a:clrTo>
                <a:srgbClr val="E3E8EA">
                  <a:alpha val="0"/>
                </a:srgbClr>
              </a:clrTo>
            </a:clrChange>
          </a:blip>
          <a:srcRect l="39897" t="64067" r="38620" b="13584"/>
          <a:stretch>
            <a:fillRect/>
          </a:stretch>
        </p:blipFill>
        <p:spPr bwMode="auto">
          <a:xfrm>
            <a:off x="116695" y="3883175"/>
            <a:ext cx="785838" cy="841969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78322" y="3966155"/>
            <a:ext cx="333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sym typeface="Century Gothic" pitchFamily="34" charset="0"/>
              </a:rPr>
              <a:t>Центр развития современных компетенций </a:t>
            </a:r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детей </a:t>
            </a:r>
          </a:p>
          <a:p>
            <a:r>
              <a:rPr lang="ru-RU" sz="1600" dirty="0" smtClean="0">
                <a:solidFill>
                  <a:schemeClr val="tx2"/>
                </a:solidFill>
                <a:sym typeface="Century Gothic" pitchFamily="34" charset="0"/>
              </a:rPr>
              <a:t>на базе ЧГУ им. И.Н. Ульянова</a:t>
            </a:r>
            <a:endParaRPr lang="ru-RU" sz="1600" dirty="0">
              <a:solidFill>
                <a:schemeClr val="tx2"/>
              </a:solidFill>
              <a:sym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25010" y="2060848"/>
            <a:ext cx="2607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Центр </a:t>
            </a:r>
            <a:r>
              <a:rPr lang="ru-RU" sz="1600" dirty="0" smtClean="0">
                <a:solidFill>
                  <a:schemeClr val="tx2"/>
                </a:solidFill>
              </a:rPr>
              <a:t>цифрового </a:t>
            </a:r>
            <a:r>
              <a:rPr lang="ru-RU" sz="1600" dirty="0">
                <a:solidFill>
                  <a:schemeClr val="tx2"/>
                </a:solidFill>
              </a:rPr>
              <a:t>образования </a:t>
            </a:r>
            <a:r>
              <a:rPr lang="ru-RU" sz="1600" dirty="0" smtClean="0">
                <a:solidFill>
                  <a:schemeClr val="tx2"/>
                </a:solidFill>
              </a:rPr>
              <a:t>«</a:t>
            </a:r>
            <a:r>
              <a:rPr lang="ru-RU" sz="1600" dirty="0">
                <a:solidFill>
                  <a:schemeClr val="tx2"/>
                </a:solidFill>
              </a:rPr>
              <a:t>IT-куб</a:t>
            </a:r>
            <a:r>
              <a:rPr lang="ru-RU" sz="1600" dirty="0" smtClean="0">
                <a:solidFill>
                  <a:schemeClr val="tx2"/>
                </a:solidFill>
              </a:rPr>
              <a:t>»,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г. Канаш и </a:t>
            </a:r>
            <a:r>
              <a:rPr lang="ru-RU" sz="1600" dirty="0" err="1" smtClean="0">
                <a:solidFill>
                  <a:schemeClr val="tx2"/>
                </a:solidFill>
              </a:rPr>
              <a:t>Канашский</a:t>
            </a:r>
            <a:r>
              <a:rPr lang="ru-RU" sz="1600" dirty="0" smtClean="0">
                <a:solidFill>
                  <a:schemeClr val="tx2"/>
                </a:solidFill>
              </a:rPr>
              <a:t> район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0" name="Picture 3" descr="C:\Users\molod8\Desktop\22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46" y="2092736"/>
            <a:ext cx="6953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536815" y="4304155"/>
            <a:ext cx="302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40 Центров «Точка роста» </a:t>
            </a:r>
            <a:r>
              <a:rPr lang="ru-RU" sz="1600" dirty="0">
                <a:solidFill>
                  <a:schemeClr val="tx2"/>
                </a:solidFill>
              </a:rPr>
              <a:t>в сельских </a:t>
            </a:r>
            <a:r>
              <a:rPr lang="ru-RU" sz="1600" dirty="0" smtClean="0">
                <a:solidFill>
                  <a:schemeClr val="tx2"/>
                </a:solidFill>
              </a:rPr>
              <a:t>школах (2020 год – 42 Центра)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3" name="Picture 2" descr="C:\Users\molod8\Desktop\3333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1"/>
          <a:stretch/>
        </p:blipFill>
        <p:spPr bwMode="auto">
          <a:xfrm>
            <a:off x="107504" y="2047905"/>
            <a:ext cx="887752" cy="6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02532" y="3004908"/>
            <a:ext cx="3640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Модельный </a:t>
            </a:r>
            <a:r>
              <a:rPr lang="ru-RU" sz="1600" dirty="0" smtClean="0">
                <a:solidFill>
                  <a:schemeClr val="tx2"/>
                </a:solidFill>
              </a:rPr>
              <a:t>центр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дополнительного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образования </a:t>
            </a:r>
            <a:r>
              <a:rPr lang="ru-RU" sz="1600" dirty="0">
                <a:solidFill>
                  <a:schemeClr val="tx2"/>
                </a:solidFill>
              </a:rPr>
              <a:t>детей</a:t>
            </a:r>
          </a:p>
        </p:txBody>
      </p:sp>
      <p:pic>
        <p:nvPicPr>
          <p:cNvPr id="25" name="Picture 4" descr="ÐÐ°ÑÑÐ¸Ð½ÐºÐ¸ Ð¿Ð¾ Ð·Ð°Ð¿ÑÐ¾ÑÑ Ð´Ð¾Ð¿Ð¾Ð»Ð½Ð¸ÑÐµÐ»ÑÐ½Ð¾Ðµ Ð¾Ð±ÑÐ°Ð·Ð¾Ð²Ð°Ð½Ð¸Ðµ Ð´ÐµÑÐµÐ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6916"/>
            <a:ext cx="640116" cy="6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18"/>
          <p:cNvSpPr txBox="1"/>
          <p:nvPr/>
        </p:nvSpPr>
        <p:spPr>
          <a:xfrm>
            <a:off x="4543194" y="3717032"/>
            <a:ext cx="356998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0" algn="ctr">
              <a:lnSpc>
                <a:spcPts val="1500"/>
              </a:lnSpc>
            </a:pPr>
            <a:r>
              <a:rPr lang="ru-RU" sz="1600" spc="15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СОВРЕМЕННАЯ ШКОЛА</a:t>
            </a:r>
          </a:p>
        </p:txBody>
      </p:sp>
      <p:sp>
        <p:nvSpPr>
          <p:cNvPr id="29" name="object 16"/>
          <p:cNvSpPr/>
          <p:nvPr/>
        </p:nvSpPr>
        <p:spPr>
          <a:xfrm>
            <a:off x="5148884" y="3645024"/>
            <a:ext cx="2375444" cy="45719"/>
          </a:xfrm>
          <a:custGeom>
            <a:avLst/>
            <a:gdLst/>
            <a:ahLst/>
            <a:cxnLst/>
            <a:rect l="l" t="t" r="r" b="b"/>
            <a:pathLst>
              <a:path w="5965825">
                <a:moveTo>
                  <a:pt x="0" y="0"/>
                </a:moveTo>
                <a:lnTo>
                  <a:pt x="5965621" y="0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6"/>
          <p:cNvSpPr/>
          <p:nvPr/>
        </p:nvSpPr>
        <p:spPr>
          <a:xfrm>
            <a:off x="5220892" y="3959345"/>
            <a:ext cx="2375444" cy="45719"/>
          </a:xfrm>
          <a:custGeom>
            <a:avLst/>
            <a:gdLst/>
            <a:ahLst/>
            <a:cxnLst/>
            <a:rect l="l" t="t" r="r" b="b"/>
            <a:pathLst>
              <a:path w="5965825">
                <a:moveTo>
                  <a:pt x="0" y="0"/>
                </a:moveTo>
                <a:lnTo>
                  <a:pt x="5965621" y="0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8"/>
          <p:cNvSpPr txBox="1"/>
          <p:nvPr/>
        </p:nvSpPr>
        <p:spPr>
          <a:xfrm>
            <a:off x="4572000" y="1556792"/>
            <a:ext cx="428702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0" algn="ctr">
              <a:lnSpc>
                <a:spcPts val="1500"/>
              </a:lnSpc>
            </a:pPr>
            <a:r>
              <a:rPr lang="ru-RU" sz="1600" spc="15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ЦИФРОВАЯ ОБРАЗОВАТЕЛЬНАЯ СРЕДА</a:t>
            </a:r>
          </a:p>
        </p:txBody>
      </p:sp>
      <p:sp>
        <p:nvSpPr>
          <p:cNvPr id="32" name="object 16"/>
          <p:cNvSpPr/>
          <p:nvPr/>
        </p:nvSpPr>
        <p:spPr>
          <a:xfrm>
            <a:off x="5301284" y="1484784"/>
            <a:ext cx="2375444" cy="45719"/>
          </a:xfrm>
          <a:custGeom>
            <a:avLst/>
            <a:gdLst/>
            <a:ahLst/>
            <a:cxnLst/>
            <a:rect l="l" t="t" r="r" b="b"/>
            <a:pathLst>
              <a:path w="5965825">
                <a:moveTo>
                  <a:pt x="0" y="0"/>
                </a:moveTo>
                <a:lnTo>
                  <a:pt x="5965621" y="0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6"/>
          <p:cNvSpPr/>
          <p:nvPr/>
        </p:nvSpPr>
        <p:spPr>
          <a:xfrm>
            <a:off x="5373292" y="1799105"/>
            <a:ext cx="2375444" cy="45719"/>
          </a:xfrm>
          <a:custGeom>
            <a:avLst/>
            <a:gdLst/>
            <a:ahLst/>
            <a:cxnLst/>
            <a:rect l="l" t="t" r="r" b="b"/>
            <a:pathLst>
              <a:path w="5965825">
                <a:moveTo>
                  <a:pt x="0" y="0"/>
                </a:moveTo>
                <a:lnTo>
                  <a:pt x="5965621" y="0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8"/>
          <p:cNvSpPr txBox="1"/>
          <p:nvPr/>
        </p:nvSpPr>
        <p:spPr>
          <a:xfrm>
            <a:off x="-36512" y="1628800"/>
            <a:ext cx="428702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0" algn="ctr">
              <a:lnSpc>
                <a:spcPts val="1500"/>
              </a:lnSpc>
            </a:pPr>
            <a:r>
              <a:rPr lang="ru-RU" sz="1600" spc="15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УСПЕХ КАЖДОГО РЕБЕНКА</a:t>
            </a:r>
          </a:p>
        </p:txBody>
      </p:sp>
      <p:sp>
        <p:nvSpPr>
          <p:cNvPr id="35" name="object 16"/>
          <p:cNvSpPr/>
          <p:nvPr/>
        </p:nvSpPr>
        <p:spPr>
          <a:xfrm>
            <a:off x="692772" y="1556792"/>
            <a:ext cx="2375444" cy="45719"/>
          </a:xfrm>
          <a:custGeom>
            <a:avLst/>
            <a:gdLst/>
            <a:ahLst/>
            <a:cxnLst/>
            <a:rect l="l" t="t" r="r" b="b"/>
            <a:pathLst>
              <a:path w="5965825">
                <a:moveTo>
                  <a:pt x="0" y="0"/>
                </a:moveTo>
                <a:lnTo>
                  <a:pt x="5965621" y="0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6"/>
          <p:cNvSpPr/>
          <p:nvPr/>
        </p:nvSpPr>
        <p:spPr>
          <a:xfrm>
            <a:off x="764780" y="1871113"/>
            <a:ext cx="2375444" cy="45719"/>
          </a:xfrm>
          <a:custGeom>
            <a:avLst/>
            <a:gdLst/>
            <a:ahLst/>
            <a:cxnLst/>
            <a:rect l="l" t="t" r="r" b="b"/>
            <a:pathLst>
              <a:path w="5965825">
                <a:moveTo>
                  <a:pt x="0" y="0"/>
                </a:moveTo>
                <a:lnTo>
                  <a:pt x="5965621" y="0"/>
                </a:lnTo>
              </a:path>
            </a:pathLst>
          </a:custGeom>
          <a:ln w="12700">
            <a:solidFill>
              <a:srgbClr val="D6D9D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9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/>
          <p:cNvSpPr txBox="1">
            <a:spLocks/>
          </p:cNvSpPr>
          <p:nvPr/>
        </p:nvSpPr>
        <p:spPr>
          <a:xfrm>
            <a:off x="8387884" y="582117"/>
            <a:ext cx="646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A83A2C4-EAEE-0541-80F0-7D439BD8E73A}" type="slidenum">
              <a:rPr lang="ru-RU" sz="2400">
                <a:solidFill>
                  <a:srgbClr val="00B2A9"/>
                </a:solidFill>
                <a:latin typeface="Arial"/>
                <a:cs typeface="Arial"/>
              </a:rPr>
              <a:pPr/>
              <a:t>9</a:t>
            </a:fld>
            <a:endParaRPr lang="ru-RU" sz="24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1052737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" y="61414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99026" y="404664"/>
            <a:ext cx="7491413" cy="476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 b="1" cap="all" dirty="0">
                <a:solidFill>
                  <a:schemeClr val="tx2"/>
                </a:solidFill>
                <a:latin typeface="+mj-lt"/>
              </a:rPr>
              <a:t>Эффективность участия в региональном этапе олимпиады В 2018-2019 учебном 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1844182"/>
              </p:ext>
            </p:extLst>
          </p:nvPr>
        </p:nvGraphicFramePr>
        <p:xfrm>
          <a:off x="85119" y="1098456"/>
          <a:ext cx="9058881" cy="57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54824</TotalTime>
  <Words>508</Words>
  <Application>Microsoft Office PowerPoint</Application>
  <PresentationFormat>Экран (4:3)</PresentationFormat>
  <Paragraphs>109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 Минэк2016</vt:lpstr>
      <vt:lpstr>Шмуц-лист</vt:lpstr>
      <vt:lpstr>1_Внутренние страницы 2</vt:lpstr>
      <vt:lpstr>Минэко 2017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Минобразования Столярова Марина Григорьевна obrazov3</cp:lastModifiedBy>
  <cp:revision>769</cp:revision>
  <cp:lastPrinted>2019-06-25T09:07:39Z</cp:lastPrinted>
  <dcterms:created xsi:type="dcterms:W3CDTF">2017-04-10T17:00:47Z</dcterms:created>
  <dcterms:modified xsi:type="dcterms:W3CDTF">2019-12-17T13:17:49Z</dcterms:modified>
</cp:coreProperties>
</file>