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sldIdLst>
    <p:sldId id="258" r:id="rId2"/>
    <p:sldId id="300" r:id="rId3"/>
    <p:sldId id="269" r:id="rId4"/>
    <p:sldId id="259" r:id="rId5"/>
    <p:sldId id="270" r:id="rId6"/>
    <p:sldId id="260" r:id="rId7"/>
    <p:sldId id="261" r:id="rId8"/>
    <p:sldId id="262" r:id="rId9"/>
    <p:sldId id="263" r:id="rId10"/>
    <p:sldId id="264" r:id="rId11"/>
    <p:sldId id="265" r:id="rId12"/>
    <p:sldId id="266" r:id="rId13"/>
    <p:sldId id="267" r:id="rId14"/>
    <p:sldId id="317" r:id="rId15"/>
    <p:sldId id="315" r:id="rId16"/>
    <p:sldId id="271" r:id="rId17"/>
    <p:sldId id="268" r:id="rId18"/>
    <p:sldId id="272" r:id="rId19"/>
    <p:sldId id="273" r:id="rId20"/>
    <p:sldId id="274" r:id="rId21"/>
    <p:sldId id="275" r:id="rId22"/>
    <p:sldId id="276" r:id="rId23"/>
    <p:sldId id="277" r:id="rId24"/>
    <p:sldId id="278" r:id="rId25"/>
    <p:sldId id="279" r:id="rId26"/>
    <p:sldId id="285" r:id="rId27"/>
    <p:sldId id="286" r:id="rId28"/>
    <p:sldId id="280" r:id="rId29"/>
    <p:sldId id="281" r:id="rId30"/>
    <p:sldId id="282" r:id="rId31"/>
    <p:sldId id="283" r:id="rId32"/>
    <p:sldId id="310" r:id="rId33"/>
    <p:sldId id="284" r:id="rId34"/>
    <p:sldId id="287" r:id="rId35"/>
    <p:sldId id="288" r:id="rId36"/>
    <p:sldId id="289" r:id="rId37"/>
    <p:sldId id="291" r:id="rId38"/>
    <p:sldId id="290" r:id="rId39"/>
    <p:sldId id="292" r:id="rId40"/>
    <p:sldId id="293" r:id="rId41"/>
    <p:sldId id="294" r:id="rId42"/>
    <p:sldId id="295" r:id="rId43"/>
    <p:sldId id="296" r:id="rId44"/>
    <p:sldId id="297" r:id="rId45"/>
    <p:sldId id="298" r:id="rId46"/>
    <p:sldId id="299" r:id="rId47"/>
    <p:sldId id="309" r:id="rId48"/>
    <p:sldId id="311" r:id="rId49"/>
    <p:sldId id="312" r:id="rId50"/>
    <p:sldId id="301" r:id="rId51"/>
    <p:sldId id="302" r:id="rId52"/>
    <p:sldId id="303" r:id="rId53"/>
    <p:sldId id="304" r:id="rId54"/>
    <p:sldId id="306" r:id="rId55"/>
    <p:sldId id="307" r:id="rId56"/>
    <p:sldId id="308" r:id="rId57"/>
    <p:sldId id="313" r:id="rId58"/>
    <p:sldId id="314" r:id="rId59"/>
    <p:sldId id="316" r:id="rId6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4399" autoAdjust="0"/>
  </p:normalViewPr>
  <p:slideViewPr>
    <p:cSldViewPr snapToGrid="0" showGuides="1">
      <p:cViewPr varScale="1">
        <p:scale>
          <a:sx n="59" d="100"/>
          <a:sy n="59" d="100"/>
        </p:scale>
        <p:origin x="1452" y="4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5F5AB0-B533-4702-A699-1A5C682F18E8}" type="datetimeFigureOut">
              <a:rPr lang="ru-RU" smtClean="0"/>
              <a:t>24.05.2019</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A7F9B-E661-4F2D-92A5-8D9DDE6C8121}" type="slidenum">
              <a:rPr lang="ru-RU" smtClean="0"/>
              <a:t>‹#›</a:t>
            </a:fld>
            <a:endParaRPr lang="ru-RU"/>
          </a:p>
        </p:txBody>
      </p:sp>
    </p:spTree>
    <p:extLst>
      <p:ext uri="{BB962C8B-B14F-4D97-AF65-F5344CB8AC3E}">
        <p14:creationId xmlns:p14="http://schemas.microsoft.com/office/powerpoint/2010/main" val="403025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P271"/><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ru-RU" altLang="ru-RU" dirty="0" smtClean="0"/>
              <a:t>Титульный слайд для видео</a:t>
            </a:r>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EF5B7A-A6CA-4A18-9270-84DB2B7B98B6}" type="slidenum">
              <a:rPr lang="ru-RU" altLang="ru-RU">
                <a:solidFill>
                  <a:prstClr val="black"/>
                </a:solidFill>
              </a:rPr>
              <a:pPr fontAlgn="base">
                <a:spcBef>
                  <a:spcPct val="0"/>
                </a:spcBef>
                <a:spcAft>
                  <a:spcPct val="0"/>
                </a:spcAft>
              </a:pPr>
              <a:t>1</a:t>
            </a:fld>
            <a:endParaRPr lang="ru-RU" altLang="ru-RU">
              <a:solidFill>
                <a:prstClr val="black"/>
              </a:solidFill>
            </a:endParaRPr>
          </a:p>
        </p:txBody>
      </p:sp>
    </p:spTree>
    <p:extLst>
      <p:ext uri="{BB962C8B-B14F-4D97-AF65-F5344CB8AC3E}">
        <p14:creationId xmlns:p14="http://schemas.microsoft.com/office/powerpoint/2010/main" val="12215036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сокращен и срок для обжалования действий заказчика и уполномоченного органа (учреждения): если раньше на это отводилось 10 дней с момента публикации протокола рассмотрения заявок или итогового протокола, то сейчас — всего 5.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13</a:t>
            </a:fld>
            <a:endParaRPr lang="ru-RU"/>
          </a:p>
        </p:txBody>
      </p:sp>
    </p:spTree>
    <p:extLst>
      <p:ext uri="{BB962C8B-B14F-4D97-AF65-F5344CB8AC3E}">
        <p14:creationId xmlns:p14="http://schemas.microsoft.com/office/powerpoint/2010/main" val="139004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dirty="0" smtClean="0"/>
              <a:t>сокращен и срок для обжалования действий заказчика и уполномоченного органа (учреждения): если раньше на это отводилось 10 дней с момента публикации протокола рассмотрения заявок или итогового протокола, то сейчас — всего 5.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14</a:t>
            </a:fld>
            <a:endParaRPr lang="ru-RU"/>
          </a:p>
        </p:txBody>
      </p:sp>
    </p:spTree>
    <p:extLst>
      <p:ext uri="{BB962C8B-B14F-4D97-AF65-F5344CB8AC3E}">
        <p14:creationId xmlns:p14="http://schemas.microsoft.com/office/powerpoint/2010/main" val="123894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07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Срок начала работы государственной информационной системы, фиксирующей действия (либо бездействие) участников контрактной системы, осуществляемые в ЕИС, перенесен на 01.01.2020 (ранее предполагалось, что эта информационная система будет использоваться с 01.10.2019).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15</a:t>
            </a:fld>
            <a:endParaRPr lang="ru-RU"/>
          </a:p>
        </p:txBody>
      </p:sp>
    </p:spTree>
    <p:extLst>
      <p:ext uri="{BB962C8B-B14F-4D97-AF65-F5344CB8AC3E}">
        <p14:creationId xmlns:p14="http://schemas.microsoft.com/office/powerpoint/2010/main" val="3317626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a:p>
            <a:r>
              <a:rPr lang="ru-RU" dirty="0" smtClean="0"/>
              <a:t>Жалобы, поданные участниками закупок, сведения о которых включены в РНП , будут возвращаться таким участникам без рассмотрения . Но при одном условии: в закупке, на которую подана жалоба, должно быть установлено требование об отсутствии участников закупки в РНП</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17</a:t>
            </a:fld>
            <a:endParaRPr lang="ru-RU"/>
          </a:p>
        </p:txBody>
      </p:sp>
    </p:spTree>
    <p:extLst>
      <p:ext uri="{BB962C8B-B14F-4D97-AF65-F5344CB8AC3E}">
        <p14:creationId xmlns:p14="http://schemas.microsoft.com/office/powerpoint/2010/main" val="3969192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Вводится запрет на совмещение функций контрольного органа и уполномоченного органа. Исключение составляют контрольные органы городских округов, муниципальных районов, а также органы контроля, наделенные Президентом РФ, Правительством РФ, федеральным органом исполнительной власти, органом исполнительной власти субъекта РФ, органом местного самоуправления полномочиями на осуществление функций уполномоченных органов. Для должностных лиц таких органов предусмотрен запрет на совмещение в одном лице полномочий контрактного управляющего и функций по осуществлению контроля.</a:t>
            </a:r>
          </a:p>
          <a:p>
            <a:r>
              <a:rPr lang="ru-RU" sz="1200" kern="1200" dirty="0" smtClean="0">
                <a:solidFill>
                  <a:schemeClr val="tx1"/>
                </a:solidFill>
                <a:effectLst/>
                <a:latin typeface="+mn-lt"/>
                <a:ea typeface="+mn-ea"/>
                <a:cs typeface="+mn-cs"/>
              </a:rPr>
              <a:t>Ст. 99 Закона № 44-ФЗ дополнена ч. 1.1, 1.2.</a:t>
            </a:r>
          </a:p>
          <a:p>
            <a:r>
              <a:rPr lang="ru-RU" sz="1200" kern="1200" dirty="0" smtClean="0">
                <a:solidFill>
                  <a:schemeClr val="tx1"/>
                </a:solidFill>
                <a:effectLst/>
                <a:latin typeface="+mn-lt"/>
                <a:ea typeface="+mn-ea"/>
                <a:cs typeface="+mn-cs"/>
              </a:rPr>
              <a:t>На основании соглашений между субъектами РФ и находящимися </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18</a:t>
            </a:fld>
            <a:endParaRPr lang="ru-RU"/>
          </a:p>
        </p:txBody>
      </p:sp>
    </p:spTree>
    <p:extLst>
      <p:ext uri="{BB962C8B-B14F-4D97-AF65-F5344CB8AC3E}">
        <p14:creationId xmlns:p14="http://schemas.microsoft.com/office/powerpoint/2010/main" val="193462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На основании соглашений между субъектами РФ и находящимися на их территориях муниципальными образованиями органы исполнительной власти субъекта РФ, уполномоченные на осуществление контроля в сфере закупок, вправе осуществлять полномочия органов местного самоуправления муниципального района и городского округа, уполномоченных на осуществление контроля в сфере закупок</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19</a:t>
            </a:fld>
            <a:endParaRPr lang="ru-RU"/>
          </a:p>
        </p:txBody>
      </p:sp>
    </p:spTree>
    <p:extLst>
      <p:ext uri="{BB962C8B-B14F-4D97-AF65-F5344CB8AC3E}">
        <p14:creationId xmlns:p14="http://schemas.microsoft.com/office/powerpoint/2010/main" val="3920576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Устанавливаются требования к порядку осуществления контроля в сфере закупок, который будет принят Правительством РФ. Порядок должен будет предусматривать:</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организации, предмет, форму, сроки, периодичность проведения проверок, порядок оформления результатов таких проверок. При этом при организации и осуществлении проверок учитывается отнесение субъекта контроля к определенной категории риска с учетом оценки вероятности несоблюдения соответствующих требований, установленных законодательством РФ и иными нормативными правовыми актами о контрактной системе</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критерии отнесения субъекта контроля к определенной категории риска;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сроки направления и исполнения предписаний контрольных органов в сфере закупок;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перечень должностных лиц, уполномоченных на проведение проверок, их права, обязанности и ответственность;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действий контрольных органов в сфере закупок, их должностных лиц при неисполнении субъектами контроля предписаний таких органов контроля, а также при получении информации о совершении субъектами контроля действий (бездействия), содержащих признаки адм. правонарушения или уголовного преступления;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порядок использования ЕИС, а также ведения документооборота в ЕИС при осуществлении контроля.</a:t>
            </a:r>
          </a:p>
          <a:p>
            <a:pPr marL="0" lvl="0" indent="0">
              <a:buFont typeface="Arial" panose="020B0604020202020204" pitchFamily="34" charset="0"/>
              <a:buNone/>
            </a:pPr>
            <a:endParaRPr lang="ru-RU" sz="1200" kern="1200" dirty="0" smtClean="0">
              <a:solidFill>
                <a:schemeClr val="tx1"/>
              </a:solidFill>
              <a:effectLst/>
              <a:latin typeface="+mn-lt"/>
              <a:ea typeface="+mn-ea"/>
              <a:cs typeface="+mn-cs"/>
            </a:endParaRPr>
          </a:p>
          <a:p>
            <a:r>
              <a:rPr lang="ru-RU" sz="1200" kern="1200" dirty="0" smtClean="0">
                <a:solidFill>
                  <a:schemeClr val="tx1"/>
                </a:solidFill>
                <a:effectLst/>
                <a:latin typeface="+mn-lt"/>
                <a:ea typeface="+mn-ea"/>
                <a:cs typeface="+mn-cs"/>
              </a:rPr>
              <a:t>Расшифровывается, в каких случаях контрольный орган в сфере закупок вправе провести проверку со ссылкой на «получение информации о признаках нарушения законодательства РФ и иных НПА о контрактной системе»:</a:t>
            </a:r>
          </a:p>
          <a:p>
            <a:pPr lvl="0"/>
            <a:r>
              <a:rPr lang="ru-RU" sz="1200" kern="1200" dirty="0" smtClean="0">
                <a:solidFill>
                  <a:schemeClr val="tx1"/>
                </a:solidFill>
                <a:effectLst/>
                <a:latin typeface="+mn-lt"/>
                <a:ea typeface="+mn-ea"/>
                <a:cs typeface="+mn-cs"/>
              </a:rPr>
              <a:t>по заявлению (сообщению) ФЛ, ЮЛ либо общественного объединения (объединения ЮЛ), осуществляющих общественный контроль, в котором указывается на наличие признаков нарушения законодательства РФ и иных НПА о контрактной системе;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при самостоятельном обнаружении признаков нарушения законодательства РФ и иных НПА о контрактной системе контрольным органом; </a:t>
            </a:r>
          </a:p>
          <a:p>
            <a:pPr marL="171450" lvl="0" indent="-171450">
              <a:buFont typeface="Arial" panose="020B0604020202020204" pitchFamily="34" charset="0"/>
              <a:buChar char="•"/>
            </a:pPr>
            <a:r>
              <a:rPr lang="ru-RU" sz="1200" kern="1200" dirty="0" smtClean="0">
                <a:solidFill>
                  <a:schemeClr val="tx1"/>
                </a:solidFill>
                <a:effectLst/>
                <a:latin typeface="+mn-lt"/>
                <a:ea typeface="+mn-ea"/>
                <a:cs typeface="+mn-cs"/>
              </a:rPr>
              <a:t>по сообщению средства массовой информации, в котором указывается на наличие признаков нарушения законодательства РФ и иных НПА о контрактной системе.</a:t>
            </a:r>
          </a:p>
          <a:p>
            <a:r>
              <a:rPr lang="ru-RU" sz="1200" kern="1200" dirty="0" smtClean="0">
                <a:solidFill>
                  <a:schemeClr val="tx1"/>
                </a:solidFill>
                <a:effectLst/>
                <a:latin typeface="+mn-lt"/>
                <a:ea typeface="+mn-ea"/>
                <a:cs typeface="+mn-cs"/>
              </a:rPr>
              <a:t>См. новую редакцию п. 2 ч. 15 ст. 99 Закона № 44-ФЗ.</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20</a:t>
            </a:fld>
            <a:endParaRPr lang="ru-RU"/>
          </a:p>
        </p:txBody>
      </p:sp>
    </p:spTree>
    <p:extLst>
      <p:ext uri="{BB962C8B-B14F-4D97-AF65-F5344CB8AC3E}">
        <p14:creationId xmlns:p14="http://schemas.microsoft.com/office/powerpoint/2010/main" val="17609454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настоящее время провести закупку с параметром «количество необходимых товаров, объем работ или услуг заранее неизвестно» можно только в строго определенных случаях, перечисленных в п. 2 ст. 42 Закона № 44-ФЗ. «Без указания объема» могут быть закуплены:</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работы по техническому обслуживанию и (или) ремонту техники, оборудования;</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связи;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юридические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медицинские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образовательные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общественного питания;</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переводчика;</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по перевозкам грузов, пассажиров и багажа;</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гостиничные услуги;</a:t>
            </a:r>
          </a:p>
          <a:p>
            <a:pPr marL="342900" lvl="0" indent="-342900" algn="just">
              <a:lnSpc>
                <a:spcPct val="115000"/>
              </a:lnSpc>
              <a:spcAft>
                <a:spcPts val="0"/>
              </a:spcAft>
              <a:buFont typeface="+mj-lt"/>
              <a:buAutoNum type="arabicParenR"/>
            </a:pPr>
            <a:r>
              <a:rPr lang="ru-RU" sz="1200" dirty="0" smtClean="0">
                <a:solidFill>
                  <a:srgbClr val="000000"/>
                </a:solidFill>
                <a:effectLst/>
                <a:latin typeface="Times New Roman" panose="02020603050405020304" pitchFamily="18" charset="0"/>
                <a:ea typeface="Calibri" panose="020F0502020204030204" pitchFamily="34" charset="0"/>
              </a:rPr>
              <a:t>услуги по проведению оценки.</a:t>
            </a: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таких ограничений больше не будет. Заказчики смогут по своему усмотрению определять, в каких случаях невозможно определить количество закупаемых товаров, объем работ или услуг. В этих случаях в ЕИС будут указываться: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начальная цена единицы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начальная сумма цен единиц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максимальное значение цены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Эти величины определяются заказчиком с учетом требований к закупаемым ТРУ, предусмотренных актами нормирования в сфере закупок (ст. 19 Закона № 44-ФЗ), при этом цена единицы ТРУ обосновывается по правилам ст. 22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размер обеспечения заявки и обеспечения исполнения контракта рассчитывается от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максимального значения цены контракта</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а в контракте предусматривается порядок определения количества поставляемого товара, объема</a:t>
            </a:r>
            <a:r>
              <a:rPr lang="ru-RU" sz="12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выполняемой работы, оказываемой услуги на основании заявок заказчика.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заключении контракта в проект контракта будет включаться (с использованием ЕИС) максимальное значение цены контракта и цена единицы ТРУ. Цена единицы ТРУ будет определяться путем уменьшения начальной цены таких единиц, указанных в извещении, пропорционально снижению начальной суммы цен единиц ТРУ в ходе конкурентной процедуры.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Соответственно, по всему тексту Закона № 44-ФЗ пары терминов «НМЦК» и «начальная сумма цен единиц ТРУ», «цена контракта» и «сумма цен единиц ТРУ» отныне используются на паритетных началах. Например, определено, что в случае закупок «без объема»: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вместо «твердой цены» в контракте указываются цены единиц ТРУ и максимальное значение цены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антидемпинговые меры применяются в случае предложения участником закупки суммы цен единиц ТРУ, которая на 25% и более ниже начальной суммы цен указанных единиц;</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преимущества организациям инвалидов, учреждениям и предприятиям уголовно-исполнительной системы предоставляются в отношении суммы цен единиц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критерием оценки заявок и окончательных предложений является сумма цен единиц ТРУ, и т. д.</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Есть лишь один случай, когда нельзя будет объявить закупку «без объема» сразу после </a:t>
            </a:r>
            <a:r>
              <a:rPr lang="ru-RU" sz="1200" b="1" dirty="0" smtClean="0">
                <a:solidFill>
                  <a:srgbClr val="000000"/>
                </a:solidFill>
                <a:effectLst/>
                <a:latin typeface="Times New Roman" panose="02020603050405020304" pitchFamily="18" charset="0"/>
                <a:ea typeface="Calibri" panose="020F0502020204030204" pitchFamily="34" charset="0"/>
              </a:rPr>
              <a:t>1 июля</a:t>
            </a:r>
            <a:r>
              <a:rPr lang="ru-RU" sz="1200" dirty="0" smtClean="0">
                <a:solidFill>
                  <a:srgbClr val="000000"/>
                </a:solidFill>
                <a:effectLst/>
                <a:latin typeface="Times New Roman" panose="02020603050405020304" pitchFamily="18" charset="0"/>
                <a:ea typeface="Calibri" panose="020F0502020204030204" pitchFamily="34" charset="0"/>
              </a:rPr>
              <a:t>. Это закупка </a:t>
            </a:r>
            <a:r>
              <a:rPr lang="ru-RU" sz="1200" i="1" dirty="0" smtClean="0">
                <a:solidFill>
                  <a:srgbClr val="000000"/>
                </a:solidFill>
                <a:effectLst/>
                <a:latin typeface="Times New Roman" panose="02020603050405020304" pitchFamily="18" charset="0"/>
                <a:ea typeface="Calibri" panose="020F0502020204030204" pitchFamily="34" charset="0"/>
              </a:rPr>
              <a:t>лекарственных препаратов</a:t>
            </a:r>
            <a:r>
              <a:rPr lang="ru-RU" sz="1200" dirty="0" smtClean="0">
                <a:solidFill>
                  <a:srgbClr val="000000"/>
                </a:solidFill>
                <a:effectLst/>
                <a:latin typeface="Times New Roman" panose="02020603050405020304" pitchFamily="18" charset="0"/>
                <a:ea typeface="Calibri" panose="020F0502020204030204" pitchFamily="34" charset="0"/>
              </a:rPr>
              <a:t>: не указывать их количество можно будет только с </a:t>
            </a:r>
            <a:r>
              <a:rPr lang="ru-RU" sz="1200" b="1" dirty="0" smtClean="0">
                <a:solidFill>
                  <a:srgbClr val="000000"/>
                </a:solidFill>
                <a:effectLst/>
                <a:latin typeface="Times New Roman" panose="02020603050405020304" pitchFamily="18" charset="0"/>
                <a:ea typeface="Calibri" panose="020F0502020204030204" pitchFamily="34" charset="0"/>
              </a:rPr>
              <a:t>1 октября</a:t>
            </a:r>
            <a:r>
              <a:rPr lang="ru-RU" sz="1200" dirty="0" smtClean="0">
                <a:solidFill>
                  <a:srgbClr val="000000"/>
                </a:solidFill>
                <a:effectLst/>
                <a:latin typeface="Times New Roman" panose="02020603050405020304" pitchFamily="18" charset="0"/>
                <a:ea typeface="Calibri" panose="020F0502020204030204" pitchFamily="34" charset="0"/>
              </a:rPr>
              <a:t>.</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21</a:t>
            </a:fld>
            <a:endParaRPr lang="ru-RU"/>
          </a:p>
        </p:txBody>
      </p:sp>
    </p:spTree>
    <p:extLst>
      <p:ext uri="{BB962C8B-B14F-4D97-AF65-F5344CB8AC3E}">
        <p14:creationId xmlns:p14="http://schemas.microsoft.com/office/powerpoint/2010/main" val="1637349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С 1 июля операторы электронных площадок должны вести реестры аккредитованных участников закупок. В реестр включаются:</a:t>
            </a:r>
          </a:p>
          <a:p>
            <a:r>
              <a:rPr lang="ru-RU" dirty="0" smtClean="0"/>
              <a:t>1) наименование, фирменное наименование (при наличии), если участником закупки является ЮЛ; </a:t>
            </a:r>
          </a:p>
          <a:p>
            <a:r>
              <a:rPr lang="ru-RU" dirty="0" smtClean="0"/>
              <a:t>2) Ф.И.О. (при наличии), если участником закупки является физическое лицо, в т. ч. зарегистрированное в качестве ИП; </a:t>
            </a:r>
          </a:p>
          <a:p>
            <a:r>
              <a:rPr lang="ru-RU" dirty="0" smtClean="0"/>
              <a:t>3) ИНН участника закупки; </a:t>
            </a:r>
          </a:p>
          <a:p>
            <a:r>
              <a:rPr lang="ru-RU" dirty="0" smtClean="0"/>
              <a:t>4) дата аккредитации на электронной площадке; </a:t>
            </a:r>
          </a:p>
          <a:p>
            <a:r>
              <a:rPr lang="ru-RU" dirty="0" smtClean="0"/>
              <a:t>5) иные сведения и документы в случаях, предусмотренных Законом № 44-ФЗ. </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22</a:t>
            </a:fld>
            <a:endParaRPr lang="ru-RU"/>
          </a:p>
        </p:txBody>
      </p:sp>
    </p:spTree>
    <p:extLst>
      <p:ext uri="{BB962C8B-B14F-4D97-AF65-F5344CB8AC3E}">
        <p14:creationId xmlns:p14="http://schemas.microsoft.com/office/powerpoint/2010/main" val="2976970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Правительством РФ определен перечень отдельных видов ТРУ, при закупках которых к участникам закупок предъявляются дополнительные требования (Приложение 1 к ПП РФ от 04.02.2015 № 99). В настоящее время участники закупок прикрепляют документы, подтверждающие их соответствие этим требованиям, непосредственно к своим заявкам; проверка этих документов — прерогатива комиссий по осуществлению закупок, создаваемых заказчиками. С 1 июля этот порядок изменится: </a:t>
            </a:r>
          </a:p>
          <a:p>
            <a:pPr indent="450215" algn="just">
              <a:lnSpc>
                <a:spcPct val="115000"/>
              </a:lnSpc>
              <a:spcAft>
                <a:spcPts val="0"/>
              </a:spcAft>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аккредитованные участники закупок будут направлять подтверждающие документы по каждому виду ТРУ оператору ЭП;</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течение пяти рабочих дней со дня, следующего за днем получения подтверждающих документов, оператор электронной площадки по каждому виду ТРУ, по которому представлены такие документы, принимает решение:</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размещении подтверждающих документов в реестре аккредитованных участников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об отказе в размещении подтверждающих документов в реестре аккредитованных участников закупок.</a:t>
            </a:r>
          </a:p>
          <a:p>
            <a:pPr marL="342900" lvl="0" indent="-342900" algn="just">
              <a:lnSpc>
                <a:spcPct val="115000"/>
              </a:lnSpc>
              <a:spcAft>
                <a:spcPts val="0"/>
              </a:spcAft>
              <a:buFont typeface="Symbol" panose="05050102010706020507" pitchFamily="18" charset="2"/>
              <a:buChar char=""/>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Отказ в размещении подтверждающих документов возможен по следующим основаниям: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 несоответствие перечня представленных документов перечню, предусмотренному ПП РФ № 99;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б) нарушение порядка взаимодействия участника закупки и оператора ЭП при направлении подтверждающих документов (Правительству РФ предстоит установить соответствующий порядок). </a:t>
            </a:r>
          </a:p>
          <a:p>
            <a:pPr indent="450215" algn="just">
              <a:lnSpc>
                <a:spcPct val="115000"/>
              </a:lnSpc>
              <a:spcAft>
                <a:spcPts val="0"/>
              </a:spcAft>
            </a:pP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дальнейшем при осуществлении закупок отдельных видов ТРУ, в отношении участников которых Правительством РФ установлены дополнительные требования, подавать заявки смогут только такие участники, подтверждающие документы которых размещены оператором ЭП в реестре аккредитованных участников закупок. Участникам даже не понадобится включать подтверждающие документы в состав вторых частей заявок на участие в аукционе: заказчик будет получать их от оператора ЭП вместе со вторыми частями из числа документов, включенных в реестр аккредитованных участников закупок.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оператор ЭП должен будет возвратить заявку подавшему ее участнику в случае отсутствия в реестре аккредитованных участников закупок необходимых подтверждающих документов либо в случае их несоответствия установленным требованиям. Однако это не означает, что обязанность по рассмотрению документов, подтверждающих соответствие участников закупок дополнительным требованиям, полностью переложена на операторов ЭП: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непредоставление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подтверждающих документов, их несоответствие аукционной документации или наличие в них недостоверной информации по-прежнему будут основанием для отклонения заявки на участие в электронном аукционе «по вторым частям».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23</a:t>
            </a:fld>
            <a:endParaRPr lang="ru-RU"/>
          </a:p>
        </p:txBody>
      </p:sp>
    </p:spTree>
    <p:extLst>
      <p:ext uri="{BB962C8B-B14F-4D97-AF65-F5344CB8AC3E}">
        <p14:creationId xmlns:p14="http://schemas.microsoft.com/office/powerpoint/2010/main" val="2164755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Услуги по организации отдыха и оздоровления детей больше нельзя закупать электронным аукционом. По общему правилу, заказчик должен осуществлять закупку таких услуг посредством проведения конкурса с ограниченным участием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3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ч. 2 ст. 56.1 Закона № 44-ФЗ). Исключений всего два: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закупка посредством проведения запроса котировок;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закупка у единственного исполнителя.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«услуги по организации отдыха и оздоровления детей» продолжают относиться к «случаям отнесения ТРУ к ТРУ, которые по причине их технической и (или) технологической сложности, инновационного, высокотехнологичного или специализированного характера способны поставить, выполнить, оказать только поставщики (подрядчики, исполнители), имеющие необходимый уровень квалификации». Эти случаи так же являются основанием для проведения конкурса с ограниченным участием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1 </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ч. 2 ст. 56.1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Проблема заключается в том, что заказчики вправе осуществлять закупки ТРУ, указанных в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1</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ч. 2 ст. 56.1 Закона № 44-ФЗ,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в т. ч. посредством проведения электронного аукциона</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Возникает коллизия с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п. 3</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ч. 1 и ч. 3.1 ст. 56.1 Закона № 44-ФЗ, которая может быть разрешена только за счет исключения п. 9 из Приложения № 2 к ПП РФ № 99. Но этого пока не сделано.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2.2 ст. 56, ч. 3.1 ст. 56.1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п. 9 Приложения № 2 к ПП РФ от 04.02.2015 № 99.</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1000" dirty="0" smtClean="0">
                <a:effectLst/>
                <a:latin typeface="Times New Roman" panose="02020603050405020304" pitchFamily="18" charset="0"/>
                <a:ea typeface="Times New Roman" panose="02020603050405020304" pitchFamily="18" charset="0"/>
                <a:cs typeface="Times New Roman" panose="02020603050405020304" pitchFamily="18" charset="0"/>
              </a:rPr>
              <a:t>См. ч. 3 ст. 56.1 и ч. 2 ст. 56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smtClean="0"/>
          </a:p>
        </p:txBody>
      </p:sp>
      <p:sp>
        <p:nvSpPr>
          <p:cNvPr id="4" name="Номер слайда 3"/>
          <p:cNvSpPr>
            <a:spLocks noGrp="1"/>
          </p:cNvSpPr>
          <p:nvPr>
            <p:ph type="sldNum" sz="quarter" idx="10"/>
          </p:nvPr>
        </p:nvSpPr>
        <p:spPr/>
        <p:txBody>
          <a:bodyPr/>
          <a:lstStyle/>
          <a:p>
            <a:fld id="{B6DA7F9B-E661-4F2D-92A5-8D9DDE6C8121}" type="slidenum">
              <a:rPr lang="ru-RU" smtClean="0"/>
              <a:t>4</a:t>
            </a:fld>
            <a:endParaRPr lang="ru-RU"/>
          </a:p>
        </p:txBody>
      </p:sp>
    </p:spTree>
    <p:extLst>
      <p:ext uri="{BB962C8B-B14F-4D97-AF65-F5344CB8AC3E}">
        <p14:creationId xmlns:p14="http://schemas.microsoft.com/office/powerpoint/2010/main" val="2988533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в ч. 1 ст. 33 Закона № 44-ФЗ вводится п. 8, согласно которому документация о закупке в указанных выше случаях должна содержать проектную документацию, утвержденную в порядке, установленном законодательством о градостроительной деятельности. Исключениями являются следующие случаи:</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подготовка проектной документации не требуется;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предметом закупки является заключение контракта жизненного цикла или т. н. строительство «под ключ», при этом предусматривается в т. ч.  проектирование объекта капитального строительства.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Включение в документацию о закупке проектной документации будет признаваться надлежащим исполнением требований п. 1–3 ч. 1 ст. 33 Закона № 44-ФЗ (т. е. полноценным описанием объекта закупки).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Подача заявок на участие в таких закупках тоже радикально упрощается. При включении проектной документации в состав аукционной документации первая часть заявки на участие в аукционе должна будет содержать исключительно согласие участника закупки на выполнение работ на условиях, предусмотренных документацией. Такое согласие дается с использованием программно-аппаратных средств ЭП. При его наличии заявка автоматически считается допущенной: аукционной комиссии заказчика даже не понадобится делать протокол рассмотрения первых частей заявок. Аукцион начнется через 4 часа после окончания срока подачи заявок.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3, 3.1 </a:t>
            </a:r>
            <a:r>
              <a:rPr lang="ru-RU" sz="1000" dirty="0" err="1" smtClean="0">
                <a:effectLst/>
                <a:latin typeface="Times New Roman" panose="02020603050405020304" pitchFamily="18" charset="0"/>
                <a:ea typeface="Calibri" panose="020F0502020204030204" pitchFamily="34" charset="0"/>
                <a:cs typeface="Times New Roman" panose="02020603050405020304" pitchFamily="18" charset="0"/>
              </a:rPr>
              <a:t>ГрК</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РФ.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Случаи заключения контракта жизненного цикла установлены Правительством РФ в ПП РФ от 28.11.2013 № 1087, принятом на основании ч. 16 ст. 34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Порядок и основания для заключения таких контрактов определены Правительством РФ в ПП РФ от 12.05.2017 № 563, принятом на основании ч. 16.1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67 дополнена ч. 10.</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3 ст. 68 Закона № 44-ФЗ.</a:t>
            </a:r>
          </a:p>
          <a:p>
            <a:pPr algn="just">
              <a:spcAft>
                <a:spcPts val="0"/>
              </a:spcAft>
            </a:pPr>
            <a:endParaRPr lang="ru-RU"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28</a:t>
            </a:fld>
            <a:endParaRPr lang="ru-RU"/>
          </a:p>
        </p:txBody>
      </p:sp>
    </p:spTree>
    <p:extLst>
      <p:ext uri="{BB962C8B-B14F-4D97-AF65-F5344CB8AC3E}">
        <p14:creationId xmlns:p14="http://schemas.microsoft.com/office/powerpoint/2010/main" val="1713004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Перечень случаев, когда допускается изменение существенных условий контракта по соглашению сторон, установлен в ч. 1 ст. 95 Закона № 44-ФЗ. В п. 1 указанной нормы указаны случаи, когда изменение допускается при условии, что возможность такого изменения предусматривалась документацией о закупке и контрактом, а в случае закупки у единственного поставщика — контрактом.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endParaRPr lang="ru-RU" sz="1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к числу таких случаев добавляется изменение</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и (или) видов выполняемых работ по контракту, предметом которого является выполнение работ по строительству, реконструкции, кап. ремонту, сносу объекта капитального строительства, проведению работ по сохранению объектов культурного наследия. При этом допускается изменение с учетом положений бюджетного законодательства РФ цены контракта не более чем на 10 %.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 1 ч. 1 ст. 95 Закона № 44-ФЗ дополнен подп. «в», а в подп. «б», устанавливающем общее правило для изменения условий контракта при увеличении или уменьшении объема обязательств по контракту в пределах 10 %, предусмотрено соответствующее исключение.</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29</a:t>
            </a:fld>
            <a:endParaRPr lang="ru-RU"/>
          </a:p>
        </p:txBody>
      </p:sp>
    </p:spTree>
    <p:extLst>
      <p:ext uri="{BB962C8B-B14F-4D97-AF65-F5344CB8AC3E}">
        <p14:creationId xmlns:p14="http://schemas.microsoft.com/office/powerpoint/2010/main" val="40642777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Кроме того, ч. 1 ст. 95 Закона № 44-ФЗ дополнена рядом оснований для изменения условий контракта, возможность применения которых не поставлена в зависимость от их цитирования в документации о закупке и контракте. Так, вводится два основания для изменения условий контракта на выполнение работ по строительству, реконструкции, капитальному ремонту, сносу объекта капитального строительства, проведению работ по сохранению объектов культурного наследия: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при исполнении контракта возникли независящие от сторон обстоятельства, влекущие невозможность его исполнения, в т. ч. необходимость внесения изменений в проектную документацию. Воспользоваться этим пунктом можно будет при соблюдении следующих условий: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контракт заключен на срок не менее одного года, а его цена равна предельному размеру цены, установленному Правительством РФ (ждем нового постановления!), или превышает предельный размер;</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имеется обоснование производимого изменения на основании решения Правительства РФ, высшего исполнительного органа государственной власти субъекта РФ, местной администрации при осуществлении закупки для федеральных нужд, нужд субъекта РФ, муниципальных нужд соответственно;</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изменение не приведет к увеличению срока исполнения контракта и (или) цены контракта более чем на 30 %. При этом в указанный срок не включается срок получения в соответствии с законодательством о градостроительной деятельности положительного заключения экспертизы проектной документации в случае необходимости внесения в нее изменений.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30</a:t>
            </a:fld>
            <a:endParaRPr lang="ru-RU"/>
          </a:p>
        </p:txBody>
      </p:sp>
    </p:spTree>
    <p:extLst>
      <p:ext uri="{BB962C8B-B14F-4D97-AF65-F5344CB8AC3E}">
        <p14:creationId xmlns:p14="http://schemas.microsoft.com/office/powerpoint/2010/main" val="543289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marR="0" lvl="0" indent="-342900" algn="just" defTabSz="914400" rtl="0" eaLnBrk="1" fontAlgn="auto" latinLnBrk="0" hangingPunct="1">
              <a:lnSpc>
                <a:spcPct val="115000"/>
              </a:lnSpc>
              <a:spcBef>
                <a:spcPts val="0"/>
              </a:spcBef>
              <a:spcAft>
                <a:spcPts val="0"/>
              </a:spcAft>
              <a:buClrTx/>
              <a:buSzTx/>
              <a:buFont typeface="+mj-lt"/>
              <a:buAutoNum type="arabicPeriod"/>
              <a:tabLst/>
              <a:defRPr/>
            </a:pP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Допускается однократное изменение срока исполнения контракта на срок, не превышающий первоначального, если контракт не был исполнен в установленный срок по вине подрядчика либо по независящим от сторон контракта обстоятельствам, влекущим невозможность его исполнения, в т. ч. необходимость внесения изменений в проектную документацию. </a:t>
            </a:r>
            <a:endParaRPr kumimoji="0" lang="ru-RU"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449580" algn="just" defTabSz="914400" rtl="0" eaLnBrk="1" fontAlgn="auto" latinLnBrk="0" hangingPunct="1">
              <a:lnSpc>
                <a:spcPct val="115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При использовании этого основания стороны должны будут согласовать новый срок возврата подрядчику денежных средств, внесенных им в качестве обеспечения исполнения контракта, если обеспечение исполнения контракта вносилось деньгами.</a:t>
            </a:r>
            <a:endParaRPr kumimoji="0" lang="ru-RU"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31</a:t>
            </a:fld>
            <a:endParaRPr lang="ru-RU"/>
          </a:p>
        </p:txBody>
      </p:sp>
    </p:spTree>
    <p:extLst>
      <p:ext uri="{BB962C8B-B14F-4D97-AF65-F5344CB8AC3E}">
        <p14:creationId xmlns:p14="http://schemas.microsoft.com/office/powerpoint/2010/main" val="3897052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закупки по п. 4 ч. 1 ст. 93 Закона № 44-ФЗ верхний предел цены контракта увеличивается со 100 тыс. руб. до 300 тыс. руб., а по п. 28 ч. 1 ст. 93 Закона № 44-ФЗ — с 200 тыс. руб. до 1 млн руб.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33</a:t>
            </a:fld>
            <a:endParaRPr lang="ru-RU"/>
          </a:p>
        </p:txBody>
      </p:sp>
    </p:spTree>
    <p:extLst>
      <p:ext uri="{BB962C8B-B14F-4D97-AF65-F5344CB8AC3E}">
        <p14:creationId xmlns:p14="http://schemas.microsoft.com/office/powerpoint/2010/main" val="40302518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сняты ограничения на изменение по соглашению сторон существенных условий контракта, заключенного с единственным поставщиком (подрядчиком, исполнителем) в соответствии с п.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1, 8,</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22, 23, </a:t>
            </a:r>
            <a:r>
              <a:rPr lang="ru-RU" sz="1200" b="1" dirty="0" smtClean="0">
                <a:effectLst/>
                <a:latin typeface="Times New Roman" panose="02020603050405020304" pitchFamily="18" charset="0"/>
                <a:ea typeface="Calibri" panose="020F0502020204030204" pitchFamily="34" charset="0"/>
                <a:cs typeface="Times New Roman" panose="02020603050405020304" pitchFamily="18" charset="0"/>
              </a:rPr>
              <a:t>29,</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32, 34, 51 ч. 1 ст. 93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34</a:t>
            </a:fld>
            <a:endParaRPr lang="ru-RU"/>
          </a:p>
        </p:txBody>
      </p:sp>
    </p:spTree>
    <p:extLst>
      <p:ext uri="{BB962C8B-B14F-4D97-AF65-F5344CB8AC3E}">
        <p14:creationId xmlns:p14="http://schemas.microsoft.com/office/powerpoint/2010/main" val="4118011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Идентификационный код закупки будет указываться в документах и сведениях, размещаемых в ЕИС, с использованием функционала ЕИС. Кроме того, утрачивает силу норма о необходимости указывать наименование закупаемых ТРУ как в Каталоге ТРУ.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36</a:t>
            </a:fld>
            <a:endParaRPr lang="ru-RU"/>
          </a:p>
        </p:txBody>
      </p:sp>
    </p:spTree>
    <p:extLst>
      <p:ext uri="{BB962C8B-B14F-4D97-AF65-F5344CB8AC3E}">
        <p14:creationId xmlns:p14="http://schemas.microsoft.com/office/powerpoint/2010/main" val="33448550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Размер обеспечения заявок устанавливается в пределах от 0,5 % до 1 % НМЦК, если размер НМЦК не превышает 20 млн руб. Тем самым снимается вопрос о размере обеспечения заявки при НМЦК, не превышающей 5 млн руб., который возник с принятием ПП РФ от 12.04.2018 № 439.</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Оператор ЭП не будет направлять в банк информацию об участнике закупки и размере денежных средств, необходимом для обеспечения заявки, при наличии в реестре банковских гарантий информации о гарантии, выданной участнику для обеспечения соответствующей заявки. Кроме того, приняты меры для исключения отказов операторов ЭП в принятии заявок на участие в закупках из-за сбоев во взаимодействии операторов ЭП и банков, обеспечивающих ведение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спецсчетов</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участников закупок. Теперь на банки возложена обязанность уведомлять операторов ЭП о невозможности блокирования денежных средств на </a:t>
            </a: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спецсчете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(в связи с отсутствием таковых в достаточном размере). Срок на подготовку данного уведомления — один час с момента получения от оператора ЭП информации об участнике закупки и о размере денежных средств, необходимом для обеспечения заявки. И лишь после получения от банка соответствующего уведомления оператор ЭП должен будет возвратить участнику закупки его заявку.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Согласно ч. 1 ст. 44 Закона № 44-ФЗ обеспечение заявки устанавливается «при условии, что НМЦК превышает 5 млн руб.,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если Правительством РФ не установлено иное</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в ПП РФ от 12.04.2018 № 439 Правительство РФ «установило иное», определив минимальный ценовой порог, при котором заказчики обязаны требовать обеспечение заявки, равным 1 млн руб. Из-за этого размер обеспечения заявки в случае, когда НМЦК составляет от 1 млн руб. до 5 млн руб., приходилось определять «по аналогии права» (см. письма Минфина России от 23.05.2018 № 24-02-05/34911, от 02.10.2018 № 24-08-06/70718).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20 ст. 44 Закона № 44-ФЗ в новой редакции.</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37</a:t>
            </a:fld>
            <a:endParaRPr lang="ru-RU"/>
          </a:p>
        </p:txBody>
      </p:sp>
    </p:spTree>
    <p:extLst>
      <p:ext uri="{BB962C8B-B14F-4D97-AF65-F5344CB8AC3E}">
        <p14:creationId xmlns:p14="http://schemas.microsoft.com/office/powerpoint/2010/main" val="4812395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Определен срок, в течение которого заказчик должен будет возвратить поставщику денежные средства, внесенные в качестве в качестве обеспечения исполнения контракта (т. ч. часть этих денежных средств в случае уменьшения размера обеспечения исполнения контракта в соответствии с ч. 7, 7.1 и 7.2 ст. 96 Закона № 44-ФЗ). По общему правилу указанный срок не должен превышать 30 дней с даты исполнения поставщиком своих обязательств по контракту. Если же участниками закупки могли быть только СМП, СОНКО, такой срок не должен превышать 15 дней с даты исполнения поставщиком своих обязательств.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ч. 27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39</a:t>
            </a:fld>
            <a:endParaRPr lang="ru-RU"/>
          </a:p>
        </p:txBody>
      </p:sp>
    </p:spTree>
    <p:extLst>
      <p:ext uri="{BB962C8B-B14F-4D97-AF65-F5344CB8AC3E}">
        <p14:creationId xmlns:p14="http://schemas.microsoft.com/office/powerpoint/2010/main" val="2353224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закупок среди СМП, СОНКО размер обеспечения исполнения контракта (в т. ч. предоставляемого с учетом антидемпинговых мер) устанавливается </a:t>
            </a:r>
            <a:r>
              <a:rPr lang="ru-RU" sz="1200" i="1" dirty="0" smtClean="0">
                <a:effectLst/>
                <a:latin typeface="Times New Roman" panose="02020603050405020304" pitchFamily="18" charset="0"/>
                <a:ea typeface="Calibri" panose="020F0502020204030204" pitchFamily="34" charset="0"/>
                <a:cs typeface="Times New Roman" panose="02020603050405020304" pitchFamily="18" charset="0"/>
              </a:rPr>
              <a:t>от цены, по которой заключается контракт</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(а не от НМЦК, как в общем случае). Правда, меньше, чем размер аванса (если контрактом предусматривается выплата аванса) размер обеспечения все равно быть не может.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6 ст. 96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40</a:t>
            </a:fld>
            <a:endParaRPr lang="ru-RU"/>
          </a:p>
        </p:txBody>
      </p:sp>
    </p:spTree>
    <p:extLst>
      <p:ext uri="{BB962C8B-B14F-4D97-AF65-F5344CB8AC3E}">
        <p14:creationId xmlns:p14="http://schemas.microsoft.com/office/powerpoint/2010/main" val="3506223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07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Отчеты об исполнении контракта, а также о результатах отдельных этапов исполнения контракта полностью и безоговорочно отменяются: ч. 9–12 ст. 94 Закона № 44-ФЗ утратили силу.</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ru-RU" dirty="0" smtClean="0"/>
              <a:t>Письмо Минфина России от 15.05.2019 № 24-06-08/34937:</a:t>
            </a:r>
          </a:p>
          <a:p>
            <a:endParaRPr lang="ru-RU" dirty="0" smtClean="0"/>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6</a:t>
            </a:fld>
            <a:endParaRPr lang="ru-RU"/>
          </a:p>
        </p:txBody>
      </p:sp>
    </p:spTree>
    <p:extLst>
      <p:ext uri="{BB962C8B-B14F-4D97-AF65-F5344CB8AC3E}">
        <p14:creationId xmlns:p14="http://schemas.microsoft.com/office/powerpoint/2010/main" val="1265069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Однако участник закупки, проводимой среди СМП, СОНКО, может быть полностью освобожден от обязанности предоставлять обеспечение исполнения контракта (в т. ч. с учетом антидемпинговых мер). Для этого ему необходимо до заключения контракта предоставить информацию из реестра контрактов, подтверждающую исполнение им в течение трех лет до даты подачи заявки на участие в закупке трех контрактов без неустоек (штрафов, пеней). Сумма цен таких контрактов должна быть не меньше, чем НМЦК проводимой закупки.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Правопреемство в данном случае не учитывается.</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96 Закона № 44-ФЗ дополнена ч. 8.1.</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41</a:t>
            </a:fld>
            <a:endParaRPr lang="ru-RU"/>
          </a:p>
        </p:txBody>
      </p:sp>
    </p:spTree>
    <p:extLst>
      <p:ext uri="{BB962C8B-B14F-4D97-AF65-F5344CB8AC3E}">
        <p14:creationId xmlns:p14="http://schemas.microsoft.com/office/powerpoint/2010/main" val="36870859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тех случаях, когда заказчик требует обеспечение исполнения контракта, с 1 июля в контракте должно будет предусматриваться обязательство поставщика в случае отзыва у банка-гаранта лицензии на осуществление банковских операций предоставить новое обеспечение исполнения контракта. Срок для предоставления нового обеспечения — не позднее одного месяца со дня надлежащего уведомления заказчиком о возникновении такой необходимости.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За каждый день просрочки исполнения поставщиком указанного обязательства будет начисляться пеня.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Правила начисления пени — такие же, как и в общем случае неисполнения (ненадлежащего исполнения) обязательств по контракту (см. ч. 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42</a:t>
            </a:fld>
            <a:endParaRPr lang="ru-RU"/>
          </a:p>
        </p:txBody>
      </p:sp>
    </p:spTree>
    <p:extLst>
      <p:ext uri="{BB962C8B-B14F-4D97-AF65-F5344CB8AC3E}">
        <p14:creationId xmlns:p14="http://schemas.microsoft.com/office/powerpoint/2010/main" val="1604482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ходе исполнения контракта размер обеспечения исполнения контракта может быть уменьшен в следующих случаях:</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предоставлении нового обеспечения взамен банковской гарантии, выданной банком, потерявшим лицензию на осуществление банковских операций;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изменении поставщиком способа обеспечения исполнения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контрактом предусмотрены отдельные этапы его исполнения.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Порядок уменьшения размера обеспечения исполнения контракта определен в ч. 7.2 и 7.3 ст. 96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силу ч. 7.2 ст. 96 Закона № 44-ФЗ размер обеспечения исполнения контракта будет уменьшаться посредством направления заказчиком информации об исполнении контракта (в т. ч. отдельного этапа исполнения контракта) и стоимости исполненных обязательств для включения в реестр контрактов. Уменьшение будет производиться пропорционально стоимости исполненных принятых и оплаченных заказчиком обязательств:</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обеспечение было представлено в виде банковской гарантии, требование заказчика об уплате денежных сумм по такой гарантии не может превышать размер обеспечения, рассчитанный на основании информации об исполнении контракта, размещенной в реестре контрактов;</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обеспечение вносилось деньгами, то по заявлению поставщика эти деньги возвращаются ему заказчиком в сумме, на которую уменьшен размер обеспечения исполнения контракта, рассчитанный на основании информации об исполнении контракта.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27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96 Закона № 44-ФЗ. Обратите внимание, что право поставщика на изменение способа обеспечения исполнения контракта больше не привязано к наличию исполненных обязательств по контракту.</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ч. 7.1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порядке и сроки, которые предусмотрены контрактом». Эта ремарка законодателя позволяет предположить, что в случае нарушения поставщиком сроков исполнения своих обязательств он не сможет претендовать на уменьшение размера обеспечения исполнения контракта.</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43</a:t>
            </a:fld>
            <a:endParaRPr lang="ru-RU"/>
          </a:p>
        </p:txBody>
      </p:sp>
    </p:spTree>
    <p:extLst>
      <p:ext uri="{BB962C8B-B14F-4D97-AF65-F5344CB8AC3E}">
        <p14:creationId xmlns:p14="http://schemas.microsoft.com/office/powerpoint/2010/main" val="468473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ч. 7.3 ст. 96 Закона № 44-ФЗ установлены ограничения на уменьшение размера обеспечения исполнения контракта: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у поставщика не должно быть неоплаченных неустоек (штрафов, пеней);</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аванс, если он был предусмотрен контрактом, должен быть «отработан» (ТРУ должны быть приняты заказчиком в объеме не меньшем, чем размер выплаченного аванса).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Кроме того, уменьшение будет невозможно в случаях, которые Правительство РФ вправе определить в целях обеспечения обороноспособности и безопасности государства, защиты здоровья, прав и законных интересов граждан РФ (ожидаем появления соответствующего постановления).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44</a:t>
            </a:fld>
            <a:endParaRPr lang="ru-RU"/>
          </a:p>
        </p:txBody>
      </p:sp>
    </p:spTree>
    <p:extLst>
      <p:ext uri="{BB962C8B-B14F-4D97-AF65-F5344CB8AC3E}">
        <p14:creationId xmlns:p14="http://schemas.microsoft.com/office/powerpoint/2010/main" val="13460821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наличии в описании объекта закупки требований к гарантийным обязательствам в проект контракта включается обязательное условие о порядке и сроке предоставления поставщиком обеспечения гарантийных обязательств. Размер такого обеспечения не может превышать 10 % НМЦК. Способы предоставления обеспечения гарантийных обязательств — такие же, как и в случае с обеспечением исполнения контракта. При этом в ходе исполнения контракта поставщик вправе изменить способ обеспечения гарантийных обязательств и (или) предоставить заказчику новое обеспечение гарантийных обязательств взамен ранее предоставленного.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Если заказчик требовал обеспечения гарантийных обязательств, документ о приемке поставленных ТРУ оформляется только после предоставления поставщиком такого обеспечения.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п. 4 ч. 1 ст. 33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обновленные редакции п. 1 ч. 13 ст. 34 Закона № 44-ФЗ, ч. 1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Последнее предложение ч. 6 ст. 96 Закона № 44-ФЗ в новой редакции.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в частности, ч. 1 ст. 45 Закона № 44-ФЗ в новой редакции.</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96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94 Закона № 44-ФЗ дополнена новой ч. 7.1.</a:t>
            </a:r>
          </a:p>
          <a:p>
            <a:pPr algn="just">
              <a:spcAft>
                <a:spcPts val="0"/>
              </a:spcAft>
            </a:pPr>
            <a:endParaRPr lang="ru-RU"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45</a:t>
            </a:fld>
            <a:endParaRPr lang="ru-RU"/>
          </a:p>
        </p:txBody>
      </p:sp>
    </p:spTree>
    <p:extLst>
      <p:ext uri="{BB962C8B-B14F-4D97-AF65-F5344CB8AC3E}">
        <p14:creationId xmlns:p14="http://schemas.microsoft.com/office/powerpoint/2010/main" val="2458534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июля информацией, подтверждающей добросовестность участника закупки, будет признаваться информация, которая: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содержится в реестре контрактов, заключенных заказчиками;</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aren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подтверждает исполнение участником закупки в течение 3-х лет до даты подачи заявки на участие в закупке 3-х контрактов (с учетом правопреемства) без применения к нему неустоек (штрафов, пеней).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Тем самым законодатель избавился от сложносочиненных альтернатив, характерных для этой нормы в настоящее время. </a:t>
            </a: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Другое важнейшее отличие обновленной редакции ч. 3 ст. 37 Закона № 44-ФЗ состоит в том, что цена одного из контрактов, подтверждающих добросовестность, должна будет составлять не менее </a:t>
            </a:r>
            <a:r>
              <a:rPr lang="ru-RU" sz="1200" i="1" dirty="0" smtClean="0">
                <a:solidFill>
                  <a:srgbClr val="000000"/>
                </a:solidFill>
                <a:effectLst/>
                <a:latin typeface="Times New Roman" panose="02020603050405020304" pitchFamily="18" charset="0"/>
                <a:ea typeface="Calibri" panose="020F0502020204030204" pitchFamily="34" charset="0"/>
              </a:rPr>
              <a:t>20 % НМЦК</a:t>
            </a:r>
            <a:r>
              <a:rPr lang="ru-RU" sz="1200" dirty="0" smtClean="0">
                <a:solidFill>
                  <a:srgbClr val="000000"/>
                </a:solidFill>
                <a:effectLst/>
                <a:latin typeface="Times New Roman" panose="02020603050405020304" pitchFamily="18" charset="0"/>
                <a:ea typeface="Calibri" panose="020F0502020204030204" pitchFamily="34" charset="0"/>
              </a:rPr>
              <a:t> проводимой закупки. Сейчас этот порог равен </a:t>
            </a:r>
            <a:r>
              <a:rPr lang="ru-RU" sz="1200" i="1" dirty="0" smtClean="0">
                <a:solidFill>
                  <a:srgbClr val="000000"/>
                </a:solidFill>
                <a:effectLst/>
                <a:latin typeface="Times New Roman" panose="02020603050405020304" pitchFamily="18" charset="0"/>
                <a:ea typeface="Calibri" panose="020F0502020204030204" pitchFamily="34" charset="0"/>
              </a:rPr>
              <a:t>20 % цены, по которой участником предложено заключить контракт</a:t>
            </a:r>
            <a:r>
              <a:rPr lang="ru-RU" sz="1200" dirty="0" smtClean="0">
                <a:solidFill>
                  <a:srgbClr val="000000"/>
                </a:solidFill>
                <a:effectLst/>
                <a:latin typeface="Times New Roman" panose="02020603050405020304" pitchFamily="18" charset="0"/>
                <a:ea typeface="Calibri" panose="020F0502020204030204" pitchFamily="34" charset="0"/>
              </a:rPr>
              <a:t>.</a:t>
            </a:r>
          </a:p>
          <a:p>
            <a:pPr indent="44958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Кроме того, утрачивает силу положение о том, что в случаях, когда контрактом предусмотрена выплата аванса, контракт заключается после предоставления победителем, который снизил НМЦК более чем на 25 % и при этом не подтвердил свою добросовестность, обеспечения исполнения контракта размере не меньшем, чем размер аванса. Вместо этого вводится общий запрет на выплату аванса при исполнении контракта, заключенного с участником закупки, который снизил НМЦК (или сумму цен единиц ТРУ) более чем на 25 %.</a:t>
            </a: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За все время ее действия никто так и не понял, зачем нужно было различать «</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исполнение участником закупки </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течение одного года</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до даты подачи заявки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более контрактов</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без применения к нему неустоек» и </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исполнение участником закупки </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 течение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 лет</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до даты подачи заявки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трех</a:t>
            </a:r>
            <a:r>
              <a:rPr lang="ru-RU" sz="1000" i="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более контрактов</a:t>
            </a:r>
            <a:r>
              <a:rPr lang="ru-RU" sz="10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без применения к нему неустоек».</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37 дополнена ч. 13, где сформулирован соответствующий запрет.</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46</a:t>
            </a:fld>
            <a:endParaRPr lang="ru-RU"/>
          </a:p>
        </p:txBody>
      </p:sp>
    </p:spTree>
    <p:extLst>
      <p:ext uri="{BB962C8B-B14F-4D97-AF65-F5344CB8AC3E}">
        <p14:creationId xmlns:p14="http://schemas.microsoft.com/office/powerpoint/2010/main" val="35283136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случае, если проектом контракта предусмотрены отдельные этапы его исполнения, цена каждого этапа устанавливается в размере, сниженном пропорционально снижению начальной (максимальной) цены контракта участником закупки, с которым заключается контракт.</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47</a:t>
            </a:fld>
            <a:endParaRPr lang="ru-RU"/>
          </a:p>
        </p:txBody>
      </p:sp>
    </p:spTree>
    <p:extLst>
      <p:ext uri="{BB962C8B-B14F-4D97-AF65-F5344CB8AC3E}">
        <p14:creationId xmlns:p14="http://schemas.microsoft.com/office/powerpoint/2010/main" val="8998288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После расторжения контракта и включения сведений о поставщике в РНП заказчик сможет заключить контракт со «вторым» участником закупки, по результатам которой был заключен контракт (разумеется, в случае согласия такого участника). Если до расторжения контракта первоначальный поставщик частично исполнил свои обязательства, это нужно будет учесть при определении объема обязательств поставщика по новому контракту. Цена контракта также уменьшается пропорционально объему обязательств, исполненных первоначальным поставщиком в рамках расторгнутого контракта. Если заказчик изначально требовал предоставить обеспечение исполнения контракта, новый контракт заключается после предоставления поставщиком соответствующего обеспечения.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95 Закона № 44-ФЗ дополнена новой ч. 17.1. К сожалению, законодатель ничего не говорит в этой норме о возможности уменьшить размер обеспечения исполнения контракта, предоставляемого новым поставщиком, пропорционально размеру обязательств, принятых и оплаченных заказчиком в рамках расторгнутого контракта.</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48</a:t>
            </a:fld>
            <a:endParaRPr lang="ru-RU"/>
          </a:p>
        </p:txBody>
      </p:sp>
    </p:spTree>
    <p:extLst>
      <p:ext uri="{BB962C8B-B14F-4D97-AF65-F5344CB8AC3E}">
        <p14:creationId xmlns:p14="http://schemas.microsoft.com/office/powerpoint/2010/main" val="15769728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лица, обязанные проводить конкурсы, аукционы или иные закупки в соответствии с указанным законом в рамках отношений, не подпадающих под его действие. (Например, в ч. 4 ст. 5 Федерального закона от 30.12.2008 № 307-ФЗ «Об аудиторской деятельности» перечислены юридические лица, который должны заключать контракт на оказание услуг по обязательному аудиту бухгалтерской (финансовой) отчетности по результатам открытого конкурса, проводимого по правилам Закона № 44-ФЗ).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этих случаях по общему правилу не будут применяться нормы:</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национальном режиме в сфере закупок (ст. 14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об идентификационном коде закупки и Каталоге ТРУ (ст. 23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преимуществах организациям инвалидов, учреждениям и предприятиям уголовно-исполнительной системы (ст. 28, 29 Закона № 44-ФЗ), о закупках у СМП, СОНКО (ст. 30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требованиях к условиям контракта (ст. 34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о банковском сопровождении (ст. 35 Закона № 44-ФЗ).</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49</a:t>
            </a:fld>
            <a:endParaRPr lang="ru-RU"/>
          </a:p>
        </p:txBody>
      </p:sp>
    </p:spTree>
    <p:extLst>
      <p:ext uri="{BB962C8B-B14F-4D97-AF65-F5344CB8AC3E}">
        <p14:creationId xmlns:p14="http://schemas.microsoft.com/office/powerpoint/2010/main" val="84278426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Извещения о закупках у единственного поставщика отменяются (независимо от основания!). Кроме того, цена контракта, заключаемого с единственным поставщиком, должна будет обосновываться исключительно в случаях, предусмотренных п. 3, 6, 9, 11, 12, 18, 22, 23, 30–32, 34, 35, 37–41, 46, 49 ч. 1 ст. 93 Закона № 44-ФЗ (в этих случаях контракт должен будет содержать обоснование цены контракта).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Случаи, когда заказчик обязан проводить экспертизу поставленных ТРУ с привлечением независимых экспертов, экспертных организаций, больше не будут определяться непосредственно законом, поскольку ч. 4 ст. 94 Закона № 44-ФЗ утрачивает силу. Определением таких случаев займется Правительство РФ, которое получит соответствующие полномочия.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3 ст. 93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На это прямо указывает новая редакция ч. 4 ст. 93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4.1 ст. 94 Закона № 44-ФЗ. </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51</a:t>
            </a:fld>
            <a:endParaRPr lang="ru-RU"/>
          </a:p>
        </p:txBody>
      </p:sp>
    </p:spTree>
    <p:extLst>
      <p:ext uri="{BB962C8B-B14F-4D97-AF65-F5344CB8AC3E}">
        <p14:creationId xmlns:p14="http://schemas.microsoft.com/office/powerpoint/2010/main" val="3076517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Размеры ответственности сторон за нарушение контрактных обязательств больше не указываются в виде фиксированной суммы. Достаточно указать процент от цены контракта, определенный в соответствии с ПП РФ от 30.08.2017 № 1042</a:t>
            </a:r>
          </a:p>
          <a:p>
            <a:endParaRPr lang="ru-RU" sz="1200" dirty="0" smtClean="0">
              <a:effectLst/>
              <a:latin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7</a:t>
            </a:fld>
            <a:endParaRPr lang="ru-RU"/>
          </a:p>
        </p:txBody>
      </p:sp>
    </p:spTree>
    <p:extLst>
      <p:ext uri="{BB962C8B-B14F-4D97-AF65-F5344CB8AC3E}">
        <p14:creationId xmlns:p14="http://schemas.microsoft.com/office/powerpoint/2010/main" val="19363045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осуществлении закупки по п. 5 ч. 1 ст. 93 Закона № 44-ФЗ верхний предел цены контракта увеличивается до 600 тыс. руб. Заказчики, пользующиеся данным пунктом, смогут осуществлять закупки в соответствии с ним на сумму, не превышающую:</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 млн руб. в год;</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50 % совокупного годового объема закупок заказчика, но более чем 30 млн руб.</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При этом возможность пользоваться данным пунктом появится у таких заказчиков, как «дом (центр) народного творчества» и «дом (центр) ремесел».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п. 5 ч. 1 ст. 93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52</a:t>
            </a:fld>
            <a:endParaRPr lang="ru-RU"/>
          </a:p>
        </p:txBody>
      </p:sp>
    </p:spTree>
    <p:extLst>
      <p:ext uri="{BB962C8B-B14F-4D97-AF65-F5344CB8AC3E}">
        <p14:creationId xmlns:p14="http://schemas.microsoft.com/office/powerpoint/2010/main" val="3253488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Средства, полученные в качестве дара, в том числе пожертвования (благотворительного пожертвования) или по завещанию, можно будет тратить по Закону № 223-ФЗ при наличии соответствующего указания в положении о закупке. Внести изменения в положения можно будет до 01.10.2019.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53</a:t>
            </a:fld>
            <a:endParaRPr lang="ru-RU"/>
          </a:p>
        </p:txBody>
      </p:sp>
    </p:spTree>
    <p:extLst>
      <p:ext uri="{BB962C8B-B14F-4D97-AF65-F5344CB8AC3E}">
        <p14:creationId xmlns:p14="http://schemas.microsoft.com/office/powerpoint/2010/main" val="16823742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1 октября 2019 г. произойдет масштабная реформа планирования закупок. Планы закупок будут отменены, вместо двух документов (план закупок и план-график) останется только один (план-график). Если исходить только из новой редакции ст. 16 Закона № 44-ФЗ, можно заключить, что модернизированный план-график будет содержать меньше информации, чем сейчас. В него будут включаться:</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1) идентификационные коды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2) наименование объекта и (или) наименования объектов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3) объем финансового обеспечения для осуществления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4) сроки (периодичность) осуществления планируемых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5) информация об обязательном общественном обсуждении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6) иная информация, определенная порядком формирования, утверждения и изменения планов-графиков, который будет принят Правительством РФ.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Соответственно, с указанного момента утратят силу ст. 17 и 21 Закона № 44-ФЗ; новые правила планирования закупок будут изложены в обновленной ст. 16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настоящее время п. 5 ч. 3 ст. 21 Закона № 44-ФЗ требует указывать «дату начала закупки», тогда как «сроки (периодичность) осуществления планируемых закупок» указываются в плане закупок (см. п. 5 ч. 2 ст. 17 Закона № 44-ФЗ). </a:t>
            </a: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endParaRPr lang="en-US" sz="10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 сравнении с содержанием нынешних планов закупок «план-график нового образца» будет избавлен от следующих сведений:</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цель осуществления закупки в соответствии со ст. 13 Закона № 44-ФЗ;</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обоснование закупки в соответствии со </a:t>
            </a:r>
            <a:r>
              <a:rPr lang="ru-RU" sz="1000" u="none" strike="noStrike" dirty="0" smtClean="0">
                <a:effectLst/>
                <a:latin typeface="Times New Roman" panose="02020603050405020304" pitchFamily="18" charset="0"/>
                <a:ea typeface="Calibri" panose="020F0502020204030204" pitchFamily="34" charset="0"/>
                <a:cs typeface="Times New Roman" panose="02020603050405020304" pitchFamily="18" charset="0"/>
                <a:hlinkClick r:id="rId3" action="ppaction://hlinkfile"/>
              </a:rPr>
              <a:t>ст. 18</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Закона № 44-ФЗ;</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информация о закупках товаров, работ, услуг, для закупки которых заказчик решил провести конкурс с ограниченным участием.</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Конечно, до появления порядка формирования, утверждения и изменения «плана-графика нового образца» сложно что-либо утверждать наверняка, но есть надежда, что планирование закупок и впрямь станет проще. Например, уже сейчас ясно, что уйдет в небытие </a:t>
            </a:r>
            <a:r>
              <a:rPr lang="ru-RU" sz="1000" i="1" dirty="0" smtClean="0">
                <a:effectLst/>
                <a:latin typeface="Times New Roman" panose="02020603050405020304" pitchFamily="18" charset="0"/>
                <a:ea typeface="Calibri" panose="020F0502020204030204" pitchFamily="34" charset="0"/>
                <a:cs typeface="Times New Roman" panose="02020603050405020304" pitchFamily="18" charset="0"/>
              </a:rPr>
              <a:t>обоснование закупок</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 с применением специальных форм, предусмотренных постановлением Правительства РФ от 05.06.2015 № 555. Обоснованной будет признаваться закупка, соответствующая правилам нормирования (ст. 19 Закона № 44-ФЗ) и обоснования НМЦК, ЦКЕП (ст. 22 Закона № 44-ФЗ). </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Вносить изменения в «план-график нового образца» также будет проще, чем сейчас. Случаи, когда будет возможно внесение изменений, сходны с нынешними случаями внесения изменений в план закупок (конечно, до появления порядка формирования, утверждения и изменения планов-графиков, который будет принят Правительством РФ, любые оценки такого рода носят предварительный характер). Однако внести изменения можно будет не за 10 дней до публикации в ЕИС извещения о закупке или заключения контракта с единственным поставщиком, как сейчас, а за один день.</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Хотя в 2019 году планирование закупок будет осуществляться по ныне действующим правилам, с 1 июля вносить изменения в «план-график старого образца» также можно будет за один день до публикации в ЕИС извещения о закупке или заключения контракта с единственным поставщиком, а не за десять.</a:t>
            </a:r>
            <a:endParaRPr lang="ru-RU" sz="9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В п. 7 ч. 2 ст. 17 Закона № 44-ФЗ используется более сложная терминология, однако фактически ее смысл сводится к ссылке на случаи, когда допустимо проведение конкурсов с ограниченным участием (см. Приложение № 2 к ПП РФ от 04.02.2015 № 99).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solidFill>
                  <a:srgbClr val="000000"/>
                </a:solidFill>
                <a:effectLst/>
                <a:latin typeface="Times New Roman" panose="02020603050405020304" pitchFamily="18" charset="0"/>
                <a:ea typeface="Calibri" panose="020F0502020204030204" pitchFamily="34" charset="0"/>
              </a:rPr>
              <a:t>Напомним, что в Концепции повышения эффективности бюджетных расходов в 2019–2024 гг. (утв. распоряжением Правительства РФ от 31.01.2019 № 117-р) предлагалось «объединение плана закупок и плана-графика закупок в единый электронный документ, предполагающий поэтапную … детализацию содержащейся в нем информации о планируемых закупках, </a:t>
            </a:r>
            <a:r>
              <a:rPr lang="ru-RU" sz="800" i="1" dirty="0" smtClean="0">
                <a:solidFill>
                  <a:srgbClr val="000000"/>
                </a:solidFill>
                <a:effectLst/>
                <a:latin typeface="Times New Roman" panose="02020603050405020304" pitchFamily="18" charset="0"/>
                <a:ea typeface="Calibri" panose="020F0502020204030204" pitchFamily="34" charset="0"/>
              </a:rPr>
              <a:t>с формированием полноценного описания объекта закупки, проекта контракта, обоснованной НМЦК</a:t>
            </a:r>
            <a:r>
              <a:rPr lang="ru-RU" sz="800" dirty="0" smtClean="0">
                <a:solidFill>
                  <a:srgbClr val="000000"/>
                </a:solidFill>
                <a:effectLst/>
                <a:latin typeface="Times New Roman" panose="02020603050405020304" pitchFamily="18" charset="0"/>
                <a:ea typeface="Calibri" panose="020F0502020204030204" pitchFamily="34" charset="0"/>
              </a:rPr>
              <a:t> … </a:t>
            </a:r>
            <a:r>
              <a:rPr lang="ru-RU" sz="800" i="1" dirty="0" smtClean="0">
                <a:solidFill>
                  <a:srgbClr val="000000"/>
                </a:solidFill>
                <a:effectLst/>
                <a:latin typeface="Times New Roman" panose="02020603050405020304" pitchFamily="18" charset="0"/>
                <a:ea typeface="Calibri" panose="020F0502020204030204" pitchFamily="34" charset="0"/>
              </a:rPr>
              <a:t>за 3 месяца до начала такой закупки</a:t>
            </a:r>
            <a:r>
              <a:rPr lang="ru-RU" sz="800" dirty="0" smtClean="0">
                <a:solidFill>
                  <a:srgbClr val="000000"/>
                </a:solidFill>
                <a:effectLst/>
                <a:latin typeface="Times New Roman" panose="02020603050405020304" pitchFamily="18" charset="0"/>
                <a:ea typeface="Calibri" panose="020F0502020204030204" pitchFamily="34" charset="0"/>
              </a:rPr>
              <a:t>», что звучало довольно пугающе.</a:t>
            </a:r>
            <a:endParaRPr lang="ru-RU" sz="1000" dirty="0" smtClean="0">
              <a:solidFill>
                <a:srgbClr val="000000"/>
              </a:solidFill>
              <a:effectLst/>
              <a:latin typeface="Times New Roman" panose="02020603050405020304" pitchFamily="18" charset="0"/>
              <a:ea typeface="Calibri" panose="020F0502020204030204" pitchFamily="34"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С 01.10.2019 утрачивает силу ч. 7 ст. 18 Закона № 44-ФЗ, на основании которой Правительством РФ было принято указанное постановление. </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1 ст. 18 Закона № 44-ФЗ.</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Times New Roman" panose="02020603050405020304" pitchFamily="18" charset="0"/>
              </a:rPr>
              <a:t>За исключением такого основания, как «реализация федеральных законов, решений, поручений, указаний Президента РФ, решений, поручений Правительства РФ, законов субъектов РФ, решений, поручений высших исполнительных органов государственной власти субъектов РФ, муниципальных правовых актов, которые приняты (даны) после утверждения планов закупок и не приводят к изменению объема бюджетных ассигнований, утвержденных законом или решением о бюджете» (п. 3 ч. 6 ст. 17 Закона № 44-ФЗ). Обновленная ст. 16 Закона № 44-ФЗ аналогичного основания для внесения изменений в план-график не содержит.</a:t>
            </a:r>
            <a:endParaRPr lang="ru-RU" sz="900" dirty="0" smtClean="0">
              <a:effectLst/>
              <a:latin typeface="Calibri" panose="020F0502020204030204" pitchFamily="34" charset="0"/>
              <a:ea typeface="Times New Roman" panose="02020603050405020304" pitchFamily="18" charset="0"/>
            </a:endParaRPr>
          </a:p>
          <a:p>
            <a:pPr algn="just">
              <a:spcAft>
                <a:spcPts val="0"/>
              </a:spcAft>
            </a:pPr>
            <a:r>
              <a:rPr lang="ru-RU" sz="800" dirty="0" smtClean="0">
                <a:effectLst/>
                <a:latin typeface="Times New Roman" panose="02020603050405020304" pitchFamily="18" charset="0"/>
                <a:ea typeface="Calibri" panose="020F0502020204030204" pitchFamily="34" charset="0"/>
                <a:cs typeface="Times New Roman" panose="02020603050405020304" pitchFamily="18" charset="0"/>
              </a:rPr>
              <a:t>Ч. 6 ст. 2 Федерального закона от 01.05.2019 № 71-ФЗ.</a:t>
            </a:r>
            <a:endParaRPr lang="ru-RU" sz="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Номер слайда 3"/>
          <p:cNvSpPr>
            <a:spLocks noGrp="1"/>
          </p:cNvSpPr>
          <p:nvPr>
            <p:ph type="sldNum" sz="quarter" idx="10"/>
          </p:nvPr>
        </p:nvSpPr>
        <p:spPr/>
        <p:txBody>
          <a:bodyPr/>
          <a:lstStyle/>
          <a:p>
            <a:fld id="{B6DA7F9B-E661-4F2D-92A5-8D9DDE6C8121}" type="slidenum">
              <a:rPr lang="ru-RU" smtClean="0"/>
              <a:t>55</a:t>
            </a:fld>
            <a:endParaRPr lang="ru-RU"/>
          </a:p>
        </p:txBody>
      </p:sp>
    </p:spTree>
    <p:extLst>
      <p:ext uri="{BB962C8B-B14F-4D97-AF65-F5344CB8AC3E}">
        <p14:creationId xmlns:p14="http://schemas.microsoft.com/office/powerpoint/2010/main" val="514226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в случаях, когда контрактом предусмотрена выплата аванса, размер аванса должен будет указываться в извещении о закупке. Если контрактом предусмотрены его поэтапное исполнение и выплата аванса, в контракт включается условие о размере аванса в отношении каждого этапа исполнения контракта в виде процента от размера цены соответствующего этапа.</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Ст. 42 Закона № 44-ФЗ дополнена п. 12.</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обновленную редакцию п. 1 ч. 13 ст. 34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56</a:t>
            </a:fld>
            <a:endParaRPr lang="ru-RU"/>
          </a:p>
        </p:txBody>
      </p:sp>
    </p:spTree>
    <p:extLst>
      <p:ext uri="{BB962C8B-B14F-4D97-AF65-F5344CB8AC3E}">
        <p14:creationId xmlns:p14="http://schemas.microsoft.com/office/powerpoint/2010/main" val="19517744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342900" lvl="0" indent="-342900" algn="just">
              <a:lnSpc>
                <a:spcPct val="115000"/>
              </a:lnSpc>
              <a:spcAft>
                <a:spcPts val="0"/>
              </a:spcAft>
              <a:buFont typeface="+mj-lt"/>
              <a:buAutoNum type="arabicPeriod"/>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 этого момента из Закона № 44-ФЗ исключаются любые упоминания о плане закупок, а в ЕИС больше не будет «ступенчатого» контроля за соответствием информации («план-график проверяется на соответствие плану закупок, извещение — на соответствие плану-графику, условия проекта контракта — на соответствие протоколу, составленному в ходе закупки» и т. д.). Планы-графики, извещения, протоколы и условия проектов контрактов будут проверяться по двум параметрам:</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соответствие информации об идентификационных кодах закупок;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ru-RU" sz="1200" dirty="0" err="1" smtClean="0">
                <a:effectLst/>
                <a:latin typeface="Times New Roman" panose="02020603050405020304" pitchFamily="18" charset="0"/>
                <a:ea typeface="Calibri" panose="020F0502020204030204" pitchFamily="34" charset="0"/>
                <a:cs typeface="Times New Roman" panose="02020603050405020304" pitchFamily="18" charset="0"/>
              </a:rPr>
              <a:t>непревышение</a:t>
            </a: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для осуществления закупок.</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rPr>
              <a:t>2. Аналогичным образом изменяется и содержание контроля, осуществляемого Федеральным казначейством, финансовыми органами субъектов РФ и муниципальных образований, органами управления государственными внебюджетными фондами в соответствии с ч. 5 ст. 99 Закона № 44-ФЗ. Указанные контрольные органы будут осуществлять контроль за: </a:t>
            </a:r>
          </a:p>
          <a:p>
            <a:pPr indent="228600" algn="just">
              <a:lnSpc>
                <a:spcPct val="107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ru-RU" sz="12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непревышением</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включенного в планы-графики, над объемом финансового обеспечения для осуществления закупок, утвержденным и доведенным до заказчика;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15000"/>
              </a:lnSpc>
              <a:spcAft>
                <a:spcPts val="0"/>
              </a:spcAft>
            </a:pP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соответствием информации об идентификационных кодах закупок и </a:t>
            </a:r>
            <a:r>
              <a:rPr lang="ru-RU" sz="1200" dirty="0" err="1"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непревышением</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объема финансового обеспечения для осуществления данных закупок, содержащихся в сведениях и документах, </a:t>
            </a:r>
            <a:r>
              <a:rPr lang="ru-RU" sz="1200" b="1"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a:t>
            </a:r>
            <a:r>
              <a:rPr lang="ru-RU" sz="12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подлежащих формированию и размещению в ЕИС.</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58</a:t>
            </a:fld>
            <a:endParaRPr lang="ru-RU"/>
          </a:p>
        </p:txBody>
      </p:sp>
    </p:spTree>
    <p:extLst>
      <p:ext uri="{BB962C8B-B14F-4D97-AF65-F5344CB8AC3E}">
        <p14:creationId xmlns:p14="http://schemas.microsoft.com/office/powerpoint/2010/main" val="640301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Если специальным законодательством РФ предусмотрен иной срок оплаты, чем тот, что указан в ч. 13.1 ст. 34 Закона № 44-ФЗ, заказчик должен установить в контракте срок оплаты, предусмотренный специальным законодательством</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8</a:t>
            </a:fld>
            <a:endParaRPr lang="ru-RU"/>
          </a:p>
        </p:txBody>
      </p:sp>
    </p:spTree>
    <p:extLst>
      <p:ext uri="{BB962C8B-B14F-4D97-AF65-F5344CB8AC3E}">
        <p14:creationId xmlns:p14="http://schemas.microsoft.com/office/powerpoint/2010/main" val="250359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lvl="0" indent="0" algn="just">
              <a:lnSpc>
                <a:spcPct val="115000"/>
              </a:lnSpc>
              <a:spcAft>
                <a:spcPts val="0"/>
              </a:spcAft>
              <a:buFont typeface="+mj-lt"/>
              <a:buNone/>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Правительство РФ получило право утвердить Порядок установления требований к формированию и размещению информации и документов в ЕИС и на электронных площадках (в т. ч. специализированной).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9</a:t>
            </a:fld>
            <a:endParaRPr lang="ru-RU"/>
          </a:p>
        </p:txBody>
      </p:sp>
    </p:spTree>
    <p:extLst>
      <p:ext uri="{BB962C8B-B14F-4D97-AF65-F5344CB8AC3E}">
        <p14:creationId xmlns:p14="http://schemas.microsoft.com/office/powerpoint/2010/main" val="360783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Минфин России получил право разрабатывать типовые контракты, типовые условия контрактов, если таковые еще не разработаны профильными ведомствами</a:t>
            </a:r>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10</a:t>
            </a:fld>
            <a:endParaRPr lang="ru-RU"/>
          </a:p>
        </p:txBody>
      </p:sp>
    </p:spTree>
    <p:extLst>
      <p:ext uri="{BB962C8B-B14F-4D97-AF65-F5344CB8AC3E}">
        <p14:creationId xmlns:p14="http://schemas.microsoft.com/office/powerpoint/2010/main" val="885166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effectLst/>
                <a:latin typeface="Times New Roman" panose="02020603050405020304" pitchFamily="18" charset="0"/>
                <a:ea typeface="Calibri" panose="020F0502020204030204" pitchFamily="34" charset="0"/>
              </a:rPr>
              <a:t>До сих пор лица, на действия которых подана жалоба в контрольный орган, были обязаны представлять на рассмотрение жалобы документацию о закупке, заявки, составленные в ходе закупки протоколы, аудио-, видеозаписи, иную информацию и документы. Нередко исполнение этой нормы выливалось в необходимость снимать копии с </a:t>
            </a:r>
            <a:r>
              <a:rPr lang="ru-RU" sz="1200" dirty="0" err="1" smtClean="0">
                <a:effectLst/>
                <a:latin typeface="Times New Roman" panose="02020603050405020304" pitchFamily="18" charset="0"/>
                <a:ea typeface="Calibri" panose="020F0502020204030204" pitchFamily="34" charset="0"/>
              </a:rPr>
              <a:t>тысячестраничных</a:t>
            </a:r>
            <a:r>
              <a:rPr lang="ru-RU" sz="1200" dirty="0" smtClean="0">
                <a:effectLst/>
                <a:latin typeface="Times New Roman" panose="02020603050405020304" pitchFamily="18" charset="0"/>
                <a:ea typeface="Calibri" panose="020F0502020204030204" pitchFamily="34" charset="0"/>
              </a:rPr>
              <a:t> документов… Отныне заказчики избавлены от этой тягостной повинности: представление указанных сведений и документов не требуется, если они размещены на официальном сайте ЕИС. При этом в случае расхождений между «бумажными» вариантами документов и теми, которые размещены в ЕИС, приоритет будет отдаваться последним</a:t>
            </a:r>
            <a:endParaRPr lang="en-US" sz="1200" dirty="0" smtClean="0">
              <a:effectLst/>
              <a:latin typeface="Times New Roman" panose="02020603050405020304" pitchFamily="18" charset="0"/>
              <a:ea typeface="Calibri" panose="020F0502020204030204" pitchFamily="34" charset="0"/>
            </a:endParaRPr>
          </a:p>
          <a:p>
            <a:endParaRPr lang="en-US" sz="1200" dirty="0" smtClean="0">
              <a:effectLst/>
              <a:latin typeface="Times New Roman" panose="02020603050405020304" pitchFamily="18" charset="0"/>
            </a:endParaRPr>
          </a:p>
          <a:p>
            <a:r>
              <a:rPr lang="ru-RU" dirty="0" smtClean="0"/>
              <a:t>5. Заказчик, уполномоченный орган, уполномоченное учреждение, специализированная организация, комиссия по осуществлению закупок, ее члены, должностные лица контрактной службы, контрактный управляющий, оператор электронной площадки, оператор специализированной электронной площадки, действия (бездействие) которых обжалуются, обязаны представить на рассмотрение жалобы по существу документацию о закупке, заявки на участие в определении поставщика (подрядчика, исполнителя), протоколы, предусмотренные настоящим Федеральным законом, аудио-, видеозаписи и иную информацию и документы, составленные в ходе определения поставщика (подрядчика, исполнителя) или аккредитации участника закупки на электронной площадке, специализированной электронной площадке.</a:t>
            </a:r>
          </a:p>
          <a:p>
            <a:r>
              <a:rPr lang="ru-RU" dirty="0" smtClean="0"/>
              <a:t>Информация об изменениях:</a:t>
            </a:r>
          </a:p>
          <a:p>
            <a:r>
              <a:rPr lang="ru-RU" dirty="0" smtClean="0"/>
              <a:t>Статья 106 дополнена частью 5.1 с 12 мая 2019 г. - Федеральный закон от 1 мая 2019 г. N 71-ФЗ</a:t>
            </a:r>
          </a:p>
          <a:p>
            <a:r>
              <a:rPr lang="ru-RU" dirty="0" smtClean="0"/>
              <a:t>5.1. Представление информации и документов, предусмотренных частью 5 настоящей статьи, не требуется в случае их размещения в соответствии с настоящим Федеральным законом на официальном сайте. При этом, если информация и документы, предусмотренные частью 5 настоящей статьи и размещенные на официальном сайте, не соответствуют информации и документам, составленным в ходе определения поставщика (подрядчика, исполнителя) или аккредитации участника закупки на электронной площадке, специализированной электронной площадке, приоритет имеют информация и документы, размещенные на официальном сайте.</a:t>
            </a: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11</a:t>
            </a:fld>
            <a:endParaRPr lang="ru-RU"/>
          </a:p>
        </p:txBody>
      </p:sp>
    </p:spTree>
    <p:extLst>
      <p:ext uri="{BB962C8B-B14F-4D97-AF65-F5344CB8AC3E}">
        <p14:creationId xmlns:p14="http://schemas.microsoft.com/office/powerpoint/2010/main" val="3373127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449580" algn="just">
              <a:lnSpc>
                <a:spcPct val="115000"/>
              </a:lnSpc>
              <a:spcAft>
                <a:spcPts val="0"/>
              </a:spcAft>
            </a:pPr>
            <a:r>
              <a:rPr lang="ru-RU" sz="1200" dirty="0" smtClean="0">
                <a:effectLst/>
                <a:latin typeface="Times New Roman" panose="02020603050405020304" pitchFamily="18" charset="0"/>
                <a:ea typeface="Calibri" panose="020F0502020204030204" pitchFamily="34" charset="0"/>
                <a:cs typeface="Times New Roman" panose="02020603050405020304" pitchFamily="18" charset="0"/>
              </a:rPr>
              <a:t>ФАС России должна рассматривать заявления о включении сведений о поставщиках в РНП в течение 5-ти дней с даты их поступления (а не 10-ти, как раньше). </a:t>
            </a:r>
            <a:r>
              <a:rPr lang="ru-RU" sz="1000" dirty="0" smtClean="0">
                <a:effectLst/>
                <a:latin typeface="Times New Roman" panose="02020603050405020304" pitchFamily="18" charset="0"/>
                <a:ea typeface="Calibri" panose="020F0502020204030204" pitchFamily="34" charset="0"/>
                <a:cs typeface="Times New Roman" panose="02020603050405020304" pitchFamily="18" charset="0"/>
              </a:rPr>
              <a:t>См. новую редакцию ч. 7 ст. 104 Закона № 44-ФЗ.</a:t>
            </a: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p:cNvSpPr>
            <a:spLocks noGrp="1"/>
          </p:cNvSpPr>
          <p:nvPr>
            <p:ph type="sldNum" sz="quarter" idx="10"/>
          </p:nvPr>
        </p:nvSpPr>
        <p:spPr/>
        <p:txBody>
          <a:bodyPr/>
          <a:lstStyle/>
          <a:p>
            <a:fld id="{B6DA7F9B-E661-4F2D-92A5-8D9DDE6C8121}" type="slidenum">
              <a:rPr lang="ru-RU" smtClean="0"/>
              <a:t>12</a:t>
            </a:fld>
            <a:endParaRPr lang="ru-RU"/>
          </a:p>
        </p:txBody>
      </p:sp>
    </p:spTree>
    <p:extLst>
      <p:ext uri="{BB962C8B-B14F-4D97-AF65-F5344CB8AC3E}">
        <p14:creationId xmlns:p14="http://schemas.microsoft.com/office/powerpoint/2010/main" val="21654514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pic>
        <p:nvPicPr>
          <p:cNvPr id="4" name="Рисунок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0"/>
            <a:ext cx="478790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ctrTitle" hasCustomPrompt="1"/>
          </p:nvPr>
        </p:nvSpPr>
        <p:spPr>
          <a:xfrm>
            <a:off x="755576" y="2709865"/>
            <a:ext cx="6766520" cy="1470025"/>
          </a:xfrm>
        </p:spPr>
        <p:txBody>
          <a:bodyPr/>
          <a:lstStyle>
            <a:lvl1pPr algn="l">
              <a:defRPr lang="ru-RU" sz="3600" kern="1200" baseline="0">
                <a:solidFill>
                  <a:srgbClr val="DE0000"/>
                </a:solidFill>
                <a:latin typeface="Segoe UI Light" panose="020B0502040204020203" pitchFamily="34" charset="0"/>
                <a:ea typeface="Segoe UI" panose="020B0502040204020203" pitchFamily="34" charset="0"/>
                <a:cs typeface="Segoe UI Semilight" panose="020B0402040204020203" pitchFamily="34" charset="0"/>
              </a:defRPr>
            </a:lvl1pPr>
          </a:lstStyle>
          <a:p>
            <a:r>
              <a:rPr lang="ru-RU" dirty="0" smtClean="0"/>
              <a:t>Образец темы урока/</a:t>
            </a:r>
            <a:r>
              <a:rPr lang="ru-RU" dirty="0" err="1" smtClean="0"/>
              <a:t>вебинара</a:t>
            </a:r>
            <a:endParaRPr lang="ru-RU" dirty="0"/>
          </a:p>
        </p:txBody>
      </p:sp>
      <p:pic>
        <p:nvPicPr>
          <p:cNvPr id="3" name="Рисунок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1680" y="260648"/>
            <a:ext cx="2142748" cy="960122"/>
          </a:xfrm>
          <a:prstGeom prst="rect">
            <a:avLst/>
          </a:prstGeom>
          <a:solidFill>
            <a:schemeClr val="bg1">
              <a:lumMod val="95000"/>
            </a:schemeClr>
          </a:solidFill>
        </p:spPr>
      </p:pic>
    </p:spTree>
    <p:extLst>
      <p:ext uri="{BB962C8B-B14F-4D97-AF65-F5344CB8AC3E}">
        <p14:creationId xmlns:p14="http://schemas.microsoft.com/office/powerpoint/2010/main" val="247944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Демо_Программа">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4285555" y="6381328"/>
            <a:ext cx="4606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8" name="Содержимое 3"/>
          <p:cNvSpPr>
            <a:spLocks noGrp="1"/>
          </p:cNvSpPr>
          <p:nvPr>
            <p:ph sz="half" idx="2" hasCustomPrompt="1"/>
          </p:nvPr>
        </p:nvSpPr>
        <p:spPr>
          <a:xfrm>
            <a:off x="611560" y="1600200"/>
            <a:ext cx="8075240" cy="966418"/>
          </a:xfrm>
        </p:spPr>
        <p:txBody>
          <a:bodyPr>
            <a:spAutoFit/>
          </a:bodyPr>
          <a:lstStyle>
            <a:lvl1pPr marL="514350" indent="-514350">
              <a:buFont typeface="+mj-lt"/>
              <a:buAutoNum type="arabicPeriod"/>
              <a:defRPr lang="ru-RU" sz="2800" dirty="0" smtClean="0">
                <a:solidFill>
                  <a:schemeClr val="tx1">
                    <a:lumMod val="65000"/>
                    <a:lumOff val="35000"/>
                  </a:schemeClr>
                </a:solidFill>
              </a:defRPr>
            </a:lvl1pPr>
            <a:lvl2pPr marL="612000" indent="-436563" defTabSz="1255713">
              <a:buClr>
                <a:srgbClr val="E20000"/>
              </a:buClr>
              <a:defRPr lang="ru-RU" sz="2400" dirty="0" smtClean="0">
                <a:solidFill>
                  <a:schemeClr val="tx1">
                    <a:lumMod val="65000"/>
                    <a:lumOff val="35000"/>
                  </a:schemeClr>
                </a:solidFill>
              </a:defRPr>
            </a:lvl2pPr>
            <a:lvl3pPr marL="1163638" indent="-228600">
              <a:buClr>
                <a:srgbClr val="E20000"/>
              </a:buClr>
              <a:defRPr lang="ru-RU" sz="1800" dirty="0" smtClean="0">
                <a:solidFill>
                  <a:schemeClr val="tx1">
                    <a:lumMod val="65000"/>
                    <a:lumOff val="35000"/>
                  </a:schemeClr>
                </a:solidFill>
              </a:defRPr>
            </a:lvl3pPr>
            <a:lvl4pPr marL="1143000" indent="0">
              <a:buNone/>
              <a:defRPr lang="ru-RU" sz="1800" dirty="0" smtClean="0"/>
            </a:lvl4pPr>
            <a:lvl5pPr>
              <a:defRPr lang="ru-RU" sz="1800" dirty="0"/>
            </a:lvl5pPr>
          </a:lstStyle>
          <a:p>
            <a:pPr lvl="0"/>
            <a:r>
              <a:rPr lang="ru-RU" dirty="0" smtClean="0"/>
              <a:t>Образец текста пункта программы</a:t>
            </a:r>
          </a:p>
          <a:p>
            <a:pPr lvl="1"/>
            <a:r>
              <a:rPr lang="ru-RU" dirty="0" smtClean="0"/>
              <a:t>Образец подпункта</a:t>
            </a:r>
          </a:p>
        </p:txBody>
      </p:sp>
      <p:sp>
        <p:nvSpPr>
          <p:cNvPr id="6" name="Заголовок 1"/>
          <p:cNvSpPr>
            <a:spLocks noGrp="1"/>
          </p:cNvSpPr>
          <p:nvPr>
            <p:ph type="title" hasCustomPrompt="1"/>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ru-RU" altLang="ru-RU" dirty="0" smtClean="0"/>
              <a:t>Образец Программы</a:t>
            </a:r>
          </a:p>
        </p:txBody>
      </p:sp>
      <p:pic>
        <p:nvPicPr>
          <p:cNvPr id="9" name="Рисунок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2775198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Заголовок раздела">
    <p:spTree>
      <p:nvGrpSpPr>
        <p:cNvPr id="1" name=""/>
        <p:cNvGrpSpPr/>
        <p:nvPr/>
      </p:nvGrpSpPr>
      <p:grpSpPr>
        <a:xfrm>
          <a:off x="0" y="0"/>
          <a:ext cx="0" cy="0"/>
          <a:chOff x="0" y="0"/>
          <a:chExt cx="0" cy="0"/>
        </a:xfrm>
      </p:grpSpPr>
      <p:sp>
        <p:nvSpPr>
          <p:cNvPr id="3" name="TextBox 4"/>
          <p:cNvSpPr txBox="1">
            <a:spLocks noChangeArrowheads="1"/>
          </p:cNvSpPr>
          <p:nvPr userDrawn="1"/>
        </p:nvSpPr>
        <p:spPr bwMode="auto">
          <a:xfrm>
            <a:off x="4283968" y="6356350"/>
            <a:ext cx="46085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6" name="Заголовок 1"/>
          <p:cNvSpPr>
            <a:spLocks noGrp="1"/>
          </p:cNvSpPr>
          <p:nvPr>
            <p:ph type="title" hasCustomPrompt="1"/>
          </p:nvPr>
        </p:nvSpPr>
        <p:spPr>
          <a:xfrm>
            <a:off x="971600" y="1268760"/>
            <a:ext cx="7484368" cy="1362075"/>
          </a:xfrm>
        </p:spPr>
        <p:txBody>
          <a:bodyPr anchor="t">
            <a:normAutofit/>
          </a:bodyPr>
          <a:lstStyle>
            <a:lvl1pPr marL="0" indent="0" algn="l" defTabSz="914400" rtl="0" eaLnBrk="1" latinLnBrk="0" hangingPunct="1">
              <a:spcBef>
                <a:spcPts val="100"/>
              </a:spcBef>
              <a:spcAft>
                <a:spcPts val="100"/>
              </a:spcAft>
              <a:buFont typeface="+mj-lt"/>
              <a:buNone/>
              <a:defRPr lang="ru-RU" sz="3600" kern="12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defRPr>
            </a:lvl1pPr>
          </a:lstStyle>
          <a:p>
            <a:r>
              <a:rPr lang="ru-RU" dirty="0" smtClean="0"/>
              <a:t>Образец заголовка раздела</a:t>
            </a:r>
            <a:endParaRPr lang="ru-RU" dirty="0"/>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9488280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перерыв">
    <p:bg>
      <p:bgPr>
        <a:solidFill>
          <a:srgbClr val="C00000"/>
        </a:solidFill>
        <a:effectLst/>
      </p:bgPr>
    </p:bg>
    <p:spTree>
      <p:nvGrpSpPr>
        <p:cNvPr id="1" name=""/>
        <p:cNvGrpSpPr/>
        <p:nvPr/>
      </p:nvGrpSpPr>
      <p:grpSpPr>
        <a:xfrm>
          <a:off x="0" y="0"/>
          <a:ext cx="0" cy="0"/>
          <a:chOff x="0" y="0"/>
          <a:chExt cx="0" cy="0"/>
        </a:xfrm>
      </p:grpSpPr>
      <p:sp>
        <p:nvSpPr>
          <p:cNvPr id="3" name="TextBox 2"/>
          <p:cNvSpPr txBox="1"/>
          <p:nvPr userDrawn="1"/>
        </p:nvSpPr>
        <p:spPr>
          <a:xfrm>
            <a:off x="251520" y="2132856"/>
            <a:ext cx="8640960" cy="3354765"/>
          </a:xfrm>
          <a:prstGeom prst="rect">
            <a:avLst/>
          </a:prstGeom>
          <a:noFill/>
        </p:spPr>
        <p:txBody>
          <a:bodyPr wrap="square" rtlCol="0">
            <a:spAutoFit/>
          </a:bodyPr>
          <a:lstStyle/>
          <a:p>
            <a:pPr eaLnBrk="0" fontAlgn="base" hangingPunct="0">
              <a:spcBef>
                <a:spcPct val="0"/>
              </a:spcBef>
              <a:spcAft>
                <a:spcPct val="0"/>
              </a:spcAft>
            </a:pPr>
            <a:r>
              <a:rPr lang="ru-RU" sz="3600" dirty="0">
                <a:solidFill>
                  <a:prstClr val="white"/>
                </a:solidFill>
                <a:latin typeface="Segoe UI Light" panose="020B0502040204020203" pitchFamily="34" charset="0"/>
                <a:cs typeface="Segoe UI Light" panose="020B0502040204020203" pitchFamily="34" charset="0"/>
              </a:rPr>
              <a:t>Это последний слайд текущего раз</a:t>
            </a:r>
            <a:r>
              <a:rPr lang="ru-RU" sz="3600" dirty="0">
                <a:solidFill>
                  <a:prstClr val="black">
                    <a:lumMod val="65000"/>
                    <a:lumOff val="35000"/>
                  </a:prstClr>
                </a:solidFill>
                <a:latin typeface="Segoe UI Light" panose="020B0502040204020203" pitchFamily="34" charset="0"/>
                <a:cs typeface="Segoe UI Light" panose="020B0502040204020203" pitchFamily="34" charset="0"/>
              </a:rPr>
              <a:t>дела</a:t>
            </a:r>
          </a:p>
          <a:p>
            <a:pPr algn="ctr" eaLnBrk="0" fontAlgn="base" hangingPunct="0">
              <a:spcBef>
                <a:spcPct val="0"/>
              </a:spcBef>
              <a:spcAft>
                <a:spcPct val="0"/>
              </a:spcAft>
            </a:pPr>
            <a:endParaRPr lang="ru-RU" sz="8800" b="1" dirty="0">
              <a:solidFill>
                <a:prstClr val="white"/>
              </a:solidFill>
              <a:latin typeface="Segoe UI Light" panose="020B0502040204020203" pitchFamily="34" charset="0"/>
              <a:cs typeface="Segoe UI Light" panose="020B0502040204020203" pitchFamily="34" charset="0"/>
            </a:endParaRPr>
          </a:p>
          <a:p>
            <a:pPr algn="ctr" eaLnBrk="0" fontAlgn="base" hangingPunct="0">
              <a:spcBef>
                <a:spcPct val="0"/>
              </a:spcBef>
              <a:spcAft>
                <a:spcPct val="0"/>
              </a:spcAft>
            </a:pPr>
            <a:r>
              <a:rPr lang="ru-RU" sz="8800" b="1" dirty="0">
                <a:solidFill>
                  <a:prstClr val="white"/>
                </a:solidFill>
                <a:latin typeface="Segoe UI Light" panose="020B0502040204020203" pitchFamily="34" charset="0"/>
                <a:cs typeface="Segoe UI Light" panose="020B0502040204020203" pitchFamily="34" charset="0"/>
              </a:rPr>
              <a:t>ПЕРЕРЫВ</a:t>
            </a:r>
          </a:p>
        </p:txBody>
      </p:sp>
      <p:sp>
        <p:nvSpPr>
          <p:cNvPr id="4" name="Прямоугольник 3"/>
          <p:cNvSpPr/>
          <p:nvPr userDrawn="1"/>
        </p:nvSpPr>
        <p:spPr>
          <a:xfrm>
            <a:off x="3851920" y="2996952"/>
            <a:ext cx="14401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ru-RU" sz="2400" dirty="0">
              <a:solidFill>
                <a:prstClr val="black">
                  <a:lumMod val="65000"/>
                  <a:lumOff val="35000"/>
                </a:prstClr>
              </a:solidFill>
            </a:endParaRPr>
          </a:p>
        </p:txBody>
      </p:sp>
      <p:sp>
        <p:nvSpPr>
          <p:cNvPr id="5" name="Прямоугольник 4"/>
          <p:cNvSpPr/>
          <p:nvPr userDrawn="1"/>
        </p:nvSpPr>
        <p:spPr>
          <a:xfrm>
            <a:off x="4211960" y="2996952"/>
            <a:ext cx="144016"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ru-RU" sz="2400" dirty="0">
              <a:solidFill>
                <a:prstClr val="black">
                  <a:lumMod val="65000"/>
                  <a:lumOff val="35000"/>
                </a:prstClr>
              </a:solidFill>
            </a:endParaRPr>
          </a:p>
        </p:txBody>
      </p:sp>
    </p:spTree>
    <p:extLst>
      <p:ext uri="{BB962C8B-B14F-4D97-AF65-F5344CB8AC3E}">
        <p14:creationId xmlns:p14="http://schemas.microsoft.com/office/powerpoint/2010/main" val="161558943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Демо_Заголовок и объект">
    <p:spTree>
      <p:nvGrpSpPr>
        <p:cNvPr id="1" name=""/>
        <p:cNvGrpSpPr/>
        <p:nvPr/>
      </p:nvGrpSpPr>
      <p:grpSpPr>
        <a:xfrm>
          <a:off x="0" y="0"/>
          <a:ext cx="0" cy="0"/>
          <a:chOff x="0" y="0"/>
          <a:chExt cx="0" cy="0"/>
        </a:xfrm>
      </p:grpSpPr>
      <p:sp>
        <p:nvSpPr>
          <p:cNvPr id="4" name="TextBox 4"/>
          <p:cNvSpPr txBox="1">
            <a:spLocks noChangeArrowheads="1"/>
          </p:cNvSpPr>
          <p:nvPr userDrawn="1"/>
        </p:nvSpPr>
        <p:spPr bwMode="auto">
          <a:xfrm>
            <a:off x="4283968" y="6384925"/>
            <a:ext cx="460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3" name="Содержимое 2"/>
          <p:cNvSpPr>
            <a:spLocks noGrp="1"/>
          </p:cNvSpPr>
          <p:nvPr>
            <p:ph idx="1"/>
          </p:nvPr>
        </p:nvSpPr>
        <p:spPr>
          <a:xfrm>
            <a:off x="251520" y="1268760"/>
            <a:ext cx="8640960" cy="485740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smtClean="0"/>
              <a:t>Образец заголовка</a:t>
            </a:r>
            <a:endParaRPr lang="ru-RU"/>
          </a:p>
        </p:txBody>
      </p:sp>
      <p:pic>
        <p:nvPicPr>
          <p:cNvPr id="6" name="Рисунок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38884069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Демо_Заголовок и лого">
    <p:spTree>
      <p:nvGrpSpPr>
        <p:cNvPr id="1" name=""/>
        <p:cNvGrpSpPr/>
        <p:nvPr/>
      </p:nvGrpSpPr>
      <p:grpSpPr>
        <a:xfrm>
          <a:off x="0" y="0"/>
          <a:ext cx="0" cy="0"/>
          <a:chOff x="0" y="0"/>
          <a:chExt cx="0" cy="0"/>
        </a:xfrm>
      </p:grpSpPr>
      <p:sp>
        <p:nvSpPr>
          <p:cNvPr id="4" name="TextBox 6"/>
          <p:cNvSpPr txBox="1">
            <a:spLocks noChangeArrowheads="1"/>
          </p:cNvSpPr>
          <p:nvPr userDrawn="1"/>
        </p:nvSpPr>
        <p:spPr bwMode="auto">
          <a:xfrm>
            <a:off x="4283967" y="6434138"/>
            <a:ext cx="46085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ru-RU" altLang="ru-RU" sz="1400" dirty="0">
                <a:solidFill>
                  <a:srgbClr val="595959"/>
                </a:solidFill>
                <a:latin typeface="Segoe UI Light" panose="020B0502040204020203" pitchFamily="34" charset="0"/>
              </a:rPr>
              <a:t>Демонстрационный фрагмент методических материалов</a:t>
            </a:r>
          </a:p>
        </p:txBody>
      </p:sp>
      <p:sp>
        <p:nvSpPr>
          <p:cNvPr id="2" name="Заголовок 1"/>
          <p:cNvSpPr>
            <a:spLocks noGrp="1"/>
          </p:cNvSpPr>
          <p:nvPr>
            <p:ph type="title"/>
          </p:nvPr>
        </p:nvSpPr>
        <p:spPr/>
        <p:txBody>
          <a:bodyPr/>
          <a:lstStyle/>
          <a:p>
            <a:r>
              <a:rPr lang="ru-RU" smtClean="0"/>
              <a:t>Образец заголовка</a:t>
            </a:r>
            <a:endParaRPr lang="ru-RU"/>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9050834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Программа">
    <p:spTree>
      <p:nvGrpSpPr>
        <p:cNvPr id="1" name=""/>
        <p:cNvGrpSpPr/>
        <p:nvPr/>
      </p:nvGrpSpPr>
      <p:grpSpPr>
        <a:xfrm>
          <a:off x="0" y="0"/>
          <a:ext cx="0" cy="0"/>
          <a:chOff x="0" y="0"/>
          <a:chExt cx="0" cy="0"/>
        </a:xfrm>
      </p:grpSpPr>
      <p:sp>
        <p:nvSpPr>
          <p:cNvPr id="4" name="Содержимое 3"/>
          <p:cNvSpPr>
            <a:spLocks noGrp="1"/>
          </p:cNvSpPr>
          <p:nvPr>
            <p:ph sz="half" idx="2" hasCustomPrompt="1"/>
          </p:nvPr>
        </p:nvSpPr>
        <p:spPr>
          <a:xfrm>
            <a:off x="611560" y="1600200"/>
            <a:ext cx="8075240" cy="966418"/>
          </a:xfrm>
        </p:spPr>
        <p:txBody>
          <a:bodyPr>
            <a:spAutoFit/>
          </a:bodyPr>
          <a:lstStyle>
            <a:lvl1pPr marL="514350" indent="-514350">
              <a:buFont typeface="+mj-lt"/>
              <a:buAutoNum type="arabicPeriod"/>
              <a:defRPr lang="ru-RU" sz="2800" dirty="0" smtClean="0">
                <a:solidFill>
                  <a:schemeClr val="tx1">
                    <a:lumMod val="65000"/>
                    <a:lumOff val="35000"/>
                  </a:schemeClr>
                </a:solidFill>
              </a:defRPr>
            </a:lvl1pPr>
            <a:lvl2pPr marL="612000" indent="-436563" defTabSz="1255713">
              <a:buClr>
                <a:srgbClr val="E20000"/>
              </a:buClr>
              <a:defRPr lang="ru-RU" sz="2400" dirty="0" smtClean="0">
                <a:solidFill>
                  <a:schemeClr val="tx1">
                    <a:lumMod val="65000"/>
                    <a:lumOff val="35000"/>
                  </a:schemeClr>
                </a:solidFill>
              </a:defRPr>
            </a:lvl2pPr>
            <a:lvl3pPr marL="1163638" indent="-228600">
              <a:buClr>
                <a:srgbClr val="E20000"/>
              </a:buClr>
              <a:defRPr lang="ru-RU" sz="1800" dirty="0" smtClean="0">
                <a:solidFill>
                  <a:schemeClr val="tx1">
                    <a:lumMod val="65000"/>
                    <a:lumOff val="35000"/>
                  </a:schemeClr>
                </a:solidFill>
              </a:defRPr>
            </a:lvl3pPr>
            <a:lvl4pPr marL="1143000" indent="0">
              <a:buNone/>
              <a:defRPr lang="ru-RU" sz="1800" dirty="0" smtClean="0"/>
            </a:lvl4pPr>
            <a:lvl5pPr>
              <a:defRPr lang="ru-RU" sz="1800" dirty="0"/>
            </a:lvl5pPr>
          </a:lstStyle>
          <a:p>
            <a:pPr lvl="0"/>
            <a:r>
              <a:rPr lang="ru-RU" dirty="0" smtClean="0"/>
              <a:t>Образец текста пункта программы</a:t>
            </a:r>
          </a:p>
          <a:p>
            <a:pPr lvl="1"/>
            <a:r>
              <a:rPr lang="ru-RU" dirty="0" smtClean="0"/>
              <a:t>Образец подпункта</a:t>
            </a:r>
          </a:p>
        </p:txBody>
      </p:sp>
      <p:sp>
        <p:nvSpPr>
          <p:cNvPr id="5" name="Заголовок 1"/>
          <p:cNvSpPr>
            <a:spLocks noGrp="1"/>
          </p:cNvSpPr>
          <p:nvPr>
            <p:ph type="title" hasCustomPrompt="1"/>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a:lvl1pPr>
          </a:lstStyle>
          <a:p>
            <a:pPr lvl="0"/>
            <a:r>
              <a:rPr lang="ru-RU" altLang="ru-RU" dirty="0" smtClean="0"/>
              <a:t>Образец Программы</a:t>
            </a:r>
          </a:p>
        </p:txBody>
      </p:sp>
      <p:pic>
        <p:nvPicPr>
          <p:cNvPr id="2" name="Рисунок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22004071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a:xfrm>
            <a:off x="971600" y="1268760"/>
            <a:ext cx="7484368" cy="1362075"/>
          </a:xfrm>
        </p:spPr>
        <p:txBody>
          <a:bodyPr anchor="t">
            <a:normAutofit/>
          </a:bodyPr>
          <a:lstStyle>
            <a:lvl1pPr marL="0" indent="0" algn="l" defTabSz="914400" rtl="0" eaLnBrk="1" latinLnBrk="0" hangingPunct="1">
              <a:spcBef>
                <a:spcPts val="100"/>
              </a:spcBef>
              <a:spcAft>
                <a:spcPts val="100"/>
              </a:spcAft>
              <a:buFont typeface="+mj-lt"/>
              <a:buNone/>
              <a:defRPr lang="ru-RU" sz="3600" kern="1200" dirty="0">
                <a:solidFill>
                  <a:schemeClr val="tx1">
                    <a:lumMod val="65000"/>
                    <a:lumOff val="35000"/>
                  </a:schemeClr>
                </a:solidFill>
                <a:latin typeface="Segoe UI Semilight" panose="020B0402040204020203" pitchFamily="34" charset="0"/>
                <a:ea typeface="Segoe UI" panose="020B0502040204020203" pitchFamily="34" charset="0"/>
                <a:cs typeface="Segoe UI Semilight" panose="020B0402040204020203" pitchFamily="34" charset="0"/>
              </a:defRPr>
            </a:lvl1pPr>
          </a:lstStyle>
          <a:p>
            <a:r>
              <a:rPr lang="ru-RU" dirty="0" smtClean="0"/>
              <a:t>Образец заголовка раздела</a:t>
            </a:r>
            <a:endParaRPr lang="ru-RU" dirty="0"/>
          </a:p>
        </p:txBody>
      </p:sp>
      <p:pic>
        <p:nvPicPr>
          <p:cNvPr id="4" name="Рисунок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78128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268760"/>
            <a:ext cx="8640960" cy="485740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smtClean="0"/>
              <a:t>Образец заголовка</a:t>
            </a:r>
            <a:endParaRPr lang="ru-RU"/>
          </a:p>
        </p:txBody>
      </p:sp>
      <p:pic>
        <p:nvPicPr>
          <p:cNvPr id="5" name="Рисунок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9739551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Заголовок + под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988840"/>
            <a:ext cx="8640960" cy="4137323"/>
          </a:xfrm>
        </p:spPr>
        <p:txBody>
          <a:bodyPr/>
          <a:lstStyle>
            <a:lvl1pPr algn="l">
              <a:defRPr sz="2600">
                <a:solidFill>
                  <a:schemeClr val="tx1">
                    <a:lumMod val="65000"/>
                    <a:lumOff val="35000"/>
                  </a:schemeClr>
                </a:solidFill>
              </a:defRPr>
            </a:lvl1pPr>
            <a:lvl2pPr algn="l">
              <a:defRPr sz="2400">
                <a:solidFill>
                  <a:schemeClr val="tx1">
                    <a:lumMod val="65000"/>
                    <a:lumOff val="35000"/>
                  </a:schemeClr>
                </a:solidFill>
              </a:defRPr>
            </a:lvl2pPr>
            <a:lvl3pPr algn="l">
              <a:defRPr>
                <a:solidFill>
                  <a:schemeClr val="tx1">
                    <a:lumMod val="65000"/>
                    <a:lumOff val="35000"/>
                  </a:schemeClr>
                </a:solidFill>
              </a:defRPr>
            </a:lvl3pPr>
            <a:lvl4pPr algn="l">
              <a:defRPr>
                <a:solidFill>
                  <a:schemeClr val="tx1">
                    <a:lumMod val="65000"/>
                    <a:lumOff val="35000"/>
                  </a:schemeClr>
                </a:solidFill>
              </a:defRPr>
            </a:lvl4pPr>
            <a:lvl5pPr>
              <a:defRPr>
                <a:solidFill>
                  <a:schemeClr val="tx1">
                    <a:lumMod val="65000"/>
                    <a:lumOff val="35000"/>
                  </a:schemeClr>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p:txBody>
      </p:sp>
      <p:sp>
        <p:nvSpPr>
          <p:cNvPr id="9" name="Заголовок 1"/>
          <p:cNvSpPr>
            <a:spLocks noGrp="1"/>
          </p:cNvSpPr>
          <p:nvPr>
            <p:ph type="title"/>
          </p:nvPr>
        </p:nvSpPr>
        <p:spPr>
          <a:xfrm>
            <a:off x="251520" y="116632"/>
            <a:ext cx="8640960" cy="720080"/>
          </a:xfrm>
          <a:prstGeom prst="rect">
            <a:avLst/>
          </a:prstGeom>
        </p:spPr>
        <p:txBody>
          <a:bodyPr rtlCol="0">
            <a:normAutofit/>
          </a:bodyPr>
          <a:lstStyle/>
          <a:p>
            <a:r>
              <a:rPr lang="ru-RU" dirty="0" smtClean="0"/>
              <a:t>Образец заголовка</a:t>
            </a:r>
            <a:endParaRPr lang="ru-RU" dirty="0"/>
          </a:p>
        </p:txBody>
      </p:sp>
      <p:sp>
        <p:nvSpPr>
          <p:cNvPr id="4" name="Текст 3"/>
          <p:cNvSpPr>
            <a:spLocks noGrp="1"/>
          </p:cNvSpPr>
          <p:nvPr>
            <p:ph type="body" sz="quarter" idx="11" hasCustomPrompt="1"/>
          </p:nvPr>
        </p:nvSpPr>
        <p:spPr>
          <a:xfrm>
            <a:off x="250825" y="981075"/>
            <a:ext cx="8642350" cy="503238"/>
          </a:xfrm>
        </p:spPr>
        <p:txBody>
          <a:bodyPr/>
          <a:lstStyle>
            <a:lvl1pPr marL="0" indent="0" algn="l">
              <a:buNone/>
              <a:defRPr lang="ru-RU" sz="2800" kern="1200" dirty="0">
                <a:solidFill>
                  <a:srgbClr val="DE0000"/>
                </a:solidFill>
                <a:latin typeface="Segoe UI Light" panose="020B0502040204020203" pitchFamily="34" charset="0"/>
                <a:ea typeface="+mj-ea"/>
                <a:cs typeface="+mj-cs"/>
              </a:defRPr>
            </a:lvl1pPr>
          </a:lstStyle>
          <a:p>
            <a:pPr lvl="0"/>
            <a:r>
              <a:rPr lang="ru-RU" dirty="0" smtClean="0"/>
              <a:t>Образец подзаголовка</a:t>
            </a:r>
            <a:endParaRPr lang="ru-RU" dirty="0"/>
          </a:p>
        </p:txBody>
      </p:sp>
      <p:pic>
        <p:nvPicPr>
          <p:cNvPr id="6" name="Рисунок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29987261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Заголовок и лого">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pic>
        <p:nvPicPr>
          <p:cNvPr id="4" name="Рисунок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6399489"/>
            <a:ext cx="1540772" cy="363366"/>
          </a:xfrm>
          <a:prstGeom prst="rect">
            <a:avLst/>
          </a:prstGeom>
        </p:spPr>
      </p:pic>
    </p:spTree>
    <p:extLst>
      <p:ext uri="{BB962C8B-B14F-4D97-AF65-F5344CB8AC3E}">
        <p14:creationId xmlns:p14="http://schemas.microsoft.com/office/powerpoint/2010/main" val="12228032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21865969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для схем">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00857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финальный слайд">
    <p:spTree>
      <p:nvGrpSpPr>
        <p:cNvPr id="1" name=""/>
        <p:cNvGrpSpPr/>
        <p:nvPr/>
      </p:nvGrpSpPr>
      <p:grpSpPr>
        <a:xfrm>
          <a:off x="0" y="0"/>
          <a:ext cx="0" cy="0"/>
          <a:chOff x="0" y="0"/>
          <a:chExt cx="0" cy="0"/>
        </a:xfrm>
      </p:grpSpPr>
      <p:sp>
        <p:nvSpPr>
          <p:cNvPr id="3" name="Заголовок 1"/>
          <p:cNvSpPr txBox="1">
            <a:spLocks/>
          </p:cNvSpPr>
          <p:nvPr userDrawn="1"/>
        </p:nvSpPr>
        <p:spPr>
          <a:xfrm>
            <a:off x="681038" y="6237288"/>
            <a:ext cx="2019300" cy="4794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00"/>
              </a:spcBef>
              <a:spcAft>
                <a:spcPts val="100"/>
              </a:spcAft>
              <a:defRPr/>
            </a:pPr>
            <a:r>
              <a:rPr lang="ru-RU"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8-800-500-95-51</a:t>
            </a:r>
            <a:endParaRPr lang="ru-RU" sz="1800" dirty="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endParaRPr>
          </a:p>
        </p:txBody>
      </p:sp>
      <p:sp>
        <p:nvSpPr>
          <p:cNvPr id="4" name="Заголовок 1"/>
          <p:cNvSpPr txBox="1">
            <a:spLocks/>
          </p:cNvSpPr>
          <p:nvPr userDrawn="1"/>
        </p:nvSpPr>
        <p:spPr>
          <a:xfrm>
            <a:off x="2916238" y="6237288"/>
            <a:ext cx="2019300" cy="479425"/>
          </a:xfrm>
          <a:prstGeom prst="rect">
            <a:avLst/>
          </a:prstGeom>
        </p:spPr>
        <p:txBody>
          <a:bodyPr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00"/>
              </a:spcBef>
              <a:spcAft>
                <a:spcPts val="100"/>
              </a:spcAft>
              <a:defRPr/>
            </a:pPr>
            <a:r>
              <a:rPr lang="en-US"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school</a:t>
            </a:r>
            <a:r>
              <a:rPr lang="en-US" sz="1800" dirty="0" smtClean="0">
                <a:solidFill>
                  <a:srgbClr val="DE0000"/>
                </a:solidFill>
                <a:latin typeface="Segoe UI" panose="020B0502040204020203" pitchFamily="34" charset="0"/>
                <a:ea typeface="Segoe UI" panose="020B0502040204020203" pitchFamily="34" charset="0"/>
                <a:cs typeface="Segoe UI" panose="020B0502040204020203" pitchFamily="34" charset="0"/>
              </a:rPr>
              <a:t>@</a:t>
            </a:r>
            <a:r>
              <a:rPr lang="en-US" sz="1800" dirty="0" smtClean="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rPr>
              <a:t>skbkontur.ru</a:t>
            </a:r>
            <a:endParaRPr lang="ru-RU" sz="1800" dirty="0">
              <a:solidFill>
                <a:prstClr val="black">
                  <a:lumMod val="65000"/>
                  <a:lumOff val="35000"/>
                </a:prstClr>
              </a:solidFill>
              <a:latin typeface="Segoe UI" panose="020B0502040204020203" pitchFamily="34" charset="0"/>
              <a:ea typeface="Segoe UI" panose="020B0502040204020203" pitchFamily="34" charset="0"/>
              <a:cs typeface="Segoe UI" panose="020B0502040204020203" pitchFamily="34" charset="0"/>
            </a:endParaRPr>
          </a:p>
        </p:txBody>
      </p:sp>
      <p:pic>
        <p:nvPicPr>
          <p:cNvPr id="6" name="Рисунок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 y="0"/>
            <a:ext cx="4787900"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Текст 12"/>
          <p:cNvSpPr>
            <a:spLocks noGrp="1"/>
          </p:cNvSpPr>
          <p:nvPr>
            <p:ph type="body" sz="quarter" idx="10" hasCustomPrompt="1"/>
          </p:nvPr>
        </p:nvSpPr>
        <p:spPr>
          <a:xfrm>
            <a:off x="681038" y="2276475"/>
            <a:ext cx="7778750" cy="3240088"/>
          </a:xfrm>
        </p:spPr>
        <p:txBody>
          <a:bodyPr/>
          <a:lstStyle>
            <a:lvl1pPr marL="0" indent="0">
              <a:buNone/>
              <a:defRPr sz="3600">
                <a:latin typeface="Segoe UI Light" panose="020B0502040204020203" pitchFamily="34" charset="0"/>
              </a:defRPr>
            </a:lvl1pPr>
            <a:lvl2pPr>
              <a:defRPr sz="3200">
                <a:latin typeface="Segoe UI Light" panose="020B0502040204020203" pitchFamily="34" charset="0"/>
              </a:defRPr>
            </a:lvl2pPr>
            <a:lvl3pPr>
              <a:defRPr sz="3200">
                <a:latin typeface="Segoe UI Light" panose="020B0502040204020203" pitchFamily="34" charset="0"/>
              </a:defRPr>
            </a:lvl3pPr>
            <a:lvl4pPr>
              <a:defRPr sz="2800">
                <a:latin typeface="Segoe UI Light" panose="020B0502040204020203" pitchFamily="34" charset="0"/>
              </a:defRPr>
            </a:lvl4pPr>
            <a:lvl5pPr>
              <a:defRPr sz="2800">
                <a:latin typeface="Segoe UI Light" panose="020B0502040204020203" pitchFamily="34" charset="0"/>
              </a:defRPr>
            </a:lvl5pPr>
          </a:lstStyle>
          <a:p>
            <a:pPr lvl="0"/>
            <a:r>
              <a:rPr lang="ru-RU" dirty="0" smtClean="0"/>
              <a:t>Образец текста финального слайда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pic>
        <p:nvPicPr>
          <p:cNvPr id="7" name="Рисунок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91680" y="260648"/>
            <a:ext cx="2142748" cy="960122"/>
          </a:xfrm>
          <a:prstGeom prst="rect">
            <a:avLst/>
          </a:prstGeom>
          <a:solidFill>
            <a:schemeClr val="bg1">
              <a:lumMod val="95000"/>
              <a:alpha val="0"/>
            </a:schemeClr>
          </a:solidFill>
        </p:spPr>
      </p:pic>
    </p:spTree>
    <p:extLst>
      <p:ext uri="{BB962C8B-B14F-4D97-AF65-F5344CB8AC3E}">
        <p14:creationId xmlns:p14="http://schemas.microsoft.com/office/powerpoint/2010/main" val="39776920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250825" y="115888"/>
            <a:ext cx="8642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250825" y="1268413"/>
            <a:ext cx="864235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dirty="0" smtClean="0"/>
              <a:t>Образец текста</a:t>
            </a:r>
          </a:p>
          <a:p>
            <a:pPr lvl="1"/>
            <a:r>
              <a:rPr lang="ru-RU" altLang="ru-RU" dirty="0" smtClean="0"/>
              <a:t>Второй уровень</a:t>
            </a:r>
          </a:p>
          <a:p>
            <a:pPr lvl="2"/>
            <a:r>
              <a:rPr lang="ru-RU" altLang="ru-RU" dirty="0" smtClean="0"/>
              <a:t>Третий уровень</a:t>
            </a:r>
          </a:p>
          <a:p>
            <a:pPr lvl="3"/>
            <a:r>
              <a:rPr lang="ru-RU" altLang="ru-RU" dirty="0" smtClean="0"/>
              <a:t>Четвертый уровень</a:t>
            </a:r>
          </a:p>
        </p:txBody>
      </p:sp>
    </p:spTree>
    <p:extLst>
      <p:ext uri="{BB962C8B-B14F-4D97-AF65-F5344CB8AC3E}">
        <p14:creationId xmlns:p14="http://schemas.microsoft.com/office/powerpoint/2010/main" val="22452485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iming>
    <p:tnLst>
      <p:par>
        <p:cTn id="1" dur="indefinite" restart="never" nodeType="tmRoot"/>
      </p:par>
    </p:tnLst>
  </p:timing>
  <p:hf sldNum="0" hdr="0" ftr="0" dt="0"/>
  <p:txStyles>
    <p:titleStyle>
      <a:lvl1pPr algn="l" rtl="0" fontAlgn="base">
        <a:spcBef>
          <a:spcPct val="0"/>
        </a:spcBef>
        <a:spcAft>
          <a:spcPct val="0"/>
        </a:spcAft>
        <a:defRPr sz="3600" kern="1200">
          <a:solidFill>
            <a:srgbClr val="DE0000"/>
          </a:solidFill>
          <a:latin typeface="Segoe UI Light" panose="020B0502040204020203" pitchFamily="34" charset="0"/>
          <a:ea typeface="+mj-ea"/>
          <a:cs typeface="+mj-cs"/>
        </a:defRPr>
      </a:lvl1pPr>
      <a:lvl2pPr algn="l" rtl="0" fontAlgn="base">
        <a:spcBef>
          <a:spcPct val="0"/>
        </a:spcBef>
        <a:spcAft>
          <a:spcPct val="0"/>
        </a:spcAft>
        <a:defRPr sz="3600">
          <a:solidFill>
            <a:srgbClr val="DE0000"/>
          </a:solidFill>
          <a:latin typeface="Segoe UI Light" panose="020B0502040204020203" pitchFamily="34" charset="0"/>
        </a:defRPr>
      </a:lvl2pPr>
      <a:lvl3pPr algn="l" rtl="0" fontAlgn="base">
        <a:spcBef>
          <a:spcPct val="0"/>
        </a:spcBef>
        <a:spcAft>
          <a:spcPct val="0"/>
        </a:spcAft>
        <a:defRPr sz="3600">
          <a:solidFill>
            <a:srgbClr val="DE0000"/>
          </a:solidFill>
          <a:latin typeface="Segoe UI Light" panose="020B0502040204020203" pitchFamily="34" charset="0"/>
        </a:defRPr>
      </a:lvl3pPr>
      <a:lvl4pPr algn="l" rtl="0" fontAlgn="base">
        <a:spcBef>
          <a:spcPct val="0"/>
        </a:spcBef>
        <a:spcAft>
          <a:spcPct val="0"/>
        </a:spcAft>
        <a:defRPr sz="3600">
          <a:solidFill>
            <a:srgbClr val="DE0000"/>
          </a:solidFill>
          <a:latin typeface="Segoe UI Light" panose="020B0502040204020203" pitchFamily="34" charset="0"/>
        </a:defRPr>
      </a:lvl4pPr>
      <a:lvl5pPr algn="l" rtl="0" fontAlgn="base">
        <a:spcBef>
          <a:spcPct val="0"/>
        </a:spcBef>
        <a:spcAft>
          <a:spcPct val="0"/>
        </a:spcAft>
        <a:defRPr sz="3600">
          <a:solidFill>
            <a:srgbClr val="DE0000"/>
          </a:solidFill>
          <a:latin typeface="Segoe UI Light" panose="020B0502040204020203" pitchFamily="34" charset="0"/>
        </a:defRPr>
      </a:lvl5pPr>
      <a:lvl6pPr marL="457200" algn="l" rtl="0" fontAlgn="base">
        <a:spcBef>
          <a:spcPct val="0"/>
        </a:spcBef>
        <a:spcAft>
          <a:spcPct val="0"/>
        </a:spcAft>
        <a:defRPr sz="3600">
          <a:solidFill>
            <a:srgbClr val="DE0000"/>
          </a:solidFill>
          <a:latin typeface="Segoe UI Light" panose="020B0502040204020203" pitchFamily="34" charset="0"/>
        </a:defRPr>
      </a:lvl6pPr>
      <a:lvl7pPr marL="914400" algn="l" rtl="0" fontAlgn="base">
        <a:spcBef>
          <a:spcPct val="0"/>
        </a:spcBef>
        <a:spcAft>
          <a:spcPct val="0"/>
        </a:spcAft>
        <a:defRPr sz="3600">
          <a:solidFill>
            <a:srgbClr val="DE0000"/>
          </a:solidFill>
          <a:latin typeface="Segoe UI Light" panose="020B0502040204020203" pitchFamily="34" charset="0"/>
        </a:defRPr>
      </a:lvl7pPr>
      <a:lvl8pPr marL="1371600" algn="l" rtl="0" fontAlgn="base">
        <a:spcBef>
          <a:spcPct val="0"/>
        </a:spcBef>
        <a:spcAft>
          <a:spcPct val="0"/>
        </a:spcAft>
        <a:defRPr sz="3600">
          <a:solidFill>
            <a:srgbClr val="DE0000"/>
          </a:solidFill>
          <a:latin typeface="Segoe UI Light" panose="020B0502040204020203" pitchFamily="34" charset="0"/>
        </a:defRPr>
      </a:lvl8pPr>
      <a:lvl9pPr marL="1828800" algn="l" rtl="0" fontAlgn="base">
        <a:spcBef>
          <a:spcPct val="0"/>
        </a:spcBef>
        <a:spcAft>
          <a:spcPct val="0"/>
        </a:spcAft>
        <a:defRPr sz="3600">
          <a:solidFill>
            <a:srgbClr val="DE0000"/>
          </a:solidFill>
          <a:latin typeface="Segoe UI Light" panose="020B0502040204020203" pitchFamily="34" charset="0"/>
        </a:defRPr>
      </a:lvl9pPr>
    </p:titleStyle>
    <p:bodyStyle>
      <a:lvl1pPr marL="342900" indent="-342900" algn="l" rtl="0" fontAlgn="base">
        <a:spcBef>
          <a:spcPct val="20000"/>
        </a:spcBef>
        <a:spcAft>
          <a:spcPct val="0"/>
        </a:spcAft>
        <a:buFont typeface="Arial" panose="020B0604020202020204" pitchFamily="34" charset="0"/>
        <a:buChar char="•"/>
        <a:defRPr sz="26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690609" y="3645569"/>
            <a:ext cx="7762782" cy="1470025"/>
          </a:xfrm>
        </p:spPr>
        <p:txBody>
          <a:bodyPr/>
          <a:lstStyle/>
          <a:p>
            <a:pPr>
              <a:spcBef>
                <a:spcPts val="600"/>
              </a:spcBef>
              <a:spcAft>
                <a:spcPts val="100"/>
              </a:spcAft>
            </a:pPr>
            <a:r>
              <a:rPr lang="ru-RU" altLang="ru-RU" sz="4000" dirty="0" smtClean="0"/>
              <a:t>Изменения в </a:t>
            </a:r>
            <a:r>
              <a:rPr lang="ru-RU" altLang="ru-RU" sz="4000" dirty="0"/>
              <a:t>З</a:t>
            </a:r>
            <a:r>
              <a:rPr lang="ru-RU" altLang="ru-RU" sz="4000" dirty="0" smtClean="0"/>
              <a:t>аконе № 44-ФЗ</a:t>
            </a:r>
            <a:br>
              <a:rPr lang="ru-RU" altLang="ru-RU" sz="4000" dirty="0" smtClean="0"/>
            </a:br>
            <a:r>
              <a:rPr lang="ru-RU" altLang="ru-RU" sz="4000" dirty="0" smtClean="0"/>
              <a:t>май 2019 – апрель 2020</a:t>
            </a:r>
            <a:r>
              <a:rPr lang="en-US" altLang="ru-RU" sz="4000" dirty="0" smtClean="0"/>
              <a:t/>
            </a:r>
            <a:br>
              <a:rPr lang="en-US" altLang="ru-RU" sz="4000" dirty="0" smtClean="0"/>
            </a:br>
            <a:r>
              <a:rPr lang="ru-RU" altLang="ru-RU" sz="3200" dirty="0" smtClean="0"/>
              <a:t/>
            </a:r>
            <a:br>
              <a:rPr lang="ru-RU" altLang="ru-RU" sz="3200" dirty="0" smtClean="0"/>
            </a:br>
            <a:r>
              <a:rPr lang="ru-RU" altLang="ru-RU" sz="3200" dirty="0" smtClean="0"/>
              <a:t>Семинар в г. Махачкала</a:t>
            </a:r>
            <a:r>
              <a:rPr lang="en-US" altLang="ru-RU" sz="3200" dirty="0" smtClean="0"/>
              <a:t/>
            </a:r>
            <a:br>
              <a:rPr lang="en-US" altLang="ru-RU" sz="3200" dirty="0" smtClean="0"/>
            </a:br>
            <a:r>
              <a:rPr lang="ru-RU" altLang="ru-RU" sz="3200" dirty="0" smtClean="0"/>
              <a:t/>
            </a:r>
            <a:br>
              <a:rPr lang="ru-RU" altLang="ru-RU" sz="3200" dirty="0" smtClean="0"/>
            </a:br>
            <a:r>
              <a:rPr lang="ru-RU" altLang="ru-RU" sz="2400" dirty="0"/>
              <a:t>Майский Ю. А</a:t>
            </a:r>
            <a:r>
              <a:rPr lang="ru-RU" altLang="ru-RU" sz="2400" dirty="0" smtClean="0"/>
              <a:t>.</a:t>
            </a:r>
            <a:br>
              <a:rPr lang="ru-RU" altLang="ru-RU" sz="2400" dirty="0" smtClean="0"/>
            </a:br>
            <a:r>
              <a:rPr lang="ru-RU" altLang="ru-RU" sz="2400" dirty="0" smtClean="0"/>
              <a:t>АНО ДПО «Учебный центр СКБ </a:t>
            </a:r>
            <a:r>
              <a:rPr lang="ru-RU" altLang="ru-RU" sz="2400" dirty="0"/>
              <a:t>Контур»</a:t>
            </a:r>
            <a:r>
              <a:rPr lang="ru-RU" altLang="ru-RU" sz="2800" dirty="0"/>
              <a:t/>
            </a:r>
            <a:br>
              <a:rPr lang="ru-RU" altLang="ru-RU" sz="2800" dirty="0"/>
            </a:br>
            <a:r>
              <a:rPr lang="ru-RU" altLang="ru-RU" sz="2800" dirty="0" smtClean="0"/>
              <a:t>23.05.2019</a:t>
            </a:r>
            <a:r>
              <a:rPr lang="ru-RU" altLang="ru-RU" sz="2400" dirty="0"/>
              <a:t/>
            </a:r>
            <a:br>
              <a:rPr lang="ru-RU" altLang="ru-RU" sz="2400" dirty="0"/>
            </a:br>
            <a:endParaRPr lang="ru-RU" altLang="ru-RU" sz="1600" dirty="0" smtClean="0"/>
          </a:p>
        </p:txBody>
      </p:sp>
    </p:spTree>
    <p:extLst>
      <p:ext uri="{BB962C8B-B14F-4D97-AF65-F5344CB8AC3E}">
        <p14:creationId xmlns:p14="http://schemas.microsoft.com/office/powerpoint/2010/main" val="1579874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Разрабатывать имеет право Минфин </a:t>
            </a:r>
            <a:endParaRPr lang="ru-RU" dirty="0"/>
          </a:p>
          <a:p>
            <a:pPr lvl="1" indent="-342900"/>
            <a:r>
              <a:rPr lang="ru-RU" dirty="0"/>
              <a:t>е</a:t>
            </a:r>
            <a:r>
              <a:rPr lang="ru-RU" dirty="0" smtClean="0"/>
              <a:t>сли профильные ведомства не разработали</a:t>
            </a:r>
          </a:p>
          <a:p>
            <a:pPr marL="400050" lvl="1" indent="0">
              <a:buNone/>
            </a:pPr>
            <a:r>
              <a:rPr lang="ru-RU" dirty="0"/>
              <a:t>ч</a:t>
            </a:r>
            <a:r>
              <a:rPr lang="ru-RU" dirty="0" smtClean="0"/>
              <a:t>. 11 ст. 34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Типовые контракты</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095324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Приоритет имеют документы и информация в ЕИС</a:t>
            </a:r>
            <a:endParaRPr lang="ru-RU" dirty="0"/>
          </a:p>
          <a:p>
            <a:pPr lvl="1" indent="-342900"/>
            <a:r>
              <a:rPr lang="ru-RU" dirty="0"/>
              <a:t>п</a:t>
            </a:r>
            <a:r>
              <a:rPr lang="ru-RU" dirty="0" smtClean="0"/>
              <a:t>редоставлять такие данные в бумажном </a:t>
            </a:r>
            <a:r>
              <a:rPr lang="ru-RU" dirty="0"/>
              <a:t/>
            </a:r>
            <a:br>
              <a:rPr lang="ru-RU" dirty="0"/>
            </a:br>
            <a:r>
              <a:rPr lang="ru-RU" dirty="0" smtClean="0"/>
              <a:t>виде не нужно</a:t>
            </a:r>
          </a:p>
          <a:p>
            <a:pPr marL="400050" lvl="1" indent="0">
              <a:buNone/>
            </a:pPr>
            <a:r>
              <a:rPr lang="ru-RU" dirty="0"/>
              <a:t>ч</a:t>
            </a:r>
            <a:r>
              <a:rPr lang="ru-RU" dirty="0" smtClean="0"/>
              <a:t>. 5.1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Рассмотрение жалоб</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28984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Срок рассмотрения заявлений в ФАС – 5 дней</a:t>
            </a:r>
            <a:endParaRPr lang="ru-RU" dirty="0"/>
          </a:p>
          <a:p>
            <a:pPr marL="400050" lvl="1" indent="0">
              <a:buNone/>
            </a:pPr>
            <a:r>
              <a:rPr lang="ru-RU" dirty="0" smtClean="0"/>
              <a:t>ч. 7 ст. 104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Включение сведений в РНП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994740057"/>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85285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Общественные </a:t>
            </a:r>
            <a:r>
              <a:rPr lang="ru-RU" dirty="0"/>
              <a:t>объединения, объединения юридических лиц </a:t>
            </a:r>
            <a:r>
              <a:rPr lang="ru-RU" dirty="0" smtClean="0"/>
              <a:t>осуществляющие </a:t>
            </a:r>
            <a:r>
              <a:rPr lang="ru-RU" dirty="0"/>
              <a:t>общественный </a:t>
            </a:r>
            <a:r>
              <a:rPr lang="ru-RU" dirty="0" smtClean="0"/>
              <a:t>контроль выведены из состава «жалобщиков»</a:t>
            </a:r>
            <a:endParaRPr lang="en-US" dirty="0" smtClean="0"/>
          </a:p>
          <a:p>
            <a:pPr marL="400050" lvl="1" indent="0">
              <a:buNone/>
            </a:pPr>
            <a:r>
              <a:rPr lang="ru-RU" dirty="0"/>
              <a:t>ч</a:t>
            </a:r>
            <a:r>
              <a:rPr lang="ru-RU" dirty="0" smtClean="0"/>
              <a:t>. 1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423227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7584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5 дней с момента опубликования протокола</a:t>
            </a:r>
            <a:endParaRPr lang="ru-RU" dirty="0"/>
          </a:p>
          <a:p>
            <a:pPr lvl="1" indent="-342900"/>
            <a:r>
              <a:rPr lang="ru-RU" dirty="0"/>
              <a:t>протокола подведения итогов ЭП</a:t>
            </a:r>
          </a:p>
          <a:p>
            <a:pPr lvl="1" indent="-342900"/>
            <a:r>
              <a:rPr lang="ru-RU" dirty="0" smtClean="0"/>
              <a:t>протокола </a:t>
            </a:r>
            <a:r>
              <a:rPr lang="ru-RU" dirty="0"/>
              <a:t>рассмотрения единственной заявки на участие в ЭП </a:t>
            </a:r>
          </a:p>
          <a:p>
            <a:pPr lvl="1" indent="-342900"/>
            <a:r>
              <a:rPr lang="ru-RU" dirty="0"/>
              <a:t>протокола рассмотрения заявки единственного участника на участие в </a:t>
            </a:r>
            <a:r>
              <a:rPr lang="ru-RU" dirty="0" smtClean="0"/>
              <a:t>ЭП при </a:t>
            </a:r>
            <a:r>
              <a:rPr lang="ru-RU" dirty="0"/>
              <a:t>признании соответствующей </a:t>
            </a:r>
            <a:r>
              <a:rPr lang="ru-RU" dirty="0" smtClean="0"/>
              <a:t>ЭП несостоявшейся</a:t>
            </a:r>
            <a:r>
              <a:rPr lang="ru-RU" dirty="0"/>
              <a:t>.</a:t>
            </a:r>
          </a:p>
          <a:p>
            <a:pPr marL="400050" lvl="1" indent="0">
              <a:buNone/>
            </a:pPr>
            <a:r>
              <a:rPr lang="ru-RU" dirty="0" smtClean="0"/>
              <a:t>ч. 4 ст. 106 закона № 44-ФЗ</a:t>
            </a: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423227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8829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Срок </a:t>
            </a:r>
            <a:r>
              <a:rPr lang="ru-RU" dirty="0"/>
              <a:t>начала работы </a:t>
            </a:r>
            <a:r>
              <a:rPr lang="ru-RU" dirty="0" smtClean="0"/>
              <a:t>ГИС «Независимый регистратор» перенесен на 01.01.2020</a:t>
            </a:r>
            <a:endParaRPr lang="ru-RU" sz="1600" dirty="0"/>
          </a:p>
          <a:p>
            <a:pPr marL="400050" lvl="1" indent="0">
              <a:buNone/>
            </a:pPr>
            <a:r>
              <a:rPr lang="ru-RU" dirty="0" smtClean="0"/>
              <a:t>ч. 53 ст. 112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Мониторинг</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27668416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63396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 июля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0453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800" dirty="0" smtClean="0"/>
              <a:t>Жалобы возвращаются без рассмотрения</a:t>
            </a:r>
            <a:endParaRPr lang="ru-RU" sz="2800" dirty="0"/>
          </a:p>
          <a:p>
            <a:pPr lvl="1" indent="-342900"/>
            <a:r>
              <a:rPr lang="ru-RU" sz="2800" dirty="0"/>
              <a:t>у</a:t>
            </a:r>
            <a:r>
              <a:rPr lang="ru-RU" sz="2800" dirty="0" smtClean="0"/>
              <a:t>частнику, внесенному в РНП</a:t>
            </a:r>
          </a:p>
          <a:p>
            <a:pPr lvl="2" indent="-342900"/>
            <a:r>
              <a:rPr lang="ru-RU" dirty="0"/>
              <a:t>е</a:t>
            </a:r>
            <a:r>
              <a:rPr lang="ru-RU" dirty="0" smtClean="0"/>
              <a:t>сли в закупке установлено требование заказчика «не быть включенным в РНП» </a:t>
            </a:r>
          </a:p>
          <a:p>
            <a:pPr marL="400050" lvl="1" indent="0">
              <a:buNone/>
            </a:pPr>
            <a:r>
              <a:rPr lang="ru-RU" sz="2800" dirty="0"/>
              <a:t>п</a:t>
            </a:r>
            <a:r>
              <a:rPr lang="ru-RU" sz="2800" dirty="0" smtClean="0"/>
              <a:t>. 5 ч. 11 ст. 105 закона № 44-ФЗ</a:t>
            </a:r>
            <a:endParaRPr lang="ru-RU" sz="2800"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Обжалование действий заказчика,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059619902"/>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53347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68761"/>
            <a:ext cx="8640960" cy="2841422"/>
          </a:xfrm>
        </p:spPr>
        <p:txBody>
          <a:bodyPr/>
          <a:lstStyle/>
          <a:p>
            <a:pPr marL="0" indent="0">
              <a:buNone/>
            </a:pPr>
            <a:r>
              <a:rPr lang="ru-RU" dirty="0" smtClean="0"/>
              <a:t>Федеральный или региональный орган контроля</a:t>
            </a:r>
            <a:br>
              <a:rPr lang="ru-RU" dirty="0" smtClean="0"/>
            </a:br>
            <a:r>
              <a:rPr lang="ru-RU" dirty="0" smtClean="0"/>
              <a:t>не может быть уполномоченным органом</a:t>
            </a:r>
          </a:p>
          <a:p>
            <a:pPr marL="0" indent="0">
              <a:buNone/>
            </a:pPr>
            <a:endParaRPr lang="ru-RU" sz="1200" dirty="0" smtClean="0"/>
          </a:p>
          <a:p>
            <a:pPr marL="0" indent="0">
              <a:buNone/>
            </a:pPr>
            <a:r>
              <a:rPr lang="ru-RU" dirty="0" smtClean="0"/>
              <a:t>В муниципальном контрольном органе</a:t>
            </a:r>
            <a:br>
              <a:rPr lang="ru-RU" dirty="0" smtClean="0"/>
            </a:br>
            <a:r>
              <a:rPr lang="ru-RU" dirty="0" smtClean="0"/>
              <a:t>контрактный управляющий и уполномоченный</a:t>
            </a:r>
            <a:br>
              <a:rPr lang="ru-RU" dirty="0" smtClean="0"/>
            </a:br>
            <a:r>
              <a:rPr lang="ru-RU" dirty="0" smtClean="0"/>
              <a:t>на контроль – разные должностные лица</a:t>
            </a:r>
          </a:p>
          <a:p>
            <a:pPr marL="0" indent="0">
              <a:buNone/>
            </a:pPr>
            <a:endParaRPr lang="ru-RU" sz="1200" dirty="0" smtClean="0"/>
          </a:p>
          <a:p>
            <a:pPr marL="400050" lvl="1" indent="0">
              <a:buNone/>
            </a:pPr>
            <a:r>
              <a:rPr lang="ru-RU" dirty="0" smtClean="0"/>
              <a:t>ч. 1.1 и 1.2 ст. 99 закона № 44-ФЗ</a:t>
            </a:r>
          </a:p>
          <a:p>
            <a:pPr marL="0" indent="0">
              <a:buNone/>
            </a:pPr>
            <a:endParaRPr lang="ru-RU" dirty="0" smtClean="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Разнесение функций закупок и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243080720"/>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760335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Функции контролирующего органа могут </a:t>
            </a:r>
            <a:br>
              <a:rPr lang="ru-RU" dirty="0" smtClean="0"/>
            </a:br>
            <a:r>
              <a:rPr lang="ru-RU" dirty="0" smtClean="0"/>
              <a:t>быть преданы с муниципального/городского </a:t>
            </a:r>
            <a:br>
              <a:rPr lang="ru-RU" dirty="0" smtClean="0"/>
            </a:br>
            <a:r>
              <a:rPr lang="ru-RU" dirty="0" smtClean="0"/>
              <a:t>уровня на уровень субъекта РФ</a:t>
            </a:r>
          </a:p>
          <a:p>
            <a:pPr lvl="1" indent="-342900">
              <a:spcBef>
                <a:spcPts val="600"/>
              </a:spcBef>
            </a:pPr>
            <a:r>
              <a:rPr lang="ru-RU" dirty="0"/>
              <a:t>д</a:t>
            </a:r>
            <a:r>
              <a:rPr lang="ru-RU" dirty="0" smtClean="0"/>
              <a:t>олжно быть соглашение между</a:t>
            </a:r>
            <a:br>
              <a:rPr lang="ru-RU" dirty="0" smtClean="0"/>
            </a:br>
            <a:r>
              <a:rPr lang="ru-RU" dirty="0" smtClean="0"/>
              <a:t>муниципальными ОИВ и ОИВ субъекта</a:t>
            </a:r>
          </a:p>
          <a:p>
            <a:pPr marL="400050" lvl="1" indent="0">
              <a:spcBef>
                <a:spcPts val="600"/>
              </a:spcBef>
              <a:buNone/>
            </a:pPr>
            <a:r>
              <a:rPr lang="ru-RU" dirty="0" smtClean="0"/>
              <a:t>ч. 3.1 ст. 99 закона № 44-ФЗ</a:t>
            </a:r>
          </a:p>
          <a:p>
            <a:pPr marL="0" indent="0">
              <a:buNone/>
            </a:pP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a:t>Ф</a:t>
            </a:r>
            <a:r>
              <a:rPr lang="ru-RU" sz="3200" dirty="0" smtClean="0"/>
              <a:t>ункции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440099418"/>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36457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2"/>
          </p:nvPr>
        </p:nvSpPr>
        <p:spPr>
          <a:xfrm>
            <a:off x="611560" y="1600200"/>
            <a:ext cx="8075240" cy="3108543"/>
          </a:xfrm>
        </p:spPr>
        <p:txBody>
          <a:bodyPr/>
          <a:lstStyle/>
          <a:p>
            <a:r>
              <a:rPr lang="ru-RU" dirty="0" smtClean="0"/>
              <a:t>С 01.05.2019</a:t>
            </a:r>
          </a:p>
          <a:p>
            <a:r>
              <a:rPr lang="ru-RU" dirty="0" smtClean="0"/>
              <a:t>С 12.05.2019</a:t>
            </a:r>
          </a:p>
          <a:p>
            <a:r>
              <a:rPr lang="ru-RU" dirty="0" smtClean="0"/>
              <a:t>С 01.07.2019</a:t>
            </a:r>
          </a:p>
          <a:p>
            <a:r>
              <a:rPr lang="ru-RU" dirty="0" smtClean="0"/>
              <a:t>С 31.07.2019</a:t>
            </a:r>
          </a:p>
          <a:p>
            <a:r>
              <a:rPr lang="ru-RU" dirty="0" smtClean="0"/>
              <a:t>С 01.10.2019</a:t>
            </a:r>
          </a:p>
          <a:p>
            <a:r>
              <a:rPr lang="ru-RU" dirty="0" smtClean="0"/>
              <a:t>С 01.04.2020</a:t>
            </a:r>
            <a:endParaRPr lang="ru-RU" dirty="0"/>
          </a:p>
        </p:txBody>
      </p:sp>
      <p:sp>
        <p:nvSpPr>
          <p:cNvPr id="3" name="Заголовок 2"/>
          <p:cNvSpPr>
            <a:spLocks noGrp="1"/>
          </p:cNvSpPr>
          <p:nvPr>
            <p:ph type="title"/>
          </p:nvPr>
        </p:nvSpPr>
        <p:spPr/>
        <p:txBody>
          <a:bodyPr/>
          <a:lstStyle/>
          <a:p>
            <a:r>
              <a:rPr lang="ru-RU" dirty="0" smtClean="0"/>
              <a:t>Программа</a:t>
            </a:r>
            <a:endParaRPr lang="ru-RU" dirty="0"/>
          </a:p>
        </p:txBody>
      </p:sp>
    </p:spTree>
    <p:extLst>
      <p:ext uri="{BB962C8B-B14F-4D97-AF65-F5344CB8AC3E}">
        <p14:creationId xmlns:p14="http://schemas.microsoft.com/office/powerpoint/2010/main" val="2303614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Установлены </a:t>
            </a:r>
            <a:r>
              <a:rPr lang="ru-RU" dirty="0"/>
              <a:t>требования к </a:t>
            </a:r>
            <a:r>
              <a:rPr lang="ru-RU" dirty="0" smtClean="0"/>
              <a:t>порядку осуществления контроля </a:t>
            </a:r>
          </a:p>
          <a:p>
            <a:pPr lvl="1" indent="-342900"/>
            <a:r>
              <a:rPr lang="ru-RU" dirty="0"/>
              <a:t>п</a:t>
            </a:r>
            <a:r>
              <a:rPr lang="ru-RU" dirty="0" smtClean="0"/>
              <a:t>орядок будет принят правительством (ждем ПП)</a:t>
            </a:r>
          </a:p>
          <a:p>
            <a:pPr marL="400050" lvl="1" indent="0">
              <a:spcAft>
                <a:spcPts val="600"/>
              </a:spcAft>
              <a:buNone/>
            </a:pPr>
            <a:r>
              <a:rPr lang="ru-RU" dirty="0" smtClean="0"/>
              <a:t>ч. 2 ст. 99 </a:t>
            </a:r>
            <a:r>
              <a:rPr lang="ru-RU" dirty="0"/>
              <a:t>закона № 44-ФЗ</a:t>
            </a:r>
            <a:endParaRPr lang="ru-RU" dirty="0" smtClean="0"/>
          </a:p>
          <a:p>
            <a:pPr marL="0" indent="0">
              <a:spcAft>
                <a:spcPts val="600"/>
              </a:spcAft>
              <a:buNone/>
            </a:pPr>
            <a:r>
              <a:rPr lang="ru-RU" dirty="0" smtClean="0"/>
              <a:t>Перечислены основания для проведения КО проверок со ссылкой на источник информации о признаках нарушения</a:t>
            </a:r>
          </a:p>
          <a:p>
            <a:pPr marL="400050" lvl="1" indent="0">
              <a:buNone/>
            </a:pPr>
            <a:r>
              <a:rPr lang="ru-RU" dirty="0" smtClean="0"/>
              <a:t>ч. 15.1 ст. 99 закона № 44-ФЗ</a:t>
            </a:r>
          </a:p>
          <a:p>
            <a:pPr marL="0" indent="0">
              <a:buNone/>
            </a:pP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Порядок контроля</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1528095288"/>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27788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Право заказчика определять, когда невозможно определить объем.</a:t>
            </a:r>
          </a:p>
          <a:p>
            <a:pPr marL="0" indent="0">
              <a:buNone/>
            </a:pPr>
            <a:r>
              <a:rPr lang="ru-RU" sz="2400" dirty="0" smtClean="0"/>
              <a:t>Вместо НМЦК будут указаны:</a:t>
            </a:r>
          </a:p>
          <a:p>
            <a:pPr lvl="1" indent="-342900"/>
            <a:r>
              <a:rPr lang="ru-RU" sz="2000" dirty="0" smtClean="0"/>
              <a:t>начальная </a:t>
            </a:r>
            <a:r>
              <a:rPr lang="ru-RU" sz="2000" dirty="0"/>
              <a:t>цена единицы </a:t>
            </a:r>
            <a:r>
              <a:rPr lang="ru-RU" sz="2000" dirty="0" smtClean="0"/>
              <a:t>ТРУ</a:t>
            </a:r>
            <a:endParaRPr lang="ru-RU" sz="2000" dirty="0"/>
          </a:p>
          <a:p>
            <a:pPr lvl="1" indent="-342900"/>
            <a:r>
              <a:rPr lang="ru-RU" sz="2000" dirty="0" smtClean="0"/>
              <a:t>начальная </a:t>
            </a:r>
            <a:r>
              <a:rPr lang="ru-RU" sz="2000" dirty="0"/>
              <a:t>сумма цен единиц </a:t>
            </a:r>
            <a:r>
              <a:rPr lang="ru-RU" sz="2000" dirty="0" smtClean="0"/>
              <a:t>ТРУ</a:t>
            </a:r>
            <a:endParaRPr lang="ru-RU" sz="2000" dirty="0"/>
          </a:p>
          <a:p>
            <a:pPr lvl="1" indent="-342900"/>
            <a:r>
              <a:rPr lang="ru-RU" sz="2000" b="1" dirty="0" smtClean="0"/>
              <a:t>максимальное </a:t>
            </a:r>
            <a:r>
              <a:rPr lang="ru-RU" sz="2000" b="1" dirty="0"/>
              <a:t>значение цены </a:t>
            </a:r>
            <a:r>
              <a:rPr lang="ru-RU" sz="2000" b="1" dirty="0" smtClean="0"/>
              <a:t>контракта</a:t>
            </a:r>
          </a:p>
          <a:p>
            <a:pPr lvl="1" indent="-342900"/>
            <a:endParaRPr lang="ru-RU" sz="1400" dirty="0"/>
          </a:p>
          <a:p>
            <a:pPr marL="400050" lvl="1" indent="0">
              <a:buNone/>
            </a:pPr>
            <a:r>
              <a:rPr lang="ru-RU" sz="2000" dirty="0"/>
              <a:t>ч</a:t>
            </a:r>
            <a:r>
              <a:rPr lang="ru-RU" sz="2000" dirty="0" smtClean="0"/>
              <a:t>. 24 ст. 22, ч. 1 и 2 ст. 34, ч. 1 и 2 ст. 37,</a:t>
            </a:r>
            <a:br>
              <a:rPr lang="ru-RU" sz="2000" dirty="0" smtClean="0"/>
            </a:br>
            <a:r>
              <a:rPr lang="ru-RU" sz="2000" dirty="0" smtClean="0"/>
              <a:t>ч. 2.1 ст. 83.2, ст. 28, 29, п. 1 ч. 1 ст. 32, </a:t>
            </a:r>
            <a:br>
              <a:rPr lang="ru-RU" sz="2000" dirty="0" smtClean="0"/>
            </a:br>
            <a:r>
              <a:rPr lang="ru-RU" sz="2000" dirty="0" smtClean="0"/>
              <a:t>ч. 8 ст. 2 закона № 44-ФЗ</a:t>
            </a:r>
            <a:endParaRPr lang="ru-RU" sz="2000"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Закупки «без точного объема»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81812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Операторы ЭТП обязаны вести </a:t>
            </a:r>
            <a:r>
              <a:rPr lang="ru-RU" dirty="0"/>
              <a:t>реестр аккредитованных </a:t>
            </a:r>
            <a:r>
              <a:rPr lang="ru-RU" dirty="0" smtClean="0"/>
              <a:t>участников</a:t>
            </a:r>
            <a:r>
              <a:rPr lang="ru-RU" dirty="0"/>
              <a:t>:</a:t>
            </a:r>
            <a:endParaRPr lang="ru-RU" dirty="0" smtClean="0"/>
          </a:p>
          <a:p>
            <a:pPr lvl="1" indent="-342900"/>
            <a:r>
              <a:rPr lang="ru-RU" dirty="0" smtClean="0"/>
              <a:t>наименование</a:t>
            </a:r>
            <a:r>
              <a:rPr lang="ru-RU" dirty="0"/>
              <a:t>, фирменное наименование </a:t>
            </a:r>
            <a:r>
              <a:rPr lang="ru-RU" dirty="0" smtClean="0"/>
              <a:t>- ЮЛ</a:t>
            </a:r>
            <a:endParaRPr lang="ru-RU" dirty="0"/>
          </a:p>
          <a:p>
            <a:pPr lvl="1" indent="-342900"/>
            <a:r>
              <a:rPr lang="ru-RU" dirty="0" smtClean="0"/>
              <a:t>Ф.И.О</a:t>
            </a:r>
            <a:r>
              <a:rPr lang="ru-RU" dirty="0"/>
              <a:t>. </a:t>
            </a:r>
            <a:r>
              <a:rPr lang="ru-RU" dirty="0" smtClean="0"/>
              <a:t>- ФЛ/ИП </a:t>
            </a:r>
            <a:endParaRPr lang="ru-RU" dirty="0"/>
          </a:p>
          <a:p>
            <a:pPr lvl="1" indent="-342900"/>
            <a:r>
              <a:rPr lang="ru-RU" dirty="0" smtClean="0"/>
              <a:t>ИНН</a:t>
            </a:r>
            <a:endParaRPr lang="ru-RU" dirty="0"/>
          </a:p>
          <a:p>
            <a:pPr lvl="1" indent="-342900"/>
            <a:r>
              <a:rPr lang="ru-RU" dirty="0" smtClean="0"/>
              <a:t>дата </a:t>
            </a:r>
            <a:r>
              <a:rPr lang="ru-RU" dirty="0"/>
              <a:t>аккредитации на </a:t>
            </a:r>
            <a:r>
              <a:rPr lang="ru-RU" dirty="0" smtClean="0"/>
              <a:t>ЭТП</a:t>
            </a:r>
            <a:endParaRPr lang="ru-RU" dirty="0"/>
          </a:p>
          <a:p>
            <a:pPr lvl="1" indent="-342900"/>
            <a:r>
              <a:rPr lang="ru-RU" b="1" dirty="0" smtClean="0"/>
              <a:t>иные </a:t>
            </a:r>
            <a:r>
              <a:rPr lang="ru-RU" b="1" dirty="0"/>
              <a:t>сведения и документы в случаях, предусмотренных Законом № 44-ФЗ. </a:t>
            </a:r>
          </a:p>
          <a:p>
            <a:pPr marL="400050" lvl="1" indent="0">
              <a:buNone/>
            </a:pPr>
            <a:r>
              <a:rPr lang="ru-RU" dirty="0" smtClean="0"/>
              <a:t>ч. 4.1 и 4.2 ст. 24.2 закона № 44-ФЗ</a:t>
            </a:r>
            <a:endParaRPr lang="ru-RU" dirty="0"/>
          </a:p>
          <a:p>
            <a:pPr marL="0" indent="0">
              <a:buNone/>
            </a:pPr>
            <a:endParaRPr lang="ru-RU" dirty="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Реестр аккредитованных участников</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05417504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89520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Aft>
                <a:spcPts val="0"/>
              </a:spcAft>
              <a:buNone/>
            </a:pPr>
            <a:r>
              <a:rPr lang="ru-RU" dirty="0" smtClean="0"/>
              <a:t>При наличии дополнительных требований</a:t>
            </a:r>
            <a:br>
              <a:rPr lang="ru-RU" dirty="0" smtClean="0"/>
            </a:br>
            <a:r>
              <a:rPr lang="ru-RU" dirty="0" smtClean="0"/>
              <a:t>к участникам (ПП РФ № 99) документы направляются </a:t>
            </a:r>
            <a:br>
              <a:rPr lang="ru-RU" dirty="0" smtClean="0"/>
            </a:br>
            <a:r>
              <a:rPr lang="ru-RU" dirty="0" smtClean="0"/>
              <a:t>в реестр на ЭТП</a:t>
            </a:r>
          </a:p>
          <a:p>
            <a:pPr marL="400050" lvl="1" indent="0">
              <a:spcAft>
                <a:spcPts val="0"/>
              </a:spcAft>
              <a:buNone/>
            </a:pPr>
            <a:r>
              <a:rPr lang="ru-RU" dirty="0" smtClean="0"/>
              <a:t>ч. 12-15 ст. 24.2 закона № 44-ФЗ</a:t>
            </a:r>
            <a:endParaRPr lang="ru-RU" dirty="0"/>
          </a:p>
          <a:p>
            <a:pPr marL="0" indent="0">
              <a:spcAft>
                <a:spcPts val="0"/>
              </a:spcAft>
              <a:buNone/>
            </a:pPr>
            <a:endParaRPr lang="ru-RU" sz="1200" dirty="0" smtClean="0"/>
          </a:p>
          <a:p>
            <a:pPr marL="0" indent="0">
              <a:spcAft>
                <a:spcPts val="0"/>
              </a:spcAft>
              <a:buNone/>
            </a:pPr>
            <a:r>
              <a:rPr lang="ru-RU" dirty="0" smtClean="0"/>
              <a:t>Заявки смогут подать только участники, </a:t>
            </a:r>
            <a:br>
              <a:rPr lang="ru-RU" dirty="0" smtClean="0"/>
            </a:br>
            <a:r>
              <a:rPr lang="ru-RU" dirty="0" smtClean="0"/>
              <a:t>имеющие в реестре подтверждающие </a:t>
            </a:r>
            <a:br>
              <a:rPr lang="ru-RU" dirty="0" smtClean="0"/>
            </a:br>
            <a:r>
              <a:rPr lang="ru-RU" dirty="0" smtClean="0"/>
              <a:t>документы</a:t>
            </a:r>
          </a:p>
          <a:p>
            <a:pPr marL="400050" lvl="1" indent="0">
              <a:spcAft>
                <a:spcPts val="0"/>
              </a:spcAft>
              <a:buNone/>
            </a:pPr>
            <a:r>
              <a:rPr lang="ru-RU" dirty="0"/>
              <a:t>ч</a:t>
            </a:r>
            <a:r>
              <a:rPr lang="ru-RU" dirty="0" smtClean="0"/>
              <a:t>. 1 ст. 66</a:t>
            </a:r>
            <a:r>
              <a:rPr lang="ru-RU" dirty="0"/>
              <a:t> 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Дополнительные сведения об участниках</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674431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441272631"/>
              </p:ext>
            </p:extLst>
          </p:nvPr>
        </p:nvGraphicFramePr>
        <p:xfrm>
          <a:off x="158558" y="5834666"/>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7" name="Прямоугольник 6"/>
          <p:cNvSpPr/>
          <p:nvPr/>
        </p:nvSpPr>
        <p:spPr>
          <a:xfrm>
            <a:off x="4874886" y="1548867"/>
            <a:ext cx="2152417" cy="637249"/>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dirty="0" smtClean="0">
                <a:solidFill>
                  <a:schemeClr val="tx1">
                    <a:lumMod val="75000"/>
                    <a:lumOff val="25000"/>
                  </a:schemeClr>
                </a:solidFill>
                <a:latin typeface="Segoe UI" panose="020B0502040204020203" pitchFamily="34" charset="0"/>
                <a:cs typeface="Segoe UI" panose="020B0502040204020203" pitchFamily="34" charset="0"/>
              </a:rPr>
              <a:t>Срок окончания подачи заявок</a:t>
            </a:r>
            <a:endParaRPr lang="ru-RU"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699477"/>
            <a:ext cx="1918988" cy="830997"/>
          </a:xfrm>
          <a:prstGeom prst="rect">
            <a:avLst/>
          </a:prstGeom>
        </p:spPr>
        <p:txBody>
          <a:bodyPr wrap="square">
            <a:spAutoFit/>
          </a:bodyPr>
          <a:lstStyle/>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Размещение</a:t>
            </a:r>
          </a:p>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извещения</a:t>
            </a:r>
          </a:p>
          <a:p>
            <a:pPr fontAlgn="auto">
              <a:spcBef>
                <a:spcPts val="0"/>
              </a:spcBef>
              <a:spcAft>
                <a:spcPts val="0"/>
              </a:spcAft>
            </a:pPr>
            <a:r>
              <a:rPr lang="ru-RU" sz="1600" dirty="0" smtClean="0">
                <a:solidFill>
                  <a:schemeClr val="tx1">
                    <a:lumMod val="75000"/>
                    <a:lumOff val="25000"/>
                  </a:schemeClr>
                </a:solidFill>
                <a:latin typeface="Segoe UI" panose="020B0502040204020203" pitchFamily="34" charset="0"/>
                <a:cs typeface="Segoe UI" panose="020B0502040204020203" pitchFamily="34" charset="0"/>
              </a:rPr>
              <a:t>о закупке и АД</a:t>
            </a:r>
            <a:endParaRPr lang="ru-RU" sz="1600"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05506" y="3391342"/>
            <a:ext cx="4716149"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руб. (стройка)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не менее 7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13" name="Прямоугольник 12"/>
          <p:cNvSpPr/>
          <p:nvPr/>
        </p:nvSpPr>
        <p:spPr>
          <a:xfrm>
            <a:off x="605506" y="4263856"/>
            <a:ext cx="4802297"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en-US" sz="1600" b="1" dirty="0" smtClean="0">
                <a:solidFill>
                  <a:schemeClr val="tx1">
                    <a:lumMod val="75000"/>
                    <a:lumOff val="25000"/>
                  </a:schemeClr>
                </a:solidFill>
                <a:latin typeface="Segoe UI" panose="020B0502040204020203" pitchFamily="34" charset="0"/>
                <a:cs typeface="Segoe UI" panose="020B0502040204020203" pitchFamily="34" charset="0"/>
              </a:rPr>
              <a:t>&gt;</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a:t>
            </a:r>
            <a:r>
              <a:rPr lang="ru-RU" sz="1600" b="1" dirty="0">
                <a:solidFill>
                  <a:schemeClr val="tx1">
                    <a:lumMod val="75000"/>
                    <a:lumOff val="25000"/>
                  </a:schemeClr>
                </a:solidFill>
                <a:latin typeface="Segoe UI" panose="020B0502040204020203" pitchFamily="34" charset="0"/>
                <a:cs typeface="Segoe UI" panose="020B0502040204020203" pitchFamily="34" charset="0"/>
              </a:rPr>
              <a:t>руб. (стройка)</a:t>
            </a: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не менее 15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5145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1283597067"/>
              </p:ext>
            </p:extLst>
          </p:nvPr>
        </p:nvGraphicFramePr>
        <p:xfrm>
          <a:off x="158558" y="5824535"/>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7" name="Прямоугольник 6"/>
          <p:cNvSpPr/>
          <p:nvPr/>
        </p:nvSpPr>
        <p:spPr>
          <a:xfrm>
            <a:off x="4510936" y="1468091"/>
            <a:ext cx="2615292" cy="77572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Протокол результатов </a:t>
            </a:r>
            <a:br>
              <a:rPr lang="ru-RU" sz="1600" dirty="0">
                <a:solidFill>
                  <a:schemeClr val="tx1">
                    <a:lumMod val="75000"/>
                    <a:lumOff val="25000"/>
                  </a:schemeClr>
                </a:solidFill>
                <a:latin typeface="Segoe UI" panose="020B0502040204020203" pitchFamily="34" charset="0"/>
                <a:cs typeface="Segoe UI" panose="020B0502040204020203" pitchFamily="34" charset="0"/>
              </a:rPr>
            </a:br>
            <a:r>
              <a:rPr lang="ru-RU" sz="1600" dirty="0">
                <a:solidFill>
                  <a:schemeClr val="tx1">
                    <a:lumMod val="75000"/>
                    <a:lumOff val="25000"/>
                  </a:schemeClr>
                </a:solidFill>
                <a:latin typeface="Segoe UI" panose="020B0502040204020203" pitchFamily="34" charset="0"/>
                <a:cs typeface="Segoe UI" panose="020B0502040204020203" pitchFamily="34" charset="0"/>
              </a:rPr>
              <a:t>рассмотрения 1-х частей</a:t>
            </a: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699477"/>
            <a:ext cx="1918988" cy="830997"/>
          </a:xfrm>
          <a:prstGeom prst="rect">
            <a:avLst/>
          </a:prstGeom>
        </p:spPr>
        <p:txBody>
          <a:bodyPr wrap="square">
            <a:spAutoFit/>
          </a:bodyPr>
          <a:lstStyle/>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Срок</a:t>
            </a:r>
          </a:p>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окончания подачи заявок</a:t>
            </a: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605506" y="3391342"/>
            <a:ext cx="4716149"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руб. (стройка)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a:t>
            </a:r>
            <a:r>
              <a:rPr lang="ru-RU" sz="1600" b="1" dirty="0">
                <a:solidFill>
                  <a:schemeClr val="tx1">
                    <a:lumMod val="75000"/>
                    <a:lumOff val="25000"/>
                  </a:schemeClr>
                </a:solidFill>
                <a:latin typeface="Segoe UI" panose="020B0502040204020203" pitchFamily="34" charset="0"/>
                <a:cs typeface="Segoe UI" panose="020B0502040204020203" pitchFamily="34" charset="0"/>
              </a:rPr>
              <a:t>в</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течение 1 р. дня</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sp>
        <p:nvSpPr>
          <p:cNvPr id="13" name="Прямоугольник 12"/>
          <p:cNvSpPr/>
          <p:nvPr/>
        </p:nvSpPr>
        <p:spPr>
          <a:xfrm>
            <a:off x="605506" y="4263856"/>
            <a:ext cx="4802297" cy="584775"/>
          </a:xfrm>
          <a:prstGeom prst="rect">
            <a:avLst/>
          </a:prstGeom>
        </p:spPr>
        <p:txBody>
          <a:bodyPr wrap="square">
            <a:spAutoFit/>
          </a:bodyPr>
          <a:lstStyle/>
          <a:p>
            <a:pP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НМЦ  </a:t>
            </a:r>
            <a:r>
              <a:rPr lang="en-US" sz="1600" b="1" dirty="0" smtClean="0">
                <a:solidFill>
                  <a:schemeClr val="tx1">
                    <a:lumMod val="75000"/>
                    <a:lumOff val="25000"/>
                  </a:schemeClr>
                </a:solidFill>
                <a:latin typeface="Segoe UI" panose="020B0502040204020203" pitchFamily="34" charset="0"/>
                <a:cs typeface="Segoe UI" panose="020B0502040204020203" pitchFamily="34" charset="0"/>
              </a:rPr>
              <a:t>&gt;</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300 </a:t>
            </a:r>
            <a:r>
              <a:rPr lang="ru-RU" sz="1600" b="1" dirty="0">
                <a:solidFill>
                  <a:schemeClr val="tx1">
                    <a:lumMod val="75000"/>
                    <a:lumOff val="25000"/>
                  </a:schemeClr>
                </a:solidFill>
                <a:latin typeface="Segoe UI" panose="020B0502040204020203" pitchFamily="34" charset="0"/>
                <a:cs typeface="Segoe UI" panose="020B0502040204020203" pitchFamily="34" charset="0"/>
              </a:rPr>
              <a:t>млн. руб</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 2 млрд. </a:t>
            </a:r>
            <a:r>
              <a:rPr lang="ru-RU" sz="1600" b="1" dirty="0">
                <a:solidFill>
                  <a:schemeClr val="tx1">
                    <a:lumMod val="75000"/>
                    <a:lumOff val="25000"/>
                  </a:schemeClr>
                </a:solidFill>
                <a:latin typeface="Segoe UI" panose="020B0502040204020203" pitchFamily="34" charset="0"/>
                <a:cs typeface="Segoe UI" panose="020B0502040204020203" pitchFamily="34" charset="0"/>
              </a:rPr>
              <a:t>руб. (стройка)</a:t>
            </a:r>
          </a:p>
          <a:p>
            <a:pPr algn="r" fontAlgn="auto">
              <a:spcBef>
                <a:spcPts val="0"/>
              </a:spcBef>
              <a:spcAft>
                <a:spcPts val="0"/>
              </a:spcAft>
            </a:pP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 в течение 3 р. дней</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450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рямоугольник 23"/>
          <p:cNvSpPr/>
          <p:nvPr/>
        </p:nvSpPr>
        <p:spPr>
          <a:xfrm>
            <a:off x="4653447" y="1328351"/>
            <a:ext cx="2230316" cy="864096"/>
          </a:xfrm>
          <a:prstGeom prst="rect">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solidFill>
                  <a:schemeClr val="tx1">
                    <a:lumMod val="75000"/>
                    <a:lumOff val="25000"/>
                  </a:schemeClr>
                </a:solidFill>
                <a:latin typeface="Segoe UI" panose="020B0502040204020203" pitchFamily="34" charset="0"/>
                <a:cs typeface="Segoe UI" panose="020B0502040204020203" pitchFamily="34" charset="0"/>
              </a:rPr>
              <a:t>Дата и время начала торгов</a:t>
            </a:r>
          </a:p>
        </p:txBody>
      </p:sp>
      <p:cxnSp>
        <p:nvCxnSpPr>
          <p:cNvPr id="8" name="Прямая соединительная линия 7"/>
          <p:cNvCxnSpPr/>
          <p:nvPr/>
        </p:nvCxnSpPr>
        <p:spPr>
          <a:xfrm flipH="1" flipV="1">
            <a:off x="141631" y="1713962"/>
            <a:ext cx="4262" cy="3895388"/>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19" idx="0"/>
          </p:cNvCxnSpPr>
          <p:nvPr/>
        </p:nvCxnSpPr>
        <p:spPr>
          <a:xfrm flipV="1">
            <a:off x="5768605" y="2597105"/>
            <a:ext cx="0" cy="2821585"/>
          </a:xfrm>
          <a:prstGeom prst="line">
            <a:avLst/>
          </a:prstGeom>
          <a:ln w="3492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775547873"/>
              </p:ext>
            </p:extLst>
          </p:nvPr>
        </p:nvGraphicFramePr>
        <p:xfrm>
          <a:off x="125309" y="582668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
        <p:nvSpPr>
          <p:cNvPr id="6" name="Стрелка вправо 5"/>
          <p:cNvSpPr/>
          <p:nvPr/>
        </p:nvSpPr>
        <p:spPr>
          <a:xfrm>
            <a:off x="125309" y="5315370"/>
            <a:ext cx="7199128" cy="371044"/>
          </a:xfrm>
          <a:prstGeom prst="rightArrow">
            <a:avLst>
              <a:gd name="adj1" fmla="val 50000"/>
              <a:gd name="adj2" fmla="val 86762"/>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pc="120" dirty="0">
              <a:solidFill>
                <a:schemeClr val="tx1">
                  <a:lumMod val="75000"/>
                  <a:lumOff val="25000"/>
                </a:schemeClr>
              </a:solidFill>
              <a:latin typeface="Segoe UI" panose="020B0502040204020203" pitchFamily="34" charset="0"/>
              <a:cs typeface="Segoe UI" panose="020B0502040204020203" pitchFamily="34" charset="0"/>
            </a:endParaRPr>
          </a:p>
        </p:txBody>
      </p:sp>
      <p:cxnSp>
        <p:nvCxnSpPr>
          <p:cNvPr id="9" name="Прямая соединительная линия 8"/>
          <p:cNvCxnSpPr/>
          <p:nvPr/>
        </p:nvCxnSpPr>
        <p:spPr>
          <a:xfrm>
            <a:off x="128966" y="2715140"/>
            <a:ext cx="148694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p:cNvSpPr/>
          <p:nvPr/>
        </p:nvSpPr>
        <p:spPr>
          <a:xfrm>
            <a:off x="158558" y="1872763"/>
            <a:ext cx="2547697" cy="830997"/>
          </a:xfrm>
          <a:prstGeom prst="rect">
            <a:avLst/>
          </a:prstGeom>
        </p:spPr>
        <p:txBody>
          <a:bodyPr wrap="square">
            <a:spAutoFit/>
          </a:bodyPr>
          <a:lstStyle/>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Срок</a:t>
            </a:r>
          </a:p>
          <a:p>
            <a:pPr fontAlgn="auto">
              <a:spcBef>
                <a:spcPts val="0"/>
              </a:spcBef>
              <a:spcAft>
                <a:spcPts val="0"/>
              </a:spcAft>
            </a:pPr>
            <a:r>
              <a:rPr lang="ru-RU" sz="1600" dirty="0">
                <a:solidFill>
                  <a:schemeClr val="tx1">
                    <a:lumMod val="75000"/>
                    <a:lumOff val="25000"/>
                  </a:schemeClr>
                </a:solidFill>
                <a:latin typeface="Segoe UI" panose="020B0502040204020203" pitchFamily="34" charset="0"/>
                <a:cs typeface="Segoe UI" panose="020B0502040204020203" pitchFamily="34" charset="0"/>
              </a:rPr>
              <a:t>публикации результатов рассмотрения 1-х частей</a:t>
            </a:r>
          </a:p>
        </p:txBody>
      </p:sp>
      <p:cxnSp>
        <p:nvCxnSpPr>
          <p:cNvPr id="11" name="Прямая со стрелкой 10"/>
          <p:cNvCxnSpPr/>
          <p:nvPr/>
        </p:nvCxnSpPr>
        <p:spPr>
          <a:xfrm>
            <a:off x="158558" y="4113794"/>
            <a:ext cx="5610047" cy="14861"/>
          </a:xfrm>
          <a:prstGeom prst="straightConnector1">
            <a:avLst/>
          </a:prstGeom>
          <a:ln w="19050">
            <a:solidFill>
              <a:schemeClr val="bg1">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587279" y="3249379"/>
            <a:ext cx="4716149" cy="830997"/>
          </a:xfrm>
          <a:prstGeom prst="rect">
            <a:avLst/>
          </a:prstGeom>
        </p:spPr>
        <p:txBody>
          <a:bodyPr wrap="square">
            <a:spAutoFit/>
          </a:bodyPr>
          <a:lstStyle/>
          <a:p>
            <a:pPr algn="ctr" fontAlgn="auto">
              <a:spcBef>
                <a:spcPts val="0"/>
              </a:spcBef>
              <a:spcAft>
                <a:spcPts val="0"/>
              </a:spcAft>
            </a:pPr>
            <a:r>
              <a:rPr lang="ru-RU" sz="1600" b="1" dirty="0">
                <a:solidFill>
                  <a:schemeClr val="tx1">
                    <a:lumMod val="75000"/>
                    <a:lumOff val="25000"/>
                  </a:schemeClr>
                </a:solidFill>
                <a:latin typeface="Segoe UI" panose="020B0502040204020203" pitchFamily="34" charset="0"/>
                <a:cs typeface="Segoe UI" panose="020B0502040204020203" pitchFamily="34" charset="0"/>
              </a:rPr>
              <a:t>1-й рабочий день, следующий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за датой рассмотрения </a:t>
            </a:r>
            <a:r>
              <a:rPr lang="ru-RU" sz="1600" b="1" dirty="0">
                <a:solidFill>
                  <a:schemeClr val="tx1">
                    <a:lumMod val="75000"/>
                    <a:lumOff val="25000"/>
                  </a:schemeClr>
                </a:solidFill>
                <a:latin typeface="Segoe UI" panose="020B0502040204020203" pitchFamily="34" charset="0"/>
                <a:cs typeface="Segoe UI" panose="020B0502040204020203" pitchFamily="34" charset="0"/>
              </a:rPr>
              <a:t>первых частей </a:t>
            </a: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заявок </a:t>
            </a:r>
            <a:br>
              <a:rPr lang="ru-RU" sz="1600" b="1" dirty="0" smtClean="0">
                <a:solidFill>
                  <a:schemeClr val="tx1">
                    <a:lumMod val="75000"/>
                    <a:lumOff val="25000"/>
                  </a:schemeClr>
                </a:solidFill>
                <a:latin typeface="Segoe UI" panose="020B0502040204020203" pitchFamily="34" charset="0"/>
                <a:cs typeface="Segoe UI" panose="020B0502040204020203" pitchFamily="34" charset="0"/>
              </a:rPr>
            </a:br>
            <a:r>
              <a:rPr lang="ru-RU" sz="1600" b="1" dirty="0" smtClean="0">
                <a:solidFill>
                  <a:schemeClr val="tx1">
                    <a:lumMod val="75000"/>
                    <a:lumOff val="25000"/>
                  </a:schemeClr>
                </a:solidFill>
                <a:latin typeface="Segoe UI" panose="020B0502040204020203" pitchFamily="34" charset="0"/>
                <a:cs typeface="Segoe UI" panose="020B0502040204020203" pitchFamily="34" charset="0"/>
              </a:rPr>
              <a:t>(стройка – 4 часа)</a:t>
            </a:r>
            <a:endParaRPr lang="ru-RU" sz="1600" b="1" dirty="0">
              <a:solidFill>
                <a:schemeClr val="tx1">
                  <a:lumMod val="75000"/>
                  <a:lumOff val="25000"/>
                </a:schemeClr>
              </a:solidFill>
              <a:latin typeface="Segoe UI" panose="020B0502040204020203" pitchFamily="34" charset="0"/>
              <a:cs typeface="Segoe UI" panose="020B0502040204020203" pitchFamily="34" charset="0"/>
            </a:endParaRPr>
          </a:p>
        </p:txBody>
      </p:sp>
      <p:grpSp>
        <p:nvGrpSpPr>
          <p:cNvPr id="16" name="Группа 15"/>
          <p:cNvGrpSpPr/>
          <p:nvPr/>
        </p:nvGrpSpPr>
        <p:grpSpPr>
          <a:xfrm>
            <a:off x="4241762" y="836712"/>
            <a:ext cx="792088" cy="842278"/>
            <a:chOff x="3657714" y="2514714"/>
            <a:chExt cx="1202318" cy="1202318"/>
          </a:xfrm>
        </p:grpSpPr>
        <p:pic>
          <p:nvPicPr>
            <p:cNvPr id="17"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18" name="Прямоугольник 17"/>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sp>
        <p:nvSpPr>
          <p:cNvPr id="19" name="Равнобедренный треугольник 18"/>
          <p:cNvSpPr/>
          <p:nvPr/>
        </p:nvSpPr>
        <p:spPr>
          <a:xfrm flipV="1">
            <a:off x="5588585" y="2230979"/>
            <a:ext cx="360040" cy="366126"/>
          </a:xfrm>
          <a:prstGeom prst="triangl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lumMod val="65000"/>
                  <a:lumOff val="35000"/>
                </a:schemeClr>
              </a:solidFill>
              <a:latin typeface="Segoe UI" panose="020B0502040204020203" pitchFamily="34" charset="0"/>
              <a:cs typeface="Segoe UI" panose="020B0502040204020203" pitchFamily="34" charset="0"/>
            </a:endParaRPr>
          </a:p>
        </p:txBody>
      </p:sp>
      <p:grpSp>
        <p:nvGrpSpPr>
          <p:cNvPr id="20" name="Группа 19"/>
          <p:cNvGrpSpPr/>
          <p:nvPr/>
        </p:nvGrpSpPr>
        <p:grpSpPr>
          <a:xfrm>
            <a:off x="158558" y="836712"/>
            <a:ext cx="857442" cy="842278"/>
            <a:chOff x="3657714" y="2514714"/>
            <a:chExt cx="1202318" cy="1202318"/>
          </a:xfrm>
        </p:grpSpPr>
        <p:pic>
          <p:nvPicPr>
            <p:cNvPr id="21" name="Picture 3" descr="C:\Users\tRuban\AppData\Local\Microsoft\Windows\Temporary Internet Files\Content.IE5\TQ997STR\MC900434804[1].png"/>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657714" y="2514714"/>
              <a:ext cx="1202318" cy="1202318"/>
            </a:xfrm>
            <a:prstGeom prst="rect">
              <a:avLst/>
            </a:prstGeom>
            <a:noFill/>
            <a:extLst>
              <a:ext uri="{909E8E84-426E-40DD-AFC4-6F175D3DCCD1}">
                <a14:hiddenFill xmlns:a14="http://schemas.microsoft.com/office/drawing/2010/main">
                  <a:solidFill>
                    <a:srgbClr val="FFFFFF"/>
                  </a:solidFill>
                </a14:hiddenFill>
              </a:ext>
            </a:extLst>
          </p:spPr>
        </p:pic>
        <p:sp>
          <p:nvSpPr>
            <p:cNvPr id="22" name="Прямоугольник 21"/>
            <p:cNvSpPr/>
            <p:nvPr/>
          </p:nvSpPr>
          <p:spPr>
            <a:xfrm>
              <a:off x="4017793" y="3056357"/>
              <a:ext cx="97007" cy="8461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ru-RU" sz="1400" dirty="0">
                <a:solidFill>
                  <a:prstClr val="white"/>
                </a:solidFill>
                <a:latin typeface="Segoe UI" panose="020B0502040204020203" pitchFamily="34" charset="0"/>
                <a:cs typeface="Segoe UI" panose="020B0502040204020203" pitchFamily="34" charset="0"/>
              </a:endParaRPr>
            </a:p>
          </p:txBody>
        </p:sp>
      </p:grpSp>
      <p:cxnSp>
        <p:nvCxnSpPr>
          <p:cNvPr id="23" name="Прямая со стрелкой 22"/>
          <p:cNvCxnSpPr>
            <a:stCxn id="21" idx="3"/>
            <a:endCxn id="17" idx="1"/>
          </p:cNvCxnSpPr>
          <p:nvPr/>
        </p:nvCxnSpPr>
        <p:spPr>
          <a:xfrm>
            <a:off x="1016000" y="1257851"/>
            <a:ext cx="3225762" cy="0"/>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5539916" y="4939787"/>
            <a:ext cx="216024" cy="451225"/>
          </a:xfrm>
          <a:prstGeom prst="straightConnector1">
            <a:avLst/>
          </a:prstGeom>
          <a:ln w="19050">
            <a:solidFill>
              <a:schemeClr val="accent2">
                <a:lumMod val="75000"/>
              </a:schemeClr>
            </a:solidFill>
            <a:headEnd type="none" w="lg" len="lg"/>
            <a:tailEnd type="stealth" w="lg" len="lg"/>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a:off x="3159288" y="4939787"/>
            <a:ext cx="2380628"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672349" y="4283482"/>
            <a:ext cx="3849571" cy="584775"/>
          </a:xfrm>
          <a:prstGeom prst="rect">
            <a:avLst/>
          </a:prstGeom>
        </p:spPr>
        <p:txBody>
          <a:bodyPr wrap="square">
            <a:spAutoFit/>
          </a:bodyPr>
          <a:lstStyle/>
          <a:p>
            <a:pPr algn="r" fontAlgn="auto">
              <a:spcBef>
                <a:spcPts val="0"/>
              </a:spcBef>
              <a:spcAft>
                <a:spcPts val="0"/>
              </a:spcAft>
            </a:pPr>
            <a:r>
              <a:rPr lang="ru-RU" sz="1600" dirty="0" smtClean="0">
                <a:solidFill>
                  <a:schemeClr val="tx1">
                    <a:lumMod val="65000"/>
                    <a:lumOff val="35000"/>
                  </a:schemeClr>
                </a:solidFill>
                <a:latin typeface="Segoe UI" panose="020B0502040204020203" pitchFamily="34" charset="0"/>
                <a:cs typeface="Segoe UI" panose="020B0502040204020203" pitchFamily="34" charset="0"/>
              </a:rPr>
              <a:t>Время – назначает площадка </a:t>
            </a:r>
            <a:r>
              <a:rPr lang="en-US" sz="1600" dirty="0" smtClean="0">
                <a:solidFill>
                  <a:schemeClr val="tx1">
                    <a:lumMod val="65000"/>
                    <a:lumOff val="35000"/>
                  </a:schemeClr>
                </a:solidFill>
                <a:latin typeface="Segoe UI" panose="020B0502040204020203" pitchFamily="34" charset="0"/>
                <a:cs typeface="Segoe UI" panose="020B0502040204020203" pitchFamily="34" charset="0"/>
              </a:rPr>
              <a:t/>
            </a:r>
            <a:br>
              <a:rPr lang="en-US" sz="1600" dirty="0" smtClean="0">
                <a:solidFill>
                  <a:schemeClr val="tx1">
                    <a:lumMod val="65000"/>
                    <a:lumOff val="35000"/>
                  </a:schemeClr>
                </a:solidFill>
                <a:latin typeface="Segoe UI" panose="020B0502040204020203" pitchFamily="34" charset="0"/>
                <a:cs typeface="Segoe UI" panose="020B0502040204020203" pitchFamily="34" charset="0"/>
              </a:rPr>
            </a:br>
            <a:r>
              <a:rPr lang="ru-RU" sz="1600" dirty="0" smtClean="0">
                <a:solidFill>
                  <a:schemeClr val="tx1">
                    <a:lumMod val="65000"/>
                    <a:lumOff val="35000"/>
                  </a:schemeClr>
                </a:solidFill>
                <a:latin typeface="Segoe UI" panose="020B0502040204020203" pitchFamily="34" charset="0"/>
                <a:cs typeface="Segoe UI" panose="020B0502040204020203" pitchFamily="34" charset="0"/>
              </a:rPr>
              <a:t>по местному времени заказчика</a:t>
            </a:r>
            <a:endParaRPr lang="ru-RU" sz="1600" dirty="0">
              <a:solidFill>
                <a:schemeClr val="tx1">
                  <a:lumMod val="65000"/>
                  <a:lumOff val="35000"/>
                </a:schemeClr>
              </a:solidFill>
              <a:latin typeface="Segoe UI" panose="020B0502040204020203" pitchFamily="34" charset="0"/>
              <a:cs typeface="Segoe UI" panose="020B0502040204020203" pitchFamily="34" charset="0"/>
            </a:endParaRPr>
          </a:p>
        </p:txBody>
      </p:sp>
      <p:pic>
        <p:nvPicPr>
          <p:cNvPr id="28" name="Рисунок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12299" y="4243194"/>
            <a:ext cx="810841" cy="810841"/>
          </a:xfrm>
          <a:prstGeom prst="rect">
            <a:avLst/>
          </a:prstGeom>
        </p:spPr>
      </p:pic>
    </p:spTree>
    <p:extLst>
      <p:ext uri="{BB962C8B-B14F-4D97-AF65-F5344CB8AC3E}">
        <p14:creationId xmlns:p14="http://schemas.microsoft.com/office/powerpoint/2010/main" val="35241820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p:txBody>
          <a:bodyPr/>
          <a:lstStyle/>
          <a:p>
            <a:pPr marL="0" indent="0">
              <a:buNone/>
            </a:pPr>
            <a:r>
              <a:rPr lang="ru-RU" dirty="0"/>
              <a:t>Шаг аукциона</a:t>
            </a:r>
          </a:p>
          <a:p>
            <a:pPr lvl="1" indent="-342900"/>
            <a:r>
              <a:rPr lang="ru-RU" dirty="0"/>
              <a:t>0,5-5% от НМЦК или начальной суммы цен</a:t>
            </a:r>
            <a:br>
              <a:rPr lang="ru-RU" dirty="0"/>
            </a:br>
            <a:r>
              <a:rPr lang="ru-RU" dirty="0"/>
              <a:t>единиц ТРУ</a:t>
            </a:r>
          </a:p>
          <a:p>
            <a:pPr lvl="2" indent="-342900"/>
            <a:r>
              <a:rPr lang="ru-RU" sz="2000" dirty="0"/>
              <a:t>без нижнего лимита в 100 руб.</a:t>
            </a:r>
          </a:p>
          <a:p>
            <a:pPr lvl="1" indent="-342900"/>
            <a:r>
              <a:rPr lang="ru-RU" dirty="0"/>
              <a:t>0-5% от 100 млн. руб. </a:t>
            </a:r>
            <a:r>
              <a:rPr lang="ru-RU" dirty="0" smtClean="0"/>
              <a:t>при </a:t>
            </a:r>
            <a:r>
              <a:rPr lang="ru-RU" dirty="0"/>
              <a:t>переходе через «0»</a:t>
            </a:r>
          </a:p>
          <a:p>
            <a:pPr marL="400050" lvl="1" indent="0">
              <a:buNone/>
            </a:pPr>
            <a:r>
              <a:rPr lang="ru-RU" dirty="0" smtClean="0"/>
              <a:t>ст</a:t>
            </a:r>
            <a:r>
              <a:rPr lang="ru-RU" dirty="0"/>
              <a:t>. 66 закона № 44-ФЗ</a:t>
            </a:r>
          </a:p>
          <a:p>
            <a:pPr marL="0" indent="0">
              <a:buNone/>
            </a:pPr>
            <a:endParaRPr lang="ru-RU" dirty="0"/>
          </a:p>
        </p:txBody>
      </p:sp>
      <p:sp>
        <p:nvSpPr>
          <p:cNvPr id="3" name="Заголовок 2"/>
          <p:cNvSpPr>
            <a:spLocks noGrp="1"/>
          </p:cNvSpPr>
          <p:nvPr>
            <p:ph type="title"/>
          </p:nvPr>
        </p:nvSpPr>
        <p:spPr/>
        <p:txBody>
          <a:bodyPr>
            <a:normAutofit/>
          </a:bodyPr>
          <a:lstStyle/>
          <a:p>
            <a:r>
              <a:rPr lang="ru-RU" sz="3200" dirty="0" smtClean="0"/>
              <a:t>Электронный аукцион</a:t>
            </a:r>
            <a:endParaRPr lang="ru-RU" sz="3200" dirty="0"/>
          </a:p>
        </p:txBody>
      </p:sp>
      <p:sp>
        <p:nvSpPr>
          <p:cNvPr id="29" name="Объект 1"/>
          <p:cNvSpPr txBox="1">
            <a:spLocks/>
          </p:cNvSpPr>
          <p:nvPr/>
        </p:nvSpPr>
        <p:spPr>
          <a:xfrm>
            <a:off x="251520" y="1287234"/>
            <a:ext cx="8640960" cy="2841422"/>
          </a:xfrm>
          <a:prstGeom prst="rect">
            <a:avLst/>
          </a:prstGeom>
        </p:spPr>
        <p:txBody>
          <a:bodyPr/>
          <a:lstStyle>
            <a:lvl1pPr marL="342900" indent="-342900" algn="l" rtl="0" fontAlgn="base">
              <a:spcBef>
                <a:spcPct val="20000"/>
              </a:spcBef>
              <a:spcAft>
                <a:spcPct val="0"/>
              </a:spcAft>
              <a:buFont typeface="Arial" panose="020B0604020202020204" pitchFamily="34" charset="0"/>
              <a:buChar char="•"/>
              <a:defRPr sz="26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rtl="0" fontAlgn="base">
              <a:spcBef>
                <a:spcPct val="20000"/>
              </a:spcBef>
              <a:spcAft>
                <a:spcPct val="0"/>
              </a:spcAft>
              <a:buFont typeface="Arial" panose="020B0604020202020204" pitchFamily="34" charset="0"/>
              <a:buChar char="•"/>
              <a:defRPr sz="24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rtl="0" fontAlgn="base">
              <a:spcBef>
                <a:spcPct val="20000"/>
              </a:spcBef>
              <a:spcAft>
                <a:spcPct val="0"/>
              </a:spcAft>
              <a:buFont typeface="Arial" panose="020B0604020202020204" pitchFamily="34" charset="0"/>
              <a:buChar char="–"/>
              <a:defRPr sz="2000" kern="1200">
                <a:solidFill>
                  <a:srgbClr val="595959"/>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rtl="0" fontAlgn="base">
              <a:spcBef>
                <a:spcPct val="20000"/>
              </a:spcBef>
              <a:spcAft>
                <a:spcPct val="0"/>
              </a:spcAft>
              <a:buFont typeface="Arial" panose="020B0604020202020204" pitchFamily="34" charset="0"/>
              <a:buChar char="»"/>
              <a:defRPr sz="2000" kern="1200">
                <a:solidFill>
                  <a:srgbClr val="59595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ru-RU" sz="1800" dirty="0" smtClean="0">
              <a:solidFill>
                <a:srgbClr val="FF0000"/>
              </a:solidFill>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84191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Документация о закупке должна содержать </a:t>
            </a:r>
            <a:br>
              <a:rPr lang="ru-RU" dirty="0" smtClean="0"/>
            </a:br>
            <a:r>
              <a:rPr lang="ru-RU" dirty="0" smtClean="0"/>
              <a:t>проектную документацию</a:t>
            </a:r>
          </a:p>
          <a:p>
            <a:pPr marL="457200" lvl="1" indent="0">
              <a:spcBef>
                <a:spcPts val="600"/>
              </a:spcBef>
              <a:buNone/>
            </a:pPr>
            <a:r>
              <a:rPr lang="ru-RU" dirty="0" smtClean="0"/>
              <a:t>п. 8 ч. 1 ст. 33 закона № 44-ФЗ</a:t>
            </a:r>
            <a:endParaRPr lang="ru-RU" sz="1200" dirty="0" smtClean="0"/>
          </a:p>
          <a:p>
            <a:pPr marL="0" indent="0">
              <a:spcBef>
                <a:spcPts val="600"/>
              </a:spcBef>
              <a:buNone/>
            </a:pPr>
            <a:r>
              <a:rPr lang="ru-RU" dirty="0"/>
              <a:t>1</a:t>
            </a:r>
            <a:r>
              <a:rPr lang="ru-RU" dirty="0" smtClean="0"/>
              <a:t>-я часть заявки состоит только из согласия</a:t>
            </a:r>
          </a:p>
          <a:p>
            <a:pPr marL="400050" lvl="1" indent="0">
              <a:spcBef>
                <a:spcPts val="600"/>
              </a:spcBef>
              <a:buNone/>
            </a:pPr>
            <a:r>
              <a:rPr lang="ru-RU" dirty="0" smtClean="0"/>
              <a:t>ч. 10 ст. 67</a:t>
            </a:r>
            <a:endParaRPr lang="ru-RU" sz="1400" dirty="0" smtClean="0"/>
          </a:p>
          <a:p>
            <a:pPr marL="0" indent="0">
              <a:spcBef>
                <a:spcPts val="600"/>
              </a:spcBef>
              <a:buNone/>
            </a:pPr>
            <a:r>
              <a:rPr lang="ru-RU" dirty="0" smtClean="0"/>
              <a:t>Время начала торгов – 4 часа после </a:t>
            </a:r>
            <a:br>
              <a:rPr lang="ru-RU" dirty="0" smtClean="0"/>
            </a:br>
            <a:r>
              <a:rPr lang="ru-RU" dirty="0" smtClean="0"/>
              <a:t>окончания срока подачи заявок</a:t>
            </a:r>
          </a:p>
          <a:p>
            <a:pPr marL="400050" lvl="1" indent="0">
              <a:spcBef>
                <a:spcPts val="600"/>
              </a:spcBef>
              <a:buNone/>
            </a:pPr>
            <a:r>
              <a:rPr lang="ru-RU" dirty="0" smtClean="0"/>
              <a:t>ч. 3 ст. 68 </a:t>
            </a:r>
            <a:r>
              <a:rPr lang="ru-RU" dirty="0"/>
              <a:t>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82286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Допускается изменение объема и видов </a:t>
            </a:r>
            <a:r>
              <a:rPr lang="ru-RU" dirty="0" smtClean="0"/>
              <a:t>работ </a:t>
            </a:r>
            <a:br>
              <a:rPr lang="ru-RU" dirty="0" smtClean="0"/>
            </a:br>
            <a:r>
              <a:rPr lang="ru-RU" dirty="0" smtClean="0"/>
              <a:t>при</a:t>
            </a:r>
            <a:r>
              <a:rPr lang="en-US" dirty="0" smtClean="0"/>
              <a:t> </a:t>
            </a:r>
            <a:r>
              <a:rPr lang="ru-RU" dirty="0" smtClean="0"/>
              <a:t>условии </a:t>
            </a:r>
            <a:r>
              <a:rPr lang="ru-RU" dirty="0"/>
              <a:t>изменения цены </a:t>
            </a:r>
            <a:r>
              <a:rPr lang="ru-RU" dirty="0" smtClean="0"/>
              <a:t>не </a:t>
            </a:r>
            <a:r>
              <a:rPr lang="ru-RU" dirty="0"/>
              <a:t>более чем на 10 </a:t>
            </a:r>
            <a:r>
              <a:rPr lang="ru-RU" dirty="0" smtClean="0"/>
              <a:t>%</a:t>
            </a:r>
            <a:endParaRPr lang="en-US" dirty="0" smtClean="0"/>
          </a:p>
          <a:p>
            <a:pPr marL="400050" lvl="1" indent="0">
              <a:buNone/>
            </a:pPr>
            <a:r>
              <a:rPr lang="ru-RU" dirty="0"/>
              <a:t>ч.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47287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 мая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8517891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Цена контракта может быть увеличена </a:t>
            </a:r>
            <a:br>
              <a:rPr lang="ru-RU" dirty="0" smtClean="0"/>
            </a:br>
            <a:r>
              <a:rPr lang="ru-RU" dirty="0" smtClean="0"/>
              <a:t>не более чем на 30%, если</a:t>
            </a:r>
          </a:p>
          <a:p>
            <a:pPr lvl="1" indent="-342900">
              <a:spcBef>
                <a:spcPts val="600"/>
              </a:spcBef>
            </a:pPr>
            <a:r>
              <a:rPr lang="ru-RU" dirty="0" smtClean="0"/>
              <a:t>срок исполнения контракта более года </a:t>
            </a:r>
          </a:p>
          <a:p>
            <a:pPr lvl="1" indent="-342900">
              <a:spcBef>
                <a:spcPts val="600"/>
              </a:spcBef>
            </a:pPr>
            <a:r>
              <a:rPr lang="ru-RU" dirty="0" smtClean="0"/>
              <a:t>цена не менее предельного размера по ПП РФ (ждем)</a:t>
            </a:r>
          </a:p>
          <a:p>
            <a:pPr lvl="1" indent="-342900">
              <a:spcBef>
                <a:spcPts val="600"/>
              </a:spcBef>
            </a:pPr>
            <a:r>
              <a:rPr lang="ru-RU" dirty="0"/>
              <a:t>невозможно </a:t>
            </a:r>
            <a:r>
              <a:rPr lang="ru-RU" dirty="0" smtClean="0"/>
              <a:t>исполнить по независящим </a:t>
            </a:r>
            <a:br>
              <a:rPr lang="ru-RU" dirty="0" smtClean="0"/>
            </a:br>
            <a:r>
              <a:rPr lang="ru-RU" dirty="0" smtClean="0"/>
              <a:t>от сторон причинам</a:t>
            </a:r>
          </a:p>
          <a:p>
            <a:pPr lvl="2" indent="-342900">
              <a:spcBef>
                <a:spcPts val="600"/>
              </a:spcBef>
            </a:pPr>
            <a:r>
              <a:rPr lang="ru-RU" sz="2000" dirty="0"/>
              <a:t>в т. ч. из-за внесения изменений в проектную документацию</a:t>
            </a:r>
          </a:p>
          <a:p>
            <a:pPr lvl="1" indent="-342900">
              <a:spcBef>
                <a:spcPts val="600"/>
              </a:spcBef>
            </a:pPr>
            <a:r>
              <a:rPr lang="ru-RU" dirty="0" smtClean="0"/>
              <a:t>есть письменное обоснование ОИВ</a:t>
            </a:r>
            <a:endParaRPr lang="en-US" dirty="0" smtClean="0"/>
          </a:p>
          <a:p>
            <a:pPr marL="400050" lvl="1" indent="0">
              <a:spcBef>
                <a:spcPts val="600"/>
              </a:spcBef>
              <a:buNone/>
            </a:pPr>
            <a:r>
              <a:rPr lang="ru-RU" dirty="0"/>
              <a:t>п</a:t>
            </a:r>
            <a:r>
              <a:rPr lang="ru-RU" dirty="0" smtClean="0"/>
              <a:t>. 8 ч</a:t>
            </a:r>
            <a:r>
              <a:rPr lang="ru-RU" dirty="0"/>
              <a:t>.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654238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Возможно </a:t>
            </a:r>
            <a:r>
              <a:rPr lang="ru-RU" dirty="0"/>
              <a:t>однократное изменение </a:t>
            </a:r>
            <a:r>
              <a:rPr lang="ru-RU" dirty="0" smtClean="0"/>
              <a:t>срока </a:t>
            </a:r>
            <a:r>
              <a:rPr lang="ru-RU" dirty="0"/>
              <a:t>исполнения контракта на срок, </a:t>
            </a:r>
            <a:r>
              <a:rPr lang="ru-RU" dirty="0" smtClean="0"/>
              <a:t>не превышающий первоначального, если </a:t>
            </a:r>
            <a:r>
              <a:rPr lang="ru-RU" dirty="0"/>
              <a:t>контракт не был исполнен </a:t>
            </a:r>
            <a:endParaRPr lang="ru-RU" dirty="0" smtClean="0"/>
          </a:p>
          <a:p>
            <a:pPr lvl="1" indent="-342900"/>
            <a:r>
              <a:rPr lang="ru-RU" dirty="0" smtClean="0"/>
              <a:t>в </a:t>
            </a:r>
            <a:r>
              <a:rPr lang="ru-RU" dirty="0"/>
              <a:t>установленный срок по вине подрядчика </a:t>
            </a:r>
          </a:p>
          <a:p>
            <a:pPr lvl="1" indent="-342900"/>
            <a:r>
              <a:rPr lang="ru-RU" dirty="0"/>
              <a:t>и</a:t>
            </a:r>
            <a:r>
              <a:rPr lang="ru-RU" dirty="0" smtClean="0"/>
              <a:t>ли по </a:t>
            </a:r>
            <a:r>
              <a:rPr lang="ru-RU" dirty="0"/>
              <a:t>независящим от сторон контракта </a:t>
            </a:r>
            <a:r>
              <a:rPr lang="ru-RU" dirty="0" smtClean="0"/>
              <a:t>обстоятельствам</a:t>
            </a:r>
          </a:p>
          <a:p>
            <a:pPr lvl="2" indent="-342900"/>
            <a:r>
              <a:rPr lang="ru-RU" sz="2000" dirty="0" smtClean="0"/>
              <a:t>в </a:t>
            </a:r>
            <a:r>
              <a:rPr lang="ru-RU" sz="2000" dirty="0"/>
              <a:t>т. ч. </a:t>
            </a:r>
            <a:r>
              <a:rPr lang="ru-RU" sz="2000" dirty="0" smtClean="0"/>
              <a:t>из-за внесения </a:t>
            </a:r>
            <a:r>
              <a:rPr lang="ru-RU" sz="2000" dirty="0"/>
              <a:t>изменений </a:t>
            </a:r>
            <a:r>
              <a:rPr lang="ru-RU" sz="2000" dirty="0" smtClean="0"/>
              <a:t>в </a:t>
            </a:r>
            <a:r>
              <a:rPr lang="ru-RU" sz="2000" dirty="0"/>
              <a:t>проектную </a:t>
            </a:r>
            <a:r>
              <a:rPr lang="ru-RU" sz="2000" dirty="0" smtClean="0"/>
              <a:t>документацию</a:t>
            </a:r>
          </a:p>
          <a:p>
            <a:pPr marL="400050" lvl="1" indent="0">
              <a:buNone/>
            </a:pPr>
            <a:r>
              <a:rPr lang="ru-RU" dirty="0" smtClean="0"/>
              <a:t>п. 9 ч</a:t>
            </a:r>
            <a:r>
              <a:rPr lang="ru-RU" dirty="0"/>
              <a:t>. 1 ст. 95 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96761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87234"/>
            <a:ext cx="8640960" cy="2841422"/>
          </a:xfrm>
        </p:spPr>
        <p:txBody>
          <a:bodyPr/>
          <a:lstStyle/>
          <a:p>
            <a:pPr marL="0" indent="0">
              <a:buNone/>
            </a:pPr>
            <a:r>
              <a:rPr lang="ru-RU" dirty="0" smtClean="0"/>
              <a:t>Проектно-сметный </a:t>
            </a:r>
            <a:r>
              <a:rPr lang="ru-RU" dirty="0"/>
              <a:t>метод можно будет </a:t>
            </a:r>
            <a:r>
              <a:rPr lang="ru-RU" dirty="0" smtClean="0"/>
              <a:t>применять </a:t>
            </a:r>
            <a:br>
              <a:rPr lang="ru-RU" dirty="0" smtClean="0"/>
            </a:br>
            <a:r>
              <a:rPr lang="ru-RU" dirty="0" smtClean="0"/>
              <a:t>при </a:t>
            </a:r>
            <a:r>
              <a:rPr lang="ru-RU" dirty="0"/>
              <a:t>определении НМЦК </a:t>
            </a:r>
            <a:r>
              <a:rPr lang="ru-RU" dirty="0" smtClean="0"/>
              <a:t>на </a:t>
            </a:r>
            <a:r>
              <a:rPr lang="ru-RU" dirty="0"/>
              <a:t>снос объектов капитального </a:t>
            </a:r>
            <a:r>
              <a:rPr lang="ru-RU" dirty="0" smtClean="0"/>
              <a:t>строительства</a:t>
            </a:r>
          </a:p>
          <a:p>
            <a:pPr lvl="1" indent="-342900"/>
            <a:endParaRPr lang="ru-RU"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работ по строительству и пр.</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796413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Предел цены контракта для «малых закупок»</a:t>
            </a:r>
          </a:p>
          <a:p>
            <a:pPr lvl="1"/>
            <a:r>
              <a:rPr lang="ru-RU" dirty="0" smtClean="0"/>
              <a:t>300 тыс. руб. </a:t>
            </a:r>
          </a:p>
          <a:p>
            <a:pPr lvl="1"/>
            <a:r>
              <a:rPr lang="ru-RU" dirty="0" smtClean="0"/>
              <a:t>1 млн. руб. при закупке лекарственных средств</a:t>
            </a:r>
          </a:p>
          <a:p>
            <a:pPr marL="457200" lvl="1" indent="0">
              <a:buNone/>
            </a:pPr>
            <a:r>
              <a:rPr lang="ru-RU" dirty="0" smtClean="0"/>
              <a:t>п. 4 ч</a:t>
            </a:r>
            <a:r>
              <a:rPr lang="ru-RU" dirty="0"/>
              <a:t>. 1 ст. </a:t>
            </a:r>
            <a:r>
              <a:rPr lang="ru-RU" dirty="0" smtClean="0"/>
              <a:t>93 </a:t>
            </a:r>
            <a:r>
              <a:rPr lang="ru-RU" dirty="0"/>
              <a:t>з</a:t>
            </a:r>
            <a:r>
              <a:rPr lang="ru-RU" dirty="0" smtClean="0"/>
              <a:t>акона </a:t>
            </a:r>
            <a:r>
              <a:rPr lang="ru-RU" dirty="0"/>
              <a:t>№ 44-ФЗ</a:t>
            </a:r>
            <a:endParaRPr lang="ru-RU" sz="1200" dirty="0" smtClean="0"/>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532038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Допускается изменение любых условий </a:t>
            </a:r>
            <a:r>
              <a:rPr lang="ru-RU" dirty="0" smtClean="0"/>
              <a:t>контракта </a:t>
            </a:r>
            <a:br>
              <a:rPr lang="ru-RU" dirty="0" smtClean="0"/>
            </a:br>
            <a:r>
              <a:rPr lang="ru-RU" dirty="0" smtClean="0"/>
              <a:t>с единственным поставщиком при закупках </a:t>
            </a:r>
          </a:p>
          <a:p>
            <a:pPr lvl="1"/>
            <a:r>
              <a:rPr lang="ru-RU" dirty="0" smtClean="0"/>
              <a:t>регулируемых видов деятельности</a:t>
            </a:r>
          </a:p>
          <a:p>
            <a:pPr lvl="1"/>
            <a:r>
              <a:rPr lang="ru-RU" dirty="0" smtClean="0"/>
              <a:t>коммунальных услуг</a:t>
            </a:r>
          </a:p>
          <a:p>
            <a:pPr lvl="1"/>
            <a:r>
              <a:rPr lang="ru-RU" dirty="0" smtClean="0"/>
              <a:t>аренды </a:t>
            </a:r>
          </a:p>
          <a:p>
            <a:pPr lvl="1"/>
            <a:r>
              <a:rPr lang="ru-RU" dirty="0" smtClean="0"/>
              <a:t>лечения </a:t>
            </a:r>
            <a:r>
              <a:rPr lang="ru-RU" dirty="0"/>
              <a:t>за </a:t>
            </a:r>
            <a:r>
              <a:rPr lang="ru-RU" dirty="0" smtClean="0"/>
              <a:t>границей</a:t>
            </a:r>
          </a:p>
          <a:p>
            <a:pPr lvl="1"/>
            <a:r>
              <a:rPr lang="ru-RU" dirty="0" smtClean="0"/>
              <a:t>юр</a:t>
            </a:r>
            <a:r>
              <a:rPr lang="ru-RU" dirty="0"/>
              <a:t>. </a:t>
            </a:r>
            <a:r>
              <a:rPr lang="ru-RU" dirty="0" smtClean="0"/>
              <a:t>услуг </a:t>
            </a:r>
            <a:r>
              <a:rPr lang="ru-RU" dirty="0"/>
              <a:t>в иностранных судах и </a:t>
            </a:r>
            <a:r>
              <a:rPr lang="ru-RU" dirty="0" smtClean="0"/>
              <a:t>др.</a:t>
            </a:r>
            <a:endParaRPr lang="ru-RU" dirty="0"/>
          </a:p>
          <a:p>
            <a:pPr marL="457200" lvl="1" indent="0">
              <a:buNone/>
            </a:pPr>
            <a:r>
              <a:rPr lang="ru-RU" dirty="0" err="1" smtClean="0"/>
              <a:t>п.п</a:t>
            </a:r>
            <a:r>
              <a:rPr lang="ru-RU" dirty="0"/>
              <a:t>. 1, 8, 22, 23, 29, 32, 34, 51 ч. 1 ст. </a:t>
            </a:r>
            <a:r>
              <a:rPr lang="ru-RU" dirty="0" smtClean="0"/>
              <a:t>93</a:t>
            </a:r>
            <a:endParaRPr lang="ru-RU" dirty="0"/>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894501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Возможно заключение контракта с единственным поставщиком при несостоявшемся запросе предложений</a:t>
            </a:r>
            <a:endParaRPr lang="ru-RU" dirty="0"/>
          </a:p>
          <a:p>
            <a:pPr lvl="1" indent="-342900"/>
            <a:r>
              <a:rPr lang="ru-RU" dirty="0"/>
              <a:t>н</a:t>
            </a:r>
            <a:r>
              <a:rPr lang="ru-RU" dirty="0" smtClean="0"/>
              <a:t>ет ни одной заявки</a:t>
            </a:r>
          </a:p>
          <a:p>
            <a:pPr lvl="2" indent="-342900"/>
            <a:r>
              <a:rPr lang="ru-RU" sz="2000" dirty="0"/>
              <a:t>п</a:t>
            </a:r>
            <a:r>
              <a:rPr lang="ru-RU" sz="2000" dirty="0" smtClean="0"/>
              <a:t>ри согласовании с КО</a:t>
            </a:r>
          </a:p>
          <a:p>
            <a:pPr marL="400050" lvl="1" indent="0">
              <a:buNone/>
            </a:pPr>
            <a:r>
              <a:rPr lang="ru-RU" dirty="0" smtClean="0"/>
              <a:t>ч. 27 ст. 83.1 закона 44-ФЗ</a:t>
            </a:r>
            <a:endParaRPr lang="ru-RU" dirty="0"/>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5044143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000298"/>
            <a:ext cx="8640960" cy="4857403"/>
          </a:xfrm>
        </p:spPr>
        <p:txBody>
          <a:bodyPr/>
          <a:lstStyle/>
          <a:p>
            <a:pPr marL="0" indent="0">
              <a:buNone/>
            </a:pPr>
            <a:r>
              <a:rPr lang="ru-RU" dirty="0"/>
              <a:t>Порядок формирования ИКЗ определяется </a:t>
            </a:r>
            <a:r>
              <a:rPr lang="ru-RU" dirty="0" smtClean="0"/>
              <a:t/>
            </a:r>
            <a:br>
              <a:rPr lang="ru-RU" dirty="0" smtClean="0"/>
            </a:br>
            <a:r>
              <a:rPr lang="ru-RU" dirty="0" smtClean="0"/>
              <a:t>Минфином</a:t>
            </a:r>
          </a:p>
          <a:p>
            <a:pPr marL="0" indent="0">
              <a:buNone/>
            </a:pPr>
            <a:r>
              <a:rPr lang="ru-RU" dirty="0" smtClean="0"/>
              <a:t>ИКЗ указывается с использованием функционала  ЕИС</a:t>
            </a:r>
          </a:p>
          <a:p>
            <a:pPr lvl="1" indent="-342900"/>
            <a:r>
              <a:rPr lang="ru-RU" dirty="0"/>
              <a:t>Н</a:t>
            </a:r>
            <a:r>
              <a:rPr lang="ru-RU" dirty="0" smtClean="0"/>
              <a:t>е </a:t>
            </a:r>
            <a:r>
              <a:rPr lang="ru-RU" dirty="0"/>
              <a:t>обязательно </a:t>
            </a:r>
            <a:r>
              <a:rPr lang="ru-RU" dirty="0" smtClean="0"/>
              <a:t>с учетом</a:t>
            </a:r>
          </a:p>
          <a:p>
            <a:pPr lvl="2"/>
            <a:r>
              <a:rPr lang="ru-RU" sz="2000" dirty="0" smtClean="0"/>
              <a:t>КБК</a:t>
            </a:r>
          </a:p>
          <a:p>
            <a:pPr lvl="2"/>
            <a:r>
              <a:rPr lang="ru-RU" sz="2000" dirty="0"/>
              <a:t>к</a:t>
            </a:r>
            <a:r>
              <a:rPr lang="ru-RU" sz="2000" dirty="0" smtClean="0"/>
              <a:t>одов </a:t>
            </a:r>
            <a:r>
              <a:rPr lang="ru-RU" sz="2000" dirty="0"/>
              <a:t>общероссийских </a:t>
            </a:r>
            <a:r>
              <a:rPr lang="ru-RU" sz="2000" dirty="0" smtClean="0"/>
              <a:t>классификаторов</a:t>
            </a:r>
          </a:p>
          <a:p>
            <a:pPr lvl="2"/>
            <a:r>
              <a:rPr lang="ru-RU" sz="2000" dirty="0" smtClean="0"/>
              <a:t>КТРУ</a:t>
            </a:r>
            <a:endParaRPr lang="ru-RU" sz="2000" dirty="0"/>
          </a:p>
          <a:p>
            <a:pPr lvl="1" indent="-342900"/>
            <a:r>
              <a:rPr lang="ru-RU" dirty="0" smtClean="0"/>
              <a:t>Не </a:t>
            </a:r>
            <a:r>
              <a:rPr lang="ru-RU" dirty="0"/>
              <a:t>требуется указания наименования </a:t>
            </a:r>
            <a:r>
              <a:rPr lang="ru-RU" dirty="0" smtClean="0"/>
              <a:t>объекта </a:t>
            </a:r>
            <a:r>
              <a:rPr lang="ru-RU" dirty="0"/>
              <a:t>закупки в соответствии </a:t>
            </a:r>
            <a:r>
              <a:rPr lang="ru-RU" dirty="0" smtClean="0"/>
              <a:t>с  КТРУ  </a:t>
            </a:r>
            <a:endParaRPr lang="ru-RU" sz="1400" dirty="0" smtClean="0"/>
          </a:p>
          <a:p>
            <a:pPr marL="457200" lvl="1" indent="0">
              <a:buNone/>
            </a:pPr>
            <a:r>
              <a:rPr lang="ru-RU" dirty="0"/>
              <a:t>с</a:t>
            </a:r>
            <a:r>
              <a:rPr lang="ru-RU" dirty="0" smtClean="0"/>
              <a:t>т. 23 закона 44-ФЗ</a:t>
            </a:r>
            <a:endParaRPr lang="ru-RU" dirty="0"/>
          </a:p>
        </p:txBody>
      </p:sp>
      <p:sp>
        <p:nvSpPr>
          <p:cNvPr id="3" name="Заголовок 2"/>
          <p:cNvSpPr>
            <a:spLocks noGrp="1"/>
          </p:cNvSpPr>
          <p:nvPr>
            <p:ph type="title"/>
          </p:nvPr>
        </p:nvSpPr>
        <p:spPr/>
        <p:txBody>
          <a:bodyPr>
            <a:normAutofit/>
          </a:bodyPr>
          <a:lstStyle/>
          <a:p>
            <a:r>
              <a:rPr lang="ru-RU" sz="3200" dirty="0" smtClean="0"/>
              <a:t>Описание закупки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8838316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Размер ОЗ</a:t>
            </a:r>
          </a:p>
          <a:p>
            <a:pPr lvl="1" indent="-342900"/>
            <a:r>
              <a:rPr lang="ru-RU" dirty="0" smtClean="0"/>
              <a:t>0,5-1% от НМЦК при НМЦК не более 20 млн. руб.</a:t>
            </a:r>
          </a:p>
          <a:p>
            <a:pPr lvl="1" indent="-342900"/>
            <a:r>
              <a:rPr lang="ru-RU" dirty="0" smtClean="0"/>
              <a:t>0,5-5</a:t>
            </a:r>
            <a:r>
              <a:rPr lang="ru-RU" dirty="0"/>
              <a:t>% от НМЦК </a:t>
            </a:r>
            <a:r>
              <a:rPr lang="ru-RU" dirty="0" smtClean="0"/>
              <a:t>при </a:t>
            </a:r>
            <a:r>
              <a:rPr lang="ru-RU" dirty="0"/>
              <a:t>НМЦК </a:t>
            </a:r>
            <a:r>
              <a:rPr lang="ru-RU" dirty="0" smtClean="0"/>
              <a:t>более </a:t>
            </a:r>
            <a:r>
              <a:rPr lang="ru-RU" dirty="0"/>
              <a:t>20 млн. руб</a:t>
            </a:r>
            <a:r>
              <a:rPr lang="ru-RU" dirty="0" smtClean="0"/>
              <a:t>.</a:t>
            </a:r>
          </a:p>
          <a:p>
            <a:pPr lvl="1" indent="-342900"/>
            <a:r>
              <a:rPr lang="ru-RU" dirty="0" smtClean="0"/>
              <a:t>0,5-2% </a:t>
            </a:r>
            <a:r>
              <a:rPr lang="ru-RU" dirty="0"/>
              <a:t>от НМЦК </a:t>
            </a:r>
            <a:r>
              <a:rPr lang="ru-RU" dirty="0" smtClean="0"/>
              <a:t>для ОИ и УИС</a:t>
            </a:r>
            <a:endParaRPr lang="ru-RU" dirty="0"/>
          </a:p>
          <a:p>
            <a:pPr lvl="1" indent="-342900"/>
            <a:endParaRPr lang="ru-RU" sz="1600" dirty="0" smtClean="0"/>
          </a:p>
          <a:p>
            <a:pPr marL="457200" lvl="1" indent="0">
              <a:buNone/>
            </a:pPr>
            <a:r>
              <a:rPr lang="ru-RU" dirty="0" smtClean="0"/>
              <a:t>ч. 16 и 17 ст. 44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заявки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52016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«Каждое третье отклонение за квартал» </a:t>
            </a:r>
            <a:br>
              <a:rPr lang="ru-RU" dirty="0" smtClean="0"/>
            </a:br>
            <a:r>
              <a:rPr lang="ru-RU" dirty="0" smtClean="0"/>
              <a:t>при отклонении по «второй части» в электронном аукционе или конкурсе –</a:t>
            </a:r>
            <a:r>
              <a:rPr lang="ru-RU" dirty="0"/>
              <a:t> </a:t>
            </a:r>
            <a:r>
              <a:rPr lang="ru-RU" dirty="0" smtClean="0"/>
              <a:t>ОЗ в бюджет</a:t>
            </a:r>
          </a:p>
          <a:p>
            <a:pPr lvl="1" indent="-342900"/>
            <a:r>
              <a:rPr lang="ru-RU" dirty="0"/>
              <a:t>к</a:t>
            </a:r>
            <a:r>
              <a:rPr lang="ru-RU" dirty="0" smtClean="0"/>
              <a:t>роме решений </a:t>
            </a:r>
            <a:r>
              <a:rPr lang="ru-RU" dirty="0"/>
              <a:t>суда и </a:t>
            </a:r>
            <a:r>
              <a:rPr lang="ru-RU" dirty="0" smtClean="0"/>
              <a:t>ФАС</a:t>
            </a:r>
          </a:p>
          <a:p>
            <a:pPr lvl="1" indent="-342900"/>
            <a:r>
              <a:rPr lang="ru-RU" dirty="0" smtClean="0"/>
              <a:t>квартал календарный</a:t>
            </a:r>
            <a:endParaRPr lang="ru-RU" dirty="0"/>
          </a:p>
          <a:p>
            <a:pPr marL="400050" lvl="1" indent="0">
              <a:buNone/>
            </a:pPr>
            <a:r>
              <a:rPr lang="ru-RU" dirty="0" smtClean="0"/>
              <a:t>ч. 27 ст</a:t>
            </a:r>
            <a:r>
              <a:rPr lang="ru-RU" dirty="0"/>
              <a:t>. </a:t>
            </a:r>
            <a:r>
              <a:rPr lang="ru-RU" dirty="0" smtClean="0"/>
              <a:t>44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заявки</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97965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Срок возврата </a:t>
            </a:r>
            <a:r>
              <a:rPr lang="ru-RU" dirty="0" smtClean="0"/>
              <a:t>денег в качестве обеспечения </a:t>
            </a:r>
            <a:r>
              <a:rPr lang="ru-RU" dirty="0"/>
              <a:t>исполнения </a:t>
            </a:r>
            <a:r>
              <a:rPr lang="ru-RU" dirty="0" smtClean="0"/>
              <a:t>контракта </a:t>
            </a:r>
            <a:r>
              <a:rPr lang="ru-RU" dirty="0"/>
              <a:t>не </a:t>
            </a:r>
            <a:r>
              <a:rPr lang="ru-RU" dirty="0" smtClean="0"/>
              <a:t>должен превышать </a:t>
            </a:r>
            <a:br>
              <a:rPr lang="ru-RU" dirty="0" smtClean="0"/>
            </a:br>
            <a:r>
              <a:rPr lang="ru-RU" dirty="0" smtClean="0"/>
              <a:t>с </a:t>
            </a:r>
            <a:r>
              <a:rPr lang="ru-RU" dirty="0"/>
              <a:t>даты исполнения </a:t>
            </a:r>
            <a:r>
              <a:rPr lang="ru-RU" dirty="0" smtClean="0"/>
              <a:t>обязательств поставщиком</a:t>
            </a:r>
            <a:endParaRPr lang="ru-RU" dirty="0"/>
          </a:p>
          <a:p>
            <a:pPr lvl="1" indent="-342900"/>
            <a:r>
              <a:rPr lang="ru-RU" dirty="0" smtClean="0"/>
              <a:t>30 дней</a:t>
            </a:r>
          </a:p>
          <a:p>
            <a:pPr lvl="1" indent="-342900"/>
            <a:r>
              <a:rPr lang="ru-RU" dirty="0" smtClean="0"/>
              <a:t>15 дней для СМП или СОНКО </a:t>
            </a:r>
          </a:p>
          <a:p>
            <a:pPr marL="400050" lvl="1" indent="0">
              <a:buNone/>
            </a:pPr>
            <a:r>
              <a:rPr lang="ru-RU" dirty="0" smtClean="0"/>
              <a:t>ч. 27 ст</a:t>
            </a:r>
            <a:r>
              <a:rPr lang="ru-RU" dirty="0"/>
              <a:t>. 3</a:t>
            </a:r>
            <a:r>
              <a:rPr lang="ru-RU" dirty="0" smtClean="0"/>
              <a:t>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46348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Закупка </a:t>
            </a:r>
          </a:p>
          <a:p>
            <a:r>
              <a:rPr lang="ru-RU" dirty="0" smtClean="0"/>
              <a:t>конкурсом с ограниченным участием</a:t>
            </a:r>
          </a:p>
          <a:p>
            <a:r>
              <a:rPr lang="ru-RU" dirty="0"/>
              <a:t>з</a:t>
            </a:r>
            <a:r>
              <a:rPr lang="ru-RU" dirty="0" smtClean="0"/>
              <a:t>апросом котировок</a:t>
            </a:r>
          </a:p>
          <a:p>
            <a:r>
              <a:rPr lang="ru-RU" dirty="0"/>
              <a:t>у</a:t>
            </a:r>
            <a:r>
              <a:rPr lang="ru-RU" dirty="0" smtClean="0"/>
              <a:t> единственного поставщика </a:t>
            </a:r>
          </a:p>
          <a:p>
            <a:pPr lvl="1" indent="-342900"/>
            <a:r>
              <a:rPr lang="ru-RU" dirty="0" smtClean="0"/>
              <a:t>без доп. требований</a:t>
            </a:r>
          </a:p>
          <a:p>
            <a:pPr marL="0" indent="0">
              <a:buNone/>
            </a:pPr>
            <a:r>
              <a:rPr lang="ru-RU" dirty="0" smtClean="0"/>
              <a:t>п. </a:t>
            </a:r>
            <a:r>
              <a:rPr lang="ru-RU" dirty="0"/>
              <a:t>3 ч. 2 ст. 56.1 Закона № 44-ФЗ</a:t>
            </a:r>
          </a:p>
          <a:p>
            <a:pPr marL="0" indent="0">
              <a:buNone/>
            </a:pPr>
            <a:endParaRPr lang="ru-RU" sz="2000" dirty="0" smtClean="0"/>
          </a:p>
          <a:p>
            <a:pPr marL="0" indent="0">
              <a:buNone/>
            </a:pPr>
            <a:r>
              <a:rPr lang="ru-RU" sz="2000" dirty="0" smtClean="0"/>
              <a:t>Коллизия: требуется корректировка ПП </a:t>
            </a:r>
            <a:r>
              <a:rPr lang="ru-RU" sz="2000" dirty="0"/>
              <a:t>РФ </a:t>
            </a:r>
            <a:r>
              <a:rPr lang="ru-RU" sz="2000" dirty="0" smtClean="0"/>
              <a:t>от </a:t>
            </a:r>
            <a:r>
              <a:rPr lang="ru-RU" sz="2000" dirty="0"/>
              <a:t>04.02.2015 № 99 </a:t>
            </a:r>
            <a:endParaRPr lang="ru-RU" sz="2000" dirty="0" smtClean="0"/>
          </a:p>
          <a:p>
            <a:pPr marL="0" indent="0">
              <a:buNone/>
            </a:pPr>
            <a:endParaRPr lang="ru-RU" dirty="0" smtClean="0"/>
          </a:p>
        </p:txBody>
      </p:sp>
      <p:sp>
        <p:nvSpPr>
          <p:cNvPr id="3" name="Заголовок 2"/>
          <p:cNvSpPr>
            <a:spLocks noGrp="1"/>
          </p:cNvSpPr>
          <p:nvPr>
            <p:ph type="title"/>
          </p:nvPr>
        </p:nvSpPr>
        <p:spPr/>
        <p:txBody>
          <a:bodyPr>
            <a:normAutofit/>
          </a:bodyPr>
          <a:lstStyle/>
          <a:p>
            <a:r>
              <a:rPr lang="ru-RU" dirty="0" smtClean="0"/>
              <a:t>Отдых и оздоровление детей</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7209438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638007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При </a:t>
            </a:r>
            <a:r>
              <a:rPr lang="ru-RU" dirty="0" smtClean="0"/>
              <a:t>закупке у СМП или </a:t>
            </a:r>
            <a:r>
              <a:rPr lang="ru-RU" dirty="0"/>
              <a:t>СОНКО размер </a:t>
            </a:r>
            <a:r>
              <a:rPr lang="ru-RU" dirty="0" smtClean="0"/>
              <a:t>ОИ</a:t>
            </a:r>
            <a:r>
              <a:rPr lang="ru-RU" dirty="0"/>
              <a:t>К</a:t>
            </a:r>
            <a:r>
              <a:rPr lang="ru-RU" dirty="0" smtClean="0"/>
              <a:t> устанавливается </a:t>
            </a:r>
            <a:r>
              <a:rPr lang="ru-RU" dirty="0"/>
              <a:t>от </a:t>
            </a:r>
            <a:r>
              <a:rPr lang="ru-RU" dirty="0" smtClean="0"/>
              <a:t>цены контракта, а не от НМЦК</a:t>
            </a:r>
          </a:p>
          <a:p>
            <a:pPr lvl="1" indent="-342900"/>
            <a:r>
              <a:rPr lang="ru-RU" dirty="0" smtClean="0"/>
              <a:t>не </a:t>
            </a:r>
            <a:r>
              <a:rPr lang="ru-RU" dirty="0"/>
              <a:t>меньше, чем размер </a:t>
            </a:r>
            <a:r>
              <a:rPr lang="ru-RU" dirty="0" smtClean="0"/>
              <a:t>аванса</a:t>
            </a:r>
            <a:endParaRPr lang="ru-RU" dirty="0"/>
          </a:p>
          <a:p>
            <a:pPr lvl="1" indent="-342900"/>
            <a:r>
              <a:rPr lang="ru-RU" dirty="0" smtClean="0"/>
              <a:t>ч. 6 ст</a:t>
            </a:r>
            <a:r>
              <a:rPr lang="ru-RU" dirty="0"/>
              <a:t>. </a:t>
            </a:r>
            <a:r>
              <a:rPr lang="ru-RU" dirty="0" smtClean="0"/>
              <a:t>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975464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СМП или </a:t>
            </a:r>
            <a:r>
              <a:rPr lang="ru-RU" dirty="0"/>
              <a:t>СОНКО </a:t>
            </a:r>
            <a:r>
              <a:rPr lang="ru-RU" dirty="0" smtClean="0"/>
              <a:t>могут освобождаться от ОИК</a:t>
            </a:r>
            <a:endParaRPr lang="ru-RU" dirty="0"/>
          </a:p>
          <a:p>
            <a:pPr lvl="1" indent="-342900"/>
            <a:r>
              <a:rPr lang="ru-RU" dirty="0"/>
              <a:t>о</a:t>
            </a:r>
            <a:r>
              <a:rPr lang="ru-RU" dirty="0" smtClean="0"/>
              <a:t>снование – информация из реестра о 3-х контрактах за 3 года без неустоек суммой не менее НМЦК</a:t>
            </a:r>
          </a:p>
          <a:p>
            <a:pPr marL="400050" lvl="1" indent="0">
              <a:buNone/>
            </a:pPr>
            <a:r>
              <a:rPr lang="ru-RU" dirty="0" smtClean="0"/>
              <a:t>ч. 8.1 ст</a:t>
            </a:r>
            <a:r>
              <a:rPr lang="ru-RU" dirty="0"/>
              <a:t>. </a:t>
            </a:r>
            <a:r>
              <a:rPr lang="ru-RU" dirty="0" smtClean="0"/>
              <a:t>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11433458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2410684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Отзыв лицензии у банка-гаранта</a:t>
            </a:r>
            <a:endParaRPr lang="ru-RU" dirty="0"/>
          </a:p>
          <a:p>
            <a:pPr lvl="1" indent="-342900"/>
            <a:r>
              <a:rPr lang="ru-RU" dirty="0"/>
              <a:t>н</a:t>
            </a:r>
            <a:r>
              <a:rPr lang="ru-RU" dirty="0" smtClean="0"/>
              <a:t>овая БГ не позднее месяца со дня уведомления заказчиком</a:t>
            </a:r>
            <a:endParaRPr lang="ru-RU" dirty="0"/>
          </a:p>
          <a:p>
            <a:pPr lvl="1" indent="-342900"/>
            <a:r>
              <a:rPr lang="ru-RU" dirty="0"/>
              <a:t>и</a:t>
            </a:r>
            <a:r>
              <a:rPr lang="ru-RU" dirty="0" smtClean="0"/>
              <a:t>наче – пеня за каждый день просрочки</a:t>
            </a:r>
          </a:p>
          <a:p>
            <a:pPr marL="400050" lvl="1" indent="0">
              <a:buNone/>
            </a:pPr>
            <a:r>
              <a:rPr lang="ru-RU" dirty="0" smtClean="0"/>
              <a:t>ч. 7 ст</a:t>
            </a:r>
            <a:r>
              <a:rPr lang="ru-RU" dirty="0"/>
              <a:t>. </a:t>
            </a:r>
            <a:r>
              <a:rPr lang="ru-RU" dirty="0" smtClean="0"/>
              <a:t>34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19680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Основания для уменьшения размера ОИК</a:t>
            </a:r>
            <a:endParaRPr lang="ru-RU" dirty="0"/>
          </a:p>
          <a:p>
            <a:pPr lvl="1" indent="-342900"/>
            <a:r>
              <a:rPr lang="ru-RU" dirty="0"/>
              <a:t>н</a:t>
            </a:r>
            <a:r>
              <a:rPr lang="ru-RU" dirty="0" smtClean="0"/>
              <a:t>овое ОИК при отзыве лицензии у банка-гаранта</a:t>
            </a:r>
          </a:p>
          <a:p>
            <a:pPr lvl="1" indent="-342900"/>
            <a:r>
              <a:rPr lang="ru-RU" dirty="0" smtClean="0"/>
              <a:t>изменение </a:t>
            </a:r>
            <a:r>
              <a:rPr lang="ru-RU" dirty="0"/>
              <a:t>поставщиком способа </a:t>
            </a:r>
            <a:r>
              <a:rPr lang="ru-RU" dirty="0" smtClean="0"/>
              <a:t>ОИК</a:t>
            </a:r>
          </a:p>
          <a:p>
            <a:pPr lvl="1" indent="-342900"/>
            <a:r>
              <a:rPr lang="ru-RU" dirty="0" smtClean="0"/>
              <a:t>контрактом </a:t>
            </a:r>
            <a:r>
              <a:rPr lang="ru-RU" dirty="0"/>
              <a:t>предусмотрены отдельные </a:t>
            </a:r>
            <a:r>
              <a:rPr lang="ru-RU" dirty="0" smtClean="0"/>
              <a:t>этапы </a:t>
            </a:r>
            <a:r>
              <a:rPr lang="ru-RU" dirty="0"/>
              <a:t>его </a:t>
            </a:r>
            <a:r>
              <a:rPr lang="ru-RU" dirty="0" smtClean="0"/>
              <a:t>исполнения</a:t>
            </a:r>
          </a:p>
          <a:p>
            <a:pPr marL="400050" lvl="1" indent="0">
              <a:buNone/>
            </a:pPr>
            <a:r>
              <a:rPr lang="ru-RU" dirty="0" smtClean="0"/>
              <a:t>ч. 27 ст</a:t>
            </a:r>
            <a:r>
              <a:rPr lang="ru-RU" dirty="0"/>
              <a:t>. </a:t>
            </a:r>
            <a:r>
              <a:rPr lang="ru-RU" dirty="0" smtClean="0"/>
              <a:t>34, ч. 7, 7.1, 7.2, 7.3 ст. 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40019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dirty="0" smtClean="0"/>
              <a:t>Ограничения на уменьшение размера ОИК</a:t>
            </a:r>
            <a:endParaRPr lang="ru-RU" dirty="0"/>
          </a:p>
          <a:p>
            <a:pPr lvl="1" indent="-342900">
              <a:spcBef>
                <a:spcPts val="600"/>
              </a:spcBef>
            </a:pPr>
            <a:r>
              <a:rPr lang="ru-RU" dirty="0"/>
              <a:t>н</a:t>
            </a:r>
            <a:r>
              <a:rPr lang="ru-RU" dirty="0" smtClean="0"/>
              <a:t>ет неоплаченных неустоек</a:t>
            </a:r>
          </a:p>
          <a:p>
            <a:pPr lvl="1" indent="-342900">
              <a:spcBef>
                <a:spcPts val="600"/>
              </a:spcBef>
            </a:pPr>
            <a:r>
              <a:rPr lang="ru-RU" dirty="0"/>
              <a:t>а</a:t>
            </a:r>
            <a:r>
              <a:rPr lang="ru-RU" dirty="0" smtClean="0"/>
              <a:t>ванс должен быть закрыт объемом работ/поставок товаров </a:t>
            </a:r>
          </a:p>
          <a:p>
            <a:pPr marL="400050" lvl="1" indent="0">
              <a:spcBef>
                <a:spcPts val="600"/>
              </a:spcBef>
              <a:buNone/>
            </a:pPr>
            <a:r>
              <a:rPr lang="ru-RU" dirty="0" smtClean="0"/>
              <a:t>ч. 7.3 ст. 96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исполнения контракта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844006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68760"/>
            <a:ext cx="8640960" cy="4857403"/>
          </a:xfrm>
        </p:spPr>
        <p:txBody>
          <a:bodyPr/>
          <a:lstStyle/>
          <a:p>
            <a:pPr marL="0" indent="0">
              <a:buNone/>
            </a:pPr>
            <a:r>
              <a:rPr lang="ru-RU" sz="2800" dirty="0" smtClean="0"/>
              <a:t>Обязательно если установлены требования </a:t>
            </a:r>
            <a:br>
              <a:rPr lang="ru-RU" sz="2800" dirty="0" smtClean="0"/>
            </a:br>
            <a:r>
              <a:rPr lang="ru-RU" sz="2800" dirty="0" smtClean="0"/>
              <a:t>к гарантийным обязательствам</a:t>
            </a:r>
          </a:p>
          <a:p>
            <a:pPr lvl="1" indent="-342900"/>
            <a:r>
              <a:rPr lang="ru-RU" dirty="0"/>
              <a:t>н</a:t>
            </a:r>
            <a:r>
              <a:rPr lang="ru-RU" dirty="0" smtClean="0"/>
              <a:t>е более 10% от НМЦК</a:t>
            </a:r>
          </a:p>
          <a:p>
            <a:pPr lvl="1" indent="-342900"/>
            <a:r>
              <a:rPr lang="ru-RU" dirty="0" smtClean="0"/>
              <a:t>способы предоставления:</a:t>
            </a:r>
          </a:p>
          <a:p>
            <a:pPr lvl="2" indent="-342900"/>
            <a:r>
              <a:rPr lang="ru-RU" sz="2000" dirty="0" smtClean="0"/>
              <a:t>деньги</a:t>
            </a:r>
          </a:p>
          <a:p>
            <a:pPr lvl="2" indent="-342900"/>
            <a:r>
              <a:rPr lang="ru-RU" sz="2000" dirty="0" smtClean="0"/>
              <a:t>банковская гарантия</a:t>
            </a:r>
          </a:p>
          <a:p>
            <a:pPr lvl="1" indent="-342900"/>
            <a:r>
              <a:rPr lang="ru-RU" dirty="0" smtClean="0"/>
              <a:t>есть возможность изменения способа обеспечения</a:t>
            </a:r>
          </a:p>
          <a:p>
            <a:pPr lvl="1" indent="-342900"/>
            <a:r>
              <a:rPr lang="ru-RU" dirty="0" smtClean="0"/>
              <a:t>приемка оформляется только после ОГ</a:t>
            </a:r>
          </a:p>
          <a:p>
            <a:pPr marL="400050" lvl="1" indent="0">
              <a:buNone/>
            </a:pPr>
            <a:r>
              <a:rPr lang="ru-RU" dirty="0" smtClean="0"/>
              <a:t>ч. 1, 7 ст. 96, ч. 7.1 ст. 94 закона № 44-ФЗ</a:t>
            </a:r>
            <a:endParaRPr lang="ru-RU" dirty="0"/>
          </a:p>
        </p:txBody>
      </p:sp>
      <p:sp>
        <p:nvSpPr>
          <p:cNvPr id="3" name="Заголовок 2"/>
          <p:cNvSpPr>
            <a:spLocks noGrp="1"/>
          </p:cNvSpPr>
          <p:nvPr>
            <p:ph type="title"/>
          </p:nvPr>
        </p:nvSpPr>
        <p:spPr/>
        <p:txBody>
          <a:bodyPr>
            <a:normAutofit/>
          </a:bodyPr>
          <a:lstStyle/>
          <a:p>
            <a:r>
              <a:rPr lang="ru-RU" sz="3200" dirty="0" smtClean="0"/>
              <a:t>Обеспечение гарантийных обязательств</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003315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Добросовестность </a:t>
            </a:r>
            <a:r>
              <a:rPr lang="ru-RU" sz="2400" dirty="0"/>
              <a:t>участника </a:t>
            </a:r>
            <a:r>
              <a:rPr lang="ru-RU" sz="2400" dirty="0" smtClean="0"/>
              <a:t>закупки подтверждается информацией, которая</a:t>
            </a:r>
          </a:p>
          <a:p>
            <a:pPr lvl="1" indent="-342900">
              <a:spcBef>
                <a:spcPts val="600"/>
              </a:spcBef>
            </a:pPr>
            <a:r>
              <a:rPr lang="ru-RU" sz="2200" dirty="0" smtClean="0"/>
              <a:t>содержится </a:t>
            </a:r>
            <a:r>
              <a:rPr lang="ru-RU" sz="2200" dirty="0"/>
              <a:t>в реестре </a:t>
            </a:r>
            <a:r>
              <a:rPr lang="ru-RU" sz="2200" dirty="0" smtClean="0"/>
              <a:t>контрактов</a:t>
            </a:r>
          </a:p>
          <a:p>
            <a:pPr lvl="1" indent="-342900">
              <a:spcBef>
                <a:spcPts val="600"/>
              </a:spcBef>
            </a:pPr>
            <a:r>
              <a:rPr lang="ru-RU" sz="2200" dirty="0"/>
              <a:t>подтверждает исполнение </a:t>
            </a:r>
            <a:r>
              <a:rPr lang="ru-RU" sz="2200" dirty="0" smtClean="0"/>
              <a:t>в </a:t>
            </a:r>
            <a:r>
              <a:rPr lang="ru-RU" sz="2200" dirty="0"/>
              <a:t>течение </a:t>
            </a:r>
            <a:r>
              <a:rPr lang="ru-RU" sz="2200" dirty="0" smtClean="0"/>
              <a:t>3-х </a:t>
            </a:r>
            <a:r>
              <a:rPr lang="ru-RU" sz="2200" dirty="0"/>
              <a:t>лет до даты подачи заявки на участие </a:t>
            </a:r>
            <a:r>
              <a:rPr lang="ru-RU" sz="2200" dirty="0" smtClean="0"/>
              <a:t>в </a:t>
            </a:r>
            <a:r>
              <a:rPr lang="ru-RU" sz="2200" dirty="0"/>
              <a:t>закупке 3-х контрактов </a:t>
            </a:r>
            <a:r>
              <a:rPr lang="ru-RU" sz="2200" dirty="0" smtClean="0"/>
              <a:t/>
            </a:r>
            <a:br>
              <a:rPr lang="ru-RU" sz="2200" dirty="0" smtClean="0"/>
            </a:br>
            <a:r>
              <a:rPr lang="ru-RU" sz="2200" dirty="0" smtClean="0"/>
              <a:t>без </a:t>
            </a:r>
            <a:r>
              <a:rPr lang="ru-RU" sz="2200" dirty="0"/>
              <a:t>применения к нему неустоек </a:t>
            </a:r>
            <a:r>
              <a:rPr lang="ru-RU" sz="2200" dirty="0" smtClean="0"/>
              <a:t>(</a:t>
            </a:r>
            <a:r>
              <a:rPr lang="ru-RU" sz="2200" dirty="0"/>
              <a:t>штрафов, пеней</a:t>
            </a:r>
            <a:r>
              <a:rPr lang="ru-RU" sz="2200" dirty="0" smtClean="0"/>
              <a:t>)</a:t>
            </a:r>
            <a:endParaRPr lang="ru-RU" sz="2200" dirty="0"/>
          </a:p>
          <a:p>
            <a:pPr lvl="2" indent="-342900">
              <a:spcBef>
                <a:spcPts val="600"/>
              </a:spcBef>
            </a:pPr>
            <a:r>
              <a:rPr lang="ru-RU" sz="2000" dirty="0" smtClean="0"/>
              <a:t>цена одного из них не менее 20% НМЦК проводимой закупки</a:t>
            </a:r>
          </a:p>
          <a:p>
            <a:pPr marL="0" indent="0">
              <a:spcBef>
                <a:spcPts val="600"/>
              </a:spcBef>
              <a:buNone/>
            </a:pPr>
            <a:r>
              <a:rPr lang="ru-RU" sz="2200" dirty="0" smtClean="0"/>
              <a:t>Аванс при демпинге запрещен</a:t>
            </a:r>
          </a:p>
          <a:p>
            <a:pPr marL="400050" lvl="1" indent="0">
              <a:spcBef>
                <a:spcPts val="600"/>
              </a:spcBef>
              <a:buNone/>
            </a:pPr>
            <a:r>
              <a:rPr lang="ru-RU" sz="2000" dirty="0" smtClean="0"/>
              <a:t>ч. 3, 13 ст. 37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Антидемпинговые меры</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954557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Цена каждого этапа определяется пропорционально снижению НМЦК</a:t>
            </a:r>
          </a:p>
          <a:p>
            <a:pPr lvl="1" indent="-342900"/>
            <a:r>
              <a:rPr lang="ru-RU" sz="2200" dirty="0"/>
              <a:t>в реестр контрактов должна будет направляться </a:t>
            </a:r>
            <a:r>
              <a:rPr lang="ru-RU" sz="2200" dirty="0" smtClean="0"/>
              <a:t>информация</a:t>
            </a:r>
          </a:p>
          <a:p>
            <a:pPr lvl="2" indent="-342900"/>
            <a:r>
              <a:rPr lang="ru-RU" sz="2200" dirty="0" smtClean="0"/>
              <a:t>о цене и сроке исполнения каждого этапа</a:t>
            </a:r>
          </a:p>
          <a:p>
            <a:pPr lvl="2" indent="-342900"/>
            <a:r>
              <a:rPr lang="ru-RU" sz="2200" dirty="0" smtClean="0"/>
              <a:t>об оплате каждого этапа</a:t>
            </a:r>
          </a:p>
          <a:p>
            <a:pPr lvl="2" indent="-342900"/>
            <a:r>
              <a:rPr lang="ru-RU" sz="2200" dirty="0" smtClean="0"/>
              <a:t>заключение экспертов при независимой экспертизе, если есть</a:t>
            </a:r>
          </a:p>
          <a:p>
            <a:pPr marL="400050" lvl="1" indent="0">
              <a:buNone/>
            </a:pPr>
            <a:r>
              <a:rPr lang="ru-RU" sz="2000" dirty="0" smtClean="0"/>
              <a:t>ч. 2 ст. 34, ч. 2 ст. 103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4240787849"/>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536656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После </a:t>
            </a:r>
            <a:r>
              <a:rPr lang="ru-RU" sz="2400" dirty="0"/>
              <a:t>расторжения контракта и включения </a:t>
            </a:r>
            <a:r>
              <a:rPr lang="ru-RU" sz="2400" dirty="0" smtClean="0"/>
              <a:t>сведений </a:t>
            </a:r>
            <a:br>
              <a:rPr lang="ru-RU" sz="2400" dirty="0" smtClean="0"/>
            </a:br>
            <a:r>
              <a:rPr lang="ru-RU" sz="2400" dirty="0" smtClean="0"/>
              <a:t>о </a:t>
            </a:r>
            <a:r>
              <a:rPr lang="ru-RU" sz="2400" dirty="0"/>
              <a:t>поставщике в РНП заказчик </a:t>
            </a:r>
            <a:r>
              <a:rPr lang="ru-RU" sz="2400" dirty="0" smtClean="0"/>
              <a:t>сможет </a:t>
            </a:r>
            <a:r>
              <a:rPr lang="ru-RU" sz="2400" dirty="0"/>
              <a:t>заключить контракт со «вторым» </a:t>
            </a:r>
            <a:r>
              <a:rPr lang="ru-RU" sz="2400" dirty="0" smtClean="0"/>
              <a:t>участником </a:t>
            </a:r>
            <a:r>
              <a:rPr lang="ru-RU" sz="2400" dirty="0"/>
              <a:t>закупки, по результатам которой был </a:t>
            </a:r>
            <a:r>
              <a:rPr lang="ru-RU" sz="2400" dirty="0" smtClean="0"/>
              <a:t>заключен </a:t>
            </a:r>
            <a:r>
              <a:rPr lang="ru-RU" sz="2400" dirty="0"/>
              <a:t>контракт </a:t>
            </a:r>
          </a:p>
          <a:p>
            <a:pPr lvl="1" indent="-342900">
              <a:spcBef>
                <a:spcPts val="600"/>
              </a:spcBef>
            </a:pPr>
            <a:r>
              <a:rPr lang="ru-RU" sz="2200" dirty="0"/>
              <a:t>с</a:t>
            </a:r>
            <a:r>
              <a:rPr lang="ru-RU" sz="2200" dirty="0" smtClean="0"/>
              <a:t> согласия </a:t>
            </a:r>
            <a:r>
              <a:rPr lang="ru-RU" sz="2200" dirty="0"/>
              <a:t>такого </a:t>
            </a:r>
            <a:r>
              <a:rPr lang="ru-RU" sz="2200" dirty="0" smtClean="0"/>
              <a:t>участника</a:t>
            </a:r>
          </a:p>
          <a:p>
            <a:pPr marL="400050" lvl="1" indent="0">
              <a:spcBef>
                <a:spcPts val="600"/>
              </a:spcBef>
              <a:buNone/>
            </a:pPr>
            <a:r>
              <a:rPr lang="ru-RU" sz="2000" dirty="0" smtClean="0"/>
              <a:t>ч. 17.1 ст. 95 закона № 44-ФЗ</a:t>
            </a:r>
            <a:endParaRPr lang="ru-RU" sz="2000" dirty="0"/>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2272667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800165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Юридические </a:t>
            </a:r>
            <a:r>
              <a:rPr lang="ru-RU" sz="2400" dirty="0"/>
              <a:t>лица, </a:t>
            </a:r>
            <a:r>
              <a:rPr lang="ru-RU" sz="2400" dirty="0" smtClean="0"/>
              <a:t>которые </a:t>
            </a:r>
            <a:r>
              <a:rPr lang="ru-RU" sz="2400" dirty="0"/>
              <a:t>должны заключать </a:t>
            </a:r>
            <a:r>
              <a:rPr lang="ru-RU" sz="2400" dirty="0" smtClean="0"/>
              <a:t>контракт по </a:t>
            </a:r>
            <a:r>
              <a:rPr lang="ru-RU" sz="2400" dirty="0"/>
              <a:t>правилам </a:t>
            </a:r>
            <a:r>
              <a:rPr lang="ru-RU" sz="2400" dirty="0" smtClean="0"/>
              <a:t>закона </a:t>
            </a:r>
            <a:r>
              <a:rPr lang="ru-RU" sz="2400" dirty="0"/>
              <a:t>№ </a:t>
            </a:r>
            <a:r>
              <a:rPr lang="ru-RU" sz="2400" dirty="0" smtClean="0"/>
              <a:t>44-ФЗ не применяют нормы</a:t>
            </a:r>
          </a:p>
          <a:p>
            <a:pPr marL="685800" lvl="1"/>
            <a:r>
              <a:rPr lang="ru-RU" sz="2000" dirty="0"/>
              <a:t>о национальном режиме в сфере </a:t>
            </a:r>
            <a:r>
              <a:rPr lang="ru-RU" sz="2000" dirty="0" smtClean="0"/>
              <a:t>закупок</a:t>
            </a:r>
          </a:p>
          <a:p>
            <a:pPr marL="685800" lvl="1"/>
            <a:r>
              <a:rPr lang="ru-RU" sz="2000" dirty="0" smtClean="0"/>
              <a:t>идентификационном </a:t>
            </a:r>
            <a:r>
              <a:rPr lang="ru-RU" sz="2000" dirty="0"/>
              <a:t>коде закупки и Каталоге ТРУ </a:t>
            </a:r>
            <a:endParaRPr lang="ru-RU" sz="2000" dirty="0" smtClean="0"/>
          </a:p>
          <a:p>
            <a:pPr marL="685800" lvl="1"/>
            <a:r>
              <a:rPr lang="ru-RU" sz="2000" dirty="0" smtClean="0"/>
              <a:t>преимуществах ОИ, УИС</a:t>
            </a:r>
          </a:p>
          <a:p>
            <a:pPr marL="685800" lvl="1"/>
            <a:r>
              <a:rPr lang="ru-RU" sz="2000" dirty="0" smtClean="0"/>
              <a:t>закупках </a:t>
            </a:r>
            <a:r>
              <a:rPr lang="ru-RU" sz="2000" dirty="0"/>
              <a:t>у СМП, СОНКО </a:t>
            </a:r>
            <a:endParaRPr lang="ru-RU" sz="2000" dirty="0" smtClean="0"/>
          </a:p>
          <a:p>
            <a:pPr marL="685800" lvl="1"/>
            <a:r>
              <a:rPr lang="ru-RU" sz="2000" dirty="0" smtClean="0"/>
              <a:t>требованиях </a:t>
            </a:r>
            <a:r>
              <a:rPr lang="ru-RU" sz="2000" dirty="0"/>
              <a:t>к условиям </a:t>
            </a:r>
            <a:r>
              <a:rPr lang="ru-RU" sz="2000" dirty="0" smtClean="0"/>
              <a:t>контракта</a:t>
            </a:r>
            <a:endParaRPr lang="ru-RU" sz="2000" dirty="0"/>
          </a:p>
          <a:p>
            <a:pPr marL="685800" lvl="1"/>
            <a:r>
              <a:rPr lang="ru-RU" sz="2000" dirty="0" smtClean="0"/>
              <a:t>банковском сопровождении</a:t>
            </a:r>
          </a:p>
        </p:txBody>
      </p:sp>
      <p:sp>
        <p:nvSpPr>
          <p:cNvPr id="3" name="Заголовок 2"/>
          <p:cNvSpPr>
            <a:spLocks noGrp="1"/>
          </p:cNvSpPr>
          <p:nvPr>
            <p:ph type="title"/>
          </p:nvPr>
        </p:nvSpPr>
        <p:spPr/>
        <p:txBody>
          <a:bodyPr>
            <a:normAutofit/>
          </a:bodyPr>
          <a:lstStyle/>
          <a:p>
            <a:r>
              <a:rPr lang="ru-RU" sz="3200" dirty="0" smtClean="0"/>
              <a:t>Не субъекты закона № 44-ФЗ</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245890204"/>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766123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12 мая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7746931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31 июля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6641056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a:spcBef>
                <a:spcPts val="600"/>
              </a:spcBef>
            </a:pPr>
            <a:r>
              <a:rPr lang="ru-RU" sz="2400" dirty="0" smtClean="0"/>
              <a:t>Отменяются любые извещения о закупке у ЕП</a:t>
            </a:r>
          </a:p>
          <a:p>
            <a:pPr>
              <a:spcBef>
                <a:spcPts val="600"/>
              </a:spcBef>
            </a:pPr>
            <a:r>
              <a:rPr lang="ru-RU" sz="2400" dirty="0" smtClean="0"/>
              <a:t>Ограничены случаи обоснования цены контракта</a:t>
            </a:r>
          </a:p>
          <a:p>
            <a:pPr>
              <a:spcBef>
                <a:spcPts val="600"/>
              </a:spcBef>
            </a:pPr>
            <a:r>
              <a:rPr lang="ru-RU" sz="2400" dirty="0" smtClean="0"/>
              <a:t>Обязанность внешней </a:t>
            </a:r>
            <a:r>
              <a:rPr lang="ru-RU" sz="2400" dirty="0"/>
              <a:t>э</a:t>
            </a:r>
            <a:r>
              <a:rPr lang="ru-RU" sz="2400" dirty="0" smtClean="0"/>
              <a:t>кспертизы по закону </a:t>
            </a:r>
            <a:br>
              <a:rPr lang="ru-RU" sz="2400" dirty="0" smtClean="0"/>
            </a:br>
            <a:r>
              <a:rPr lang="ru-RU" sz="2400" dirty="0" smtClean="0"/>
              <a:t>отменена</a:t>
            </a:r>
          </a:p>
          <a:p>
            <a:pPr lvl="1" indent="-342900">
              <a:spcBef>
                <a:spcPts val="600"/>
              </a:spcBef>
            </a:pPr>
            <a:r>
              <a:rPr lang="ru-RU" sz="2000" dirty="0" smtClean="0"/>
              <a:t>Правительство должно утвердить основания для экспертизы (ждем)</a:t>
            </a:r>
          </a:p>
          <a:p>
            <a:pPr marL="457200" lvl="1" indent="0">
              <a:spcBef>
                <a:spcPts val="600"/>
              </a:spcBef>
              <a:buNone/>
            </a:pPr>
            <a:r>
              <a:rPr lang="ru-RU" sz="2000" dirty="0" smtClean="0"/>
              <a:t>ч</a:t>
            </a:r>
            <a:r>
              <a:rPr lang="ru-RU" sz="2000" dirty="0"/>
              <a:t>. </a:t>
            </a:r>
            <a:r>
              <a:rPr lang="ru-RU" sz="2000" dirty="0" smtClean="0"/>
              <a:t>4 ст</a:t>
            </a:r>
            <a:r>
              <a:rPr lang="ru-RU" sz="2000" dirty="0"/>
              <a:t>. </a:t>
            </a:r>
            <a:r>
              <a:rPr lang="ru-RU" sz="2000" dirty="0" smtClean="0"/>
              <a:t>93, 4.1 ст. 94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62876075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91191676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spcBef>
                <a:spcPts val="600"/>
              </a:spcBef>
              <a:buNone/>
            </a:pPr>
            <a:r>
              <a:rPr lang="ru-RU" sz="2400" dirty="0" smtClean="0"/>
              <a:t>Закупка учреждениями культуры и пр.</a:t>
            </a:r>
          </a:p>
          <a:p>
            <a:pPr lvl="1" indent="-342900">
              <a:spcBef>
                <a:spcPts val="600"/>
              </a:spcBef>
            </a:pPr>
            <a:r>
              <a:rPr lang="ru-RU" sz="2200" dirty="0"/>
              <a:t>л</a:t>
            </a:r>
            <a:r>
              <a:rPr lang="ru-RU" sz="2200" dirty="0" smtClean="0"/>
              <a:t>имит – 600 тыс. руб.</a:t>
            </a:r>
          </a:p>
          <a:p>
            <a:pPr lvl="1" indent="-342900">
              <a:spcBef>
                <a:spcPts val="600"/>
              </a:spcBef>
            </a:pPr>
            <a:r>
              <a:rPr lang="ru-RU" sz="2200" dirty="0" smtClean="0"/>
              <a:t>50% СГОЗ, но не более 30 млн. руб. в год</a:t>
            </a:r>
            <a:endParaRPr lang="ru-RU" sz="2200" dirty="0"/>
          </a:p>
          <a:p>
            <a:pPr marL="0" indent="0">
              <a:spcBef>
                <a:spcPts val="600"/>
              </a:spcBef>
              <a:buNone/>
            </a:pPr>
            <a:r>
              <a:rPr lang="ru-RU" sz="2400" dirty="0" smtClean="0"/>
              <a:t>Список дополнен </a:t>
            </a:r>
          </a:p>
          <a:p>
            <a:pPr lvl="1" indent="-342900">
              <a:spcBef>
                <a:spcPts val="600"/>
              </a:spcBef>
            </a:pPr>
            <a:r>
              <a:rPr lang="ru-RU" sz="2200" dirty="0"/>
              <a:t>д</a:t>
            </a:r>
            <a:r>
              <a:rPr lang="ru-RU" sz="2200" dirty="0" smtClean="0"/>
              <a:t>ома (центр) ремесел</a:t>
            </a:r>
          </a:p>
          <a:p>
            <a:pPr lvl="1" indent="-342900">
              <a:spcBef>
                <a:spcPts val="600"/>
              </a:spcBef>
            </a:pPr>
            <a:r>
              <a:rPr lang="ru-RU" sz="2200" dirty="0"/>
              <a:t>д</a:t>
            </a:r>
            <a:r>
              <a:rPr lang="ru-RU" sz="2200" dirty="0" smtClean="0"/>
              <a:t>ома (центр) народного творчества</a:t>
            </a:r>
            <a:endParaRPr lang="ru-RU" sz="2000" dirty="0" smtClean="0"/>
          </a:p>
          <a:p>
            <a:pPr marL="457200" lvl="1" indent="0">
              <a:spcBef>
                <a:spcPts val="600"/>
              </a:spcBef>
              <a:buNone/>
            </a:pPr>
            <a:r>
              <a:rPr lang="ru-RU" sz="2000" dirty="0"/>
              <a:t>п</a:t>
            </a:r>
            <a:r>
              <a:rPr lang="ru-RU" sz="2000" dirty="0" smtClean="0"/>
              <a:t>. </a:t>
            </a:r>
            <a:r>
              <a:rPr lang="en-US" sz="2000" dirty="0" smtClean="0"/>
              <a:t>5</a:t>
            </a:r>
            <a:r>
              <a:rPr lang="ru-RU" sz="2000" dirty="0" smtClean="0"/>
              <a:t> ч</a:t>
            </a:r>
            <a:r>
              <a:rPr lang="ru-RU" sz="2000" dirty="0"/>
              <a:t>. </a:t>
            </a:r>
            <a:r>
              <a:rPr lang="en-US" sz="2000" dirty="0"/>
              <a:t>1</a:t>
            </a:r>
            <a:r>
              <a:rPr lang="ru-RU" sz="2000" smtClean="0"/>
              <a:t> </a:t>
            </a:r>
            <a:r>
              <a:rPr lang="ru-RU" sz="2000" dirty="0" smtClean="0"/>
              <a:t>ст</a:t>
            </a:r>
            <a:r>
              <a:rPr lang="ru-RU" sz="2000" dirty="0"/>
              <a:t>. </a:t>
            </a:r>
            <a:r>
              <a:rPr lang="ru-RU" sz="2000" dirty="0" smtClean="0"/>
              <a:t>93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Закупка у единственного поставщика</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3772907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637086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a:t>Средства, полученные в качестве дара, </a:t>
            </a:r>
            <a:r>
              <a:rPr lang="ru-RU" sz="2400" dirty="0" smtClean="0"/>
              <a:t>в </a:t>
            </a:r>
            <a:r>
              <a:rPr lang="ru-RU" sz="2400" dirty="0"/>
              <a:t>том числе пожертвования </a:t>
            </a:r>
            <a:r>
              <a:rPr lang="ru-RU" sz="2400" dirty="0" smtClean="0"/>
              <a:t>или </a:t>
            </a:r>
            <a:r>
              <a:rPr lang="ru-RU" sz="2400" dirty="0"/>
              <a:t>по завещанию, </a:t>
            </a:r>
            <a:r>
              <a:rPr lang="ru-RU" sz="2400" dirty="0" smtClean="0"/>
              <a:t>можно расходовать </a:t>
            </a:r>
            <a:br>
              <a:rPr lang="ru-RU" sz="2400" dirty="0" smtClean="0"/>
            </a:br>
            <a:r>
              <a:rPr lang="ru-RU" sz="2400" dirty="0" smtClean="0"/>
              <a:t>по закону </a:t>
            </a:r>
            <a:r>
              <a:rPr lang="ru-RU" sz="2400" dirty="0"/>
              <a:t>№ 223-ФЗ </a:t>
            </a:r>
            <a:endParaRPr lang="ru-RU" sz="2400" dirty="0" smtClean="0"/>
          </a:p>
          <a:p>
            <a:pPr lvl="1" indent="-342900"/>
            <a:r>
              <a:rPr lang="ru-RU" sz="2200" dirty="0" smtClean="0"/>
              <a:t>при наличии соответствующего пункта в положении </a:t>
            </a:r>
            <a:br>
              <a:rPr lang="ru-RU" sz="2200" dirty="0" smtClean="0"/>
            </a:br>
            <a:r>
              <a:rPr lang="ru-RU" sz="2200" dirty="0" smtClean="0"/>
              <a:t>о закупке </a:t>
            </a:r>
          </a:p>
          <a:p>
            <a:pPr lvl="1" indent="-342900"/>
            <a:r>
              <a:rPr lang="ru-RU" sz="2200" dirty="0" smtClean="0"/>
              <a:t>изменения </a:t>
            </a:r>
            <a:r>
              <a:rPr lang="ru-RU" sz="2200" dirty="0"/>
              <a:t>в </a:t>
            </a:r>
            <a:r>
              <a:rPr lang="ru-RU" sz="2200" dirty="0" smtClean="0"/>
              <a:t>положение </a:t>
            </a:r>
            <a:r>
              <a:rPr lang="ru-RU" sz="2200" dirty="0"/>
              <a:t>можно </a:t>
            </a:r>
            <a:r>
              <a:rPr lang="ru-RU" sz="2200" dirty="0" smtClean="0"/>
              <a:t>внести до 01.10.2019</a:t>
            </a:r>
            <a:endParaRPr lang="ru-RU" sz="2200" dirty="0"/>
          </a:p>
          <a:p>
            <a:pPr marL="400050" lvl="1" indent="0">
              <a:buNone/>
            </a:pPr>
            <a:r>
              <a:rPr lang="ru-RU" sz="2200" dirty="0"/>
              <a:t>п</a:t>
            </a:r>
            <a:r>
              <a:rPr lang="ru-RU" sz="2200" dirty="0" smtClean="0"/>
              <a:t>. 1 ч. 2 ст. 15 закона № 44-ФЗ</a:t>
            </a:r>
          </a:p>
        </p:txBody>
      </p:sp>
      <p:sp>
        <p:nvSpPr>
          <p:cNvPr id="3" name="Заголовок 2"/>
          <p:cNvSpPr>
            <a:spLocks noGrp="1"/>
          </p:cNvSpPr>
          <p:nvPr>
            <p:ph type="title"/>
          </p:nvPr>
        </p:nvSpPr>
        <p:spPr/>
        <p:txBody>
          <a:bodyPr>
            <a:normAutofit/>
          </a:bodyPr>
          <a:lstStyle/>
          <a:p>
            <a:r>
              <a:rPr lang="ru-RU" sz="3200" dirty="0" smtClean="0"/>
              <a:t>Финансирование</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72202871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31.07.2019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1974422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01 октября 2019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9553422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287234"/>
            <a:ext cx="8640960" cy="2841422"/>
          </a:xfrm>
        </p:spPr>
        <p:txBody>
          <a:bodyPr/>
          <a:lstStyle/>
          <a:p>
            <a:pPr marL="0" indent="0">
              <a:buNone/>
            </a:pPr>
            <a:r>
              <a:rPr lang="ru-RU" sz="2400" dirty="0" smtClean="0"/>
              <a:t>План и план график объединяются в единый документ «План-график»</a:t>
            </a:r>
          </a:p>
          <a:p>
            <a:pPr lvl="1" indent="-342900"/>
            <a:r>
              <a:rPr lang="ru-RU" sz="2200" dirty="0" smtClean="0"/>
              <a:t>Объем информации в ПГ уменьшится</a:t>
            </a:r>
            <a:endParaRPr lang="ru-RU" sz="2000" dirty="0" smtClean="0"/>
          </a:p>
          <a:p>
            <a:pPr marL="457200" lvl="1" indent="0">
              <a:buNone/>
            </a:pPr>
            <a:r>
              <a:rPr lang="ru-RU" sz="2000" dirty="0" smtClean="0"/>
              <a:t>ст</a:t>
            </a:r>
            <a:r>
              <a:rPr lang="ru-RU" sz="2000" dirty="0"/>
              <a:t>. </a:t>
            </a:r>
            <a:r>
              <a:rPr lang="ru-RU" sz="2000" dirty="0" smtClean="0"/>
              <a:t>16, 17, 21 </a:t>
            </a:r>
            <a:r>
              <a:rPr lang="ru-RU" sz="2000" dirty="0"/>
              <a:t>з</a:t>
            </a:r>
            <a:r>
              <a:rPr lang="ru-RU" sz="2000" dirty="0" smtClean="0"/>
              <a:t>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Планирование закупок</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2586495395"/>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01.10.2019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2351802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smtClean="0"/>
              <a:t>Если контрактом предусмотрен аванс, его размер должен быть отражен в извещении</a:t>
            </a:r>
          </a:p>
          <a:p>
            <a:pPr lvl="1" indent="-342900"/>
            <a:r>
              <a:rPr lang="ru-RU" sz="2200" dirty="0" smtClean="0"/>
              <a:t>При поэтапной выплате аванса должен быть график выплат, в %</a:t>
            </a:r>
            <a:endParaRPr lang="ru-RU" sz="2000" dirty="0" smtClean="0"/>
          </a:p>
          <a:p>
            <a:pPr marL="457200" lvl="1" indent="0">
              <a:buNone/>
            </a:pPr>
            <a:r>
              <a:rPr lang="ru-RU" sz="2000" dirty="0" smtClean="0"/>
              <a:t>ст</a:t>
            </a:r>
            <a:r>
              <a:rPr lang="ru-RU" sz="2000" dirty="0"/>
              <a:t>. </a:t>
            </a:r>
            <a:r>
              <a:rPr lang="ru-RU" sz="2000" dirty="0" smtClean="0"/>
              <a:t>42, п. 1 ч. 13 ст. 34 закона </a:t>
            </a:r>
            <a:r>
              <a:rPr lang="ru-RU" sz="2000" dirty="0"/>
              <a:t>№ 44-ФЗ</a:t>
            </a:r>
            <a:endParaRPr lang="ru-RU" sz="11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Контракт</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35104388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01.10.2019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3844579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Segoe UI Light" panose="020B0502040204020203" pitchFamily="34" charset="0"/>
                <a:cs typeface="Segoe UI Light" panose="020B0502040204020203" pitchFamily="34" charset="0"/>
              </a:rPr>
              <a:t>С 01 апреля 2020 года</a:t>
            </a:r>
            <a:endParaRPr lang="ru-RU"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88901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sz="2400" dirty="0"/>
              <a:t>Планы-графики, извещения, протоколы </a:t>
            </a:r>
            <a:r>
              <a:rPr lang="ru-RU" sz="2400" dirty="0" smtClean="0"/>
              <a:t>и </a:t>
            </a:r>
            <a:r>
              <a:rPr lang="ru-RU" sz="2400" dirty="0"/>
              <a:t>условия проектов контрактов будут </a:t>
            </a:r>
            <a:r>
              <a:rPr lang="ru-RU" sz="2400" dirty="0" smtClean="0"/>
              <a:t>проверяться </a:t>
            </a:r>
          </a:p>
          <a:p>
            <a:pPr lvl="1"/>
            <a:r>
              <a:rPr lang="ru-RU" sz="2200" dirty="0"/>
              <a:t>н</a:t>
            </a:r>
            <a:r>
              <a:rPr lang="ru-RU" sz="2200" dirty="0" smtClean="0"/>
              <a:t>а соответствие </a:t>
            </a:r>
            <a:r>
              <a:rPr lang="ru-RU" sz="2200" dirty="0"/>
              <a:t>информации об </a:t>
            </a:r>
            <a:r>
              <a:rPr lang="ru-RU" sz="2200" dirty="0" smtClean="0"/>
              <a:t>идентификационных </a:t>
            </a:r>
            <a:r>
              <a:rPr lang="ru-RU" sz="2200" dirty="0"/>
              <a:t>кодах </a:t>
            </a:r>
            <a:r>
              <a:rPr lang="ru-RU" sz="2200" dirty="0" smtClean="0"/>
              <a:t>закупок</a:t>
            </a:r>
            <a:endParaRPr lang="ru-RU" sz="2200" dirty="0"/>
          </a:p>
          <a:p>
            <a:pPr lvl="1"/>
            <a:r>
              <a:rPr lang="ru-RU" sz="2200" dirty="0" err="1" smtClean="0"/>
              <a:t>непревышение</a:t>
            </a:r>
            <a:r>
              <a:rPr lang="ru-RU" sz="2200" dirty="0" smtClean="0"/>
              <a:t> </a:t>
            </a:r>
            <a:r>
              <a:rPr lang="ru-RU" sz="2200" dirty="0"/>
              <a:t>объема финансового </a:t>
            </a:r>
            <a:r>
              <a:rPr lang="ru-RU" sz="2200" dirty="0" smtClean="0"/>
              <a:t>обеспечения </a:t>
            </a:r>
            <a:br>
              <a:rPr lang="ru-RU" sz="2200" dirty="0" smtClean="0"/>
            </a:br>
            <a:r>
              <a:rPr lang="ru-RU" sz="2200" dirty="0" smtClean="0"/>
              <a:t>для </a:t>
            </a:r>
            <a:r>
              <a:rPr lang="ru-RU" sz="2200" dirty="0"/>
              <a:t>осуществления </a:t>
            </a:r>
            <a:r>
              <a:rPr lang="ru-RU" sz="2200" dirty="0" smtClean="0"/>
              <a:t>закупок</a:t>
            </a:r>
            <a:endParaRPr lang="ru-RU" sz="2200" dirty="0"/>
          </a:p>
          <a:p>
            <a:pPr lvl="1"/>
            <a:endParaRPr lang="ru-RU" sz="2000" dirty="0" smtClean="0"/>
          </a:p>
          <a:p>
            <a:pPr marL="0" indent="0">
              <a:buNone/>
            </a:pPr>
            <a:endParaRPr lang="ru-RU" sz="16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Планирование и контроль</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009849570"/>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01.04.2020</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6261180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a:solidFill>
                  <a:schemeClr val="tx1">
                    <a:lumMod val="65000"/>
                    <a:lumOff val="35000"/>
                  </a:schemeClr>
                </a:solidFill>
                <a:cs typeface="Segoe UI Light" panose="020B0502040204020203" pitchFamily="34" charset="0"/>
              </a:rPr>
              <a:t>Благодарим за внимание</a:t>
            </a:r>
            <a:r>
              <a:rPr lang="ru-RU" dirty="0" smtClean="0">
                <a:cs typeface="Segoe UI Light" panose="020B0502040204020203" pitchFamily="34" charset="0"/>
              </a:rPr>
              <a:t>!</a:t>
            </a:r>
            <a:endParaRPr lang="ru-RU" dirty="0">
              <a:cs typeface="Segoe UI Light" panose="020B0502040204020203" pitchFamily="34" charset="0"/>
            </a:endParaRPr>
          </a:p>
        </p:txBody>
      </p:sp>
    </p:spTree>
    <p:extLst>
      <p:ext uri="{BB962C8B-B14F-4D97-AF65-F5344CB8AC3E}">
        <p14:creationId xmlns:p14="http://schemas.microsoft.com/office/powerpoint/2010/main" val="779407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Отчет об исполнении </a:t>
            </a:r>
            <a:r>
              <a:rPr lang="ru-RU" dirty="0" smtClean="0"/>
              <a:t>контракта, в т. ч. об этапах, отменяется</a:t>
            </a:r>
            <a:endParaRPr lang="ru-RU" dirty="0"/>
          </a:p>
          <a:p>
            <a:pPr marL="57150" indent="0">
              <a:buNone/>
            </a:pPr>
            <a:r>
              <a:rPr lang="ru-RU" dirty="0" smtClean="0"/>
              <a:t>ч</a:t>
            </a:r>
            <a:r>
              <a:rPr lang="ru-RU" dirty="0"/>
              <a:t>. 9–12 ст. 94 Закона № 44-ФЗ утратили </a:t>
            </a:r>
            <a:r>
              <a:rPr lang="ru-RU" dirty="0" smtClean="0"/>
              <a:t>силу</a:t>
            </a:r>
          </a:p>
          <a:p>
            <a:pPr marL="0" indent="0">
              <a:buNone/>
            </a:pPr>
            <a:endParaRPr lang="ru-RU" sz="2400" dirty="0" smtClean="0"/>
          </a:p>
          <a:p>
            <a:pPr marL="0" indent="0">
              <a:buNone/>
            </a:pPr>
            <a:r>
              <a:rPr lang="ru-RU" sz="2400" dirty="0" smtClean="0"/>
              <a:t>Письмо Минфина России от 15.05.2019 № 24-06-08/34937</a:t>
            </a:r>
          </a:p>
        </p:txBody>
      </p:sp>
      <p:sp>
        <p:nvSpPr>
          <p:cNvPr id="3" name="Заголовок 2"/>
          <p:cNvSpPr>
            <a:spLocks noGrp="1"/>
          </p:cNvSpPr>
          <p:nvPr>
            <p:ph type="title"/>
          </p:nvPr>
        </p:nvSpPr>
        <p:spPr/>
        <p:txBody>
          <a:bodyPr>
            <a:normAutofit/>
          </a:bodyPr>
          <a:lstStyle/>
          <a:p>
            <a:r>
              <a:rPr lang="ru-RU" dirty="0" smtClean="0"/>
              <a:t>Контракт</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918246566"/>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0970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Нет фиксированной суммы</a:t>
            </a:r>
          </a:p>
          <a:p>
            <a:pPr lvl="1" indent="-342900"/>
            <a:r>
              <a:rPr lang="ru-RU" dirty="0" smtClean="0"/>
              <a:t>% от цены контракта, ПП РФ № 1042 от 30.08.2017</a:t>
            </a:r>
          </a:p>
          <a:p>
            <a:pPr marL="0" indent="0">
              <a:buNone/>
            </a:pPr>
            <a:endParaRPr lang="ru-RU" dirty="0" smtClean="0"/>
          </a:p>
          <a:p>
            <a:pPr marL="0" indent="0">
              <a:buNone/>
            </a:pPr>
            <a:endParaRPr lang="ru-RU" dirty="0" smtClean="0"/>
          </a:p>
          <a:p>
            <a:pPr marL="0" indent="0">
              <a:buNone/>
            </a:pPr>
            <a:endParaRPr lang="ru-RU" dirty="0" smtClean="0"/>
          </a:p>
          <a:p>
            <a:pPr marL="0" indent="0">
              <a:buNone/>
            </a:pPr>
            <a:endParaRPr lang="ru-RU" sz="1800" dirty="0" smtClean="0">
              <a:solidFill>
                <a:srgbClr val="FF0000"/>
              </a:solidFill>
            </a:endParaRPr>
          </a:p>
          <a:p>
            <a:pPr marL="0" indent="0">
              <a:buNone/>
            </a:pPr>
            <a:endParaRPr lang="ru-RU" sz="1800" dirty="0">
              <a:solidFill>
                <a:srgbClr val="FF0000"/>
              </a:solidFill>
            </a:endParaRPr>
          </a:p>
          <a:p>
            <a:pPr marL="0" indent="0">
              <a:buNone/>
            </a:pPr>
            <a:endParaRPr lang="ru-RU" sz="1800" dirty="0" smtClean="0">
              <a:solidFill>
                <a:srgbClr val="FF0000"/>
              </a:solidFill>
            </a:endParaRPr>
          </a:p>
          <a:p>
            <a:pPr marL="0" indent="0">
              <a:buNone/>
            </a:pPr>
            <a:endParaRPr lang="ru-RU" sz="1800" dirty="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Ответственность за нарушение обязательств </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3276993731"/>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поставщикам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6629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smtClean="0"/>
              <a:t>Приоритет имеет специальное законодательство</a:t>
            </a:r>
          </a:p>
          <a:p>
            <a:pPr lvl="1" indent="-342900"/>
            <a:r>
              <a:rPr lang="ru-RU" dirty="0" smtClean="0"/>
              <a:t>30 дней, ч. 13.1 ст. 34 закона № 44-ФЗ </a:t>
            </a:r>
            <a:br>
              <a:rPr lang="ru-RU" dirty="0" smtClean="0"/>
            </a:br>
            <a:r>
              <a:rPr lang="ru-RU" dirty="0" smtClean="0"/>
              <a:t>в общем случае</a:t>
            </a:r>
          </a:p>
          <a:p>
            <a:pPr lvl="1" indent="-342900"/>
            <a:r>
              <a:rPr lang="ru-RU" dirty="0" smtClean="0"/>
              <a:t>15 р. дней, ч. 8 ст. 30 закона № 44-ФЗ</a:t>
            </a:r>
            <a:br>
              <a:rPr lang="ru-RU" dirty="0" smtClean="0"/>
            </a:br>
            <a:r>
              <a:rPr lang="ru-RU" dirty="0" smtClean="0"/>
              <a:t>для СМП или СОНКО</a:t>
            </a:r>
            <a:endParaRPr lang="en-US" dirty="0" smtClean="0"/>
          </a:p>
          <a:p>
            <a:pPr lvl="1" indent="-342900"/>
            <a:r>
              <a:rPr lang="ru-RU" dirty="0"/>
              <a:t>в целях обеспечения обороноспособности и безопасности </a:t>
            </a:r>
            <a:r>
              <a:rPr lang="ru-RU" dirty="0" smtClean="0"/>
              <a:t>государства</a:t>
            </a:r>
            <a:r>
              <a:rPr lang="en-US" dirty="0" smtClean="0"/>
              <a:t> </a:t>
            </a:r>
            <a:r>
              <a:rPr lang="ru-RU" dirty="0" smtClean="0"/>
              <a:t>по ПП РФ</a:t>
            </a:r>
          </a:p>
          <a:p>
            <a:pPr marL="0" indent="0">
              <a:buNone/>
            </a:pPr>
            <a:endParaRPr lang="ru-RU" sz="1800" dirty="0" smtClean="0">
              <a:solidFill>
                <a:srgbClr val="FF0000"/>
              </a:solidFill>
            </a:endParaRP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Срок оплаты по контракту</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331406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0" indent="0">
              <a:buNone/>
            </a:pPr>
            <a:r>
              <a:rPr lang="ru-RU" dirty="0"/>
              <a:t>Порядок установления требований </a:t>
            </a:r>
            <a:r>
              <a:rPr lang="ru-RU" dirty="0" smtClean="0"/>
              <a:t>к </a:t>
            </a:r>
            <a:r>
              <a:rPr lang="ru-RU" dirty="0"/>
              <a:t>формированию </a:t>
            </a:r>
            <a:r>
              <a:rPr lang="ru-RU" dirty="0" smtClean="0"/>
              <a:t/>
            </a:r>
            <a:br>
              <a:rPr lang="ru-RU" dirty="0" smtClean="0"/>
            </a:br>
            <a:r>
              <a:rPr lang="ru-RU" dirty="0" smtClean="0"/>
              <a:t>и размещению информации и документов определяет</a:t>
            </a:r>
            <a:br>
              <a:rPr lang="ru-RU" dirty="0" smtClean="0"/>
            </a:br>
            <a:r>
              <a:rPr lang="ru-RU" dirty="0" smtClean="0"/>
              <a:t>правительство</a:t>
            </a:r>
            <a:endParaRPr lang="ru-RU" dirty="0"/>
          </a:p>
          <a:p>
            <a:pPr marL="400050" lvl="1" indent="0">
              <a:buNone/>
            </a:pPr>
            <a:r>
              <a:rPr lang="ru-RU" dirty="0"/>
              <a:t>п. 3 ст. </a:t>
            </a:r>
            <a:r>
              <a:rPr lang="ru-RU" dirty="0" smtClean="0"/>
              <a:t>5 </a:t>
            </a:r>
            <a:r>
              <a:rPr lang="ru-RU" dirty="0"/>
              <a:t>закона № 44-ФЗ</a:t>
            </a:r>
          </a:p>
          <a:p>
            <a:pPr marL="0" indent="0">
              <a:buNone/>
            </a:pPr>
            <a:endParaRPr lang="ru-RU" sz="1800" dirty="0" smtClean="0">
              <a:solidFill>
                <a:srgbClr val="FF0000"/>
              </a:solidFill>
            </a:endParaRPr>
          </a:p>
        </p:txBody>
      </p:sp>
      <p:sp>
        <p:nvSpPr>
          <p:cNvPr id="3" name="Заголовок 2"/>
          <p:cNvSpPr>
            <a:spLocks noGrp="1"/>
          </p:cNvSpPr>
          <p:nvPr>
            <p:ph type="title"/>
          </p:nvPr>
        </p:nvSpPr>
        <p:spPr/>
        <p:txBody>
          <a:bodyPr>
            <a:normAutofit/>
          </a:bodyPr>
          <a:lstStyle/>
          <a:p>
            <a:r>
              <a:rPr lang="ru-RU" sz="3200" dirty="0" smtClean="0"/>
              <a:t>Информация и документы в ЕИС и на ЭТП</a:t>
            </a:r>
            <a:endParaRPr lang="ru-RU" sz="3200" dirty="0"/>
          </a:p>
        </p:txBody>
      </p:sp>
      <p:graphicFrame>
        <p:nvGraphicFramePr>
          <p:cNvPr id="5" name="Таблица 4"/>
          <p:cNvGraphicFramePr>
            <a:graphicFrameLocks noGrp="1"/>
          </p:cNvGraphicFramePr>
          <p:nvPr>
            <p:extLst>
              <p:ext uri="{D42A27DB-BD31-4B8C-83A1-F6EECF244321}">
                <p14:modId xmlns:p14="http://schemas.microsoft.com/office/powerpoint/2010/main" val="887918483"/>
              </p:ext>
            </p:extLst>
          </p:nvPr>
        </p:nvGraphicFramePr>
        <p:xfrm>
          <a:off x="325096" y="5323213"/>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Вводится с</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gridSpan="2">
                  <a:txBody>
                    <a:bodyPr/>
                    <a:lstStyle/>
                    <a:p>
                      <a:pPr algn="ctr"/>
                      <a:r>
                        <a:rPr lang="ru-RU" sz="1600" b="0" dirty="0" smtClean="0">
                          <a:solidFill>
                            <a:schemeClr val="tx1">
                              <a:lumMod val="65000"/>
                              <a:lumOff val="35000"/>
                            </a:schemeClr>
                          </a:solidFill>
                          <a:latin typeface="Segoe UI" panose="020B0502040204020203" pitchFamily="34" charset="0"/>
                          <a:cs typeface="Segoe UI" panose="020B0502040204020203" pitchFamily="34" charset="0"/>
                        </a:rPr>
                        <a:t>Имеет отношение к</a:t>
                      </a:r>
                      <a:endParaRPr lang="ru-RU" sz="1600"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hMerge="1">
                  <a:txBody>
                    <a:bodyPr/>
                    <a:lstStyle/>
                    <a:p>
                      <a:endParaRPr lang="ru-RU" b="0" dirty="0">
                        <a:solidFill>
                          <a:schemeClr val="tx1">
                            <a:lumMod val="65000"/>
                            <a:lumOff val="35000"/>
                          </a:schemeClr>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r h="370840">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12.05.2019</a:t>
                      </a: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r>
                        <a:rPr lang="ru-RU" sz="1600" b="0" dirty="0" smtClean="0">
                          <a:solidFill>
                            <a:srgbClr val="DE0000"/>
                          </a:solidFill>
                          <a:latin typeface="Segoe UI" panose="020B0502040204020203" pitchFamily="34" charset="0"/>
                          <a:cs typeface="Segoe UI" panose="020B0502040204020203" pitchFamily="34" charset="0"/>
                        </a:rPr>
                        <a:t>заказчикам</a:t>
                      </a: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c>
                  <a:txBody>
                    <a:bodyPr/>
                    <a:lstStyle/>
                    <a:p>
                      <a:pPr algn="ctr"/>
                      <a:endParaRPr lang="ru-RU" sz="1600" b="0" dirty="0">
                        <a:solidFill>
                          <a:srgbClr val="DE0000"/>
                        </a:solidFill>
                        <a:latin typeface="Segoe UI" panose="020B0502040204020203" pitchFamily="34" charset="0"/>
                        <a:cs typeface="Segoe UI" panose="020B0502040204020203" pitchFamily="34" charset="0"/>
                      </a:endParaRPr>
                    </a:p>
                  </a:txBody>
                  <a:tcPr>
                    <a:lnL w="12700" cap="flat" cmpd="sng" algn="ctr">
                      <a:solidFill>
                        <a:schemeClr val="tx1">
                          <a:lumMod val="65000"/>
                          <a:lumOff val="35000"/>
                        </a:schemeClr>
                      </a:solidFill>
                      <a:prstDash val="solid"/>
                      <a:round/>
                      <a:headEnd type="none" w="med" len="med"/>
                      <a:tailEnd type="none" w="med" len="med"/>
                    </a:lnL>
                    <a:lnR w="12700" cap="flat" cmpd="sng" algn="ctr">
                      <a:solidFill>
                        <a:schemeClr val="tx1">
                          <a:lumMod val="65000"/>
                          <a:lumOff val="35000"/>
                        </a:schemeClr>
                      </a:solidFill>
                      <a:prstDash val="solid"/>
                      <a:round/>
                      <a:headEnd type="none" w="med" len="med"/>
                      <a:tailEnd type="none" w="med" len="med"/>
                    </a:lnR>
                    <a:lnT w="12700" cap="flat" cmpd="sng" algn="ctr">
                      <a:solidFill>
                        <a:schemeClr val="tx1">
                          <a:lumMod val="65000"/>
                          <a:lumOff val="35000"/>
                        </a:schemeClr>
                      </a:solidFill>
                      <a:prstDash val="solid"/>
                      <a:round/>
                      <a:headEnd type="none" w="med" len="med"/>
                      <a:tailEnd type="none" w="med" len="med"/>
                    </a:lnT>
                    <a:lnB w="12700" cap="flat" cmpd="sng" algn="ctr">
                      <a:solidFill>
                        <a:schemeClr val="tx1">
                          <a:lumMod val="65000"/>
                          <a:lumOff val="3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06535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Контур.Школа">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онтур.Школа 2015">
      <a:majorFont>
        <a:latin typeface="Segoe UI Semibold"/>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sz="2400" dirty="0" smtClean="0">
            <a:solidFill>
              <a:schemeClr val="tx1">
                <a:lumMod val="65000"/>
                <a:lumOff val="3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01_шаблон презентации Школа.pptx" id="{961B8336-0AFF-49B7-A52C-70D62B4C811F}" vid="{50F58B56-7B38-4B30-868E-1F9FE63D1B2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2711</TotalTime>
  <Words>7264</Words>
  <Application>Microsoft Office PowerPoint</Application>
  <PresentationFormat>Экран (4:3)</PresentationFormat>
  <Paragraphs>791</Paragraphs>
  <Slides>59</Slides>
  <Notes>44</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59</vt:i4>
      </vt:variant>
    </vt:vector>
  </HeadingPairs>
  <TitlesOfParts>
    <vt:vector size="67" baseType="lpstr">
      <vt:lpstr>Arial</vt:lpstr>
      <vt:lpstr>Calibri</vt:lpstr>
      <vt:lpstr>Segoe UI</vt:lpstr>
      <vt:lpstr>Segoe UI Light</vt:lpstr>
      <vt:lpstr>Segoe UI Semilight</vt:lpstr>
      <vt:lpstr>Symbol</vt:lpstr>
      <vt:lpstr>Times New Roman</vt:lpstr>
      <vt:lpstr>Тема Контур.Школа</vt:lpstr>
      <vt:lpstr>Изменения в Законе № 44-ФЗ май 2019 – апрель 2020  Семинар в г. Махачкала  Майский Ю. А. АНО ДПО «Учебный центр СКБ Контур» 23.05.2019 </vt:lpstr>
      <vt:lpstr>Программа</vt:lpstr>
      <vt:lpstr>С 1 мая 2019 года</vt:lpstr>
      <vt:lpstr>Отдых и оздоровление детей</vt:lpstr>
      <vt:lpstr>С 12 мая 2019 года</vt:lpstr>
      <vt:lpstr>Контракт</vt:lpstr>
      <vt:lpstr>Ответственность за нарушение обязательств </vt:lpstr>
      <vt:lpstr>Срок оплаты по контракту</vt:lpstr>
      <vt:lpstr>Информация и документы в ЕИС и на ЭТП</vt:lpstr>
      <vt:lpstr>Типовые контракты</vt:lpstr>
      <vt:lpstr>Рассмотрение жалоб</vt:lpstr>
      <vt:lpstr>Включение сведений в РНП</vt:lpstr>
      <vt:lpstr>Обжалование действий заказчика, ЭТП</vt:lpstr>
      <vt:lpstr>Обжалование действий заказчика, ЭТП</vt:lpstr>
      <vt:lpstr>Мониторинг</vt:lpstr>
      <vt:lpstr>С 1 июля 2019 года</vt:lpstr>
      <vt:lpstr>Обжалование действий заказчика, ЭТП</vt:lpstr>
      <vt:lpstr>Разнесение функций закупок и контроля</vt:lpstr>
      <vt:lpstr>Функции контроля</vt:lpstr>
      <vt:lpstr>Порядок контроля</vt:lpstr>
      <vt:lpstr>Закупки «без точного объема»</vt:lpstr>
      <vt:lpstr>Реестр аккредитованных участников</vt:lpstr>
      <vt:lpstr>Дополнительные сведения об участниках</vt:lpstr>
      <vt:lpstr>Электронный аукцион</vt:lpstr>
      <vt:lpstr>Электронный аукцион</vt:lpstr>
      <vt:lpstr>Электронный аукцион</vt:lpstr>
      <vt:lpstr>Электронный аукцион</vt:lpstr>
      <vt:lpstr>Закупка работ по строительству и пр.</vt:lpstr>
      <vt:lpstr>Закупка работ по строительству и пр.</vt:lpstr>
      <vt:lpstr>Закупка работ по строительству и пр.</vt:lpstr>
      <vt:lpstr>Закупка работ по строительству и пр.</vt:lpstr>
      <vt:lpstr>Закупка работ по строительству и пр.</vt:lpstr>
      <vt:lpstr>Закупка у единственного поставщика</vt:lpstr>
      <vt:lpstr>Закупка у единственного поставщика</vt:lpstr>
      <vt:lpstr>Закупка у единственного поставщика</vt:lpstr>
      <vt:lpstr>Описание закупки</vt:lpstr>
      <vt:lpstr>Обеспечение заявки</vt:lpstr>
      <vt:lpstr>Обеспечение заявки</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исполнения контракта</vt:lpstr>
      <vt:lpstr>Обеспечение гарантийных обязательств</vt:lpstr>
      <vt:lpstr>Антидемпинговые меры</vt:lpstr>
      <vt:lpstr>Контракт</vt:lpstr>
      <vt:lpstr>Контракт</vt:lpstr>
      <vt:lpstr>Не субъекты закона № 44-ФЗ</vt:lpstr>
      <vt:lpstr>С 31 июля 2019 года</vt:lpstr>
      <vt:lpstr>Закупка у единственного поставщика</vt:lpstr>
      <vt:lpstr>Закупка у единственного поставщика</vt:lpstr>
      <vt:lpstr>Финансирование</vt:lpstr>
      <vt:lpstr>С 01 октября 2019 года</vt:lpstr>
      <vt:lpstr>Планирование закупок</vt:lpstr>
      <vt:lpstr>Контракт</vt:lpstr>
      <vt:lpstr>С 01 апреля 2020 года</vt:lpstr>
      <vt:lpstr>Планирование и контроль</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Майский Юрий Александрович</dc:creator>
  <cp:lastModifiedBy>Администрация г. Канаш (Ольга М. Хайруллина)</cp:lastModifiedBy>
  <cp:revision>160</cp:revision>
  <dcterms:created xsi:type="dcterms:W3CDTF">2019-05-13T06:43:02Z</dcterms:created>
  <dcterms:modified xsi:type="dcterms:W3CDTF">2019-05-24T12:28:02Z</dcterms:modified>
</cp:coreProperties>
</file>