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8" r:id="rId1"/>
  </p:sldMasterIdLst>
  <p:notesMasterIdLst>
    <p:notesMasterId r:id="rId10"/>
  </p:notesMasterIdLst>
  <p:handoutMasterIdLst>
    <p:handoutMasterId r:id="rId11"/>
  </p:handoutMasterIdLst>
  <p:sldIdLst>
    <p:sldId id="390" r:id="rId2"/>
    <p:sldId id="462" r:id="rId3"/>
    <p:sldId id="493" r:id="rId4"/>
    <p:sldId id="467" r:id="rId5"/>
    <p:sldId id="480" r:id="rId6"/>
    <p:sldId id="477" r:id="rId7"/>
    <p:sldId id="498" r:id="rId8"/>
    <p:sldId id="476" r:id="rId9"/>
  </p:sldIdLst>
  <p:sldSz cx="9144000" cy="6858000" type="screen4x3"/>
  <p:notesSz cx="68580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79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3333FF"/>
    <a:srgbClr val="FF3300"/>
    <a:srgbClr val="FF5050"/>
    <a:srgbClr val="FCB6D1"/>
    <a:srgbClr val="FFFF99"/>
    <a:srgbClr val="66FF33"/>
    <a:srgbClr val="F1F3A7"/>
    <a:srgbClr val="9DEDF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5" autoAdjust="0"/>
    <p:restoredTop sz="85126" autoAdjust="0"/>
  </p:normalViewPr>
  <p:slideViewPr>
    <p:cSldViewPr>
      <p:cViewPr varScale="1">
        <p:scale>
          <a:sx n="95" d="100"/>
          <a:sy n="95" d="100"/>
        </p:scale>
        <p:origin x="-20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60"/>
      </p:cViewPr>
      <p:guideLst>
        <p:guide orient="horz" pos="3127"/>
        <p:guide pos="21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65286579703479"/>
          <c:y val="4.5952254390627716E-2"/>
          <c:w val="0.52543323911189255"/>
          <c:h val="0.692924952783024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на 01.03.2019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12864.3</c:v>
                </c:pt>
                <c:pt idx="1">
                  <c:v>19567.2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на 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55675.1</c:v>
                </c:pt>
                <c:pt idx="1">
                  <c:v>55498.6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136064"/>
        <c:axId val="113865216"/>
      </c:barChart>
      <c:catAx>
        <c:axId val="17013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4" b="1">
                <a:solidFill>
                  <a:schemeClr val="tx1">
                    <a:lumMod val="95000"/>
                    <a:lumOff val="5000"/>
                  </a:schemeClr>
                </a:solidFill>
                <a:latin typeface="TimesET" pitchFamily="2" charset="0"/>
              </a:defRPr>
            </a:pPr>
            <a:endParaRPr lang="ru-RU"/>
          </a:p>
        </c:txPr>
        <c:crossAx val="113865216"/>
        <c:crosses val="autoZero"/>
        <c:auto val="1"/>
        <c:lblAlgn val="ctr"/>
        <c:lblOffset val="100"/>
        <c:noMultiLvlLbl val="0"/>
      </c:catAx>
      <c:valAx>
        <c:axId val="113865216"/>
        <c:scaling>
          <c:orientation val="minMax"/>
          <c:max val="50000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7013606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65286579703479"/>
          <c:y val="4.5952254390627716E-2"/>
          <c:w val="0.52543323911189255"/>
          <c:h val="0.692924952783024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на 01.03.2019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8549.5</c:v>
                </c:pt>
                <c:pt idx="1">
                  <c:v>13575.6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на 2019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54719.9</c:v>
                </c:pt>
                <c:pt idx="1">
                  <c:v>54363.1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557952"/>
        <c:axId val="113868096"/>
      </c:barChart>
      <c:catAx>
        <c:axId val="170557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4" b="1">
                <a:latin typeface="TimesET" pitchFamily="2" charset="0"/>
              </a:defRPr>
            </a:pPr>
            <a:endParaRPr lang="ru-RU"/>
          </a:p>
        </c:txPr>
        <c:crossAx val="113868096"/>
        <c:crosses val="autoZero"/>
        <c:auto val="1"/>
        <c:lblAlgn val="ctr"/>
        <c:lblOffset val="100"/>
        <c:noMultiLvlLbl val="0"/>
      </c:catAx>
      <c:valAx>
        <c:axId val="113868096"/>
        <c:scaling>
          <c:orientation val="minMax"/>
          <c:max val="50000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70557952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64314308616035E-2"/>
          <c:y val="0.14545449645728362"/>
          <c:w val="0.91967137138276789"/>
          <c:h val="0.81176476929057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Профицит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План на 2017</c:v>
                </c:pt>
                <c:pt idx="1">
                  <c:v>Факт на 01.07.2017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-0.5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136576"/>
        <c:axId val="170598400"/>
      </c:barChart>
      <c:catAx>
        <c:axId val="1701365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0598400"/>
        <c:crosses val="autoZero"/>
        <c:auto val="1"/>
        <c:lblAlgn val="ctr"/>
        <c:lblOffset val="100"/>
        <c:noMultiLvlLbl val="0"/>
      </c:catAx>
      <c:valAx>
        <c:axId val="170598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13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8203514275866E-2"/>
          <c:y val="0.14545449645728362"/>
          <c:w val="0.91967137138276789"/>
          <c:h val="0.81176476929057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Профицит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План на 2017</c:v>
                </c:pt>
                <c:pt idx="1">
                  <c:v>Факт на 01.07.2017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-2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58976"/>
        <c:axId val="170600704"/>
      </c:barChart>
      <c:catAx>
        <c:axId val="170558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0600704"/>
        <c:crosses val="autoZero"/>
        <c:auto val="1"/>
        <c:lblAlgn val="ctr"/>
        <c:lblOffset val="100"/>
        <c:noMultiLvlLbl val="0"/>
      </c:catAx>
      <c:valAx>
        <c:axId val="170600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55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10870516185476"/>
          <c:y val="2.5527057419989056E-2"/>
          <c:w val="0.62195374015748028"/>
          <c:h val="0.8427952728169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на 01.05.2019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100" b="1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 на имущество организаций</c:v>
                </c:pt>
                <c:pt idx="3">
                  <c:v>Акцизы</c:v>
                </c:pt>
                <c:pt idx="4">
                  <c:v>Налог на прибыль 
организаций</c:v>
                </c:pt>
                <c:pt idx="5">
                  <c:v>Налог на доходы 
физических лиц</c:v>
                </c:pt>
                <c:pt idx="6">
                  <c:v>Собственные доходы</c:v>
                </c:pt>
                <c:pt idx="7">
                  <c:v>Доходы бюджета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12864.26</c:v>
                </c:pt>
                <c:pt idx="1">
                  <c:v>403.5</c:v>
                </c:pt>
                <c:pt idx="2">
                  <c:v>918.4</c:v>
                </c:pt>
                <c:pt idx="3">
                  <c:v>1271.2</c:v>
                </c:pt>
                <c:pt idx="4">
                  <c:v>3111.5</c:v>
                </c:pt>
                <c:pt idx="5">
                  <c:v>2930.5</c:v>
                </c:pt>
                <c:pt idx="6">
                  <c:v>9960.9</c:v>
                </c:pt>
                <c:pt idx="7">
                  <c:v>19567.2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на 01.05.2018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c:spPr>
          <c:invertIfNegative val="0"/>
          <c:dLbls>
            <c:dLbl>
              <c:idx val="8"/>
              <c:layout>
                <c:manualLayout>
                  <c:x val="4.1666666666667681E-3"/>
                  <c:y val="-8.7503425638538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100" b="1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 на имущество организаций</c:v>
                </c:pt>
                <c:pt idx="3">
                  <c:v>Акцизы</c:v>
                </c:pt>
                <c:pt idx="4">
                  <c:v>Налог на прибыль 
организаций</c:v>
                </c:pt>
                <c:pt idx="5">
                  <c:v>Налог на доходы 
физических лиц</c:v>
                </c:pt>
                <c:pt idx="6">
                  <c:v>Собственные доходы</c:v>
                </c:pt>
                <c:pt idx="7">
                  <c:v>Доходы бюджета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10961.87</c:v>
                </c:pt>
                <c:pt idx="1">
                  <c:v>343.5</c:v>
                </c:pt>
                <c:pt idx="2">
                  <c:v>804.8</c:v>
                </c:pt>
                <c:pt idx="3">
                  <c:v>1102.5999999999999</c:v>
                </c:pt>
                <c:pt idx="4">
                  <c:v>2999.9</c:v>
                </c:pt>
                <c:pt idx="5">
                  <c:v>2642.4</c:v>
                </c:pt>
                <c:pt idx="6">
                  <c:v>9041</c:v>
                </c:pt>
                <c:pt idx="7">
                  <c:v>14785.6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142976"/>
        <c:axId val="85288640"/>
      </c:barChart>
      <c:catAx>
        <c:axId val="17414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50" b="1">
                <a:latin typeface="Century Gothic" panose="020B0502020202020204" pitchFamily="34" charset="0"/>
              </a:defRPr>
            </a:pPr>
            <a:endParaRPr lang="ru-RU"/>
          </a:p>
        </c:txPr>
        <c:crossAx val="85288640"/>
        <c:crosses val="autoZero"/>
        <c:auto val="1"/>
        <c:lblAlgn val="ctr"/>
        <c:lblOffset val="100"/>
        <c:noMultiLvlLbl val="0"/>
      </c:catAx>
      <c:valAx>
        <c:axId val="85288640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17414297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5.333333333333333E-2"/>
          <c:y val="0.93429697766097231"/>
          <c:w val="0.78333333333333333"/>
          <c:h val="4.467805519053876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8610527496201"/>
          <c:y val="0.1383499648346346"/>
          <c:w val="0.47734196470534063"/>
          <c:h val="0.659620050274031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6350" h="0"/>
              </a:sp3d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Лист1!$A$2:$A$9</c:f>
              <c:strCache>
                <c:ptCount val="8"/>
                <c:pt idx="0">
                  <c:v>Жилищно - коммунальное хозяйство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Спорт</c:v>
                </c:pt>
                <c:pt idx="5">
                  <c:v>Социальная политика</c:v>
                </c:pt>
                <c:pt idx="6">
                  <c:v>Национальная экономика</c:v>
                </c:pt>
                <c:pt idx="7">
                  <c:v>Прочие  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122.5</c:v>
                </c:pt>
                <c:pt idx="1">
                  <c:v>263</c:v>
                </c:pt>
                <c:pt idx="2">
                  <c:v>4393</c:v>
                </c:pt>
                <c:pt idx="3">
                  <c:v>1438.8</c:v>
                </c:pt>
                <c:pt idx="4">
                  <c:v>166.1</c:v>
                </c:pt>
                <c:pt idx="5">
                  <c:v>4344.8999999999996</c:v>
                </c:pt>
                <c:pt idx="6">
                  <c:v>1123.7</c:v>
                </c:pt>
                <c:pt idx="7">
                  <c:v>1012.3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7">
          <a:noFill/>
        </a:ln>
      </c:spPr>
    </c:plotArea>
    <c:plotVisOnly val="1"/>
    <c:dispBlanksAs val="zero"/>
    <c:showDLblsOverMax val="0"/>
  </c:chart>
  <c:txPr>
    <a:bodyPr/>
    <a:lstStyle/>
    <a:p>
      <a:pPr>
        <a:defRPr sz="107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18075418595863"/>
          <c:y val="0.15034996861416333"/>
          <c:w val="0.47734196470534063"/>
          <c:h val="0.659620050274031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6350" h="0"/>
              </a:sp3d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Лист1!$A$2:$A$9</c:f>
              <c:strCache>
                <c:ptCount val="8"/>
                <c:pt idx="0">
                  <c:v>Жилищно - коммунальное хозяйство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Спорт</c:v>
                </c:pt>
                <c:pt idx="5">
                  <c:v>Социальная политика</c:v>
                </c:pt>
                <c:pt idx="6">
                  <c:v>Национальная экономика</c:v>
                </c:pt>
                <c:pt idx="7">
                  <c:v>Прочие  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171.7</c:v>
                </c:pt>
                <c:pt idx="1">
                  <c:v>168.9</c:v>
                </c:pt>
                <c:pt idx="2">
                  <c:v>3007.6</c:v>
                </c:pt>
                <c:pt idx="3">
                  <c:v>887.9</c:v>
                </c:pt>
                <c:pt idx="4">
                  <c:v>82.8</c:v>
                </c:pt>
                <c:pt idx="5">
                  <c:v>3127</c:v>
                </c:pt>
                <c:pt idx="6">
                  <c:v>550.4</c:v>
                </c:pt>
                <c:pt idx="7">
                  <c:v>553.20000000000005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7">
          <a:noFill/>
        </a:ln>
      </c:spPr>
    </c:plotArea>
    <c:plotVisOnly val="1"/>
    <c:dispBlanksAs val="zero"/>
    <c:showDLblsOverMax val="0"/>
  </c:chart>
  <c:txPr>
    <a:bodyPr/>
    <a:lstStyle/>
    <a:p>
      <a:pPr>
        <a:defRPr sz="1077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0.31466</cdr:x>
      <cdr:y>0.47284</cdr:y>
    </cdr:from>
    <cdr:to>
      <cdr:x>0.41791</cdr:x>
      <cdr:y>0.52572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77210" y="2745055"/>
          <a:ext cx="944118" cy="30699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115,3</a:t>
          </a:r>
          <a:r>
            <a:rPr lang="ru-RU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0.3619</cdr:x>
      <cdr:y>0.26198</cdr:y>
    </cdr:from>
    <cdr:to>
      <cdr:x>0.47338</cdr:x>
      <cdr:y>0.31486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309258" y="1520919"/>
          <a:ext cx="1019373" cy="30699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110,9%</a:t>
          </a:r>
        </a:p>
        <a:p xmlns:a="http://schemas.openxmlformats.org/drawingml/2006/main">
          <a:pPr algn="ctr"/>
          <a:endParaRPr lang="ru-RU" sz="11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0.29891</cdr:x>
      <cdr:y>0.58447</cdr:y>
    </cdr:from>
    <cdr:to>
      <cdr:x>0.40167</cdr:x>
      <cdr:y>0.63735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733194" y="3393127"/>
          <a:ext cx="939638" cy="30699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TimesET" pitchFamily="2" charset="0"/>
            </a:rPr>
            <a:t>114,1%</a:t>
          </a:r>
          <a:endParaRPr lang="ru-RU" sz="1100" b="1" dirty="0">
            <a:solidFill>
              <a:sysClr val="windowText" lastClr="00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0.29891</cdr:x>
      <cdr:y>0.6837</cdr:y>
    </cdr:from>
    <cdr:to>
      <cdr:x>0.40167</cdr:x>
      <cdr:y>0.73683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733194" y="3969191"/>
          <a:ext cx="939637" cy="30844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TimesET" pitchFamily="2" charset="0"/>
            </a:rPr>
            <a:t>117,5%</a:t>
          </a:r>
          <a:endParaRPr lang="ru-RU" sz="1100" b="1" dirty="0">
            <a:solidFill>
              <a:sysClr val="windowText" lastClr="00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0.87065</cdr:x>
      <cdr:y>0.24958</cdr:y>
    </cdr:from>
    <cdr:to>
      <cdr:x>0.97333</cdr:x>
      <cdr:y>0.31384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7961254" y="1448911"/>
          <a:ext cx="938906" cy="37306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prstClr val="black"/>
              </a:solidFill>
              <a:latin typeface="Century Gothic" panose="020B0502020202020204" pitchFamily="34" charset="0"/>
            </a:rPr>
            <a:t>110,2%</a:t>
          </a:r>
          <a:endParaRPr lang="ru-RU" sz="1400" b="1" dirty="0">
            <a:solidFill>
              <a:prstClr val="black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0.79151</cdr:x>
      <cdr:y>0.05112</cdr:y>
    </cdr:from>
    <cdr:to>
      <cdr:x>0.86752</cdr:x>
      <cdr:y>0.10425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37583" y="296783"/>
          <a:ext cx="695036" cy="30844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TimesET" pitchFamily="2" charset="0"/>
            </a:rPr>
            <a:t>132,3%</a:t>
          </a:r>
          <a:endParaRPr lang="ru-RU" sz="1100" b="1" dirty="0">
            <a:solidFill>
              <a:sysClr val="windowText" lastClr="00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0.61424</cdr:x>
      <cdr:y>0.79659</cdr:y>
    </cdr:from>
    <cdr:to>
      <cdr:x>0.72125</cdr:x>
      <cdr:y>0.84947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5616625" y="4624610"/>
          <a:ext cx="978500" cy="30699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TimesET" pitchFamily="2" charset="0"/>
            </a:rPr>
            <a:t>117,4</a:t>
          </a:r>
          <a:r>
            <a:rPr lang="ru-RU" sz="1100" b="1" dirty="0" smtClean="0">
              <a:solidFill>
                <a:sysClr val="windowText" lastClr="000000"/>
              </a:solidFill>
              <a:latin typeface="TimesET" pitchFamily="2" charset="0"/>
            </a:rPr>
            <a:t>%</a:t>
          </a:r>
          <a:endParaRPr lang="ru-RU" sz="1100" b="1" dirty="0">
            <a:solidFill>
              <a:sysClr val="windowText" lastClr="00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0.3619</cdr:x>
      <cdr:y>0.36121</cdr:y>
    </cdr:from>
    <cdr:to>
      <cdr:x>0.47338</cdr:x>
      <cdr:y>0.41409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309258" y="2096983"/>
          <a:ext cx="1019373" cy="30699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103,7%</a:t>
          </a:r>
        </a:p>
        <a:p xmlns:a="http://schemas.openxmlformats.org/drawingml/2006/main">
          <a:pPr algn="ctr"/>
          <a:endParaRPr lang="ru-RU" sz="11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0.63646</cdr:x>
      <cdr:y>0.75766</cdr:y>
    </cdr:from>
    <cdr:to>
      <cdr:x>1</cdr:x>
      <cdr:y>1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2408" y="2405570"/>
          <a:ext cx="1594998" cy="769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100" b="1" dirty="0" smtClean="0">
              <a:solidFill>
                <a:srgbClr val="0070C0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          Здравоохранение  с учетом ТФОМС </a:t>
          </a: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b="1" dirty="0" smtClean="0">
              <a:solidFill>
                <a:srgbClr val="0070C0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4 076,7 </a:t>
          </a:r>
          <a:r>
            <a:rPr lang="ru-RU" altLang="ru-RU" sz="1100" b="1" dirty="0" smtClean="0">
              <a:solidFill>
                <a:srgbClr val="0070C0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(</a:t>
          </a:r>
          <a:r>
            <a:rPr lang="ru-RU" altLang="ru-RU" b="1" dirty="0" smtClean="0">
              <a:solidFill>
                <a:srgbClr val="0070C0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47,6</a:t>
          </a:r>
          <a:r>
            <a:rPr lang="ru-RU" altLang="ru-RU" sz="1100" b="1" dirty="0" smtClean="0">
              <a:solidFill>
                <a:srgbClr val="0070C0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%)              </a:t>
          </a:r>
          <a:endParaRPr lang="ru-RU" altLang="ru-RU" sz="1100" b="1" dirty="0">
            <a:solidFill>
              <a:srgbClr val="0070C0"/>
            </a:solidFill>
            <a:latin typeface="Century Gothic" panose="020B0502020202020204" pitchFamily="34" charset="0"/>
            <a:cs typeface="Aharoni" panose="02010803020104030203" pitchFamily="2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70946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456" y="5"/>
            <a:ext cx="2970946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E01CCE-6728-426D-AE6D-2789F8875CB2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247"/>
            <a:ext cx="2970946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456" y="9428247"/>
            <a:ext cx="2970946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7E9316-F827-4C5A-958A-CAD212309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29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3" y="4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829045-9C97-419C-89E0-7F2D76A027E7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14126"/>
            <a:ext cx="5487041" cy="44680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5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3" y="9428245"/>
            <a:ext cx="2972547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D7F573-424C-4237-88F0-6D4C58F63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686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7F573-424C-4237-88F0-6D4C58F637E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0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746125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4257DD-E184-4F04-B627-449CB8AE6070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0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Годовой</a:t>
            </a:r>
            <a:r>
              <a:rPr lang="ru-RU" baseline="0" dirty="0" smtClean="0"/>
              <a:t> прогноз по собственным доходам 29,8 млрд. рублей, что на уровне 2018 года. Что обусловлено изменением федерального законодательства.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7F573-424C-4237-88F0-6D4C58F637E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03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746125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FCC5A5-C03B-4FCC-9CF4-4FEEEE3D40AD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746125"/>
            <a:ext cx="49879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06861A-5B7E-4606-994F-5FAF7748B192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3F86F2-5D5E-45B8-951C-914BACC24BBF}" type="slidenum">
              <a:rPr lang="ru-RU" altLang="ru-RU" smtClean="0">
                <a:latin typeface="Calibri" pitchFamily="34" charset="0"/>
              </a:rPr>
              <a:pPr/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5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1550" y="746125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30000"/>
              </a:lnSpc>
            </a:pPr>
            <a:endParaRPr lang="ru-RU" alt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8A746-8B77-4533-95C5-C18A80754EC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1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7F573-424C-4237-88F0-6D4C58F637E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61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6E39-B976-4A47-AF69-E47CAB711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18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28D7-786A-40E3-923E-159CC44F9F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33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88AE-63CB-40BE-A675-63CC15A92A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6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3149-F919-4511-B8DF-5A72C3CD63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74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AF84-9651-4259-AACD-D6716F7CF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9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E249-EC00-491C-A91E-201778CBD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2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17E9-D4E3-451B-A72F-8C71E6C643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20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386B-144A-452F-9664-CFCD1449A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26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6ED2-7A9A-4C7D-8D83-E00886B85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4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17E5-E982-474E-9D00-F21FE27DA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76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D3F5-9504-44A2-BCEB-885C2AD52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3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2C9550-2D6B-46B9-8FC3-061B5F10F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333375"/>
            <a:ext cx="8064500" cy="1655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Об утверждении отчета об исполнении республиканского бюджета Чувашской Республики за </a:t>
            </a: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 квартал 2019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года</a:t>
            </a:r>
          </a:p>
        </p:txBody>
      </p:sp>
      <p:pic>
        <p:nvPicPr>
          <p:cNvPr id="512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269124" y="4725144"/>
            <a:ext cx="8352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22.05.2019</a:t>
            </a:r>
            <a:endParaRPr lang="ru-RU" altLang="ru-RU" sz="1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Докладчик</a:t>
            </a: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з</a:t>
            </a:r>
            <a:r>
              <a:rPr lang="ru-RU" altLang="ru-RU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аместитель министра финансов Чувашской </a:t>
            </a:r>
            <a:r>
              <a:rPr lang="ru-RU" altLang="ru-RU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Республики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Ольга Владимировна Метелева</a:t>
            </a:r>
            <a:endParaRPr lang="ru-RU" altLang="ru-RU" sz="1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74013" y="6503988"/>
            <a:ext cx="1054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C76A94-59D5-46D8-9B53-738CB71AA88D}" type="slidenum">
              <a:rPr lang="ru-RU" altLang="ru-RU" sz="1400" b="1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750" y="84138"/>
            <a:ext cx="7926388" cy="981075"/>
          </a:xfrm>
        </p:spPr>
        <p:txBody>
          <a:bodyPr/>
          <a:lstStyle/>
          <a:p>
            <a:pPr algn="l"/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параметры исполнения республиканского бюджетов Чувашской Республики </a:t>
            </a: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63" y="136895"/>
            <a:ext cx="71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19113" y="919163"/>
            <a:ext cx="82804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527676" y="1052513"/>
            <a:ext cx="14509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млн.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7768" y="1354009"/>
            <a:ext cx="2377575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en-US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мая 2019 </a:t>
            </a:r>
            <a:r>
              <a:rPr lang="ru-RU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года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1994" y="1298059"/>
            <a:ext cx="310543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en-US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апреля 2019 </a:t>
            </a: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года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870616"/>
              </p:ext>
            </p:extLst>
          </p:nvPr>
        </p:nvGraphicFramePr>
        <p:xfrm>
          <a:off x="4570413" y="1650296"/>
          <a:ext cx="4500563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6" name="TextBox 31"/>
          <p:cNvSpPr txBox="1">
            <a:spLocks noChangeArrowheads="1"/>
          </p:cNvSpPr>
          <p:nvPr/>
        </p:nvSpPr>
        <p:spPr bwMode="auto">
          <a:xfrm>
            <a:off x="7853362" y="1947069"/>
            <a:ext cx="1290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План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55 </a:t>
            </a:r>
            <a:r>
              <a:rPr lang="ru-RU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498,6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Факт</a:t>
            </a:r>
            <a:r>
              <a:rPr lang="ru-RU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19 567,2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67" name="TextBox 32"/>
          <p:cNvSpPr txBox="1">
            <a:spLocks noChangeArrowheads="1"/>
          </p:cNvSpPr>
          <p:nvPr/>
        </p:nvSpPr>
        <p:spPr bwMode="auto">
          <a:xfrm>
            <a:off x="7853362" y="2883694"/>
            <a:ext cx="1290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План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55 675,1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Факт </a:t>
            </a:r>
            <a:r>
              <a:rPr lang="ru-RU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12 864,3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80944" y="2066149"/>
            <a:ext cx="9112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35,3</a:t>
            </a:r>
            <a:r>
              <a:rPr lang="ru-RU" sz="12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%</a:t>
            </a:r>
            <a:endParaRPr lang="ru-RU" sz="1200" b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2951" y="2970212"/>
            <a:ext cx="9112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23,1</a:t>
            </a:r>
            <a:r>
              <a:rPr lang="ru-RU" sz="12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%</a:t>
            </a:r>
            <a:endParaRPr lang="ru-RU" sz="1200" b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08299"/>
              </p:ext>
            </p:extLst>
          </p:nvPr>
        </p:nvGraphicFramePr>
        <p:xfrm>
          <a:off x="-6349" y="1643856"/>
          <a:ext cx="450056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471" name="TextBox 31"/>
          <p:cNvSpPr txBox="1">
            <a:spLocks noChangeArrowheads="1"/>
          </p:cNvSpPr>
          <p:nvPr/>
        </p:nvSpPr>
        <p:spPr bwMode="auto">
          <a:xfrm>
            <a:off x="3286126" y="1947069"/>
            <a:ext cx="137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План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54 </a:t>
            </a:r>
            <a:r>
              <a:rPr lang="en-US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363,1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Факт</a:t>
            </a:r>
            <a:r>
              <a:rPr lang="en-US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13 575,6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72" name="TextBox 32"/>
          <p:cNvSpPr txBox="1">
            <a:spLocks noChangeArrowheads="1"/>
          </p:cNvSpPr>
          <p:nvPr/>
        </p:nvSpPr>
        <p:spPr bwMode="auto">
          <a:xfrm>
            <a:off x="3281363" y="2891631"/>
            <a:ext cx="128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План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54 719,9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Факт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8 549,5</a:t>
            </a:r>
            <a:endParaRPr lang="ru-RU" alt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63663" y="2050256"/>
            <a:ext cx="9112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25,0%</a:t>
            </a:r>
            <a:endParaRPr lang="ru-RU" sz="1200" b="1" i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87476" y="2939256"/>
            <a:ext cx="9112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15,6%</a:t>
            </a:r>
            <a:endParaRPr lang="ru-RU" sz="1200" b="1" i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94213" y="1482725"/>
            <a:ext cx="0" cy="518636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68313" y="4005263"/>
            <a:ext cx="3641725" cy="461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Результат исполнения республиканского бюджета Чувашской Республики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21027" y="4020953"/>
            <a:ext cx="3519487" cy="461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Результат исполнения республиканского бюджета Чувашской Республики</a:t>
            </a:r>
          </a:p>
        </p:txBody>
      </p:sp>
      <p:graphicFrame>
        <p:nvGraphicFramePr>
          <p:cNvPr id="5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851615"/>
              </p:ext>
            </p:extLst>
          </p:nvPr>
        </p:nvGraphicFramePr>
        <p:xfrm>
          <a:off x="5081339" y="5035365"/>
          <a:ext cx="3478213" cy="148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486" name="TextBox 23"/>
          <p:cNvSpPr txBox="1">
            <a:spLocks noChangeArrowheads="1"/>
          </p:cNvSpPr>
          <p:nvPr/>
        </p:nvSpPr>
        <p:spPr bwMode="auto">
          <a:xfrm>
            <a:off x="5700960" y="5556065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-176,5</a:t>
            </a:r>
            <a:endParaRPr lang="ru-RU" alt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87" name="TextBox 24"/>
          <p:cNvSpPr txBox="1">
            <a:spLocks noChangeArrowheads="1"/>
          </p:cNvSpPr>
          <p:nvPr/>
        </p:nvSpPr>
        <p:spPr bwMode="auto">
          <a:xfrm>
            <a:off x="7216388" y="5030238"/>
            <a:ext cx="982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6 702,9</a:t>
            </a:r>
            <a:endParaRPr lang="ru-RU" alt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21077" y="6292665"/>
            <a:ext cx="920750" cy="300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План</a:t>
            </a:r>
            <a:endParaRPr lang="ru-RU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172077" y="6292665"/>
            <a:ext cx="982662" cy="3000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Факт</a:t>
            </a:r>
            <a:endParaRPr lang="ru-RU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26312" y="4980915"/>
            <a:ext cx="1043757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Дефицит</a:t>
            </a:r>
            <a:endParaRPr lang="ru-RU" sz="1400" b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73652" y="4622184"/>
            <a:ext cx="1179512" cy="306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400849" y="5848350"/>
            <a:ext cx="2952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60165"/>
              </p:ext>
            </p:extLst>
          </p:nvPr>
        </p:nvGraphicFramePr>
        <p:xfrm>
          <a:off x="581521" y="4792662"/>
          <a:ext cx="3478213" cy="148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1200267" y="5524685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-356,8</a:t>
            </a:r>
            <a:endParaRPr lang="ru-RU" alt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2772085" y="4991227"/>
            <a:ext cx="982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5 026,1</a:t>
            </a:r>
            <a:endParaRPr lang="ru-RU" alt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1205" y="6276975"/>
            <a:ext cx="920750" cy="300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План</a:t>
            </a:r>
            <a:endParaRPr lang="ru-RU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2205" y="6276975"/>
            <a:ext cx="982662" cy="3000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Факт</a:t>
            </a:r>
            <a:endParaRPr lang="ru-RU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34210" y="4862363"/>
            <a:ext cx="1043757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Дефицит</a:t>
            </a:r>
            <a:endParaRPr lang="ru-RU" sz="1400" b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91607" y="4624652"/>
            <a:ext cx="1179512" cy="306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ysClr val="windowText" lastClr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68548" y="5803000"/>
            <a:ext cx="2952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1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850" y="0"/>
            <a:ext cx="79263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Поступление собственных доходов республиканского бюджета Чувашской Республики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15888"/>
            <a:ext cx="71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288" y="906463"/>
            <a:ext cx="82804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372350" y="846138"/>
            <a:ext cx="14509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млн.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1599" y="3366869"/>
            <a:ext cx="423862" cy="1479244"/>
          </a:xfrm>
          <a:prstGeom prst="rect">
            <a:avLst/>
          </a:prstGeom>
          <a:solidFill>
            <a:srgbClr val="F790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9793" y="3645024"/>
            <a:ext cx="431800" cy="1183310"/>
          </a:xfrm>
          <a:prstGeom prst="rect">
            <a:avLst/>
          </a:prstGeom>
          <a:solidFill>
            <a:srgbClr val="F790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58"/>
          <p:cNvSpPr>
            <a:spLocks noChangeArrowheads="1"/>
          </p:cNvSpPr>
          <p:nvPr/>
        </p:nvSpPr>
        <p:spPr bwMode="auto">
          <a:xfrm>
            <a:off x="476426" y="4835000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01.04.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2018 г. </a:t>
            </a:r>
          </a:p>
        </p:txBody>
      </p:sp>
      <p:sp>
        <p:nvSpPr>
          <p:cNvPr id="10" name="Прямоугольник 60"/>
          <p:cNvSpPr>
            <a:spLocks noChangeArrowheads="1"/>
          </p:cNvSpPr>
          <p:nvPr/>
        </p:nvSpPr>
        <p:spPr bwMode="auto">
          <a:xfrm>
            <a:off x="751912" y="3197592"/>
            <a:ext cx="923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6 217,1</a:t>
            </a:r>
            <a:endParaRPr lang="ru-RU" altLang="ru-RU" sz="16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7625" y="4846113"/>
            <a:ext cx="230663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60"/>
          <p:cNvSpPr>
            <a:spLocks noChangeArrowheads="1"/>
          </p:cNvSpPr>
          <p:nvPr/>
        </p:nvSpPr>
        <p:spPr bwMode="auto">
          <a:xfrm>
            <a:off x="1844851" y="2985913"/>
            <a:ext cx="933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6 426,6</a:t>
            </a:r>
            <a:endParaRPr lang="ru-RU" altLang="ru-RU" sz="16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Прямоугольник 67"/>
          <p:cNvSpPr>
            <a:spLocks noChangeArrowheads="1"/>
          </p:cNvSpPr>
          <p:nvPr/>
        </p:nvSpPr>
        <p:spPr bwMode="auto">
          <a:xfrm>
            <a:off x="1371593" y="1905064"/>
            <a:ext cx="22365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+3,4%</a:t>
            </a:r>
            <a:endParaRPr lang="ru-RU" altLang="ru-RU" sz="2000" b="1" dirty="0">
              <a:solidFill>
                <a:srgbClr val="CC33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  209,5 млн </a:t>
            </a:r>
            <a:r>
              <a:rPr lang="ru-RU" altLang="ru-RU" sz="1800" b="1" dirty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руб.</a:t>
            </a:r>
          </a:p>
        </p:txBody>
      </p:sp>
      <p:sp>
        <p:nvSpPr>
          <p:cNvPr id="14" name="Прямоугольник 58"/>
          <p:cNvSpPr>
            <a:spLocks noChangeArrowheads="1"/>
          </p:cNvSpPr>
          <p:nvPr/>
        </p:nvSpPr>
        <p:spPr bwMode="auto">
          <a:xfrm>
            <a:off x="1528153" y="4907836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01.04.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2019 г.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17052" y="2755080"/>
            <a:ext cx="423862" cy="211408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2387" y="2994889"/>
            <a:ext cx="431800" cy="187427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рямоугольник 58"/>
          <p:cNvSpPr>
            <a:spLocks noChangeArrowheads="1"/>
          </p:cNvSpPr>
          <p:nvPr/>
        </p:nvSpPr>
        <p:spPr bwMode="auto">
          <a:xfrm>
            <a:off x="5715264" y="4869160"/>
            <a:ext cx="1366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</a:t>
            </a: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01.05.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2018 </a:t>
            </a:r>
            <a:r>
              <a:rPr lang="ru-RU" altLang="ru-RU" sz="120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г. </a:t>
            </a:r>
          </a:p>
        </p:txBody>
      </p:sp>
      <p:sp>
        <p:nvSpPr>
          <p:cNvPr id="18" name="Прямоугольник 60"/>
          <p:cNvSpPr>
            <a:spLocks noChangeArrowheads="1"/>
          </p:cNvSpPr>
          <p:nvPr/>
        </p:nvSpPr>
        <p:spPr bwMode="auto">
          <a:xfrm>
            <a:off x="5867912" y="2656335"/>
            <a:ext cx="933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9 041,0</a:t>
            </a:r>
            <a:endParaRPr lang="ru-RU" altLang="ru-RU" sz="16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15264" y="4869160"/>
            <a:ext cx="270375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67"/>
          <p:cNvSpPr>
            <a:spLocks noChangeArrowheads="1"/>
          </p:cNvSpPr>
          <p:nvPr/>
        </p:nvSpPr>
        <p:spPr bwMode="auto">
          <a:xfrm>
            <a:off x="6491156" y="1689051"/>
            <a:ext cx="24013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 </a:t>
            </a:r>
            <a:r>
              <a:rPr lang="ru-RU" alt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10,2%</a:t>
            </a:r>
            <a:endParaRPr lang="ru-RU" altLang="ru-RU" sz="20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 </a:t>
            </a: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919,9 млн 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руб.</a:t>
            </a:r>
          </a:p>
        </p:txBody>
      </p:sp>
      <p:sp>
        <p:nvSpPr>
          <p:cNvPr id="21" name="Прямоугольник 58"/>
          <p:cNvSpPr>
            <a:spLocks noChangeArrowheads="1"/>
          </p:cNvSpPr>
          <p:nvPr/>
        </p:nvSpPr>
        <p:spPr bwMode="auto">
          <a:xfrm>
            <a:off x="6949965" y="4869160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</a:t>
            </a: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01.05.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20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2019 </a:t>
            </a:r>
            <a:r>
              <a:rPr lang="ru-RU" altLang="ru-RU" sz="120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г. </a:t>
            </a:r>
          </a:p>
        </p:txBody>
      </p:sp>
      <p:sp>
        <p:nvSpPr>
          <p:cNvPr id="22" name="Нашивка 21"/>
          <p:cNvSpPr/>
          <p:nvPr/>
        </p:nvSpPr>
        <p:spPr>
          <a:xfrm rot="16200000">
            <a:off x="982374" y="1893849"/>
            <a:ext cx="288035" cy="587821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6200000">
            <a:off x="6126424" y="1681839"/>
            <a:ext cx="288036" cy="547488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140" y="1172138"/>
            <a:ext cx="2366740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en-US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апреля 2019 </a:t>
            </a:r>
            <a:r>
              <a:rPr lang="ru-RU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99056" y="1185863"/>
            <a:ext cx="1890261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en-US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мая 2019 </a:t>
            </a: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60"/>
          <p:cNvSpPr>
            <a:spLocks noChangeArrowheads="1"/>
          </p:cNvSpPr>
          <p:nvPr/>
        </p:nvSpPr>
        <p:spPr bwMode="auto">
          <a:xfrm>
            <a:off x="7120096" y="2416526"/>
            <a:ext cx="933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9 960,9</a:t>
            </a:r>
            <a:endParaRPr lang="ru-RU" altLang="ru-RU" sz="16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7" name="Прямоугольник 67"/>
          <p:cNvSpPr>
            <a:spLocks noChangeArrowheads="1"/>
          </p:cNvSpPr>
          <p:nvPr/>
        </p:nvSpPr>
        <p:spPr bwMode="auto">
          <a:xfrm>
            <a:off x="3608169" y="2825612"/>
            <a:ext cx="1854637" cy="101566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з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а апрель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+3 534,3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млн руб.</a:t>
            </a:r>
            <a:endParaRPr lang="ru-RU" altLang="ru-RU" sz="1600" b="1" dirty="0">
              <a:solidFill>
                <a:srgbClr val="FF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28" name="Picture 2" descr="T:\ОБП\Лукин\Картинки\image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08" y="3566346"/>
            <a:ext cx="718024" cy="869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74013" y="6503988"/>
            <a:ext cx="1054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C76A94-59D5-46D8-9B53-738CB71AA88D}" type="slidenum">
              <a:rPr lang="ru-RU" altLang="ru-RU" sz="1400" b="1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67"/>
          <p:cNvSpPr>
            <a:spLocks noChangeArrowheads="1"/>
          </p:cNvSpPr>
          <p:nvPr/>
        </p:nvSpPr>
        <p:spPr bwMode="auto">
          <a:xfrm>
            <a:off x="3603940" y="5647471"/>
            <a:ext cx="4064404" cy="36933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29 766,3 млн рублей </a:t>
            </a:r>
          </a:p>
        </p:txBody>
      </p:sp>
      <p:sp>
        <p:nvSpPr>
          <p:cNvPr id="31" name="Прямоугольник 67"/>
          <p:cNvSpPr>
            <a:spLocks noChangeArrowheads="1"/>
          </p:cNvSpPr>
          <p:nvPr/>
        </p:nvSpPr>
        <p:spPr bwMode="auto">
          <a:xfrm>
            <a:off x="1547664" y="5622339"/>
            <a:ext cx="1854637" cy="92333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Годовой прогноз на 2019 год</a:t>
            </a:r>
          </a:p>
        </p:txBody>
      </p:sp>
      <p:sp>
        <p:nvSpPr>
          <p:cNvPr id="32" name="Прямоугольник 67"/>
          <p:cNvSpPr>
            <a:spLocks noChangeArrowheads="1"/>
          </p:cNvSpPr>
          <p:nvPr/>
        </p:nvSpPr>
        <p:spPr bwMode="auto">
          <a:xfrm>
            <a:off x="4511984" y="6074947"/>
            <a:ext cx="4064404" cy="30777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100,0% к уровню 2018 года</a:t>
            </a:r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2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74013" y="6503988"/>
            <a:ext cx="1054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1A0F85-DB00-4C66-A62E-563B96F2C9CD}" type="slidenum">
              <a:rPr lang="ru-RU" altLang="ru-RU" sz="1400" b="1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7926388" cy="981075"/>
          </a:xfrm>
        </p:spPr>
        <p:txBody>
          <a:bodyPr/>
          <a:lstStyle/>
          <a:p>
            <a:pPr algn="l"/>
            <a: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республиканского </a:t>
            </a:r>
            <a: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бюджета на 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мая </a:t>
            </a:r>
            <a: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2019 года </a:t>
            </a:r>
            <a:b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сравнении с аналогичным периодом 201</a:t>
            </a:r>
            <a:r>
              <a:rPr lang="en-US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года </a:t>
            </a: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15888"/>
            <a:ext cx="71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8" y="906463"/>
            <a:ext cx="82804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372350" y="846138"/>
            <a:ext cx="14509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млн. рублей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910567"/>
              </p:ext>
            </p:extLst>
          </p:nvPr>
        </p:nvGraphicFramePr>
        <p:xfrm>
          <a:off x="-108520" y="1052513"/>
          <a:ext cx="9144001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Скругленный прямоугольник 122"/>
          <p:cNvSpPr/>
          <p:nvPr/>
        </p:nvSpPr>
        <p:spPr>
          <a:xfrm>
            <a:off x="5441021" y="1990595"/>
            <a:ext cx="338230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рост собственных доходов </a:t>
            </a: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аналогичному периоду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года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7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74013" y="6503988"/>
            <a:ext cx="1054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753BCB-4531-4486-9F43-2CA4CB6DA07C}" type="slidenum">
              <a:rPr lang="ru-RU" altLang="ru-RU" sz="1400" b="1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7" y="-9906"/>
            <a:ext cx="7703723" cy="981075"/>
          </a:xfrm>
        </p:spPr>
        <p:txBody>
          <a:bodyPr/>
          <a:lstStyle/>
          <a:p>
            <a:pPr algn="l"/>
            <a:r>
              <a:rPr lang="ru-RU" altLang="ru-RU" sz="17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Исполнение республиканского бюджета Чувашской Республики </a:t>
            </a:r>
          </a:p>
        </p:txBody>
      </p:sp>
      <p:pic>
        <p:nvPicPr>
          <p:cNvPr id="2253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06" y="38886"/>
            <a:ext cx="645369" cy="66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8" y="743847"/>
            <a:ext cx="82804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719392" y="748331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млн. 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88998" y="2041156"/>
            <a:ext cx="423862" cy="82970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17192" y="2221134"/>
            <a:ext cx="431800" cy="6541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58"/>
          <p:cNvSpPr>
            <a:spLocks noChangeArrowheads="1"/>
          </p:cNvSpPr>
          <p:nvPr/>
        </p:nvSpPr>
        <p:spPr bwMode="auto">
          <a:xfrm>
            <a:off x="493317" y="2849903"/>
            <a:ext cx="1368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01.04.2018 г. </a:t>
            </a:r>
          </a:p>
        </p:txBody>
      </p:sp>
      <p:sp>
        <p:nvSpPr>
          <p:cNvPr id="22542" name="Прямоугольник 60"/>
          <p:cNvSpPr>
            <a:spLocks noChangeArrowheads="1"/>
          </p:cNvSpPr>
          <p:nvPr/>
        </p:nvSpPr>
        <p:spPr bwMode="auto">
          <a:xfrm>
            <a:off x="771129" y="1925152"/>
            <a:ext cx="9239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7 769,0</a:t>
            </a:r>
            <a:endParaRPr lang="ru-RU" altLang="ru-RU" sz="13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2544" name="Прямоугольник 60"/>
          <p:cNvSpPr>
            <a:spLocks noChangeArrowheads="1"/>
          </p:cNvSpPr>
          <p:nvPr/>
        </p:nvSpPr>
        <p:spPr bwMode="auto">
          <a:xfrm>
            <a:off x="1864068" y="1748768"/>
            <a:ext cx="933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8 549,5</a:t>
            </a:r>
            <a:endParaRPr lang="ru-RU" altLang="ru-RU" sz="13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2546" name="Прямоугольник 67"/>
          <p:cNvSpPr>
            <a:spLocks noChangeArrowheads="1"/>
          </p:cNvSpPr>
          <p:nvPr/>
        </p:nvSpPr>
        <p:spPr bwMode="auto">
          <a:xfrm>
            <a:off x="3307816" y="1702602"/>
            <a:ext cx="10707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+ 10,0%</a:t>
            </a:r>
            <a:endParaRPr lang="ru-RU" altLang="ru-RU" sz="14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+ 780,5</a:t>
            </a:r>
            <a:endParaRPr lang="ru-RU" altLang="ru-RU" sz="1400" b="1" dirty="0">
              <a:solidFill>
                <a:srgbClr val="C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млн руб.</a:t>
            </a:r>
          </a:p>
        </p:txBody>
      </p:sp>
      <p:sp>
        <p:nvSpPr>
          <p:cNvPr id="34" name="Прямоугольник 58"/>
          <p:cNvSpPr>
            <a:spLocks noChangeArrowheads="1"/>
          </p:cNvSpPr>
          <p:nvPr/>
        </p:nvSpPr>
        <p:spPr bwMode="auto">
          <a:xfrm>
            <a:off x="1697406" y="2864508"/>
            <a:ext cx="1368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01.04.2019 г.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41067" y="1747350"/>
            <a:ext cx="423862" cy="119118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36402" y="1941997"/>
            <a:ext cx="431800" cy="99653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Прямоугольник 58"/>
          <p:cNvSpPr>
            <a:spLocks noChangeArrowheads="1"/>
          </p:cNvSpPr>
          <p:nvPr/>
        </p:nvSpPr>
        <p:spPr bwMode="auto">
          <a:xfrm>
            <a:off x="4839280" y="2949546"/>
            <a:ext cx="13668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05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</a:t>
            </a:r>
            <a:r>
              <a:rPr lang="ru-RU" altLang="ru-RU" sz="105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01.05.2018 </a:t>
            </a:r>
            <a:r>
              <a:rPr lang="ru-RU" altLang="ru-RU" sz="105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г. </a:t>
            </a:r>
          </a:p>
        </p:txBody>
      </p:sp>
      <p:sp>
        <p:nvSpPr>
          <p:cNvPr id="22551" name="Прямоугольник 60"/>
          <p:cNvSpPr>
            <a:spLocks noChangeArrowheads="1"/>
          </p:cNvSpPr>
          <p:nvPr/>
        </p:nvSpPr>
        <p:spPr bwMode="auto">
          <a:xfrm>
            <a:off x="4985577" y="1660049"/>
            <a:ext cx="933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10 961,9</a:t>
            </a:r>
            <a:endParaRPr lang="ru-RU" altLang="ru-RU" sz="1300" b="1" dirty="0">
              <a:solidFill>
                <a:srgbClr val="CC33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789023" y="2923925"/>
            <a:ext cx="270375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553" name="Прямоугольник 60"/>
          <p:cNvSpPr>
            <a:spLocks noChangeArrowheads="1"/>
          </p:cNvSpPr>
          <p:nvPr/>
        </p:nvSpPr>
        <p:spPr bwMode="auto">
          <a:xfrm>
            <a:off x="6186273" y="1499482"/>
            <a:ext cx="933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12 864,3</a:t>
            </a:r>
            <a:endParaRPr lang="ru-RU" altLang="ru-RU" sz="1300" b="1" dirty="0">
              <a:solidFill>
                <a:srgbClr val="CC33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2555" name="Прямоугольник 67"/>
          <p:cNvSpPr>
            <a:spLocks noChangeArrowheads="1"/>
          </p:cNvSpPr>
          <p:nvPr/>
        </p:nvSpPr>
        <p:spPr bwMode="auto">
          <a:xfrm>
            <a:off x="7546342" y="1467545"/>
            <a:ext cx="13394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 </a:t>
            </a:r>
            <a:r>
              <a:rPr lang="ru-RU" altLang="ru-RU" sz="1400" b="1" dirty="0" smtClean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17,4%</a:t>
            </a:r>
            <a:endParaRPr lang="ru-RU" altLang="ru-RU" sz="1400" b="1" dirty="0">
              <a:solidFill>
                <a:srgbClr val="CC33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 </a:t>
            </a:r>
            <a:r>
              <a:rPr lang="ru-RU" altLang="ru-RU" sz="1400" b="1" dirty="0" smtClean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1 902,4</a:t>
            </a:r>
            <a:endParaRPr lang="ru-RU" altLang="ru-RU" sz="1400" b="1" dirty="0">
              <a:solidFill>
                <a:srgbClr val="CC33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CC33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млн руб.</a:t>
            </a:r>
          </a:p>
        </p:txBody>
      </p:sp>
      <p:sp>
        <p:nvSpPr>
          <p:cNvPr id="43" name="Прямоугольник 58"/>
          <p:cNvSpPr>
            <a:spLocks noChangeArrowheads="1"/>
          </p:cNvSpPr>
          <p:nvPr/>
        </p:nvSpPr>
        <p:spPr bwMode="auto">
          <a:xfrm>
            <a:off x="6073981" y="2949546"/>
            <a:ext cx="1368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05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на </a:t>
            </a:r>
            <a:r>
              <a:rPr lang="ru-RU" altLang="ru-RU" sz="1050" b="1" dirty="0" smtClean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01.05.2019 </a:t>
            </a:r>
            <a:r>
              <a:rPr lang="ru-RU" altLang="ru-RU" sz="1050" b="1" dirty="0">
                <a:solidFill>
                  <a:srgbClr val="632523"/>
                </a:solidFill>
                <a:latin typeface="Century Gothic" pitchFamily="34" charset="0"/>
                <a:cs typeface="Aharoni" pitchFamily="2" charset="-79"/>
              </a:rPr>
              <a:t>г. </a:t>
            </a:r>
          </a:p>
        </p:txBody>
      </p:sp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388680"/>
              </p:ext>
            </p:extLst>
          </p:nvPr>
        </p:nvGraphicFramePr>
        <p:xfrm>
          <a:off x="4033297" y="3538591"/>
          <a:ext cx="4387406" cy="317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66" name="TextBox 17"/>
          <p:cNvSpPr txBox="1">
            <a:spLocks noChangeArrowheads="1"/>
          </p:cNvSpPr>
          <p:nvPr/>
        </p:nvSpPr>
        <p:spPr bwMode="auto">
          <a:xfrm>
            <a:off x="5872306" y="4832520"/>
            <a:ext cx="11375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ET" pitchFamily="2" charset="0"/>
              </a:rPr>
              <a:t>12 864,3</a:t>
            </a:r>
            <a:endParaRPr lang="ru-RU" altLang="ru-RU" sz="1600" b="1" dirty="0">
              <a:solidFill>
                <a:srgbClr val="000000"/>
              </a:solidFill>
              <a:latin typeface="TimesET" pitchFamily="2" charset="0"/>
            </a:endParaRPr>
          </a:p>
        </p:txBody>
      </p:sp>
      <p:sp>
        <p:nvSpPr>
          <p:cNvPr id="50" name="Прямоугольник 60"/>
          <p:cNvSpPr>
            <a:spLocks noChangeArrowheads="1"/>
          </p:cNvSpPr>
          <p:nvPr/>
        </p:nvSpPr>
        <p:spPr bwMode="auto">
          <a:xfrm>
            <a:off x="7348393" y="4387903"/>
            <a:ext cx="146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Образование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4 393,0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34,1%</a:t>
            </a:r>
          </a:p>
        </p:txBody>
      </p:sp>
      <p:sp>
        <p:nvSpPr>
          <p:cNvPr id="51" name="Прямоугольник 60"/>
          <p:cNvSpPr>
            <a:spLocks noChangeArrowheads="1"/>
          </p:cNvSpPr>
          <p:nvPr/>
        </p:nvSpPr>
        <p:spPr bwMode="auto">
          <a:xfrm>
            <a:off x="6609810" y="3517952"/>
            <a:ext cx="14620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Культура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263,0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2,0%</a:t>
            </a:r>
          </a:p>
        </p:txBody>
      </p:sp>
      <p:sp>
        <p:nvSpPr>
          <p:cNvPr id="22569" name="Прямоугольник 60"/>
          <p:cNvSpPr>
            <a:spLocks noChangeArrowheads="1"/>
          </p:cNvSpPr>
          <p:nvPr/>
        </p:nvSpPr>
        <p:spPr bwMode="auto">
          <a:xfrm>
            <a:off x="6800599" y="5748623"/>
            <a:ext cx="19383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Century Gothic" panose="020B0502020202020204" pitchFamily="34" charset="0"/>
                <a:cs typeface="Aharoni" panose="02010803020104030203" pitchFamily="2" charset="-79"/>
              </a:rPr>
              <a:t>Здравоохранение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1 438,8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 (11,2%)</a:t>
            </a:r>
            <a:endParaRPr lang="ru-RU" altLang="ru-RU" sz="11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3" name="Прямоугольник 60"/>
          <p:cNvSpPr>
            <a:spLocks noChangeArrowheads="1"/>
          </p:cNvSpPr>
          <p:nvPr/>
        </p:nvSpPr>
        <p:spPr bwMode="auto">
          <a:xfrm>
            <a:off x="5454110" y="6097640"/>
            <a:ext cx="1936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Спорт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166,1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1,3%</a:t>
            </a:r>
          </a:p>
        </p:txBody>
      </p:sp>
      <p:sp>
        <p:nvSpPr>
          <p:cNvPr id="54" name="Прямоугольник 60"/>
          <p:cNvSpPr>
            <a:spLocks noChangeArrowheads="1"/>
          </p:cNvSpPr>
          <p:nvPr/>
        </p:nvSpPr>
        <p:spPr bwMode="auto">
          <a:xfrm>
            <a:off x="4295235" y="5451527"/>
            <a:ext cx="1454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Социальная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политика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4 344,9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33,8%</a:t>
            </a:r>
            <a:endParaRPr lang="ru-RU" altLang="ru-RU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5" name="Прямоугольник 60"/>
          <p:cNvSpPr>
            <a:spLocks noChangeArrowheads="1"/>
          </p:cNvSpPr>
          <p:nvPr/>
        </p:nvSpPr>
        <p:spPr bwMode="auto">
          <a:xfrm>
            <a:off x="4338097" y="3994202"/>
            <a:ext cx="145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Национальная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экономика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1 123,7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8,7%</a:t>
            </a:r>
          </a:p>
        </p:txBody>
      </p:sp>
      <p:sp>
        <p:nvSpPr>
          <p:cNvPr id="56" name="Прямоугольник 60"/>
          <p:cNvSpPr>
            <a:spLocks noChangeArrowheads="1"/>
          </p:cNvSpPr>
          <p:nvPr/>
        </p:nvSpPr>
        <p:spPr bwMode="auto">
          <a:xfrm>
            <a:off x="5420772" y="3346502"/>
            <a:ext cx="1163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Прочее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1 012,3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7,9%</a:t>
            </a:r>
            <a:endParaRPr lang="ru-RU" alt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7" name="Прямоугольник 60"/>
          <p:cNvSpPr>
            <a:spLocks noChangeArrowheads="1"/>
          </p:cNvSpPr>
          <p:nvPr/>
        </p:nvSpPr>
        <p:spPr bwMode="auto">
          <a:xfrm>
            <a:off x="6133560" y="3395715"/>
            <a:ext cx="10652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latin typeface="Century Gothic" pitchFamily="34" charset="0"/>
                <a:cs typeface="Aharoni" pitchFamily="2" charset="-79"/>
              </a:rPr>
              <a:t>ЖКХ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122,5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1,0%</a:t>
            </a:r>
            <a:endParaRPr lang="ru-RU" altLang="ru-RU" sz="1050" b="1" dirty="0" smtClean="0"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427984" y="1150882"/>
            <a:ext cx="0" cy="551847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Нашивка 47"/>
          <p:cNvSpPr/>
          <p:nvPr/>
        </p:nvSpPr>
        <p:spPr>
          <a:xfrm rot="16200000">
            <a:off x="2942054" y="1633418"/>
            <a:ext cx="288035" cy="587821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16200000">
            <a:off x="7209467" y="1623394"/>
            <a:ext cx="288036" cy="547488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36377"/>
              </p:ext>
            </p:extLst>
          </p:nvPr>
        </p:nvGraphicFramePr>
        <p:xfrm>
          <a:off x="-173007" y="3444027"/>
          <a:ext cx="4387406" cy="317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17"/>
          <p:cNvSpPr txBox="1">
            <a:spLocks noChangeArrowheads="1"/>
          </p:cNvSpPr>
          <p:nvPr/>
        </p:nvSpPr>
        <p:spPr bwMode="auto">
          <a:xfrm>
            <a:off x="1658526" y="4777505"/>
            <a:ext cx="969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ET" pitchFamily="2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ET" pitchFamily="2" charset="0"/>
              </a:rPr>
              <a:t>8 549,5</a:t>
            </a:r>
            <a:endParaRPr lang="ru-RU" altLang="ru-RU" sz="1600" b="1" dirty="0">
              <a:solidFill>
                <a:srgbClr val="000000"/>
              </a:solidFill>
              <a:latin typeface="TimesET" pitchFamily="2" charset="0"/>
            </a:endParaRPr>
          </a:p>
        </p:txBody>
      </p:sp>
      <p:sp>
        <p:nvSpPr>
          <p:cNvPr id="60" name="Прямоугольник 60"/>
          <p:cNvSpPr>
            <a:spLocks noChangeArrowheads="1"/>
          </p:cNvSpPr>
          <p:nvPr/>
        </p:nvSpPr>
        <p:spPr bwMode="auto">
          <a:xfrm>
            <a:off x="3098375" y="4468259"/>
            <a:ext cx="146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Образование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3 007,6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35,2%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2342054" y="3461242"/>
            <a:ext cx="14620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Культура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168,9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2,0%</a:t>
            </a:r>
          </a:p>
        </p:txBody>
      </p:sp>
      <p:sp>
        <p:nvSpPr>
          <p:cNvPr id="62" name="Прямоугольник 60"/>
          <p:cNvSpPr>
            <a:spLocks noChangeArrowheads="1"/>
          </p:cNvSpPr>
          <p:nvPr/>
        </p:nvSpPr>
        <p:spPr bwMode="auto">
          <a:xfrm>
            <a:off x="2779838" y="5597106"/>
            <a:ext cx="1938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Century Gothic" panose="020B0502020202020204" pitchFamily="34" charset="0"/>
                <a:cs typeface="Aharoni" panose="02010803020104030203" pitchFamily="2" charset="-79"/>
              </a:rPr>
              <a:t>Здравоохранение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887,9 (10,4%)</a:t>
            </a:r>
            <a:endParaRPr lang="ru-RU" altLang="ru-RU" sz="11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3" name="Прямоугольник 60"/>
          <p:cNvSpPr>
            <a:spLocks noChangeArrowheads="1"/>
          </p:cNvSpPr>
          <p:nvPr/>
        </p:nvSpPr>
        <p:spPr bwMode="auto">
          <a:xfrm>
            <a:off x="1247806" y="6003076"/>
            <a:ext cx="1936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Спорт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82,8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1,0%</a:t>
            </a:r>
          </a:p>
        </p:txBody>
      </p:sp>
      <p:sp>
        <p:nvSpPr>
          <p:cNvPr id="64" name="Прямоугольник 60"/>
          <p:cNvSpPr>
            <a:spLocks noChangeArrowheads="1"/>
          </p:cNvSpPr>
          <p:nvPr/>
        </p:nvSpPr>
        <p:spPr bwMode="auto">
          <a:xfrm>
            <a:off x="88931" y="5356963"/>
            <a:ext cx="1454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Социальная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политика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3 127,0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36,6%</a:t>
            </a:r>
            <a:endParaRPr lang="ru-RU" altLang="ru-RU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5" name="Прямоугольник 60"/>
          <p:cNvSpPr>
            <a:spLocks noChangeArrowheads="1"/>
          </p:cNvSpPr>
          <p:nvPr/>
        </p:nvSpPr>
        <p:spPr bwMode="auto">
          <a:xfrm>
            <a:off x="131793" y="3782710"/>
            <a:ext cx="145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Национальная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экономика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550,4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6,4%</a:t>
            </a:r>
          </a:p>
        </p:txBody>
      </p:sp>
      <p:sp>
        <p:nvSpPr>
          <p:cNvPr id="66" name="Прямоугольник 60"/>
          <p:cNvSpPr>
            <a:spLocks noChangeArrowheads="1"/>
          </p:cNvSpPr>
          <p:nvPr/>
        </p:nvSpPr>
        <p:spPr bwMode="auto">
          <a:xfrm>
            <a:off x="1032943" y="3306406"/>
            <a:ext cx="1163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Прочее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553,2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haroni" pitchFamily="2" charset="-79"/>
              </a:rPr>
              <a:t>6,5%</a:t>
            </a:r>
            <a:endParaRPr lang="ru-RU" alt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7" name="Прямоугольник 60"/>
          <p:cNvSpPr>
            <a:spLocks noChangeArrowheads="1"/>
          </p:cNvSpPr>
          <p:nvPr/>
        </p:nvSpPr>
        <p:spPr bwMode="auto">
          <a:xfrm>
            <a:off x="1719331" y="3329355"/>
            <a:ext cx="10652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latin typeface="Century Gothic" pitchFamily="34" charset="0"/>
                <a:cs typeface="Aharoni" pitchFamily="2" charset="-79"/>
              </a:rPr>
              <a:t>ЖКХ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171,7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latin typeface="Century Gothic" pitchFamily="34" charset="0"/>
                <a:cs typeface="Aharoni" pitchFamily="2" charset="-79"/>
              </a:rPr>
              <a:t>1,9%</a:t>
            </a:r>
            <a:endParaRPr lang="ru-RU" altLang="ru-RU" sz="1050" b="1" dirty="0" smtClean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0093" y="1124057"/>
            <a:ext cx="2366740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en-US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апреля 2019 </a:t>
            </a:r>
            <a:r>
              <a:rPr lang="ru-RU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84970" y="1114165"/>
            <a:ext cx="1890261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C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en-US" altLang="ru-RU" sz="1400" b="1" dirty="0">
                <a:solidFill>
                  <a:srgbClr val="CC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1400" b="1" dirty="0" smtClean="0">
                <a:solidFill>
                  <a:srgbClr val="CC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мая 2019 </a:t>
            </a:r>
            <a:r>
              <a:rPr lang="ru-RU" altLang="ru-RU" sz="1400" b="1" dirty="0">
                <a:solidFill>
                  <a:srgbClr val="CC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6718053" y="6225266"/>
            <a:ext cx="159499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 Здравоохранение  с учетом ТФОМС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5891,3 </a:t>
            </a:r>
            <a:r>
              <a:rPr lang="ru-RU" alt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(45,8%)              </a:t>
            </a:r>
            <a:endParaRPr lang="ru-RU" altLang="ru-RU" sz="1100" b="1" dirty="0">
              <a:solidFill>
                <a:srgbClr val="0070C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9" name="Прямоугольник 67"/>
          <p:cNvSpPr>
            <a:spLocks noChangeArrowheads="1"/>
          </p:cNvSpPr>
          <p:nvPr/>
        </p:nvSpPr>
        <p:spPr bwMode="auto">
          <a:xfrm>
            <a:off x="7769767" y="2370410"/>
            <a:ext cx="1219962" cy="80021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з</a:t>
            </a:r>
            <a:r>
              <a:rPr lang="ru-RU" alt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а апрель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+4 314,8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млн руб.</a:t>
            </a:r>
            <a:endParaRPr lang="ru-RU" altLang="ru-RU" sz="1200" b="1" dirty="0">
              <a:solidFill>
                <a:srgbClr val="FF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70" name="Picture 2" descr="T:\ОБП\Лукин\Картинки\image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21" y="2548219"/>
            <a:ext cx="658841" cy="798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695024" y="2849903"/>
            <a:ext cx="230663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36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24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91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23495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>Спасибо за внимание! </a:t>
            </a:r>
            <a:r>
              <a:rPr lang="ru-RU" altLang="ru-RU" sz="4000" b="1" dirty="0">
                <a:solidFill>
                  <a:prstClr val="black"/>
                </a:solidFill>
                <a:latin typeface="TimesET" pitchFamily="2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504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 2 уточн 2018 21.05.2018 (2)</Template>
  <TotalTime>3722</TotalTime>
  <Words>441</Words>
  <Application>Microsoft Office PowerPoint</Application>
  <PresentationFormat>Экран (4:3)</PresentationFormat>
  <Paragraphs>168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Об утверждении отчета об исполнении республиканского бюджета Чувашской Республики за 1 квартал 2019 года</vt:lpstr>
      <vt:lpstr>Основные параметры исполнения республиканского бюджетов Чувашской Республики </vt:lpstr>
      <vt:lpstr>Презентация PowerPoint</vt:lpstr>
      <vt:lpstr>Исполнение республиканского бюджета на 1 мая 2019 года  в сравнении с аналогичным периодом 2018 года </vt:lpstr>
      <vt:lpstr>Исполнение республиканского бюджета Чувашской Республики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закона Чувашской Республики  «О внесении изменений в Закон Чувашской Республики «О республиканском бюджете Чувашской Республики на 2018 год и на плановый период 2019 и 2020 годов»</dc:title>
  <dc:creator>Ярухин Алексей Владимирович</dc:creator>
  <cp:lastModifiedBy>Татьяна Андреева</cp:lastModifiedBy>
  <cp:revision>418</cp:revision>
  <cp:lastPrinted>2019-05-21T16:33:16Z</cp:lastPrinted>
  <dcterms:created xsi:type="dcterms:W3CDTF">2018-10-16T15:04:16Z</dcterms:created>
  <dcterms:modified xsi:type="dcterms:W3CDTF">2019-05-22T10:07:23Z</dcterms:modified>
</cp:coreProperties>
</file>