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405" r:id="rId4"/>
    <p:sldId id="403" r:id="rId5"/>
    <p:sldId id="391" r:id="rId6"/>
    <p:sldId id="406" r:id="rId7"/>
    <p:sldId id="400" r:id="rId8"/>
    <p:sldId id="412" r:id="rId9"/>
    <p:sldId id="397" r:id="rId10"/>
    <p:sldId id="411" r:id="rId11"/>
    <p:sldId id="410" r:id="rId12"/>
    <p:sldId id="409" r:id="rId13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0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00"/>
    <a:srgbClr val="0000FF"/>
    <a:srgbClr val="CC0000"/>
    <a:srgbClr val="FFFFCC"/>
    <a:srgbClr val="2DA5FF"/>
    <a:srgbClr val="FFCCFF"/>
    <a:srgbClr val="00FF99"/>
    <a:srgbClr val="831F3E"/>
    <a:srgbClr val="9B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9886" autoAdjust="0"/>
  </p:normalViewPr>
  <p:slideViewPr>
    <p:cSldViewPr>
      <p:cViewPr>
        <p:scale>
          <a:sx n="87" d="100"/>
          <a:sy n="87" d="100"/>
        </p:scale>
        <p:origin x="-230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2140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212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r">
              <a:defRPr sz="1200"/>
            </a:lvl1pPr>
          </a:lstStyle>
          <a:p>
            <a:pPr>
              <a:defRPr/>
            </a:pPr>
            <a:fld id="{99895571-CEFE-4686-A84F-AC481051D7AF}" type="datetimeFigureOut">
              <a:rPr lang="ru-RU"/>
              <a:pPr>
                <a:defRPr/>
              </a:pPr>
              <a:t>17.08.2019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212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r">
              <a:defRPr sz="1200"/>
            </a:lvl1pPr>
          </a:lstStyle>
          <a:p>
            <a:pPr>
              <a:defRPr/>
            </a:pPr>
            <a:fld id="{C4E1EEC9-9377-4E6C-AB9E-62478529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7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212" y="3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C4DFB6-1511-46BA-95ED-E679153D3035}" type="datetimeFigureOut">
              <a:rPr lang="ru-RU"/>
              <a:pPr>
                <a:defRPr/>
              </a:pPr>
              <a:t>17.08.2019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5" tIns="46207" rIns="92415" bIns="462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482" y="3229428"/>
            <a:ext cx="7901288" cy="3058347"/>
          </a:xfrm>
          <a:prstGeom prst="rect">
            <a:avLst/>
          </a:prstGeom>
        </p:spPr>
        <p:txBody>
          <a:bodyPr vert="horz" lIns="92415" tIns="46207" rIns="92415" bIns="462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212" y="6456641"/>
            <a:ext cx="4278685" cy="339939"/>
          </a:xfrm>
          <a:prstGeom prst="rect">
            <a:avLst/>
          </a:prstGeom>
        </p:spPr>
        <p:txBody>
          <a:bodyPr vert="horz" lIns="92415" tIns="46207" rIns="92415" bIns="462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454E67-1A8F-4EDA-A65E-379D053B6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9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5A9C0-80B0-4F65-8693-D04F5D76A28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54E67-1A8F-4EDA-A65E-379D053B658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5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0E767D-E12B-448A-A5ED-7715593E514D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B132-B01B-439E-BA1F-E1FEDC7CB165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E650-8CA4-4F7B-A24A-D3FD2FF60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1A92-96EC-4167-A031-7CCADB6C10AA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0C6B-572E-4E5F-82E6-1CD21E3C9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84F7-41BA-40FD-ACA3-BB5EBF4E6A41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AD8D-1961-4EAE-8F5C-C9A85FD18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3558-D90B-464F-BD9D-9B520766D034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D741-C665-475B-8D6F-EF7AC139D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52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A275-A183-4AD2-91E4-82292758ABA0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36F3-3548-4002-82F1-F299C320A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4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C247-271A-4EB9-BAEA-122EECC4DAA3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5328-49E4-4E60-B0D2-377FFC3E51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3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FA4F-001E-4F76-A24B-36CE3E7CF5E2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0292-8A35-4F1C-A967-70A66E646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99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B5F9-9FCA-4471-B40C-EF1C6FE9D6E4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EC04-A3FA-45E8-974F-1EC366269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3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5E25-2356-491A-B81E-EB30D5815F88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8E6F-5FBD-4F67-8117-78EC6722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8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77BA-0490-4E71-9748-5A394CE657B0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8512-64A8-43CA-B905-73E2CCFDC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39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C9AD-AA1B-4692-9D39-67A6423584AA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7F49-0E5F-40FE-BBE4-96F4F2B35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3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4AD9-BF5C-45BB-9601-A2A80F620F2E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1437-68E5-4DA6-BC00-79BD2A08E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322D-4A09-49C5-8DF2-509C549931B7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15E-9C0E-4FC7-A78F-CA418F2C0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0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BBC9-5CF8-45AF-8620-25CBC7BE6D21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F876-E8EA-4D5E-A856-B5C71A253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10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4267-2BC4-44EA-8244-499DBC00D6C4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4A8D-50DE-4709-95AE-21853FC317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45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A556-17F0-4B33-AFF5-740BD9DDA39B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0D30-CAB7-4431-A9A0-96FA8C6B7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2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537E-D84E-4D60-85F9-8033C8B32AC0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EF40-094F-4BA5-AE0B-454072B48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A34A-BDA8-4C44-AF1E-CC7E7FB13475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B2CB-47E0-4CCF-82DE-2D76BBCC6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2FE2-1866-4AD1-8237-797E9F5286F9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83B4-570E-471F-8ABB-1EA71BC4E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7F69-7756-4DA0-BFA4-E05532ECF1EE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AF69-609E-4C36-96A1-2CC76E91C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42BE-5F68-400D-B49F-F7881CD2B4C0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58FD-DFC9-46FF-BF06-F7D91F6A7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CF98-D382-467C-B6B2-CF6C05087EFF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92AE-24B0-4B93-A6B0-97780A6A55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0B40-193F-48E8-A8A5-E25792DDB83C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4428-0833-4051-9F88-2C3B8B651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95D69391-E36A-4E8E-97DC-41DE8898FB42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D1F5F9EF-266D-44C7-AE4B-3E0449CAB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3C6646F9-5EFE-4C10-9ED8-836334D6862D}" type="datetime1">
              <a:rPr lang="ru-RU"/>
              <a:pPr>
                <a:defRPr/>
              </a:pPr>
              <a:t>17.08.2019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4F8D2A34-698E-4052-87E8-9071FBA6A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5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12879"/>
            <a:ext cx="5184576" cy="1179512"/>
          </a:xfrm>
        </p:spPr>
        <p:txBody>
          <a:bodyPr rtlCol="0">
            <a:normAutofit/>
          </a:bodyPr>
          <a:lstStyle/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Кудряшов Сергей Владимирович,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министр образования и молодежной </a:t>
            </a: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политики Чувашской Республики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51520" y="476672"/>
            <a:ext cx="74168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 готовности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образовательных организаций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к</a:t>
            </a:r>
            <a:r>
              <a:rPr lang="ru-RU" sz="3200" b="1" dirty="0" smtClean="0">
                <a:solidFill>
                  <a:schemeClr val="bg1"/>
                </a:solidFill>
              </a:rPr>
              <a:t> новому учебному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265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19 августа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2018/2019 учебный год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4048" y="908720"/>
            <a:ext cx="4041775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2019/2020 учебный год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1" name="Рисунок 10" descr="http://culture.natm.ru/images/autouploads/full/5092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1547664" cy="16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culture.natm.ru/images/autouploads/full/5092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15034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ОБЕСПЕЧЕНИЕ УЧЕБНИКАМИ И УЧЕБНЫМИ ПОСОБИЯМИ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05550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88 343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тыс. руб.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090534" y="19168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179 669 </a:t>
            </a:r>
            <a:r>
              <a:rPr lang="ru-RU" b="1" dirty="0" smtClean="0">
                <a:solidFill>
                  <a:srgbClr val="C00000"/>
                </a:solidFill>
              </a:rPr>
              <a:t>тыс. руб.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27984" y="1375031"/>
            <a:ext cx="0" cy="2053969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6" y="4157498"/>
            <a:ext cx="2570267" cy="1713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11" y="4157498"/>
            <a:ext cx="2579661" cy="1719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20" y="4157498"/>
            <a:ext cx="2575452" cy="17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33864"/>
            <a:ext cx="5184576" cy="1179512"/>
          </a:xfrm>
        </p:spPr>
        <p:txBody>
          <a:bodyPr rtlCol="0">
            <a:normAutofit/>
          </a:bodyPr>
          <a:lstStyle/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Кудряшов Сергей Владимирович,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министр образования и молодежной </a:t>
            </a:r>
          </a:p>
          <a:p>
            <a:pPr algn="l" defTabSz="912813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политики Чувашской Республики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51520" y="980728"/>
            <a:ext cx="69127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О готовности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образовательных организаций</a:t>
            </a:r>
          </a:p>
          <a:p>
            <a:pPr algn="ctr"/>
            <a:r>
              <a:rPr lang="ru-RU" sz="3200" b="1" dirty="0">
                <a:solidFill>
                  <a:prstClr val="white"/>
                </a:solidFill>
              </a:rPr>
              <a:t>к</a:t>
            </a:r>
            <a:r>
              <a:rPr lang="ru-RU" sz="3200" b="1" dirty="0" smtClean="0">
                <a:solidFill>
                  <a:prstClr val="white"/>
                </a:solidFill>
              </a:rPr>
              <a:t> новому учебному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99" y="5073642"/>
            <a:ext cx="2650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19 августа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342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670087" y="139279"/>
            <a:ext cx="7491363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ЧУВАШСКОЙ РЕСПУБЛИКИ (2019-2020 учебный год)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3625702" y="2252888"/>
            <a:ext cx="5229100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общеобразовательные организации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3625702" y="3108273"/>
            <a:ext cx="2975104" cy="34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</a:t>
            </a: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ентра для детей-сирот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9" name="TextBox 14"/>
          <p:cNvSpPr txBox="1">
            <a:spLocks noChangeArrowheads="1"/>
          </p:cNvSpPr>
          <p:nvPr/>
        </p:nvSpPr>
        <p:spPr bwMode="auto">
          <a:xfrm>
            <a:off x="3625702" y="5037798"/>
            <a:ext cx="5375065" cy="5909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профессиональных образовательных организаций,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том числе 3 частных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3625702" y="6058221"/>
            <a:ext cx="5436097" cy="510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kumimoji="1"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организаций высшего образования </a:t>
            </a:r>
            <a:br>
              <a:rPr kumimoji="1"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TextBox 14"/>
          <p:cNvSpPr txBox="1">
            <a:spLocks noChangeArrowheads="1"/>
          </p:cNvSpPr>
          <p:nvPr/>
        </p:nvSpPr>
        <p:spPr bwMode="auto">
          <a:xfrm>
            <a:off x="3625702" y="1403989"/>
            <a:ext cx="5556768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дошкольных образовательных организаций, </a:t>
            </a:r>
            <a:endParaRPr kumimoji="1"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том числе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частных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3625702" y="3933056"/>
            <a:ext cx="5406370" cy="5909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организаций </a:t>
            </a:r>
            <a:endParaRPr kumimoji="1"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дополнительного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3549" y="2132856"/>
            <a:ext cx="1324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423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92433" y="2988241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192433" y="5013176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27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2433" y="6021288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13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92433" y="1280879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330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92433" y="3936134"/>
            <a:ext cx="112643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105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686558" y="1994416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645763" y="2847434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662549" y="3700452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692273" y="4799691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709725" y="5843530"/>
            <a:ext cx="7451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4"/>
          <p:cNvGrpSpPr>
            <a:grpSpLocks/>
          </p:cNvGrpSpPr>
          <p:nvPr/>
        </p:nvGrpSpPr>
        <p:grpSpPr bwMode="auto">
          <a:xfrm>
            <a:off x="1728787" y="1030089"/>
            <a:ext cx="7385487" cy="93724"/>
            <a:chOff x="0" y="373063"/>
            <a:chExt cx="9133114" cy="10590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4230" y="373063"/>
              <a:ext cx="8448884" cy="105908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0" y="373063"/>
              <a:ext cx="600090" cy="105908"/>
            </a:xfrm>
            <a:prstGeom prst="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858" y="0"/>
            <a:ext cx="1800000" cy="6855999"/>
            <a:chOff x="-19858" y="0"/>
            <a:chExt cx="1800000" cy="6855999"/>
          </a:xfrm>
        </p:grpSpPr>
        <p:pic>
          <p:nvPicPr>
            <p:cNvPr id="17460" name="Picture 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8" y="3683419"/>
              <a:ext cx="1800000" cy="176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7" descr="класс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8" y="2493619"/>
              <a:ext cx="1800000" cy="127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1" descr="411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8" y="1269180"/>
              <a:ext cx="1800000" cy="129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8" y="0"/>
              <a:ext cx="1800000" cy="131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8" descr="ege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8" y="5379999"/>
              <a:ext cx="1800000" cy="14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8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53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15025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8196" name="Объект 1"/>
          <p:cNvSpPr>
            <a:spLocks noGrp="1"/>
          </p:cNvSpPr>
          <p:nvPr>
            <p:ph idx="1"/>
          </p:nvPr>
        </p:nvSpPr>
        <p:spPr>
          <a:xfrm>
            <a:off x="-11832" y="1"/>
            <a:ext cx="9155832" cy="764703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НОРМАТИВНЫЕ АКТЫ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 ПО ПРИЕМКЕ ОБРАЗОВАТЕЛЬНЫХ ОРГАНИЗАЦИЙ</a:t>
            </a:r>
          </a:p>
          <a:p>
            <a:pPr marL="0" indent="0" algn="just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9420" y="1052736"/>
            <a:ext cx="851430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М</a:t>
            </a: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етодические рекомендации Минпросвещения России </a:t>
            </a:r>
            <a:r>
              <a:rPr lang="ru-RU" altLang="ru-RU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 </a:t>
            </a: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оценке готовности организаций, осуществляющих образовательную деятельность, к началу учебного года от 5 марта 2019 г. № ТС-691/03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Приказ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Минобразования Чувашии</a:t>
            </a:r>
            <a:r>
              <a:rPr lang="en-US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23 мая 2019 г. № 996 «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подготовке образовательных организаций к началу 2019-2020 учебного года</a:t>
            </a: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» </a:t>
            </a:r>
          </a:p>
          <a:p>
            <a:pPr marL="342900" indent="-342900" algn="just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Приказ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Минобразования Чувашии</a:t>
            </a:r>
            <a:r>
              <a:rPr lang="en-US" altLang="ru-RU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altLang="ru-RU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от 24 мая 2019 г. № 1012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создании республиканской комиссии по приемке образовательных организаций к новому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2019-2020 учебному году»</a:t>
            </a:r>
            <a:endParaRPr lang="ru-RU" altLang="ru-RU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3" name="Объект 1"/>
          <p:cNvSpPr txBox="1">
            <a:spLocks/>
          </p:cNvSpPr>
          <p:nvPr/>
        </p:nvSpPr>
        <p:spPr bwMode="auto">
          <a:xfrm>
            <a:off x="2675310" y="3892875"/>
            <a:ext cx="4082529" cy="408658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Состав приемочной комиссии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74" name="Объект 1"/>
          <p:cNvSpPr txBox="1">
            <a:spLocks/>
          </p:cNvSpPr>
          <p:nvPr/>
        </p:nvSpPr>
        <p:spPr bwMode="auto">
          <a:xfrm>
            <a:off x="672306" y="4581128"/>
            <a:ext cx="2170261" cy="750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Минобразования Чувашии</a:t>
            </a:r>
            <a:endParaRPr lang="ru-RU" alt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Объект 1"/>
          <p:cNvSpPr txBox="1">
            <a:spLocks/>
          </p:cNvSpPr>
          <p:nvPr/>
        </p:nvSpPr>
        <p:spPr bwMode="auto">
          <a:xfrm>
            <a:off x="653984" y="5662321"/>
            <a:ext cx="2188584" cy="83639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</a:rPr>
              <a:t>ФСБ России </a:t>
            </a:r>
          </a:p>
          <a:p>
            <a:pPr marL="0" indent="0" algn="ctr"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</a:rPr>
              <a:t>по Чувашии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Объект 1"/>
          <p:cNvSpPr txBox="1">
            <a:spLocks/>
          </p:cNvSpPr>
          <p:nvPr/>
        </p:nvSpPr>
        <p:spPr bwMode="auto">
          <a:xfrm>
            <a:off x="3347865" y="5661248"/>
            <a:ext cx="2592288" cy="8353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Приволжское управление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Ростехнадзора</a:t>
            </a:r>
            <a:endParaRPr lang="ru-RU" alt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7" name="Объект 1"/>
          <p:cNvSpPr txBox="1">
            <a:spLocks/>
          </p:cNvSpPr>
          <p:nvPr/>
        </p:nvSpPr>
        <p:spPr bwMode="auto">
          <a:xfrm>
            <a:off x="3347865" y="4581128"/>
            <a:ext cx="2592288" cy="75077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УВО ВНГ </a:t>
            </a:r>
            <a:r>
              <a:rPr lang="ru-RU" sz="2000" b="1" dirty="0">
                <a:solidFill>
                  <a:schemeClr val="bg1"/>
                </a:solidFill>
              </a:rPr>
              <a:t>России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 smtClean="0">
                <a:solidFill>
                  <a:schemeClr val="bg1"/>
                </a:solidFill>
              </a:rPr>
              <a:t>Чувашии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78" name="Объект 1"/>
          <p:cNvSpPr txBox="1">
            <a:spLocks/>
          </p:cNvSpPr>
          <p:nvPr/>
        </p:nvSpPr>
        <p:spPr bwMode="auto">
          <a:xfrm>
            <a:off x="6505501" y="4581128"/>
            <a:ext cx="2170261" cy="750776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</a:rPr>
              <a:t>МЧС России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 smtClean="0">
                <a:solidFill>
                  <a:schemeClr val="bg1"/>
                </a:solidFill>
              </a:rPr>
              <a:t>Чувашии</a:t>
            </a:r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 bwMode="auto">
          <a:xfrm>
            <a:off x="6012160" y="5705128"/>
            <a:ext cx="2961568" cy="75077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МВД по Чувашии,</a:t>
            </a:r>
          </a:p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ГИБДД МВД по Чувашии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39261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r>
              <a:rPr lang="ru-RU" altLang="ru-RU" sz="1400" b="1" smtClean="0">
                <a:solidFill>
                  <a:srgbClr val="002060"/>
                </a:solidFill>
              </a:rPr>
              <a:t/>
            </a:r>
            <a:br>
              <a:rPr lang="ru-RU" altLang="ru-RU" sz="1400" b="1" smtClean="0">
                <a:solidFill>
                  <a:srgbClr val="002060"/>
                </a:solidFill>
              </a:rPr>
            </a:b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-11832" y="1"/>
            <a:ext cx="9155832" cy="7647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altLang="ru-RU" sz="600" b="1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НАПРАВЛЕНИЯ ПРОВЕРКИ ОБРАЗОВАТЕЛЬНЫХ ОРГАНИЗАЦИЙ</a:t>
            </a:r>
          </a:p>
          <a:p>
            <a:pPr marL="0" indent="0" algn="just">
              <a:buFontTx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dirty="0" smtClean="0">
                <a:solidFill>
                  <a:srgbClr val="C00000"/>
                </a:solidFill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</a:rPr>
            </a:b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2891" y="764704"/>
            <a:ext cx="8363272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</a:t>
            </a:r>
            <a:r>
              <a:rPr lang="ru-RU" sz="2400" dirty="0" smtClean="0"/>
              <a:t>остояние материально-технической базы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состояние </a:t>
            </a:r>
            <a:r>
              <a:rPr lang="ru-RU" sz="2400" dirty="0"/>
              <a:t>земельного участка, закрепленного за </a:t>
            </a:r>
            <a:r>
              <a:rPr lang="ru-RU" sz="2400" dirty="0" smtClean="0"/>
              <a:t>организацией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</a:t>
            </a:r>
            <a:r>
              <a:rPr lang="ru-RU" sz="2400" dirty="0" smtClean="0"/>
              <a:t>словия для </a:t>
            </a:r>
            <a:r>
              <a:rPr lang="ru-RU" sz="2400" dirty="0"/>
              <a:t>медицинского </a:t>
            </a:r>
            <a:r>
              <a:rPr lang="ru-RU" sz="2400" dirty="0" smtClean="0"/>
              <a:t>обслуживания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</a:t>
            </a:r>
            <a:r>
              <a:rPr lang="ru-RU" sz="2400" dirty="0" smtClean="0"/>
              <a:t>одо- и газоснабжение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готовность пищеблока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нормы </a:t>
            </a:r>
            <a:r>
              <a:rPr lang="ru-RU" sz="2400" dirty="0"/>
              <a:t>освещенности учебных </a:t>
            </a:r>
            <a:r>
              <a:rPr lang="ru-RU" sz="2400" dirty="0" smtClean="0"/>
              <a:t>классов, </a:t>
            </a:r>
            <a:r>
              <a:rPr lang="ru-RU" sz="2400" dirty="0"/>
              <a:t>кабинетов сотрудников и производственных </a:t>
            </a:r>
            <a:r>
              <a:rPr lang="ru-RU" sz="2400" dirty="0" smtClean="0"/>
              <a:t>помещений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охрана и антитеррористическая защищенность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пожарная безопасность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транспортное обеспечение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83" y="4363364"/>
            <a:ext cx="3059832" cy="20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17232"/>
            <a:ext cx="1909986" cy="127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1831104" cy="1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5488"/>
            <a:ext cx="1607840" cy="120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/>
          </p:cNvSpPr>
          <p:nvPr/>
        </p:nvSpPr>
        <p:spPr bwMode="auto">
          <a:xfrm>
            <a:off x="0" y="20157"/>
            <a:ext cx="9144001" cy="477054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altLang="ru-RU" sz="5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КАПИТАЛЬНЫЙ РЕМОНТ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ЗДАНИЙ </a:t>
            </a:r>
            <a:endParaRPr lang="ru-RU" altLang="ru-RU" sz="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5445"/>
              </p:ext>
            </p:extLst>
          </p:nvPr>
        </p:nvGraphicFramePr>
        <p:xfrm>
          <a:off x="323528" y="764704"/>
          <a:ext cx="8568952" cy="46967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3965601101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xmlns="" val="420543971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27055603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12836251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спортзалы в 29 школах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46212568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школ с износом более 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303,3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48587326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16 подведомственных учреждений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120,3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1758851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23 детских сада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8497688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3 детских лагеря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1204177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учебный корпус на 500 мест МАОУ «СОШ № 61»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Чебоксары 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44,0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6584117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зданий школ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73,8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1263106"/>
                  </a:ext>
                </a:extLst>
              </a:tr>
              <a:tr h="4786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612,5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958005"/>
                  </a:ext>
                </a:extLst>
              </a:tr>
            </a:tbl>
          </a:graphicData>
        </a:graphic>
      </p:graphicFrame>
      <p:pic>
        <p:nvPicPr>
          <p:cNvPr id="5" name="Picture 2" descr="D:\Users\obrazov45\Pictures\_1_~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1" y="5589240"/>
            <a:ext cx="1299478" cy="83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ybinsk.ru/images/stories/users/news-2012/06/26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17" y="5606991"/>
            <a:ext cx="1299478" cy="7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ib.exdat.com/tw_files2/urls_18/8/d-7268/7z-docs/1_html_md4a73d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73" y="5606991"/>
            <a:ext cx="1299478" cy="7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obrazov23\Documents\Павел\объекты\Объекты 2015\Капитальный ремонт СПОРТ\муниципалитеты\Ибресинский район\оплата на 06.10.2015\Фото\P1040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29" y="5590881"/>
            <a:ext cx="1331262" cy="8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Users\obrazov23\Documents\Павел\объекты\Объекты 2015\Капитальный ремонт СПОРТ\муниципалитеты\Янтиковский район\Оплата на 25.08.2015\Фото\img_0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69" y="5606991"/>
            <a:ext cx="1331263" cy="7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DSCN6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8475"/>
            <a:ext cx="1369106" cy="18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DSCN24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18"/>
            <a:ext cx="1369106" cy="11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SCN26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21485"/>
            <a:ext cx="1369105" cy="11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SCN63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877"/>
            <a:ext cx="1369106" cy="167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alarm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4792"/>
            <a:ext cx="1369106" cy="15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Прямоугольник 27"/>
          <p:cNvSpPr>
            <a:spLocks noChangeArrowheads="1"/>
          </p:cNvSpPr>
          <p:nvPr/>
        </p:nvSpPr>
        <p:spPr bwMode="auto">
          <a:xfrm>
            <a:off x="2195513" y="4005263"/>
            <a:ext cx="6192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" name="Номер слайда 4"/>
          <p:cNvSpPr txBox="1">
            <a:spLocks noGrp="1"/>
          </p:cNvSpPr>
          <p:nvPr/>
        </p:nvSpPr>
        <p:spPr bwMode="auto">
          <a:xfrm>
            <a:off x="8666163" y="6497638"/>
            <a:ext cx="477837" cy="3603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CC668B8C-2E7E-49C7-8F04-0A1A9288DD27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0" y="-18847"/>
            <a:ext cx="9144000" cy="600164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endParaRPr lang="ru-RU" altLang="ru-RU" sz="5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КОМПЛЕКСНАЯ     БЕЗОПАСНОСТЬ</a:t>
            </a:r>
          </a:p>
          <a:p>
            <a:pPr algn="ctr">
              <a:lnSpc>
                <a:spcPct val="100000"/>
              </a:lnSpc>
              <a:defRPr/>
            </a:pPr>
            <a:endParaRPr lang="ru-RU" altLang="ru-RU" sz="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0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13164"/>
              </p:ext>
            </p:extLst>
          </p:nvPr>
        </p:nvGraphicFramePr>
        <p:xfrm>
          <a:off x="1696676" y="1177797"/>
          <a:ext cx="7046492" cy="3240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92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4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пожаротушения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оповещения людей о пожаре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Автоматическая пожарная сигнализация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100 % образовательных организаций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1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Периметральные</a:t>
                      </a:r>
                      <a:r>
                        <a:rPr lang="ru-RU" dirty="0" smtClean="0"/>
                        <a:t> ограждения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100 % образовательных организаций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dirty="0" smtClean="0"/>
                        <a:t>Кнопки тревожной сигнализации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97,8 % образовательных организаций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Системы видеонаблюдения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88,3</a:t>
                      </a:r>
                      <a:r>
                        <a:rPr lang="ru-RU" baseline="0" dirty="0" smtClean="0"/>
                        <a:t> % образовательных организаций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0692" y="5130622"/>
            <a:ext cx="690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обеспечение комплексной безопасности  образовательных организаций выделено </a:t>
            </a:r>
            <a:r>
              <a:rPr lang="ru-RU" dirty="0" smtClean="0">
                <a:solidFill>
                  <a:srgbClr val="FF0000"/>
                </a:solidFill>
              </a:rPr>
              <a:t>119,6 млн</a:t>
            </a:r>
            <a:r>
              <a:rPr lang="ru-RU" dirty="0" smtClean="0"/>
              <a:t>. рублей, из них: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89 млн. </a:t>
            </a:r>
            <a:r>
              <a:rPr lang="ru-RU" dirty="0" smtClean="0"/>
              <a:t>рублей на антитеррористическое оборудование,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30,6 млн. </a:t>
            </a:r>
            <a:r>
              <a:rPr lang="ru-RU" dirty="0" smtClean="0"/>
              <a:t>рублей на физическую охрану.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110799"/>
            <a:ext cx="9144000" cy="535531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МЕДИЦИНСКОЕ ОБСЛУЖИВАНИЕ ОБУЧАЮЩИХСЯ </a:t>
            </a: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332791" y="1241118"/>
            <a:ext cx="8496944" cy="192052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ea typeface="+mn-ea"/>
                <a:cs typeface="+mn-cs"/>
              </a:rPr>
              <a:t>Медицинские кабинеты имеются 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349</a:t>
            </a:r>
            <a:r>
              <a:rPr lang="ru-RU" sz="2400" b="1" dirty="0" smtClean="0">
                <a:latin typeface="Arial" charset="0"/>
                <a:ea typeface="+mn-ea"/>
                <a:cs typeface="+mn-cs"/>
              </a:rPr>
              <a:t> общеобразовательных учреждениях, 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ea typeface="+mn-ea"/>
                <a:cs typeface="+mn-cs"/>
              </a:rPr>
              <a:t>из которых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333</a:t>
            </a:r>
            <a:r>
              <a:rPr lang="ru-RU" sz="2400" b="1" dirty="0" smtClean="0">
                <a:latin typeface="Arial" charset="0"/>
                <a:ea typeface="+mn-ea"/>
                <a:cs typeface="+mn-cs"/>
              </a:rPr>
              <a:t> имеют лицензии 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ea typeface="+mn-ea"/>
                <a:cs typeface="+mn-cs"/>
              </a:rPr>
              <a:t>на осуществление медицинской деятельности.</a:t>
            </a:r>
          </a:p>
          <a:p>
            <a:pPr algn="ctr">
              <a:defRPr/>
            </a:pPr>
            <a:endParaRPr lang="ru-RU" sz="2400" b="1" dirty="0" smtClean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http://www.bmt-medical.ru/image/data/p4_medkabi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9"/>
            <a:ext cx="3600400" cy="24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50"/>
            <a:ext cx="3240360" cy="24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1" descr="над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439261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98781" y="821537"/>
            <a:ext cx="3682752" cy="248578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Парк школьных автобусов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составляет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363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единицы.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Подвоз детей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существляется по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702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маршрутам.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Количество детей более 12 тыс.</a:t>
            </a:r>
            <a:endParaRPr lang="ru-RU" altLang="ru-RU" sz="16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1" descr="d:\profiles\obrazov27\Рабочий стол\2012_модернизация образования\IMG_2955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15" y="3042118"/>
            <a:ext cx="3935413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Объект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98243" y="3068960"/>
            <a:ext cx="3906838" cy="25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4493530" y="875953"/>
            <a:ext cx="45365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 2018 – 2019 годах закуплен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61 школьный автобус 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из них: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35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единиц за счет средств республиканского бюджета,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26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единиц за счет средств федерального бюджета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07504" y="2978011"/>
            <a:ext cx="4465637" cy="37457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69875" algn="l"/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30" name="Rectangle 2"/>
          <p:cNvSpPr txBox="1">
            <a:spLocks/>
          </p:cNvSpPr>
          <p:nvPr/>
        </p:nvSpPr>
        <p:spPr bwMode="auto">
          <a:xfrm>
            <a:off x="0" y="0"/>
            <a:ext cx="9144000" cy="7571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ПАРК ШКОЛЬНЫХ АВТОБУСОВ В ЧУВАШСКОЙ РЕСПУБЛИКЕ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/>
          </p:cNvSpPr>
          <p:nvPr/>
        </p:nvSpPr>
        <p:spPr bwMode="auto">
          <a:xfrm>
            <a:off x="0" y="13850"/>
            <a:ext cx="9144000" cy="729430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САНИТАРНО-ЭПИДЕМИОЛОГИЧЕСКИЕ ТРЕБОВАНИЯ</a:t>
            </a:r>
          </a:p>
          <a:p>
            <a:pPr marL="342900" indent="-342900" algn="ctr">
              <a:buFont typeface="+mj-lt"/>
              <a:buAutoNum type="arabicPeriod"/>
              <a:defRPr/>
            </a:pP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4"/>
          <p:cNvSpPr txBox="1">
            <a:spLocks noGrp="1"/>
          </p:cNvSpPr>
          <p:nvPr/>
        </p:nvSpPr>
        <p:spPr bwMode="auto">
          <a:xfrm>
            <a:off x="8666163" y="6493124"/>
            <a:ext cx="477837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E50BD37-8675-4194-9677-57FA5B567D4B}" type="slidenum">
              <a:rPr lang="ru-RU" b="1">
                <a:solidFill>
                  <a:prstClr val="black"/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408137" y="2750406"/>
            <a:ext cx="8496944" cy="81253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Питьевой режим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организован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в соответствии </a:t>
            </a:r>
            <a:endParaRPr lang="ru-RU" sz="2000" b="1" dirty="0" smtClean="0"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с СанПиН 2.4.5.2409-08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447623" y="4881817"/>
            <a:ext cx="8491873" cy="1643527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Управлением Роспотребнадзора по Чувашской Республике общеобразовательным организациям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выдано</a:t>
            </a:r>
            <a:br>
              <a:rPr lang="ru-RU" sz="2000" b="1" dirty="0" smtClean="0">
                <a:latin typeface="Arial" charset="0"/>
                <a:ea typeface="+mn-ea"/>
                <a:cs typeface="+mn-cs"/>
              </a:rPr>
            </a:br>
            <a:r>
              <a:rPr lang="ru-RU" sz="2000" b="1" dirty="0" smtClean="0">
                <a:latin typeface="Arial" charset="0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93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предписания со сроками исполнения до 1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сентября.</a:t>
            </a:r>
          </a:p>
          <a:p>
            <a:pPr algn="ctr">
              <a:defRPr/>
            </a:pPr>
            <a:endParaRPr lang="ru-RU" sz="2000" b="1" dirty="0" smtClean="0"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На сегодняшний день исполнено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82,7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 процента.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26663" y="3865870"/>
            <a:ext cx="8496944" cy="81253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endParaRPr lang="ru-RU" sz="1200" b="1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  <a:ea typeface="+mn-ea"/>
                <a:cs typeface="+mn-cs"/>
              </a:rPr>
              <a:t>В 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общеобразовательных организациях горячим питанием охвачено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97,3 %</a:t>
            </a:r>
            <a:r>
              <a:rPr lang="ru-RU" sz="2000" b="1" dirty="0" smtClean="0">
                <a:latin typeface="Arial" charset="0"/>
                <a:ea typeface="+mn-ea"/>
                <a:cs typeface="+mn-cs"/>
              </a:rPr>
              <a:t> обучающихся.</a:t>
            </a:r>
            <a:endParaRPr lang="ru-RU" sz="1400" b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4" y="1057332"/>
            <a:ext cx="2542293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7" y="1057332"/>
            <a:ext cx="2341563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057332"/>
            <a:ext cx="2387600" cy="1560513"/>
          </a:xfrm>
          <a:prstGeom prst="rect">
            <a:avLst/>
          </a:prstGeom>
          <a:effectLst>
            <a:outerShdw blurRad="292100" sx="108000" sy="108000" algn="ctr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3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8180</TotalTime>
  <Words>494</Words>
  <Application>Microsoft Office PowerPoint</Application>
  <PresentationFormat>Экран (4:3)</PresentationFormat>
  <Paragraphs>160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            </vt:lpstr>
      <vt:lpstr>            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Минобразования Петрова Ольга Владимировна</cp:lastModifiedBy>
  <cp:revision>1014</cp:revision>
  <cp:lastPrinted>2018-08-16T14:05:16Z</cp:lastPrinted>
  <dcterms:created xsi:type="dcterms:W3CDTF">2011-09-23T06:24:52Z</dcterms:created>
  <dcterms:modified xsi:type="dcterms:W3CDTF">2019-08-17T09:54:44Z</dcterms:modified>
</cp:coreProperties>
</file>