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70" r:id="rId3"/>
    <p:sldId id="302" r:id="rId4"/>
    <p:sldId id="304" r:id="rId5"/>
    <p:sldId id="309" r:id="rId6"/>
    <p:sldId id="279" r:id="rId7"/>
    <p:sldId id="278" r:id="rId8"/>
    <p:sldId id="311" r:id="rId9"/>
    <p:sldId id="312" r:id="rId10"/>
    <p:sldId id="289" r:id="rId11"/>
    <p:sldId id="299" r:id="rId12"/>
    <p:sldId id="318" r:id="rId13"/>
  </p:sldIdLst>
  <p:sldSz cx="9144000" cy="6858000" type="screen4x3"/>
  <p:notesSz cx="9926638" cy="6797675"/>
  <p:defaultTextStyle>
    <a:defPPr>
      <a:defRPr lang="ru-RU"/>
    </a:defPPr>
    <a:lvl1pPr marL="0" algn="l" defTabSz="566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3327" algn="l" defTabSz="566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66654" algn="l" defTabSz="566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49981" algn="l" defTabSz="566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33307" algn="l" defTabSz="566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16634" algn="l" defTabSz="566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99961" algn="l" defTabSz="566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83288" algn="l" defTabSz="566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66615" algn="l" defTabSz="56665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DFB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906" autoAdjust="0"/>
  </p:normalViewPr>
  <p:slideViewPr>
    <p:cSldViewPr>
      <p:cViewPr>
        <p:scale>
          <a:sx n="110" d="100"/>
          <a:sy n="110" d="100"/>
        </p:scale>
        <p:origin x="-1644" y="-240"/>
      </p:cViewPr>
      <p:guideLst>
        <p:guide orient="horz" pos="1847"/>
        <p:guide pos="13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7675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6665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83327" algn="l" defTabSz="56665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66654" algn="l" defTabSz="56665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849981" algn="l" defTabSz="56665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133307" algn="l" defTabSz="56665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416634" algn="l" defTabSz="56665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699961" algn="l" defTabSz="56665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983288" algn="l" defTabSz="56665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266615" algn="l" defTabSz="566654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898" y="3228977"/>
            <a:ext cx="7940844" cy="3058574"/>
          </a:xfrm>
          <a:prstGeom prst="rect">
            <a:avLst/>
          </a:prstGeom>
        </p:spPr>
        <p:txBody>
          <a:bodyPr lIns="59043" tIns="29521" rIns="59043" bIns="29521"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664" y="3228976"/>
            <a:ext cx="7941310" cy="3059113"/>
          </a:xfrm>
          <a:prstGeom prst="rect">
            <a:avLst/>
          </a:prstGeom>
        </p:spPr>
        <p:txBody>
          <a:bodyPr lIns="59043" tIns="29521" rIns="59043" bIns="29521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0483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664" y="3228976"/>
            <a:ext cx="7941310" cy="3059113"/>
          </a:xfrm>
          <a:prstGeom prst="rect">
            <a:avLst/>
          </a:prstGeom>
        </p:spPr>
        <p:txBody>
          <a:bodyPr lIns="59043" tIns="29521" rIns="59043" bIns="29521"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029" y="3228976"/>
            <a:ext cx="7942580" cy="3059113"/>
          </a:xfrm>
          <a:prstGeom prst="rect">
            <a:avLst/>
          </a:prstGeom>
        </p:spPr>
        <p:txBody>
          <a:bodyPr lIns="59043" tIns="29521" rIns="59043" bIns="29521"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898" y="3228977"/>
            <a:ext cx="7940844" cy="3058574"/>
          </a:xfrm>
          <a:prstGeom prst="rect">
            <a:avLst/>
          </a:prstGeom>
        </p:spPr>
        <p:txBody>
          <a:bodyPr lIns="59043" tIns="29521" rIns="59043" bIns="29521"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898" y="3228977"/>
            <a:ext cx="7940844" cy="3058574"/>
          </a:xfrm>
          <a:prstGeom prst="rect">
            <a:avLst/>
          </a:prstGeom>
        </p:spPr>
        <p:txBody>
          <a:bodyPr lIns="59043" tIns="29521" rIns="59043" bIns="29521"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664" y="3228976"/>
            <a:ext cx="7941310" cy="3059113"/>
          </a:xfrm>
          <a:prstGeom prst="rect">
            <a:avLst/>
          </a:prstGeom>
        </p:spPr>
        <p:txBody>
          <a:bodyPr lIns="59043" tIns="29521" rIns="59043" bIns="29521"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664" y="3228976"/>
            <a:ext cx="7941310" cy="3059113"/>
          </a:xfrm>
          <a:prstGeom prst="rect">
            <a:avLst/>
          </a:prstGeom>
        </p:spPr>
        <p:txBody>
          <a:bodyPr lIns="59043" tIns="29521" rIns="59043" bIns="29521">
            <a:normAutofit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664" y="3228976"/>
            <a:ext cx="7941310" cy="3059113"/>
          </a:xfrm>
          <a:prstGeom prst="rect">
            <a:avLst/>
          </a:prstGeom>
        </p:spPr>
        <p:txBody>
          <a:bodyPr lIns="59043" tIns="29521" rIns="59043" bIns="29521"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>
          <a:xfrm>
            <a:off x="992664" y="3228976"/>
            <a:ext cx="7941310" cy="3059113"/>
          </a:xfrm>
          <a:prstGeom prst="rect">
            <a:avLst/>
          </a:prstGeom>
        </p:spPr>
        <p:txBody>
          <a:bodyPr lIns="59043" tIns="29521" rIns="59043" bIns="29521"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899" y="2125981"/>
            <a:ext cx="3886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3840480"/>
            <a:ext cx="32003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8C0BF-A372-41C8-8DF6-175218A88CEE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2693A-4329-4F66-A66F-74564EA12F66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1577340"/>
            <a:ext cx="19888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1577340"/>
            <a:ext cx="19888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D799-056F-4A96-8905-323787758BA9}" type="datetime1">
              <a:rPr lang="en-US" smtClean="0"/>
              <a:t>4/12/2019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879FF-5B1F-4AFE-B047-734DDAE9AAAF}" type="datetime1">
              <a:rPr lang="en-US" smtClean="0"/>
              <a:t>4/12/2019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3F683-564D-4A7A-AB28-3D4F4F674046}" type="datetime1">
              <a:rPr lang="en-US" smtClean="0"/>
              <a:t>4/12/2019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600" y="274320"/>
            <a:ext cx="41147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8600" y="1577340"/>
            <a:ext cx="411479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1" y="6377940"/>
            <a:ext cx="1463039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6377940"/>
            <a:ext cx="105156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205-9A22-4EA7-88FF-6BD0358DDA47}" type="datetime1">
              <a:rPr lang="en-US" smtClean="0"/>
              <a:t>4/12/2019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6377940"/>
            <a:ext cx="105156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83327">
        <a:defRPr>
          <a:latin typeface="+mn-lt"/>
          <a:ea typeface="+mn-ea"/>
          <a:cs typeface="+mn-cs"/>
        </a:defRPr>
      </a:lvl2pPr>
      <a:lvl3pPr marL="566654">
        <a:defRPr>
          <a:latin typeface="+mn-lt"/>
          <a:ea typeface="+mn-ea"/>
          <a:cs typeface="+mn-cs"/>
        </a:defRPr>
      </a:lvl3pPr>
      <a:lvl4pPr marL="849981">
        <a:defRPr>
          <a:latin typeface="+mn-lt"/>
          <a:ea typeface="+mn-ea"/>
          <a:cs typeface="+mn-cs"/>
        </a:defRPr>
      </a:lvl4pPr>
      <a:lvl5pPr marL="1133307">
        <a:defRPr>
          <a:latin typeface="+mn-lt"/>
          <a:ea typeface="+mn-ea"/>
          <a:cs typeface="+mn-cs"/>
        </a:defRPr>
      </a:lvl5pPr>
      <a:lvl6pPr marL="1416634">
        <a:defRPr>
          <a:latin typeface="+mn-lt"/>
          <a:ea typeface="+mn-ea"/>
          <a:cs typeface="+mn-cs"/>
        </a:defRPr>
      </a:lvl6pPr>
      <a:lvl7pPr marL="1699961">
        <a:defRPr>
          <a:latin typeface="+mn-lt"/>
          <a:ea typeface="+mn-ea"/>
          <a:cs typeface="+mn-cs"/>
        </a:defRPr>
      </a:lvl7pPr>
      <a:lvl8pPr marL="1983288">
        <a:defRPr>
          <a:latin typeface="+mn-lt"/>
          <a:ea typeface="+mn-ea"/>
          <a:cs typeface="+mn-cs"/>
        </a:defRPr>
      </a:lvl8pPr>
      <a:lvl9pPr marL="226661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83327">
        <a:defRPr>
          <a:latin typeface="+mn-lt"/>
          <a:ea typeface="+mn-ea"/>
          <a:cs typeface="+mn-cs"/>
        </a:defRPr>
      </a:lvl2pPr>
      <a:lvl3pPr marL="566654">
        <a:defRPr>
          <a:latin typeface="+mn-lt"/>
          <a:ea typeface="+mn-ea"/>
          <a:cs typeface="+mn-cs"/>
        </a:defRPr>
      </a:lvl3pPr>
      <a:lvl4pPr marL="849981">
        <a:defRPr>
          <a:latin typeface="+mn-lt"/>
          <a:ea typeface="+mn-ea"/>
          <a:cs typeface="+mn-cs"/>
        </a:defRPr>
      </a:lvl4pPr>
      <a:lvl5pPr marL="1133307">
        <a:defRPr>
          <a:latin typeface="+mn-lt"/>
          <a:ea typeface="+mn-ea"/>
          <a:cs typeface="+mn-cs"/>
        </a:defRPr>
      </a:lvl5pPr>
      <a:lvl6pPr marL="1416634">
        <a:defRPr>
          <a:latin typeface="+mn-lt"/>
          <a:ea typeface="+mn-ea"/>
          <a:cs typeface="+mn-cs"/>
        </a:defRPr>
      </a:lvl6pPr>
      <a:lvl7pPr marL="1699961">
        <a:defRPr>
          <a:latin typeface="+mn-lt"/>
          <a:ea typeface="+mn-ea"/>
          <a:cs typeface="+mn-cs"/>
        </a:defRPr>
      </a:lvl7pPr>
      <a:lvl8pPr marL="1983288">
        <a:defRPr>
          <a:latin typeface="+mn-lt"/>
          <a:ea typeface="+mn-ea"/>
          <a:cs typeface="+mn-cs"/>
        </a:defRPr>
      </a:lvl8pPr>
      <a:lvl9pPr marL="226661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15.png"/><Relationship Id="rId18" Type="http://schemas.microsoft.com/office/2007/relationships/hdphoto" Target="../media/hdphoto8.wdp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microsoft.com/office/2007/relationships/hdphoto" Target="../media/hdphoto5.wdp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6.xml"/><Relationship Id="rId16" Type="http://schemas.microsoft.com/office/2007/relationships/hdphoto" Target="../media/hdphoto7.wdp"/><Relationship Id="rId1" Type="http://schemas.openxmlformats.org/officeDocument/2006/relationships/slideLayout" Target="../slideLayouts/slideLayout5.xml"/><Relationship Id="rId6" Type="http://schemas.microsoft.com/office/2007/relationships/hdphoto" Target="../media/hdphoto2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5" Type="http://schemas.openxmlformats.org/officeDocument/2006/relationships/image" Target="../media/image16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3.png"/><Relationship Id="rId14" Type="http://schemas.microsoft.com/office/2007/relationships/hdphoto" Target="../media/hdphoto6.wdp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9.wdp"/><Relationship Id="rId3" Type="http://schemas.openxmlformats.org/officeDocument/2006/relationships/image" Target="../media/image1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microsoft.com/office/2007/relationships/hdphoto" Target="../media/hdphoto10.wdp"/><Relationship Id="rId4" Type="http://schemas.microsoft.com/office/2007/relationships/hdphoto" Target="../media/hdphoto2.wdp"/><Relationship Id="rId9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O:\2014_09_01 ЛОГОТИП  ПИЧУГИН (рабочие  версии)\2014_11_12 логотип_ глобус\logo_minobr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380040" y="303472"/>
            <a:ext cx="1520161" cy="1610578"/>
          </a:xfrm>
          <a:prstGeom prst="rect">
            <a:avLst/>
          </a:prstGeom>
          <a:noFill/>
          <a:extLst/>
        </p:spPr>
      </p:pic>
      <p:sp>
        <p:nvSpPr>
          <p:cNvPr id="8" name="TextBox 7"/>
          <p:cNvSpPr txBox="1"/>
          <p:nvPr/>
        </p:nvSpPr>
        <p:spPr>
          <a:xfrm>
            <a:off x="781394" y="2971800"/>
            <a:ext cx="7960908" cy="1480398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Реализация в Чувашской Республике региональных проектов </a:t>
            </a:r>
          </a:p>
          <a:p>
            <a:pPr algn="ctr"/>
            <a:r>
              <a:rPr lang="ru-RU" sz="30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сфере образования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46267" y="685635"/>
            <a:ext cx="7001955" cy="690852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Министерство образования и молодежной политики </a:t>
            </a:r>
          </a:p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Чувашской Республики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62638" y="6263423"/>
            <a:ext cx="7001955" cy="375034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Апрель 2019 г.</a:t>
            </a:r>
          </a:p>
        </p:txBody>
      </p:sp>
    </p:spTree>
    <p:extLst>
      <p:ext uri="{BB962C8B-B14F-4D97-AF65-F5344CB8AC3E}">
        <p14:creationId xmlns:p14="http://schemas.microsoft.com/office/powerpoint/2010/main" val="301100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103"/>
          <p:cNvSpPr/>
          <p:nvPr/>
        </p:nvSpPr>
        <p:spPr>
          <a:xfrm>
            <a:off x="105969" y="5715000"/>
            <a:ext cx="452000" cy="477994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4570" y="712469"/>
            <a:ext cx="8790353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ЦЕЛЬ: развитие добровольчества (волонтерства), развитие талантов и способностей у детей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молодежи, в </a:t>
            </a:r>
            <a:r>
              <a:rPr lang="ru-RU" sz="1600" b="1" dirty="0" err="1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т.ч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. студентов, путем поддержки общественных инициатив и проектов, вовлечения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к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2024 году в добровольческую деятельность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20%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граждан,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вовлечения45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% молодежи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творческую деятельность и 70 % студентов в клубное студенческое движение</a:t>
            </a:r>
          </a:p>
        </p:txBody>
      </p:sp>
      <p:sp>
        <p:nvSpPr>
          <p:cNvPr id="16" name="object 16"/>
          <p:cNvSpPr/>
          <p:nvPr/>
        </p:nvSpPr>
        <p:spPr>
          <a:xfrm>
            <a:off x="100847" y="609600"/>
            <a:ext cx="3741670" cy="0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6200" y="159782"/>
            <a:ext cx="475676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lang="ru-RU" sz="2400" b="1" spc="100" dirty="0">
                <a:solidFill>
                  <a:srgbClr val="0067AC"/>
                </a:solidFill>
                <a:latin typeface="Calibri"/>
                <a:cs typeface="Calibri"/>
              </a:rPr>
              <a:t>СОЦИАЛЬНАЯ АКТИВНОСТЬ</a:t>
            </a:r>
            <a:endParaRPr sz="2400" b="1" spc="100" dirty="0">
              <a:solidFill>
                <a:srgbClr val="0067AC"/>
              </a:solidFill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867274" y="4214470"/>
            <a:ext cx="4038599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218791">
              <a:buClr>
                <a:srgbClr val="0067AC"/>
              </a:buClr>
              <a:tabLst>
                <a:tab pos="97197" algn="l"/>
              </a:tabLst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персонализированн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ого</a:t>
            </a:r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волонтеров, организаций, развивающих 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волонтерскую</a:t>
            </a:r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867274" y="3485588"/>
            <a:ext cx="404812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8"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недрен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ие</a:t>
            </a:r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социальной поддержки граждан, систематически 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участвующих</a:t>
            </a:r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3148" algn="just"/>
            <a:r>
              <a:rPr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sz="1400" dirty="0" err="1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волонтерских</a:t>
            </a:r>
            <a:r>
              <a:rPr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проектах</a:t>
            </a:r>
            <a:endParaRPr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81000" y="2094491"/>
            <a:ext cx="4114800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8"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Численность обучающихся, вовлеченных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3148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 общественных объединений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3148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базе образовательных организаций общего образования, среднего и высшего профессионального образования составит </a:t>
            </a:r>
          </a:p>
          <a:p>
            <a:pPr marL="7870" marR="3148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тыс. чел.</a:t>
            </a:r>
          </a:p>
        </p:txBody>
      </p:sp>
      <p:sp>
        <p:nvSpPr>
          <p:cNvPr id="104" name="object 104"/>
          <p:cNvSpPr txBox="1"/>
          <p:nvPr/>
        </p:nvSpPr>
        <p:spPr>
          <a:xfrm>
            <a:off x="5221872" y="1828800"/>
            <a:ext cx="326182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sz="1400" b="1" spc="30" dirty="0">
                <a:solidFill>
                  <a:schemeClr val="tx2"/>
                </a:solidFill>
                <a:cs typeface="Calibri"/>
              </a:rPr>
              <a:t>РЕЗУЛЬТАТЫ</a:t>
            </a:r>
            <a:r>
              <a:rPr lang="ru-RU" sz="1400" b="1" spc="30" dirty="0">
                <a:solidFill>
                  <a:schemeClr val="tx2"/>
                </a:solidFill>
                <a:cs typeface="Calibri"/>
              </a:rPr>
              <a:t> И БЮДЖЕТ НА 2019 ГОД</a:t>
            </a:r>
            <a:endParaRPr sz="1400" b="1" spc="3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33" name="object 133"/>
          <p:cNvSpPr txBox="1"/>
          <p:nvPr/>
        </p:nvSpPr>
        <p:spPr>
          <a:xfrm>
            <a:off x="5134255" y="5627506"/>
            <a:ext cx="388765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just"/>
            <a:r>
              <a:rPr lang="ru-RU" sz="12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волонтеров </a:t>
            </a:r>
            <a:r>
              <a:rPr sz="12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будут</a:t>
            </a:r>
            <a:r>
              <a:rPr sz="12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использовать</a:t>
            </a:r>
            <a:r>
              <a:rPr sz="12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единую</a:t>
            </a:r>
            <a:r>
              <a:rPr lang="ru-RU" sz="12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информационную</a:t>
            </a:r>
            <a:r>
              <a:rPr sz="12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систему</a:t>
            </a:r>
            <a:r>
              <a:rPr lang="ru-RU" sz="12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2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эффективного поиска информации, взаимодействия, и обучения добровольцев, учета волонтерского опыта, объединения запросов и предложений волонтерской помощи в одном месте</a:t>
            </a:r>
          </a:p>
          <a:p>
            <a:pPr marL="7870" algn="just"/>
            <a:endParaRPr sz="12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4" name="object 185"/>
          <p:cNvSpPr txBox="1"/>
          <p:nvPr/>
        </p:nvSpPr>
        <p:spPr>
          <a:xfrm>
            <a:off x="681868" y="1828800"/>
            <a:ext cx="297538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sz="1400" b="1" spc="30" dirty="0">
                <a:solidFill>
                  <a:schemeClr val="tx2"/>
                </a:solidFill>
                <a:cs typeface="Calibri"/>
              </a:rPr>
              <a:t>ПОКАЗАТЕЛИ</a:t>
            </a:r>
            <a:r>
              <a:rPr lang="ru-RU" sz="1400" b="1" spc="30" dirty="0">
                <a:solidFill>
                  <a:schemeClr val="tx2"/>
                </a:solidFill>
                <a:cs typeface="Calibri"/>
              </a:rPr>
              <a:t> ПРОЕКТА НА 2019 ГОД</a:t>
            </a:r>
            <a:endParaRPr sz="1400" b="1" spc="3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51" name="object 74"/>
          <p:cNvSpPr txBox="1"/>
          <p:nvPr/>
        </p:nvSpPr>
        <p:spPr>
          <a:xfrm>
            <a:off x="381000" y="3458048"/>
            <a:ext cx="4247515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8"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граждан, вовлеченных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добровольческую деятельность,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14 %</a:t>
            </a:r>
          </a:p>
        </p:txBody>
      </p:sp>
      <p:sp>
        <p:nvSpPr>
          <p:cNvPr id="160" name="object 74"/>
          <p:cNvSpPr txBox="1"/>
          <p:nvPr/>
        </p:nvSpPr>
        <p:spPr>
          <a:xfrm>
            <a:off x="380999" y="3983678"/>
            <a:ext cx="424751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8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молодежи, задействованной в мероприятиях по вовлечению в творческую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деятельность, составит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30 %</a:t>
            </a:r>
          </a:p>
        </p:txBody>
      </p:sp>
      <p:sp>
        <p:nvSpPr>
          <p:cNvPr id="169" name="object 74"/>
          <p:cNvSpPr txBox="1"/>
          <p:nvPr/>
        </p:nvSpPr>
        <p:spPr>
          <a:xfrm>
            <a:off x="381000" y="4734997"/>
            <a:ext cx="41148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8"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студентов, вовлеченных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клубное студенческое движение,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составит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25 %</a:t>
            </a:r>
          </a:p>
        </p:txBody>
      </p:sp>
      <p:sp>
        <p:nvSpPr>
          <p:cNvPr id="181" name="object 61"/>
          <p:cNvSpPr txBox="1"/>
          <p:nvPr/>
        </p:nvSpPr>
        <p:spPr>
          <a:xfrm>
            <a:off x="596069" y="5715000"/>
            <a:ext cx="3868296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just"/>
            <a:r>
              <a:rPr lang="ru-RU" sz="12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общеобразовательных </a:t>
            </a:r>
            <a:r>
              <a:rPr lang="ru-RU" sz="12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r>
              <a:rPr lang="ru-RU" sz="12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внедрят </a:t>
            </a:r>
            <a:r>
              <a:rPr lang="ru-RU" sz="12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целевую модель школьного волонтерского отряда, а также окажут поддержку социальным проектам, реализуемым детьми и подростками до 18 </a:t>
            </a:r>
            <a:r>
              <a:rPr lang="ru-RU" sz="12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лет</a:t>
            </a:r>
            <a:endParaRPr sz="12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66"/>
          <p:cNvSpPr txBox="1"/>
          <p:nvPr/>
        </p:nvSpPr>
        <p:spPr>
          <a:xfrm>
            <a:off x="134570" y="5820145"/>
            <a:ext cx="394798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700" b="1" spc="-142" dirty="0">
                <a:solidFill>
                  <a:srgbClr val="3E688A"/>
                </a:solidFill>
                <a:latin typeface="Arial"/>
                <a:cs typeface="Arial"/>
              </a:rPr>
              <a:t>50</a:t>
            </a:r>
            <a:r>
              <a:rPr lang="ru-RU" sz="1700" b="1" spc="-142" dirty="0" smtClean="0">
                <a:solidFill>
                  <a:srgbClr val="3E688A"/>
                </a:solidFill>
                <a:latin typeface="Arial"/>
                <a:cs typeface="Arial"/>
              </a:rPr>
              <a:t>%</a:t>
            </a:r>
            <a:endParaRPr sz="1700" b="1" spc="-142" dirty="0">
              <a:solidFill>
                <a:srgbClr val="3E688A"/>
              </a:solidFill>
              <a:latin typeface="Arial"/>
              <a:cs typeface="Arial"/>
            </a:endParaRPr>
          </a:p>
        </p:txBody>
      </p:sp>
      <p:sp>
        <p:nvSpPr>
          <p:cNvPr id="103" name="object 39"/>
          <p:cNvSpPr/>
          <p:nvPr/>
        </p:nvSpPr>
        <p:spPr>
          <a:xfrm>
            <a:off x="186185" y="2107765"/>
            <a:ext cx="138829" cy="478507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1</a:t>
            </a:r>
            <a:endParaRPr dirty="0"/>
          </a:p>
        </p:txBody>
      </p:sp>
      <p:sp>
        <p:nvSpPr>
          <p:cNvPr id="100" name="object 39"/>
          <p:cNvSpPr/>
          <p:nvPr/>
        </p:nvSpPr>
        <p:spPr>
          <a:xfrm>
            <a:off x="228599" y="3485115"/>
            <a:ext cx="138829" cy="288052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2</a:t>
            </a:r>
            <a:endParaRPr dirty="0"/>
          </a:p>
        </p:txBody>
      </p:sp>
      <p:sp>
        <p:nvSpPr>
          <p:cNvPr id="102" name="object 39"/>
          <p:cNvSpPr/>
          <p:nvPr/>
        </p:nvSpPr>
        <p:spPr>
          <a:xfrm>
            <a:off x="238124" y="4049250"/>
            <a:ext cx="129303" cy="352022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/>
              <a:t>3</a:t>
            </a:r>
            <a:endParaRPr dirty="0"/>
          </a:p>
        </p:txBody>
      </p:sp>
      <p:sp>
        <p:nvSpPr>
          <p:cNvPr id="101" name="object 39"/>
          <p:cNvSpPr/>
          <p:nvPr/>
        </p:nvSpPr>
        <p:spPr>
          <a:xfrm>
            <a:off x="242171" y="4734997"/>
            <a:ext cx="138829" cy="296080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4</a:t>
            </a:r>
            <a:endParaRPr dirty="0"/>
          </a:p>
        </p:txBody>
      </p:sp>
      <p:sp>
        <p:nvSpPr>
          <p:cNvPr id="105" name="object 185"/>
          <p:cNvSpPr txBox="1"/>
          <p:nvPr/>
        </p:nvSpPr>
        <p:spPr>
          <a:xfrm>
            <a:off x="3534806" y="5412062"/>
            <a:ext cx="192198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lang="ru-RU" sz="1400" b="1" spc="30" dirty="0">
                <a:solidFill>
                  <a:schemeClr val="tx2"/>
                </a:solidFill>
                <a:cs typeface="Calibri"/>
              </a:rPr>
              <a:t>ЗАДАЧИ НА 2019 ГОД</a:t>
            </a:r>
            <a:endParaRPr sz="1400" b="1" spc="3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06" name="object 134"/>
          <p:cNvSpPr/>
          <p:nvPr/>
        </p:nvSpPr>
        <p:spPr>
          <a:xfrm>
            <a:off x="6288235" y="3212526"/>
            <a:ext cx="1290444" cy="273062"/>
          </a:xfrm>
          <a:custGeom>
            <a:avLst/>
            <a:gdLst/>
            <a:ahLst/>
            <a:cxnLst/>
            <a:rect l="l" t="t" r="r" b="b"/>
            <a:pathLst>
              <a:path w="658494" h="259715">
                <a:moveTo>
                  <a:pt x="0" y="259194"/>
                </a:moveTo>
                <a:lnTo>
                  <a:pt x="657948" y="259194"/>
                </a:lnTo>
                <a:lnTo>
                  <a:pt x="657948" y="0"/>
                </a:lnTo>
                <a:lnTo>
                  <a:pt x="0" y="0"/>
                </a:lnTo>
                <a:lnTo>
                  <a:pt x="0" y="259194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pPr algn="ctr"/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11,3  млн руб.</a:t>
            </a:r>
            <a:endParaRPr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7" name="object 134"/>
          <p:cNvSpPr/>
          <p:nvPr/>
        </p:nvSpPr>
        <p:spPr>
          <a:xfrm>
            <a:off x="4876800" y="2088715"/>
            <a:ext cx="4038600" cy="962249"/>
          </a:xfrm>
          <a:custGeom>
            <a:avLst/>
            <a:gdLst/>
            <a:ahLst/>
            <a:cxnLst/>
            <a:rect l="l" t="t" r="r" b="b"/>
            <a:pathLst>
              <a:path w="658494" h="259715">
                <a:moveTo>
                  <a:pt x="0" y="259194"/>
                </a:moveTo>
                <a:lnTo>
                  <a:pt x="657948" y="259194"/>
                </a:lnTo>
                <a:lnTo>
                  <a:pt x="657948" y="0"/>
                </a:lnTo>
                <a:lnTo>
                  <a:pt x="0" y="0"/>
                </a:lnTo>
                <a:lnTo>
                  <a:pt x="0" y="259194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pPr marL="7870" marR="3148" algn="just">
              <a:lnSpc>
                <a:spcPts val="744"/>
              </a:lnSpc>
            </a:pPr>
            <a:endParaRPr lang="ru-RU" sz="1200" spc="6" dirty="0">
              <a:solidFill>
                <a:schemeClr val="tx2"/>
              </a:solidFill>
              <a:cs typeface="Calibri"/>
            </a:endParaRPr>
          </a:p>
          <a:p>
            <a:pPr marL="7870" marR="3148" algn="ctr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 1 регионального ресурсного центра по поддержке добровольчества (волонтерства) в сфере культуры безопасности и чрезвычайных ситуаций </a:t>
            </a:r>
          </a:p>
        </p:txBody>
      </p:sp>
      <p:sp>
        <p:nvSpPr>
          <p:cNvPr id="2" name="Стрелка вниз 1"/>
          <p:cNvSpPr/>
          <p:nvPr/>
        </p:nvSpPr>
        <p:spPr>
          <a:xfrm>
            <a:off x="6734869" y="3050965"/>
            <a:ext cx="292977" cy="136531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108" name="object 26"/>
          <p:cNvSpPr/>
          <p:nvPr/>
        </p:nvSpPr>
        <p:spPr>
          <a:xfrm flipH="1">
            <a:off x="4572000" y="5715000"/>
            <a:ext cx="27639" cy="909427"/>
          </a:xfrm>
          <a:custGeom>
            <a:avLst/>
            <a:gdLst/>
            <a:ahLst/>
            <a:cxnLst/>
            <a:rect l="l" t="t" r="r" b="b"/>
            <a:pathLst>
              <a:path h="1253489">
                <a:moveTo>
                  <a:pt x="0" y="0"/>
                </a:moveTo>
                <a:lnTo>
                  <a:pt x="0" y="1253083"/>
                </a:lnTo>
              </a:path>
            </a:pathLst>
          </a:custGeom>
          <a:ln w="12700">
            <a:solidFill>
              <a:srgbClr val="D6D9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3"/>
          <p:cNvSpPr txBox="1"/>
          <p:nvPr/>
        </p:nvSpPr>
        <p:spPr>
          <a:xfrm>
            <a:off x="4886324" y="4950440"/>
            <a:ext cx="403859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>
              <a:spcBef>
                <a:spcPts val="149"/>
              </a:spcBef>
              <a:buClr>
                <a:srgbClr val="0067AC"/>
              </a:buClr>
              <a:tabLst>
                <a:tab pos="97197" algn="l"/>
              </a:tabLst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ематериальная</a:t>
            </a:r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поддержка граждан, участвующих в добровольческой деятельности</a:t>
            </a:r>
          </a:p>
        </p:txBody>
      </p:sp>
      <p:sp>
        <p:nvSpPr>
          <p:cNvPr id="50" name="object 103"/>
          <p:cNvSpPr/>
          <p:nvPr/>
        </p:nvSpPr>
        <p:spPr>
          <a:xfrm>
            <a:off x="4651945" y="5694206"/>
            <a:ext cx="452000" cy="477994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1" name="object 66"/>
          <p:cNvSpPr txBox="1"/>
          <p:nvPr/>
        </p:nvSpPr>
        <p:spPr>
          <a:xfrm>
            <a:off x="4656154" y="5648175"/>
            <a:ext cx="394798" cy="3439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>
              <a:lnSpc>
                <a:spcPct val="150000"/>
              </a:lnSpc>
            </a:pPr>
            <a:r>
              <a:rPr lang="ru-RU" sz="1700" b="1" spc="-142" dirty="0" smtClean="0">
                <a:solidFill>
                  <a:srgbClr val="3E688A"/>
                </a:solidFill>
                <a:latin typeface="Arial"/>
                <a:cs typeface="Arial"/>
              </a:rPr>
              <a:t>14</a:t>
            </a:r>
            <a:endParaRPr sz="1700" b="1" spc="-142" dirty="0">
              <a:solidFill>
                <a:srgbClr val="3E688A"/>
              </a:solidFill>
              <a:latin typeface="Arial"/>
              <a:cs typeface="Arial"/>
            </a:endParaRPr>
          </a:p>
        </p:txBody>
      </p:sp>
      <p:sp>
        <p:nvSpPr>
          <p:cNvPr id="52" name="object 66"/>
          <p:cNvSpPr txBox="1"/>
          <p:nvPr/>
        </p:nvSpPr>
        <p:spPr>
          <a:xfrm>
            <a:off x="4572000" y="5892170"/>
            <a:ext cx="593198" cy="2428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>
              <a:lnSpc>
                <a:spcPct val="150000"/>
              </a:lnSpc>
            </a:pPr>
            <a:r>
              <a:rPr lang="ru-RU" sz="1200" b="1" spc="-142" dirty="0">
                <a:solidFill>
                  <a:srgbClr val="3E688A"/>
                </a:solidFill>
                <a:latin typeface="Arial"/>
                <a:cs typeface="Arial"/>
              </a:rPr>
              <a:t>т</a:t>
            </a:r>
            <a:r>
              <a:rPr lang="ru-RU" sz="1200" b="1" spc="-142" dirty="0" smtClean="0">
                <a:solidFill>
                  <a:srgbClr val="3E688A"/>
                </a:solidFill>
                <a:latin typeface="Arial"/>
                <a:cs typeface="Arial"/>
              </a:rPr>
              <a:t>ыс.</a:t>
            </a:r>
            <a:endParaRPr sz="1200" b="1" spc="-142" dirty="0">
              <a:solidFill>
                <a:srgbClr val="3E688A"/>
              </a:solidFill>
              <a:latin typeface="Arial"/>
              <a:cs typeface="Arial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7970350" y="6643477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6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/>
          <p:nvPr/>
        </p:nvSpPr>
        <p:spPr>
          <a:xfrm>
            <a:off x="2699617" y="37412"/>
            <a:ext cx="630166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r"/>
            <a:r>
              <a:rPr lang="ru-RU" sz="2000" b="1" spc="100" dirty="0">
                <a:solidFill>
                  <a:srgbClr val="0067AC"/>
                </a:solidFill>
                <a:latin typeface="Calibri"/>
                <a:cs typeface="Calibri"/>
              </a:rPr>
              <a:t>РЕАЛИЗАЦИЯ </a:t>
            </a:r>
            <a:endParaRPr lang="ru-RU" sz="2000" b="1" spc="100" dirty="0" smtClean="0">
              <a:solidFill>
                <a:srgbClr val="0067AC"/>
              </a:solidFill>
              <a:latin typeface="Calibri"/>
              <a:cs typeface="Calibri"/>
            </a:endParaRPr>
          </a:p>
          <a:p>
            <a:pPr marL="7870" algn="r"/>
            <a:r>
              <a:rPr lang="ru-RU" sz="2000" b="1" spc="100" dirty="0" smtClean="0">
                <a:solidFill>
                  <a:srgbClr val="0067AC"/>
                </a:solidFill>
                <a:latin typeface="Calibri"/>
                <a:cs typeface="Calibri"/>
              </a:rPr>
              <a:t>МОЛОДЁЖНОЙ  </a:t>
            </a:r>
            <a:r>
              <a:rPr lang="ru-RU" sz="2000" b="1" spc="100" dirty="0">
                <a:solidFill>
                  <a:srgbClr val="0067AC"/>
                </a:solidFill>
                <a:latin typeface="Calibri"/>
                <a:cs typeface="Calibri"/>
              </a:rPr>
              <a:t>ПОЛИТИКИ</a:t>
            </a:r>
            <a:endParaRPr sz="2000" b="1" spc="100" dirty="0">
              <a:solidFill>
                <a:srgbClr val="0067AC"/>
              </a:solidFill>
              <a:latin typeface="Calibri"/>
              <a:cs typeface="Calibri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81456" y="325714"/>
            <a:ext cx="0" cy="43982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9679" y="323678"/>
            <a:ext cx="6180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1688" y="0"/>
                </a:lnTo>
              </a:path>
            </a:pathLst>
          </a:custGeom>
          <a:ln w="76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9376" y="325364"/>
            <a:ext cx="0" cy="44390"/>
          </a:xfrm>
          <a:custGeom>
            <a:avLst/>
            <a:gdLst/>
            <a:ahLst/>
            <a:cxnLst/>
            <a:rect l="l" t="t" r="r" b="b"/>
            <a:pathLst>
              <a:path h="69215">
                <a:moveTo>
                  <a:pt x="0" y="0"/>
                </a:moveTo>
                <a:lnTo>
                  <a:pt x="0" y="68643"/>
                </a:lnTo>
              </a:path>
            </a:pathLst>
          </a:custGeom>
          <a:ln w="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87"/>
          <p:cNvSpPr/>
          <p:nvPr/>
        </p:nvSpPr>
        <p:spPr>
          <a:xfrm>
            <a:off x="4800600" y="685800"/>
            <a:ext cx="4232020" cy="45719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2" name="Прямоугольник 1"/>
          <p:cNvSpPr/>
          <p:nvPr/>
        </p:nvSpPr>
        <p:spPr>
          <a:xfrm>
            <a:off x="440370" y="4757387"/>
            <a:ext cx="4207830" cy="488107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Вовлечение молодежи в регулярные занятия физической культурой и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спортом</a:t>
            </a:r>
            <a:endParaRPr lang="ru-RU"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0370" y="4451737"/>
            <a:ext cx="4360230" cy="272663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талантливой и одаренной молодежи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69470" y="1728206"/>
            <a:ext cx="3393663" cy="565051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lvl="0" algn="just"/>
            <a:r>
              <a:rPr lang="ru-RU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количества зарегистрированных детских и молодежных общественных организаций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8654" y="1718681"/>
            <a:ext cx="4214124" cy="488107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программ и проектов гражданско-патриотической тематики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434267" y="2248297"/>
            <a:ext cx="4530699" cy="703550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Вовлечение молодежи в активную работу поисковых, военно-исторических, краеведческих, студенческих отрядов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молодежных объединений</a:t>
            </a:r>
          </a:p>
        </p:txBody>
      </p:sp>
      <p:sp>
        <p:nvSpPr>
          <p:cNvPr id="33" name="object 18"/>
          <p:cNvSpPr txBox="1"/>
          <p:nvPr/>
        </p:nvSpPr>
        <p:spPr>
          <a:xfrm>
            <a:off x="5726365" y="1503237"/>
            <a:ext cx="227987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lang="ru-RU" sz="1400" b="1" spc="30" dirty="0" smtClean="0">
                <a:solidFill>
                  <a:schemeClr val="tx2"/>
                </a:solidFill>
                <a:cs typeface="Calibri"/>
              </a:rPr>
              <a:t>РЕЗУЛЬТАТЫ НА 2019 ГОД</a:t>
            </a:r>
            <a:endParaRPr lang="ru-RU" sz="1400" b="1" spc="3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0369" y="2971800"/>
            <a:ext cx="3584096" cy="488107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Вовлечение молодежи в творческую деятельность 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40370" y="3459907"/>
            <a:ext cx="4360230" cy="918994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молодежного самоуправления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организациях, привлечение молодежных общественных объединений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мониторингу контроля качества образования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93617" y="5956127"/>
            <a:ext cx="4858140" cy="272663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деятельности общественных объединений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440371" y="6312292"/>
            <a:ext cx="3881186" cy="488107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Развитие трудовой и проектной активности молодежи </a:t>
            </a:r>
          </a:p>
        </p:txBody>
      </p:sp>
      <p:sp>
        <p:nvSpPr>
          <p:cNvPr id="44" name="object 18"/>
          <p:cNvSpPr txBox="1"/>
          <p:nvPr/>
        </p:nvSpPr>
        <p:spPr>
          <a:xfrm>
            <a:off x="1410043" y="1498688"/>
            <a:ext cx="194184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lang="ru-RU" sz="1400" b="1" spc="30" dirty="0">
                <a:solidFill>
                  <a:schemeClr val="tx2"/>
                </a:solidFill>
                <a:cs typeface="Calibri"/>
              </a:rPr>
              <a:t>ЗАДАЧИ НА 2019 ГОД</a:t>
            </a:r>
            <a:endParaRPr sz="1400" b="1" spc="3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6" name="object 2"/>
          <p:cNvSpPr txBox="1"/>
          <p:nvPr/>
        </p:nvSpPr>
        <p:spPr>
          <a:xfrm>
            <a:off x="218080" y="733180"/>
            <a:ext cx="8644395" cy="692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just">
              <a:lnSpc>
                <a:spcPts val="18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ЦЕЛЬ: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создание условий для успешной социализации и эффективной самореализации молодежи, развитие потенциала молодежи;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формирование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системы поддержки инициативной и талантливой молодежи</a:t>
            </a:r>
            <a:endParaRPr sz="16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49" name="object 39"/>
          <p:cNvSpPr/>
          <p:nvPr/>
        </p:nvSpPr>
        <p:spPr>
          <a:xfrm>
            <a:off x="210264" y="1718681"/>
            <a:ext cx="138829" cy="478507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1</a:t>
            </a:r>
            <a:endParaRPr dirty="0"/>
          </a:p>
        </p:txBody>
      </p:sp>
      <p:sp>
        <p:nvSpPr>
          <p:cNvPr id="59" name="object 39"/>
          <p:cNvSpPr/>
          <p:nvPr/>
        </p:nvSpPr>
        <p:spPr>
          <a:xfrm>
            <a:off x="200547" y="2325634"/>
            <a:ext cx="138829" cy="478507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/>
              <a:t>2</a:t>
            </a:r>
            <a:endParaRPr dirty="0"/>
          </a:p>
        </p:txBody>
      </p:sp>
      <p:sp>
        <p:nvSpPr>
          <p:cNvPr id="60" name="object 39"/>
          <p:cNvSpPr/>
          <p:nvPr/>
        </p:nvSpPr>
        <p:spPr>
          <a:xfrm>
            <a:off x="194871" y="3053734"/>
            <a:ext cx="144229" cy="162119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3</a:t>
            </a:r>
            <a:endParaRPr dirty="0"/>
          </a:p>
        </p:txBody>
      </p:sp>
      <p:sp>
        <p:nvSpPr>
          <p:cNvPr id="61" name="object 39"/>
          <p:cNvSpPr/>
          <p:nvPr/>
        </p:nvSpPr>
        <p:spPr>
          <a:xfrm>
            <a:off x="195406" y="3538469"/>
            <a:ext cx="157688" cy="693242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/>
              <a:t>4</a:t>
            </a:r>
            <a:endParaRPr dirty="0"/>
          </a:p>
        </p:txBody>
      </p:sp>
      <p:sp>
        <p:nvSpPr>
          <p:cNvPr id="62" name="object 39"/>
          <p:cNvSpPr/>
          <p:nvPr/>
        </p:nvSpPr>
        <p:spPr>
          <a:xfrm>
            <a:off x="203232" y="4490413"/>
            <a:ext cx="144229" cy="162119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/>
              <a:t>5</a:t>
            </a:r>
            <a:endParaRPr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440370" y="5347597"/>
            <a:ext cx="4192408" cy="488107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Содействие развитию инфраструктуры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отдыха и оздоровления молодежи</a:t>
            </a:r>
          </a:p>
        </p:txBody>
      </p:sp>
      <p:sp>
        <p:nvSpPr>
          <p:cNvPr id="64" name="object 39"/>
          <p:cNvSpPr/>
          <p:nvPr/>
        </p:nvSpPr>
        <p:spPr>
          <a:xfrm>
            <a:off x="190302" y="4830624"/>
            <a:ext cx="148798" cy="414512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6</a:t>
            </a:r>
            <a:endParaRPr dirty="0"/>
          </a:p>
        </p:txBody>
      </p:sp>
      <p:sp>
        <p:nvSpPr>
          <p:cNvPr id="65" name="object 39"/>
          <p:cNvSpPr/>
          <p:nvPr/>
        </p:nvSpPr>
        <p:spPr>
          <a:xfrm>
            <a:off x="186976" y="5355148"/>
            <a:ext cx="148798" cy="414512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/>
              <a:t>7</a:t>
            </a:r>
            <a:endParaRPr dirty="0"/>
          </a:p>
        </p:txBody>
      </p:sp>
      <p:sp>
        <p:nvSpPr>
          <p:cNvPr id="66" name="object 39"/>
          <p:cNvSpPr/>
          <p:nvPr/>
        </p:nvSpPr>
        <p:spPr>
          <a:xfrm>
            <a:off x="166352" y="6037573"/>
            <a:ext cx="144229" cy="162119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8</a:t>
            </a:r>
            <a:endParaRPr dirty="0"/>
          </a:p>
        </p:txBody>
      </p:sp>
      <p:sp>
        <p:nvSpPr>
          <p:cNvPr id="67" name="object 39"/>
          <p:cNvSpPr/>
          <p:nvPr/>
        </p:nvSpPr>
        <p:spPr>
          <a:xfrm>
            <a:off x="142627" y="6385302"/>
            <a:ext cx="138829" cy="342086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9</a:t>
            </a:r>
            <a:endParaRPr dirty="0"/>
          </a:p>
        </p:txBody>
      </p:sp>
      <p:sp>
        <p:nvSpPr>
          <p:cNvPr id="68" name="object 18"/>
          <p:cNvSpPr txBox="1"/>
          <p:nvPr/>
        </p:nvSpPr>
        <p:spPr>
          <a:xfrm>
            <a:off x="5230285" y="3631174"/>
            <a:ext cx="3272032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just"/>
            <a:r>
              <a:rPr lang="ru-RU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мероприятий с учетом системы ключевых показателей государственной молодежной политики в регионе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5211235" y="2325634"/>
            <a:ext cx="3393663" cy="395774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lvl="0" algn="just"/>
            <a:r>
              <a:rPr lang="ru-RU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Участие во Всероссийском конкурсе молодежных проектов </a:t>
            </a:r>
            <a:r>
              <a:rPr lang="ru-RU" dirty="0" err="1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Росмолодежи</a:t>
            </a:r>
            <a:endParaRPr lang="ru-RU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5169470" y="2804141"/>
            <a:ext cx="3436388" cy="734328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lvl="0" algn="just"/>
            <a:r>
              <a:rPr lang="ru-RU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Организация не менее двух обучающих семинаров для специалистов, ответственных </a:t>
            </a:r>
            <a:endParaRPr lang="ru-RU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реализацию молодежной политики </a:t>
            </a:r>
            <a:endParaRPr lang="ru-RU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муниципальных образованиях</a:t>
            </a:r>
          </a:p>
        </p:txBody>
      </p:sp>
      <p:sp>
        <p:nvSpPr>
          <p:cNvPr id="37" name="object 188"/>
          <p:cNvSpPr txBox="1"/>
          <p:nvPr/>
        </p:nvSpPr>
        <p:spPr>
          <a:xfrm>
            <a:off x="5346676" y="5071928"/>
            <a:ext cx="166965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07428" algn="ctr"/>
            <a:r>
              <a:rPr lang="ru-RU" sz="1200" spc="-40" dirty="0" smtClean="0">
                <a:cs typeface="Arial"/>
              </a:rPr>
              <a:t>«Национальная студенческая лига»</a:t>
            </a:r>
            <a:endParaRPr sz="1200" dirty="0">
              <a:cs typeface="Arial"/>
            </a:endParaRPr>
          </a:p>
        </p:txBody>
      </p:sp>
      <p:sp>
        <p:nvSpPr>
          <p:cNvPr id="38" name="object 191"/>
          <p:cNvSpPr txBox="1"/>
          <p:nvPr/>
        </p:nvSpPr>
        <p:spPr>
          <a:xfrm>
            <a:off x="5366959" y="6009404"/>
            <a:ext cx="166965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64142" algn="ctr"/>
            <a:r>
              <a:rPr lang="ru-RU" spc="-31" dirty="0" err="1" smtClean="0">
                <a:cs typeface="Arial"/>
              </a:rPr>
              <a:t>Форумная</a:t>
            </a:r>
            <a:r>
              <a:rPr lang="ru-RU" spc="-31" dirty="0" smtClean="0">
                <a:cs typeface="Arial"/>
              </a:rPr>
              <a:t> молодежная кампания</a:t>
            </a:r>
            <a:endParaRPr dirty="0">
              <a:cs typeface="Arial"/>
            </a:endParaRPr>
          </a:p>
        </p:txBody>
      </p:sp>
      <p:sp>
        <p:nvSpPr>
          <p:cNvPr id="39" name="object 192"/>
          <p:cNvSpPr txBox="1"/>
          <p:nvPr/>
        </p:nvSpPr>
        <p:spPr>
          <a:xfrm>
            <a:off x="5346676" y="4630266"/>
            <a:ext cx="168615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92475" algn="ctr"/>
            <a:r>
              <a:rPr lang="ru-RU" spc="-31" dirty="0" smtClean="0">
                <a:cs typeface="Arial"/>
              </a:rPr>
              <a:t>Дискуссионные клубы «Диалоги на равных»</a:t>
            </a:r>
            <a:endParaRPr dirty="0">
              <a:cs typeface="Arial"/>
            </a:endParaRPr>
          </a:p>
        </p:txBody>
      </p:sp>
      <p:sp>
        <p:nvSpPr>
          <p:cNvPr id="41" name="object 234"/>
          <p:cNvSpPr/>
          <p:nvPr/>
        </p:nvSpPr>
        <p:spPr>
          <a:xfrm>
            <a:off x="5236978" y="6006545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5" h="67945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235"/>
          <p:cNvSpPr/>
          <p:nvPr/>
        </p:nvSpPr>
        <p:spPr>
          <a:xfrm>
            <a:off x="5268951" y="6006545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5" h="67945">
                <a:moveTo>
                  <a:pt x="48856" y="67741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236"/>
          <p:cNvSpPr/>
          <p:nvPr/>
        </p:nvSpPr>
        <p:spPr>
          <a:xfrm>
            <a:off x="5267732" y="6006215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238"/>
          <p:cNvSpPr/>
          <p:nvPr/>
        </p:nvSpPr>
        <p:spPr>
          <a:xfrm>
            <a:off x="5236978" y="5286662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5" h="67944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240"/>
          <p:cNvSpPr/>
          <p:nvPr/>
        </p:nvSpPr>
        <p:spPr>
          <a:xfrm>
            <a:off x="5267731" y="5292432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244"/>
          <p:cNvSpPr/>
          <p:nvPr/>
        </p:nvSpPr>
        <p:spPr>
          <a:xfrm>
            <a:off x="5267732" y="5674036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18"/>
          <p:cNvSpPr txBox="1"/>
          <p:nvPr/>
        </p:nvSpPr>
        <p:spPr>
          <a:xfrm>
            <a:off x="5867400" y="4242436"/>
            <a:ext cx="286206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7870">
              <a:defRPr sz="1400" b="1" spc="30">
                <a:solidFill>
                  <a:schemeClr val="tx2"/>
                </a:solidFill>
                <a:cs typeface="Calibri"/>
              </a:defRPr>
            </a:lvl1pPr>
          </a:lstStyle>
          <a:p>
            <a:r>
              <a:rPr lang="ru-RU" dirty="0"/>
              <a:t>Участие молодежи в проектах</a:t>
            </a:r>
            <a:endParaRPr dirty="0"/>
          </a:p>
        </p:txBody>
      </p:sp>
      <p:sp>
        <p:nvSpPr>
          <p:cNvPr id="81" name="object 188"/>
          <p:cNvSpPr txBox="1"/>
          <p:nvPr/>
        </p:nvSpPr>
        <p:spPr>
          <a:xfrm>
            <a:off x="5366959" y="5542609"/>
            <a:ext cx="166965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07428" algn="ctr"/>
            <a:r>
              <a:rPr lang="ru-RU" sz="1200" spc="-40" dirty="0" smtClean="0">
                <a:cs typeface="Arial"/>
              </a:rPr>
              <a:t>«Россия – страна возможностей»</a:t>
            </a:r>
            <a:endParaRPr sz="1200" dirty="0">
              <a:cs typeface="Arial"/>
            </a:endParaRPr>
          </a:p>
        </p:txBody>
      </p:sp>
      <p:sp>
        <p:nvSpPr>
          <p:cNvPr id="83" name="object 51"/>
          <p:cNvSpPr txBox="1"/>
          <p:nvPr/>
        </p:nvSpPr>
        <p:spPr>
          <a:xfrm>
            <a:off x="7675140" y="5395261"/>
            <a:ext cx="662191" cy="3320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>
              <a:lnSpc>
                <a:spcPts val="2655"/>
              </a:lnSpc>
            </a:pPr>
            <a:r>
              <a:rPr lang="ru-RU" sz="2200" spc="-8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70%</a:t>
            </a:r>
            <a:endParaRPr dirty="0">
              <a:solidFill>
                <a:schemeClr val="tx2">
                  <a:lumMod val="60000"/>
                  <a:lumOff val="4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74" name="object 191"/>
          <p:cNvSpPr txBox="1"/>
          <p:nvPr/>
        </p:nvSpPr>
        <p:spPr>
          <a:xfrm>
            <a:off x="5378313" y="6398722"/>
            <a:ext cx="1669657" cy="1692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64142" algn="ctr"/>
            <a:r>
              <a:rPr lang="ru-RU" spc="-31" dirty="0" smtClean="0">
                <a:cs typeface="Arial"/>
              </a:rPr>
              <a:t>Другие проекты</a:t>
            </a:r>
            <a:endParaRPr dirty="0">
              <a:cs typeface="Arial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48675" y="4910795"/>
            <a:ext cx="1214458" cy="1217122"/>
          </a:xfrm>
          <a:prstGeom prst="ellipse">
            <a:avLst/>
          </a:prstGeom>
          <a:noFill/>
          <a:ln w="762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7"/>
          </p:nvPr>
        </p:nvSpPr>
        <p:spPr>
          <a:xfrm>
            <a:off x="7955904" y="6558111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91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879765" y="2332879"/>
            <a:ext cx="3986054" cy="29321"/>
          </a:xfrm>
          <a:custGeom>
            <a:avLst/>
            <a:gdLst/>
            <a:ahLst/>
            <a:cxnLst/>
            <a:rect l="l" t="t" r="r" b="b"/>
            <a:pathLst>
              <a:path w="7308215">
                <a:moveTo>
                  <a:pt x="0" y="0"/>
                </a:moveTo>
                <a:lnTo>
                  <a:pt x="7307987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2606" y="2332879"/>
            <a:ext cx="3741670" cy="0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89660" y="889488"/>
            <a:ext cx="3787562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800" b="1" spc="100" dirty="0" smtClean="0">
                <a:solidFill>
                  <a:schemeClr val="tx2"/>
                </a:solidFill>
                <a:latin typeface="Calibri"/>
                <a:cs typeface="Calibri"/>
              </a:rPr>
              <a:t>«Содействие </a:t>
            </a:r>
            <a:r>
              <a:rPr lang="ru-RU" sz="1800" b="1" spc="100" dirty="0">
                <a:solidFill>
                  <a:schemeClr val="tx2"/>
                </a:solidFill>
                <a:latin typeface="Calibri"/>
                <a:cs typeface="Calibri"/>
              </a:rPr>
              <a:t>занятости </a:t>
            </a:r>
            <a:r>
              <a:rPr lang="ru-RU" sz="1800" b="1" spc="100" dirty="0" smtClean="0">
                <a:solidFill>
                  <a:schemeClr val="tx2"/>
                </a:solidFill>
                <a:latin typeface="Calibri"/>
                <a:cs typeface="Calibri"/>
              </a:rPr>
              <a:t>женщин –  </a:t>
            </a:r>
            <a:r>
              <a:rPr lang="ru-RU" sz="1800" b="1" spc="100" dirty="0">
                <a:solidFill>
                  <a:schemeClr val="tx2"/>
                </a:solidFill>
                <a:latin typeface="Calibri"/>
                <a:cs typeface="Calibri"/>
              </a:rPr>
              <a:t>создание условий дошкольного образования для детей </a:t>
            </a:r>
            <a:endParaRPr lang="ru-RU" sz="1800" b="1" spc="100" dirty="0" smtClean="0">
              <a:solidFill>
                <a:schemeClr val="tx2"/>
              </a:solidFill>
              <a:latin typeface="Calibri"/>
              <a:cs typeface="Calibri"/>
            </a:endParaRPr>
          </a:p>
          <a:p>
            <a:pPr marL="7870" algn="ctr"/>
            <a:r>
              <a:rPr lang="ru-RU" sz="1800" b="1" spc="100" dirty="0" smtClean="0">
                <a:solidFill>
                  <a:schemeClr val="tx2"/>
                </a:solidFill>
                <a:latin typeface="Calibri"/>
                <a:cs typeface="Calibri"/>
              </a:rPr>
              <a:t>в </a:t>
            </a:r>
            <a:r>
              <a:rPr lang="ru-RU" sz="1800" b="1" spc="100" dirty="0">
                <a:solidFill>
                  <a:schemeClr val="tx2"/>
                </a:solidFill>
                <a:latin typeface="Calibri"/>
                <a:cs typeface="Calibri"/>
              </a:rPr>
              <a:t>возрасте до </a:t>
            </a:r>
            <a:r>
              <a:rPr lang="ru-RU" sz="1800" b="1" spc="100" dirty="0" smtClean="0">
                <a:solidFill>
                  <a:schemeClr val="tx2"/>
                </a:solidFill>
                <a:latin typeface="Calibri"/>
                <a:cs typeface="Calibri"/>
              </a:rPr>
              <a:t>3-х лет»</a:t>
            </a:r>
          </a:p>
          <a:p>
            <a:pPr marL="7870" algn="ctr"/>
            <a:r>
              <a:rPr lang="ru-RU" sz="1800" spc="15" dirty="0" smtClean="0">
                <a:solidFill>
                  <a:srgbClr val="0067AC"/>
                </a:solidFill>
                <a:cs typeface="Calibri"/>
              </a:rPr>
              <a:t>(в рамках НП </a:t>
            </a:r>
            <a:r>
              <a:rPr lang="ru-RU" sz="1800" spc="15" dirty="0">
                <a:solidFill>
                  <a:srgbClr val="0067AC"/>
                </a:solidFill>
                <a:cs typeface="Calibri"/>
              </a:rPr>
              <a:t>«ДЕМОГРАФИЯ»)</a:t>
            </a:r>
            <a:endParaRPr sz="1800" spc="15" dirty="0">
              <a:solidFill>
                <a:srgbClr val="0067AC"/>
              </a:solidFill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76127" y="395946"/>
            <a:ext cx="68714" cy="7738"/>
          </a:xfrm>
          <a:custGeom>
            <a:avLst/>
            <a:gdLst/>
            <a:ahLst/>
            <a:cxnLst/>
            <a:rect l="l" t="t" r="r" b="b"/>
            <a:pathLst>
              <a:path w="113665" h="12065">
                <a:moveTo>
                  <a:pt x="110858" y="0"/>
                </a:moveTo>
                <a:lnTo>
                  <a:pt x="2641" y="0"/>
                </a:lnTo>
                <a:lnTo>
                  <a:pt x="0" y="2641"/>
                </a:lnTo>
                <a:lnTo>
                  <a:pt x="0" y="9118"/>
                </a:lnTo>
                <a:lnTo>
                  <a:pt x="2641" y="11760"/>
                </a:lnTo>
                <a:lnTo>
                  <a:pt x="110858" y="11760"/>
                </a:lnTo>
                <a:lnTo>
                  <a:pt x="113449" y="9118"/>
                </a:lnTo>
                <a:lnTo>
                  <a:pt x="113449" y="2641"/>
                </a:lnTo>
                <a:lnTo>
                  <a:pt x="1108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76126" y="317826"/>
            <a:ext cx="68714" cy="59458"/>
          </a:xfrm>
          <a:custGeom>
            <a:avLst/>
            <a:gdLst/>
            <a:ahLst/>
            <a:cxnLst/>
            <a:rect l="l" t="t" r="r" b="b"/>
            <a:pathLst>
              <a:path w="113665" h="92709">
                <a:moveTo>
                  <a:pt x="110858" y="0"/>
                </a:moveTo>
                <a:lnTo>
                  <a:pt x="2641" y="0"/>
                </a:lnTo>
                <a:lnTo>
                  <a:pt x="0" y="2641"/>
                </a:lnTo>
                <a:lnTo>
                  <a:pt x="0" y="89522"/>
                </a:lnTo>
                <a:lnTo>
                  <a:pt x="2641" y="92163"/>
                </a:lnTo>
                <a:lnTo>
                  <a:pt x="110858" y="92163"/>
                </a:lnTo>
                <a:lnTo>
                  <a:pt x="113449" y="89522"/>
                </a:lnTo>
                <a:lnTo>
                  <a:pt x="113449" y="80403"/>
                </a:lnTo>
                <a:lnTo>
                  <a:pt x="11760" y="80403"/>
                </a:lnTo>
                <a:lnTo>
                  <a:pt x="11760" y="11760"/>
                </a:lnTo>
                <a:lnTo>
                  <a:pt x="113449" y="11760"/>
                </a:lnTo>
                <a:lnTo>
                  <a:pt x="113449" y="2641"/>
                </a:lnTo>
                <a:lnTo>
                  <a:pt x="110858" y="0"/>
                </a:lnTo>
                <a:close/>
              </a:path>
              <a:path w="113665" h="92709">
                <a:moveTo>
                  <a:pt x="113449" y="11760"/>
                </a:moveTo>
                <a:lnTo>
                  <a:pt x="101688" y="11760"/>
                </a:lnTo>
                <a:lnTo>
                  <a:pt x="101688" y="80403"/>
                </a:lnTo>
                <a:lnTo>
                  <a:pt x="113449" y="80403"/>
                </a:lnTo>
                <a:lnTo>
                  <a:pt x="113449" y="117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9679" y="371326"/>
            <a:ext cx="6180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1688" y="0"/>
                </a:lnTo>
              </a:path>
            </a:pathLst>
          </a:custGeom>
          <a:ln w="63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81456" y="325714"/>
            <a:ext cx="0" cy="43982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9679" y="323678"/>
            <a:ext cx="6180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1688" y="0"/>
                </a:lnTo>
              </a:path>
            </a:pathLst>
          </a:custGeom>
          <a:ln w="76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39376" y="325364"/>
            <a:ext cx="0" cy="44390"/>
          </a:xfrm>
          <a:custGeom>
            <a:avLst/>
            <a:gdLst/>
            <a:ahLst/>
            <a:cxnLst/>
            <a:rect l="l" t="t" r="r" b="b"/>
            <a:pathLst>
              <a:path h="69215">
                <a:moveTo>
                  <a:pt x="0" y="0"/>
                </a:moveTo>
                <a:lnTo>
                  <a:pt x="0" y="68643"/>
                </a:lnTo>
              </a:path>
            </a:pathLst>
          </a:custGeom>
          <a:ln w="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26"/>
          <p:cNvSpPr/>
          <p:nvPr/>
        </p:nvSpPr>
        <p:spPr>
          <a:xfrm>
            <a:off x="4495800" y="749736"/>
            <a:ext cx="34116" cy="5955864"/>
          </a:xfrm>
          <a:custGeom>
            <a:avLst/>
            <a:gdLst/>
            <a:ahLst/>
            <a:cxnLst/>
            <a:rect l="l" t="t" r="r" b="b"/>
            <a:pathLst>
              <a:path h="1253489">
                <a:moveTo>
                  <a:pt x="0" y="0"/>
                </a:moveTo>
                <a:lnTo>
                  <a:pt x="0" y="1253083"/>
                </a:lnTo>
              </a:path>
            </a:pathLst>
          </a:custGeom>
          <a:ln w="12700">
            <a:solidFill>
              <a:srgbClr val="D6D9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18"/>
          <p:cNvSpPr txBox="1"/>
          <p:nvPr/>
        </p:nvSpPr>
        <p:spPr>
          <a:xfrm>
            <a:off x="5120641" y="991974"/>
            <a:ext cx="378756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800" b="1" spc="100" dirty="0" smtClean="0">
                <a:solidFill>
                  <a:schemeClr val="tx2"/>
                </a:solidFill>
                <a:latin typeface="Calibri"/>
                <a:cs typeface="Calibri"/>
              </a:rPr>
              <a:t>«Современная школа»</a:t>
            </a:r>
          </a:p>
          <a:p>
            <a:pPr marL="7870" algn="ctr"/>
            <a:r>
              <a:rPr lang="ru-RU" sz="1800" spc="15" dirty="0">
                <a:solidFill>
                  <a:srgbClr val="0067AC"/>
                </a:solidFill>
                <a:cs typeface="Calibri"/>
              </a:rPr>
              <a:t>(в рамках НП «ОБРАЗОВАНИЕ»)</a:t>
            </a:r>
            <a:endParaRPr sz="1800" spc="15" dirty="0">
              <a:solidFill>
                <a:srgbClr val="0067AC"/>
              </a:solidFill>
              <a:cs typeface="Calibri"/>
            </a:endParaRPr>
          </a:p>
        </p:txBody>
      </p:sp>
      <p:sp>
        <p:nvSpPr>
          <p:cNvPr id="54" name="object 18"/>
          <p:cNvSpPr txBox="1"/>
          <p:nvPr/>
        </p:nvSpPr>
        <p:spPr>
          <a:xfrm>
            <a:off x="526203" y="122816"/>
            <a:ext cx="83820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800" b="1" spc="100" dirty="0">
                <a:solidFill>
                  <a:srgbClr val="0067AC"/>
                </a:solidFill>
                <a:latin typeface="Calibri"/>
                <a:cs typeface="Calibri"/>
              </a:rPr>
              <a:t>СТРОИТЕЛЬСТВО ОБРАЗОВАТЕЛЬНЫХ ОРГАНИЗАЦИЙ В РАМКАХ РЕГИОНАЛЬНЫХ ПРОЕКТОВ</a:t>
            </a:r>
            <a:endParaRPr sz="1800" b="1" spc="100" dirty="0">
              <a:solidFill>
                <a:srgbClr val="0067AC"/>
              </a:solidFill>
              <a:latin typeface="Calibri"/>
              <a:cs typeface="Calibri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41484" y="2503252"/>
            <a:ext cx="4138385" cy="1780768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u="sng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г.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ввод в эксплуатацию 15 детских садов </a:t>
            </a:r>
            <a:r>
              <a:rPr lang="ru-RU" sz="140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2900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мест: </a:t>
            </a:r>
            <a:endParaRPr lang="ru-RU"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9 ДОУ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г.Чебоксары </a:t>
            </a:r>
          </a:p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ДОУ в Комсомольском районе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ДОУ Чебоксарском районе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ДОУ 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Цивильском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районе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ДОУ в г. Канаш 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 ДОУ 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Новочебоксарск </a:t>
            </a:r>
          </a:p>
        </p:txBody>
      </p:sp>
      <p:sp>
        <p:nvSpPr>
          <p:cNvPr id="56" name="Прямоугольник 55"/>
          <p:cNvSpPr/>
          <p:nvPr/>
        </p:nvSpPr>
        <p:spPr>
          <a:xfrm>
            <a:off x="328119" y="4946847"/>
            <a:ext cx="4151750" cy="1780768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u="sng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г.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ввод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эксплуатацию 9 детских садов на 1740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мест: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 ДОУ в г. Чебоксары 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ДОУ в </a:t>
            </a:r>
            <a:r>
              <a:rPr lang="ru-RU" sz="1400" dirty="0" err="1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Аликовском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районе 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ДОУ в Мариинско-Посадском районе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ДОУ 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Цивильском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районе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ДОУ в г. Новочебоксарск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1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ДОУ в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Козловском районе</a:t>
            </a:r>
            <a:endParaRPr lang="ru-RU"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870240" y="2503252"/>
            <a:ext cx="3878797" cy="488107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u="sng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2019–2025 гг.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планируется построить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реконструировать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21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школу на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11 658 мест</a:t>
            </a:r>
            <a:endParaRPr lang="ru-RU"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648200" y="5571162"/>
            <a:ext cx="4419602" cy="1134437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u="sng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ru-RU" sz="1400" u="sng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  <a:r>
              <a:rPr lang="ru-RU" dirty="0" smtClean="0"/>
              <a:t>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 в эксплуатацию</a:t>
            </a:r>
            <a:endParaRPr lang="ru-RU"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школы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108 мест в д.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Кашмаши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Моргаушского района,</a:t>
            </a:r>
          </a:p>
          <a:p>
            <a:pPr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400" dirty="0" err="1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пристроя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120 мест к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Шыгырданской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СОШ в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с.Шыгырдан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Батыревского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района</a:t>
            </a:r>
            <a:endParaRPr lang="ru-RU"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717203" y="3181468"/>
            <a:ext cx="4350598" cy="2165489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u="sng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г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– ввод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эксплуатацию 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школы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1100 мест в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мкр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«Волжский-3»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г.Чебоксары </a:t>
            </a:r>
            <a:endParaRPr lang="ru-RU"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школы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300 мест в г. Ядрин.</a:t>
            </a:r>
          </a:p>
          <a:p>
            <a:pPr algn="just"/>
            <a:endParaRPr lang="ru-RU" dirty="0"/>
          </a:p>
          <a:p>
            <a:pPr algn="just"/>
            <a:r>
              <a:rPr lang="ru-RU" sz="1400" u="sng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г.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 в эксплуатацию 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школы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1600 мест в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мкр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«Новый город» г.Чебоксары </a:t>
            </a: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школы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165 мест в д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Байгулово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Козловского района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76127" y="4295015"/>
            <a:ext cx="3878797" cy="488107"/>
          </a:xfrm>
          <a:prstGeom prst="rect">
            <a:avLst/>
          </a:prstGeom>
        </p:spPr>
        <p:txBody>
          <a:bodyPr wrap="square" lIns="56665" tIns="28333" rIns="56665" bIns="28333">
            <a:spAutoFit/>
          </a:bodyPr>
          <a:lstStyle/>
          <a:p>
            <a:pPr algn="just"/>
            <a:r>
              <a:rPr lang="ru-RU" sz="1400" u="sng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г.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ввод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эксплуатацию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 ДОУ на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мест в г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Чебоксары</a:t>
            </a:r>
            <a:endParaRPr lang="ru-RU"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8054341" y="6620960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96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Овал 37"/>
          <p:cNvSpPr/>
          <p:nvPr/>
        </p:nvSpPr>
        <p:spPr>
          <a:xfrm>
            <a:off x="4907456" y="2652181"/>
            <a:ext cx="1092575" cy="1113814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70222" y="69404"/>
            <a:ext cx="7960908" cy="848761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5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Региональные проекты в рамках национального проекта «Образование»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56433" y="1278748"/>
            <a:ext cx="3731305" cy="122173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946267" y="1653229"/>
            <a:ext cx="2257209" cy="690852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Современная школа</a:t>
            </a:r>
          </a:p>
        </p:txBody>
      </p:sp>
      <p:pic>
        <p:nvPicPr>
          <p:cNvPr id="1026" name="Picture 2" descr="Картинки по запросу современная школа иконка 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96" y="1337799"/>
            <a:ext cx="1049909" cy="111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656433" y="2598221"/>
            <a:ext cx="3731305" cy="122173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946267" y="2853270"/>
            <a:ext cx="2257209" cy="690852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Успех </a:t>
            </a:r>
          </a:p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каждого ребенка</a:t>
            </a:r>
          </a:p>
        </p:txBody>
      </p:sp>
      <p:pic>
        <p:nvPicPr>
          <p:cNvPr id="1030" name="Picture 6" descr="Картинки по запросу дополнительное образование иконка 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77" y="2632626"/>
            <a:ext cx="1143411" cy="1132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Овал 14"/>
          <p:cNvSpPr/>
          <p:nvPr/>
        </p:nvSpPr>
        <p:spPr>
          <a:xfrm>
            <a:off x="978892" y="2972701"/>
            <a:ext cx="460655" cy="45629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56433" y="3917694"/>
            <a:ext cx="3731305" cy="122173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946267" y="4183135"/>
            <a:ext cx="2257209" cy="690852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Поддержка семей, имеющих детей</a:t>
            </a:r>
          </a:p>
        </p:txBody>
      </p:sp>
      <p:pic>
        <p:nvPicPr>
          <p:cNvPr id="1032" name="Picture 8" descr="Похожее изображение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22" y="3978780"/>
            <a:ext cx="1036474" cy="1099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656433" y="5237166"/>
            <a:ext cx="3731305" cy="122173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1824012" y="5391143"/>
            <a:ext cx="2501719" cy="1006670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Цифровая образовательная среда</a:t>
            </a:r>
          </a:p>
        </p:txBody>
      </p:sp>
      <p:sp>
        <p:nvSpPr>
          <p:cNvPr id="19" name="AutoShape 10" descr="Картинки по запросу цифровая образовательная среда иконка png"/>
          <p:cNvSpPr>
            <a:spLocks noChangeAspect="1" noChangeArrowheads="1"/>
          </p:cNvSpPr>
          <p:nvPr/>
        </p:nvSpPr>
        <p:spPr bwMode="auto">
          <a:xfrm>
            <a:off x="94050" y="-92648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AutoShape 12" descr="Картинки по запросу цифровая образовательная среда иконка png"/>
          <p:cNvSpPr>
            <a:spLocks noChangeAspect="1" noChangeArrowheads="1"/>
          </p:cNvSpPr>
          <p:nvPr/>
        </p:nvSpPr>
        <p:spPr bwMode="auto">
          <a:xfrm>
            <a:off x="186181" y="5091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AutoShape 14" descr="Картинки по запросу цифровая образовательная среда иконка png"/>
          <p:cNvSpPr>
            <a:spLocks noChangeAspect="1" noChangeArrowheads="1"/>
          </p:cNvSpPr>
          <p:nvPr/>
        </p:nvSpPr>
        <p:spPr bwMode="auto">
          <a:xfrm>
            <a:off x="278312" y="102829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5" name="AutoShape 16" descr="Картинки по запросу цифровая образовательная среда иконка png"/>
          <p:cNvSpPr>
            <a:spLocks noChangeAspect="1" noChangeArrowheads="1"/>
          </p:cNvSpPr>
          <p:nvPr/>
        </p:nvSpPr>
        <p:spPr bwMode="auto">
          <a:xfrm>
            <a:off x="370443" y="200568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18" descr="Картинки по запросу цифровая образовательная среда иконка png"/>
          <p:cNvSpPr>
            <a:spLocks noChangeAspect="1" noChangeArrowheads="1"/>
          </p:cNvSpPr>
          <p:nvPr/>
        </p:nvSpPr>
        <p:spPr bwMode="auto">
          <a:xfrm>
            <a:off x="462574" y="298307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096" y="5294881"/>
            <a:ext cx="1049909" cy="1113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Прямоугольник 34"/>
          <p:cNvSpPr/>
          <p:nvPr/>
        </p:nvSpPr>
        <p:spPr>
          <a:xfrm>
            <a:off x="4848393" y="1278748"/>
            <a:ext cx="3731305" cy="122173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6138227" y="1653229"/>
            <a:ext cx="2257209" cy="375034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Учитель будущего</a:t>
            </a:r>
          </a:p>
        </p:txBody>
      </p:sp>
      <p:sp>
        <p:nvSpPr>
          <p:cNvPr id="32" name="AutoShape 31" descr="Картинки по запросу teacher  icon png"/>
          <p:cNvSpPr>
            <a:spLocks noChangeAspect="1" noChangeArrowheads="1"/>
          </p:cNvSpPr>
          <p:nvPr/>
        </p:nvSpPr>
        <p:spPr bwMode="auto">
          <a:xfrm>
            <a:off x="554705" y="396045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4848393" y="2598221"/>
            <a:ext cx="3731305" cy="122173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48" name="TextBox 47"/>
          <p:cNvSpPr txBox="1"/>
          <p:nvPr/>
        </p:nvSpPr>
        <p:spPr>
          <a:xfrm>
            <a:off x="6119562" y="2868752"/>
            <a:ext cx="2257209" cy="690852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Молодые профессионалы</a:t>
            </a:r>
          </a:p>
        </p:txBody>
      </p:sp>
      <p:sp>
        <p:nvSpPr>
          <p:cNvPr id="51" name="Прямоугольник 50"/>
          <p:cNvSpPr/>
          <p:nvPr/>
        </p:nvSpPr>
        <p:spPr>
          <a:xfrm>
            <a:off x="4848393" y="3917694"/>
            <a:ext cx="3731305" cy="122173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5951715" y="4183135"/>
            <a:ext cx="2592903" cy="690852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Новые возможности </a:t>
            </a:r>
          </a:p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для каждого</a:t>
            </a:r>
          </a:p>
        </p:txBody>
      </p:sp>
      <p:pic>
        <p:nvPicPr>
          <p:cNvPr id="1061" name="Picture 37" descr="Картинки по запросу повышение квалификации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383" y="1304605"/>
            <a:ext cx="1092575" cy="1159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AutoShape 39" descr="Картинки по запросу профессиональное образование иконка png"/>
          <p:cNvSpPr>
            <a:spLocks noChangeAspect="1" noChangeArrowheads="1"/>
          </p:cNvSpPr>
          <p:nvPr/>
        </p:nvSpPr>
        <p:spPr bwMode="auto">
          <a:xfrm>
            <a:off x="646836" y="493784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4" name="AutoShape 41" descr="Картинки по запросу профессиональное образование иконка png"/>
          <p:cNvSpPr>
            <a:spLocks noChangeAspect="1" noChangeArrowheads="1"/>
          </p:cNvSpPr>
          <p:nvPr/>
        </p:nvSpPr>
        <p:spPr bwMode="auto">
          <a:xfrm>
            <a:off x="738967" y="591523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4848393" y="5237166"/>
            <a:ext cx="3731305" cy="1221734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665" tIns="28333" rIns="56665" bIns="28333"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5951715" y="5502607"/>
            <a:ext cx="2592903" cy="690852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Социальная </a:t>
            </a:r>
          </a:p>
          <a:p>
            <a:pPr algn="ctr"/>
            <a:r>
              <a:rPr lang="ru-RU" sz="2000" b="1" dirty="0">
                <a:solidFill>
                  <a:schemeClr val="tx2"/>
                </a:solidFill>
                <a:cs typeface="Arial" pitchFamily="34" charset="0"/>
              </a:rPr>
              <a:t>активность</a:t>
            </a:r>
          </a:p>
        </p:txBody>
      </p:sp>
      <p:pic>
        <p:nvPicPr>
          <p:cNvPr id="59" name="Picture 5" descr="ÐÐ°ÑÑÐ¸Ð½ÐºÐ¸ Ð¿Ð¾ Ð·Ð°Ð¿ÑÐ¾ÑÑ Ð¸Ð½Ð¶ÐµÐ½ÐµÑ Ð¸ÐºÐ¾Ð½ÐºÐ°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117" y="2783940"/>
            <a:ext cx="811106" cy="86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AutoShape 45" descr="Картинки по запросу карьерная лестница иконка png"/>
          <p:cNvSpPr>
            <a:spLocks noChangeAspect="1" noChangeArrowheads="1"/>
          </p:cNvSpPr>
          <p:nvPr/>
        </p:nvSpPr>
        <p:spPr bwMode="auto">
          <a:xfrm>
            <a:off x="831098" y="689262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711" y="3970521"/>
            <a:ext cx="1044260" cy="1107821"/>
          </a:xfrm>
          <a:prstGeom prst="rect">
            <a:avLst/>
          </a:prstGeom>
        </p:spPr>
      </p:pic>
      <p:pic>
        <p:nvPicPr>
          <p:cNvPr id="1075" name="Picture 51" descr="Похожее изображение"/>
          <p:cNvPicPr>
            <a:picLocks noChangeAspect="1" noChangeArrowheads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739" y="5320369"/>
            <a:ext cx="1022219" cy="107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object 184"/>
          <p:cNvSpPr txBox="1"/>
          <p:nvPr/>
        </p:nvSpPr>
        <p:spPr>
          <a:xfrm>
            <a:off x="2362200" y="927427"/>
            <a:ext cx="450424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>
              <a:lnSpc>
                <a:spcPct val="100000"/>
              </a:lnSpc>
              <a:defRPr sz="1050" b="1" spc="15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pPr algn="ctr"/>
            <a:r>
              <a:rPr sz="1400" spc="0" dirty="0"/>
              <a:t>СРОКИ </a:t>
            </a:r>
            <a:r>
              <a:rPr sz="1400" spc="0" dirty="0" smtClean="0"/>
              <a:t>РЕАЛИЗАЦИИ: </a:t>
            </a:r>
            <a:r>
              <a:rPr sz="1400" spc="0" dirty="0"/>
              <a:t>01.01.2019 – 31.12.2024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8018838" y="6629400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955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 txBox="1"/>
          <p:nvPr/>
        </p:nvSpPr>
        <p:spPr>
          <a:xfrm>
            <a:off x="666664" y="1435307"/>
            <a:ext cx="383247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defTabSz="914369">
              <a:defRPr sz="2000" b="1" spc="30">
                <a:solidFill>
                  <a:srgbClr val="008080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pPr algn="ctr"/>
            <a:r>
              <a:rPr sz="1400" dirty="0">
                <a:solidFill>
                  <a:schemeClr val="tx2"/>
                </a:solidFill>
              </a:rPr>
              <a:t>ПОКАЗАТЕЛ</a:t>
            </a:r>
            <a:r>
              <a:rPr lang="ru-RU" sz="1400" dirty="0">
                <a:solidFill>
                  <a:schemeClr val="tx2"/>
                </a:solidFill>
              </a:rPr>
              <a:t>И ПРОЕКТА НА 2019 ГОД</a:t>
            </a:r>
            <a:endParaRPr sz="1400" dirty="0">
              <a:solidFill>
                <a:schemeClr val="tx2"/>
              </a:solidFill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8701" y="3163148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5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0674" y="3163148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5">
                <a:moveTo>
                  <a:pt x="48856" y="67741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9455" y="3162817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98124" y="2474545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4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30097" y="2347472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4">
                <a:moveTo>
                  <a:pt x="48856" y="67741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284904" y="548941"/>
            <a:ext cx="3741670" cy="0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"/>
          <p:cNvSpPr txBox="1"/>
          <p:nvPr/>
        </p:nvSpPr>
        <p:spPr>
          <a:xfrm>
            <a:off x="759656" y="1726951"/>
            <a:ext cx="3888544" cy="15388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 smtClean="0"/>
              <a:t>общеобразовательных </a:t>
            </a:r>
            <a:r>
              <a:rPr lang="ru-RU" dirty="0"/>
              <a:t>организаций, расположенных в сельской местности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малых городах, обновивших материально-техническую базу для реализации основных и дополнительных общеобразовательных программ цифрового, естественнонаучного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гуманитарного профилей</a:t>
            </a:r>
          </a:p>
        </p:txBody>
      </p:sp>
      <p:sp>
        <p:nvSpPr>
          <p:cNvPr id="230" name="object 22"/>
          <p:cNvSpPr txBox="1"/>
          <p:nvPr/>
        </p:nvSpPr>
        <p:spPr>
          <a:xfrm>
            <a:off x="759656" y="3429000"/>
            <a:ext cx="3888544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обучающихся, охваченных основными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дополнительными </a:t>
            </a:r>
            <a:r>
              <a:rPr lang="ru-RU" dirty="0" smtClean="0"/>
              <a:t>общеобразовательными </a:t>
            </a:r>
            <a:r>
              <a:rPr lang="ru-RU" dirty="0"/>
              <a:t>программами цифрового, естественнонаучного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гуманитарного профилей </a:t>
            </a:r>
          </a:p>
        </p:txBody>
      </p:sp>
      <p:sp>
        <p:nvSpPr>
          <p:cNvPr id="231" name="object 22"/>
          <p:cNvSpPr txBox="1"/>
          <p:nvPr/>
        </p:nvSpPr>
        <p:spPr>
          <a:xfrm>
            <a:off x="759656" y="4611389"/>
            <a:ext cx="3973314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 smtClean="0"/>
              <a:t>организаций, </a:t>
            </a:r>
            <a:r>
              <a:rPr lang="ru-RU" dirty="0"/>
              <a:t>осуществляющих образовательную деятельность исключительно по адаптированным общеобразовательным программам, </a:t>
            </a:r>
            <a:r>
              <a:rPr lang="ru-RU" dirty="0" smtClean="0"/>
              <a:t>обновивших материально-техническую базу</a:t>
            </a:r>
            <a:endParaRPr lang="ru-RU" dirty="0"/>
          </a:p>
        </p:txBody>
      </p:sp>
      <p:sp>
        <p:nvSpPr>
          <p:cNvPr id="238" name="object 22"/>
          <p:cNvSpPr txBox="1"/>
          <p:nvPr/>
        </p:nvSpPr>
        <p:spPr>
          <a:xfrm>
            <a:off x="5027547" y="1789285"/>
            <a:ext cx="4054502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 smtClean="0"/>
              <a:t>Апробация методологии </a:t>
            </a:r>
            <a:r>
              <a:rPr lang="ru-RU" dirty="0"/>
              <a:t>наставничества обучающихся общеобразовательных организаций, в том числе с применением лучших практик обмена опытом </a:t>
            </a:r>
            <a:r>
              <a:rPr lang="ru-RU" dirty="0" smtClean="0"/>
              <a:t>и </a:t>
            </a:r>
            <a:r>
              <a:rPr lang="ru-RU" dirty="0"/>
              <a:t>привлечением представителей работодателей к этой деятельности</a:t>
            </a:r>
          </a:p>
        </p:txBody>
      </p:sp>
      <p:sp>
        <p:nvSpPr>
          <p:cNvPr id="240" name="object 22"/>
          <p:cNvSpPr txBox="1"/>
          <p:nvPr/>
        </p:nvSpPr>
        <p:spPr>
          <a:xfrm>
            <a:off x="5027547" y="2974949"/>
            <a:ext cx="4038414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 smtClean="0"/>
              <a:t>Апробация </a:t>
            </a:r>
            <a:r>
              <a:rPr lang="ru-RU" dirty="0"/>
              <a:t>создания условий для психологического сопровождения обучающихся общеобразовательных организаций, расположенных на территории Чувашской Республики</a:t>
            </a:r>
          </a:p>
        </p:txBody>
      </p:sp>
      <p:sp>
        <p:nvSpPr>
          <p:cNvPr id="241" name="object 22"/>
          <p:cNvSpPr txBox="1"/>
          <p:nvPr/>
        </p:nvSpPr>
        <p:spPr>
          <a:xfrm>
            <a:off x="5037071" y="4012951"/>
            <a:ext cx="4044978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Внедрение системы повышения квалификации учителей предметной области «Технология</a:t>
            </a:r>
            <a:r>
              <a:rPr lang="ru-RU" dirty="0" smtClean="0"/>
              <a:t>» на </a:t>
            </a:r>
            <a:r>
              <a:rPr lang="ru-RU" dirty="0"/>
              <a:t>базе детских технопарков «</a:t>
            </a:r>
            <a:r>
              <a:rPr lang="ru-RU" dirty="0" err="1"/>
              <a:t>Кванториум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262" name="object 22"/>
          <p:cNvSpPr txBox="1"/>
          <p:nvPr/>
        </p:nvSpPr>
        <p:spPr>
          <a:xfrm>
            <a:off x="5043635" y="4839989"/>
            <a:ext cx="4038414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 smtClean="0"/>
              <a:t>Апробация методологии </a:t>
            </a:r>
            <a:r>
              <a:rPr lang="ru-RU" dirty="0"/>
              <a:t>и </a:t>
            </a:r>
            <a:r>
              <a:rPr lang="ru-RU" dirty="0" smtClean="0"/>
              <a:t>критериев </a:t>
            </a:r>
            <a:r>
              <a:rPr lang="ru-RU" dirty="0"/>
              <a:t>оценки качества общего образования в общеобразовательных организациях Чувашской Республики на основе практики международных исследований качества подготовки обучающихся</a:t>
            </a:r>
          </a:p>
        </p:txBody>
      </p:sp>
      <p:sp>
        <p:nvSpPr>
          <p:cNvPr id="269" name="object 120"/>
          <p:cNvSpPr txBox="1"/>
          <p:nvPr/>
        </p:nvSpPr>
        <p:spPr>
          <a:xfrm>
            <a:off x="4748163" y="1814983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dirty="0"/>
              <a:t>1.</a:t>
            </a:r>
            <a:endParaRPr lang="ru-RU" dirty="0"/>
          </a:p>
          <a:p>
            <a:endParaRPr dirty="0"/>
          </a:p>
        </p:txBody>
      </p:sp>
      <p:sp>
        <p:nvSpPr>
          <p:cNvPr id="270" name="object 120"/>
          <p:cNvSpPr txBox="1"/>
          <p:nvPr/>
        </p:nvSpPr>
        <p:spPr>
          <a:xfrm>
            <a:off x="4732970" y="2991355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lang="ru-RU" dirty="0"/>
              <a:t>2</a:t>
            </a:r>
            <a:r>
              <a:rPr dirty="0"/>
              <a:t>.</a:t>
            </a:r>
            <a:endParaRPr lang="ru-RU" dirty="0"/>
          </a:p>
          <a:p>
            <a:endParaRPr dirty="0"/>
          </a:p>
        </p:txBody>
      </p:sp>
      <p:sp>
        <p:nvSpPr>
          <p:cNvPr id="271" name="object 120"/>
          <p:cNvSpPr txBox="1"/>
          <p:nvPr/>
        </p:nvSpPr>
        <p:spPr>
          <a:xfrm>
            <a:off x="4742628" y="4012951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/>
          <a:p>
            <a:pPr marL="41275">
              <a:lnSpc>
                <a:spcPct val="100000"/>
              </a:lnSpc>
            </a:pPr>
            <a:r>
              <a:rPr lang="ru-RU" sz="1200" dirty="0">
                <a:solidFill>
                  <a:srgbClr val="46556D"/>
                </a:solidFill>
                <a:latin typeface="Calibri"/>
                <a:cs typeface="Calibri"/>
              </a:rPr>
              <a:t>3</a:t>
            </a:r>
            <a:r>
              <a:rPr sz="1200" dirty="0">
                <a:solidFill>
                  <a:srgbClr val="46556D"/>
                </a:solidFill>
                <a:latin typeface="Calibri"/>
                <a:cs typeface="Calibri"/>
              </a:rPr>
              <a:t>.</a:t>
            </a:r>
            <a:endParaRPr lang="ru-RU" sz="1200" dirty="0">
              <a:solidFill>
                <a:srgbClr val="46556D"/>
              </a:solidFill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272" name="object 120"/>
          <p:cNvSpPr txBox="1"/>
          <p:nvPr/>
        </p:nvSpPr>
        <p:spPr>
          <a:xfrm>
            <a:off x="4742628" y="4839989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lang="ru-RU" dirty="0"/>
              <a:t>4</a:t>
            </a:r>
            <a:r>
              <a:rPr dirty="0"/>
              <a:t>.</a:t>
            </a:r>
            <a:endParaRPr lang="ru-RU" dirty="0"/>
          </a:p>
          <a:p>
            <a:endParaRPr dirty="0"/>
          </a:p>
        </p:txBody>
      </p:sp>
      <p:sp>
        <p:nvSpPr>
          <p:cNvPr id="134" name="object 102"/>
          <p:cNvSpPr/>
          <p:nvPr/>
        </p:nvSpPr>
        <p:spPr>
          <a:xfrm>
            <a:off x="152400" y="2175023"/>
            <a:ext cx="490623" cy="531357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ln w="2222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5" name="object 104"/>
          <p:cNvSpPr txBox="1"/>
          <p:nvPr/>
        </p:nvSpPr>
        <p:spPr>
          <a:xfrm>
            <a:off x="159367" y="2317590"/>
            <a:ext cx="48365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ru-RU" sz="1600" b="1" dirty="0" smtClean="0">
                <a:solidFill>
                  <a:schemeClr val="tx2"/>
                </a:solidFill>
                <a:latin typeface="Arial"/>
                <a:cs typeface="Arial"/>
              </a:rPr>
              <a:t>40</a:t>
            </a:r>
            <a:endParaRPr sz="16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36" name="object 102"/>
          <p:cNvSpPr/>
          <p:nvPr/>
        </p:nvSpPr>
        <p:spPr>
          <a:xfrm>
            <a:off x="152400" y="3630845"/>
            <a:ext cx="490623" cy="531357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ln w="2222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7" name="object 104"/>
          <p:cNvSpPr txBox="1"/>
          <p:nvPr/>
        </p:nvSpPr>
        <p:spPr>
          <a:xfrm>
            <a:off x="159367" y="3802162"/>
            <a:ext cx="48365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ru-RU" sz="1200" b="1" dirty="0" smtClean="0">
                <a:solidFill>
                  <a:schemeClr val="tx2"/>
                </a:solidFill>
                <a:latin typeface="Arial"/>
                <a:cs typeface="Arial"/>
              </a:rPr>
              <a:t>1000</a:t>
            </a:r>
            <a:endParaRPr sz="12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38" name="object 102"/>
          <p:cNvSpPr/>
          <p:nvPr/>
        </p:nvSpPr>
        <p:spPr>
          <a:xfrm>
            <a:off x="152400" y="4800600"/>
            <a:ext cx="490623" cy="531357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ln w="2222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9" name="object 104"/>
          <p:cNvSpPr txBox="1"/>
          <p:nvPr/>
        </p:nvSpPr>
        <p:spPr>
          <a:xfrm>
            <a:off x="159367" y="4943167"/>
            <a:ext cx="483656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ru-RU" sz="1400" b="1" dirty="0">
                <a:solidFill>
                  <a:schemeClr val="tx2"/>
                </a:solidFill>
                <a:latin typeface="Arial"/>
                <a:cs typeface="Arial"/>
              </a:rPr>
              <a:t>5</a:t>
            </a:r>
            <a:endParaRPr sz="14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93" name="object 196"/>
          <p:cNvSpPr txBox="1"/>
          <p:nvPr/>
        </p:nvSpPr>
        <p:spPr>
          <a:xfrm>
            <a:off x="228600" y="126751"/>
            <a:ext cx="3633746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400" b="1" spc="100" dirty="0" smtClean="0">
                <a:solidFill>
                  <a:srgbClr val="0067AC"/>
                </a:solidFill>
                <a:latin typeface="Calibri"/>
                <a:cs typeface="Calibri"/>
              </a:rPr>
              <a:t>СОВРЕМЕННАЯ ШКОЛА</a:t>
            </a:r>
            <a:endParaRPr sz="2400" b="1" dirty="0">
              <a:latin typeface="Calibri"/>
              <a:cs typeface="Calibri"/>
            </a:endParaRPr>
          </a:p>
        </p:txBody>
      </p:sp>
      <p:sp>
        <p:nvSpPr>
          <p:cNvPr id="95" name="object 2"/>
          <p:cNvSpPr txBox="1"/>
          <p:nvPr/>
        </p:nvSpPr>
        <p:spPr>
          <a:xfrm>
            <a:off x="220634" y="632936"/>
            <a:ext cx="8622677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ЦЕЛЬ: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вхождение Российской Федерации в число 10 ведущих стран мира по качеству общего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образования* посредством обновления содержания 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технологий преподавания общеобразовательных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программ</a:t>
            </a:r>
            <a:endParaRPr sz="1600" b="1" dirty="0">
              <a:solidFill>
                <a:schemeClr val="tx2">
                  <a:lumMod val="75000"/>
                </a:schemeClr>
              </a:solidFill>
              <a:cs typeface="Arial"/>
            </a:endParaRPr>
          </a:p>
        </p:txBody>
      </p:sp>
      <p:sp>
        <p:nvSpPr>
          <p:cNvPr id="96" name="object 42"/>
          <p:cNvSpPr txBox="1"/>
          <p:nvPr/>
        </p:nvSpPr>
        <p:spPr>
          <a:xfrm>
            <a:off x="5010833" y="1371600"/>
            <a:ext cx="383247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 defTabSz="914369">
              <a:defRPr sz="1400" b="1" spc="30">
                <a:solidFill>
                  <a:schemeClr val="tx2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РЕЗУЛЬТАТЫ ПРОЕКТА НА 2019 ГОД</a:t>
            </a:r>
            <a:endParaRPr dirty="0"/>
          </a:p>
        </p:txBody>
      </p:sp>
      <p:sp>
        <p:nvSpPr>
          <p:cNvPr id="97" name="object 42"/>
          <p:cNvSpPr txBox="1"/>
          <p:nvPr/>
        </p:nvSpPr>
        <p:spPr>
          <a:xfrm>
            <a:off x="428012" y="5867400"/>
            <a:ext cx="383247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 defTabSz="914369">
              <a:defRPr sz="1400" b="1" spc="30">
                <a:solidFill>
                  <a:schemeClr val="tx2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БЮДЖЕТ ПРОЕКТА НА 2019 ГОД</a:t>
            </a:r>
          </a:p>
          <a:p>
            <a:r>
              <a:rPr lang="ru-RU" sz="1800" dirty="0" smtClean="0"/>
              <a:t>1 652,9 </a:t>
            </a:r>
            <a:r>
              <a:rPr lang="ru-RU" sz="1800" dirty="0"/>
              <a:t>млн руб.</a:t>
            </a:r>
            <a:endParaRPr sz="1800" dirty="0"/>
          </a:p>
        </p:txBody>
      </p:sp>
      <p:sp>
        <p:nvSpPr>
          <p:cNvPr id="43" name="object 22"/>
          <p:cNvSpPr txBox="1"/>
          <p:nvPr/>
        </p:nvSpPr>
        <p:spPr>
          <a:xfrm>
            <a:off x="561386" y="6415994"/>
            <a:ext cx="8595554" cy="3658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pPr algn="ctr"/>
            <a:r>
              <a:rPr lang="ru-RU" sz="1000" dirty="0" smtClean="0"/>
              <a:t>* результат</a:t>
            </a:r>
            <a:r>
              <a:rPr lang="en-US" sz="1000" dirty="0" smtClean="0"/>
              <a:t> </a:t>
            </a:r>
            <a:r>
              <a:rPr lang="ru-RU" sz="1000" dirty="0" smtClean="0"/>
              <a:t>определяется по средневзвешенному результату по итогам </a:t>
            </a:r>
            <a:r>
              <a:rPr lang="ru-RU" sz="1000" dirty="0"/>
              <a:t>международных </a:t>
            </a:r>
            <a:r>
              <a:rPr lang="ru-RU" sz="1000" dirty="0" smtClean="0"/>
              <a:t>исследований </a:t>
            </a:r>
          </a:p>
          <a:p>
            <a:pPr algn="ctr"/>
            <a:r>
              <a:rPr lang="en-US" sz="1000" dirty="0" smtClean="0"/>
              <a:t>PISA </a:t>
            </a:r>
            <a:r>
              <a:rPr lang="ru-RU" sz="1000" dirty="0" smtClean="0"/>
              <a:t>(основной показатель), </a:t>
            </a:r>
            <a:r>
              <a:rPr lang="en-US" sz="1000" dirty="0" smtClean="0"/>
              <a:t>TIMSS, PIRLS</a:t>
            </a:r>
            <a:r>
              <a:rPr lang="ru-RU" sz="1000" dirty="0" smtClean="0"/>
              <a:t> (дополнительные показатели)</a:t>
            </a:r>
            <a:endParaRPr lang="ru-RU" sz="10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8030489" y="6612523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53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object 20"/>
          <p:cNvSpPr/>
          <p:nvPr/>
        </p:nvSpPr>
        <p:spPr>
          <a:xfrm>
            <a:off x="7787863" y="3703727"/>
            <a:ext cx="761148" cy="1264494"/>
          </a:xfrm>
          <a:custGeom>
            <a:avLst/>
            <a:gdLst/>
            <a:ahLst/>
            <a:cxnLst/>
            <a:rect l="l" t="t" r="r" b="b"/>
            <a:pathLst>
              <a:path w="2587625" h="1033779">
                <a:moveTo>
                  <a:pt x="0" y="1033551"/>
                </a:moveTo>
                <a:lnTo>
                  <a:pt x="2470645" y="1033551"/>
                </a:lnTo>
                <a:lnTo>
                  <a:pt x="2495300" y="1033490"/>
                </a:lnTo>
                <a:lnTo>
                  <a:pt x="2546349" y="1029634"/>
                </a:lnTo>
                <a:lnTo>
                  <a:pt x="2574779" y="1002216"/>
                </a:lnTo>
                <a:lnTo>
                  <a:pt x="2579353" y="952093"/>
                </a:lnTo>
                <a:lnTo>
                  <a:pt x="2587053" y="162394"/>
                </a:lnTo>
                <a:lnTo>
                  <a:pt x="2587227" y="139443"/>
                </a:lnTo>
                <a:lnTo>
                  <a:pt x="2587080" y="119945"/>
                </a:lnTo>
                <a:lnTo>
                  <a:pt x="2581891" y="78776"/>
                </a:lnTo>
                <a:lnTo>
                  <a:pt x="2553312" y="51609"/>
                </a:lnTo>
                <a:lnTo>
                  <a:pt x="2505721" y="40127"/>
                </a:lnTo>
                <a:lnTo>
                  <a:pt x="2483365" y="36180"/>
                </a:lnTo>
                <a:lnTo>
                  <a:pt x="2275332" y="0"/>
                </a:lnTo>
              </a:path>
            </a:pathLst>
          </a:cu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140"/>
          <p:cNvSpPr/>
          <p:nvPr/>
        </p:nvSpPr>
        <p:spPr>
          <a:xfrm>
            <a:off x="6967018" y="4968221"/>
            <a:ext cx="271982" cy="45719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0" y="0"/>
                </a:moveTo>
                <a:lnTo>
                  <a:pt x="611352" y="0"/>
                </a:lnTo>
              </a:path>
            </a:pathLst>
          </a:cu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79679" y="861536"/>
            <a:ext cx="860395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just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ЦЕЛЬ : формирование эффективной системы выявления, поддержки и развития способностей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7870"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талантов у детей и молодежи, основанной на принципах справедливости, всеобщности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7870"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направленной на самоопределение и профессиональную ориентацию всех обучающихся</a:t>
            </a:r>
            <a:endParaRPr sz="16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29296" y="2032415"/>
            <a:ext cx="4090304" cy="40780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9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детей в возрасте от 5 до 18 лет, охваченных дополнительным образованием,  составит 73%</a:t>
            </a:r>
          </a:p>
          <a:p>
            <a:pPr marL="7870" marR="153469"/>
            <a:endParaRPr lang="ru-RU" sz="500" spc="-15" dirty="0">
              <a:solidFill>
                <a:schemeClr val="tx2">
                  <a:lumMod val="75000"/>
                </a:schemeClr>
              </a:solidFill>
              <a:latin typeface="Calibri"/>
              <a:cs typeface="Calibri"/>
            </a:endParaRPr>
          </a:p>
          <a:p>
            <a:pPr marL="7870" marR="153469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детей, охваченных деятельностью детских технопарков «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Кванториум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, увеличится до 27,5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тыс.чел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870" marR="153469"/>
            <a:endParaRPr sz="5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04674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участников открытых онлайн –уроков, реализуемых с учетом опыта цикла открытых уроков «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ПроеКТОриЯ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», «Уроки настоящего»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04674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иных аналогичных, направленных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раннюю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профориентацию, достигнет 27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тыс.чел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870" marR="104674"/>
            <a:endParaRPr lang="ru-RU" sz="5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Число детей, получивших рекомендации по построению индивидуального учебного плана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соответствии с выбранными профессиональными компетенциями с учетом реализации проекта «Билет в будущее», увеличится до 3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тыс.чел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7870"/>
            <a:endParaRPr lang="ru-RU" sz="1400" b="1" spc="3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20608" y="833399"/>
            <a:ext cx="3741670" cy="0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485935" y="4447066"/>
            <a:ext cx="32246" cy="33801"/>
          </a:xfrm>
          <a:custGeom>
            <a:avLst/>
            <a:gdLst/>
            <a:ahLst/>
            <a:cxnLst/>
            <a:rect l="l" t="t" r="r" b="b"/>
            <a:pathLst>
              <a:path w="53340" h="52704">
                <a:moveTo>
                  <a:pt x="27609" y="0"/>
                </a:moveTo>
                <a:lnTo>
                  <a:pt x="22212" y="0"/>
                </a:lnTo>
                <a:lnTo>
                  <a:pt x="17144" y="1562"/>
                </a:lnTo>
                <a:lnTo>
                  <a:pt x="12903" y="4254"/>
                </a:lnTo>
                <a:lnTo>
                  <a:pt x="10871" y="5511"/>
                </a:lnTo>
                <a:lnTo>
                  <a:pt x="9055" y="6985"/>
                </a:lnTo>
                <a:lnTo>
                  <a:pt x="3594" y="12827"/>
                </a:lnTo>
                <a:lnTo>
                  <a:pt x="965" y="18148"/>
                </a:lnTo>
                <a:lnTo>
                  <a:pt x="190" y="24028"/>
                </a:lnTo>
                <a:lnTo>
                  <a:pt x="0" y="25209"/>
                </a:lnTo>
                <a:lnTo>
                  <a:pt x="0" y="30162"/>
                </a:lnTo>
                <a:lnTo>
                  <a:pt x="190" y="31343"/>
                </a:lnTo>
                <a:lnTo>
                  <a:pt x="5307" y="44077"/>
                </a:lnTo>
                <a:lnTo>
                  <a:pt x="15714" y="52682"/>
                </a:lnTo>
                <a:lnTo>
                  <a:pt x="33632" y="51993"/>
                </a:lnTo>
                <a:lnTo>
                  <a:pt x="34397" y="51663"/>
                </a:lnTo>
                <a:lnTo>
                  <a:pt x="27609" y="51663"/>
                </a:lnTo>
                <a:lnTo>
                  <a:pt x="14221" y="47574"/>
                </a:lnTo>
                <a:lnTo>
                  <a:pt x="5523" y="37049"/>
                </a:lnTo>
                <a:lnTo>
                  <a:pt x="6964" y="19843"/>
                </a:lnTo>
                <a:lnTo>
                  <a:pt x="13614" y="8888"/>
                </a:lnTo>
                <a:lnTo>
                  <a:pt x="23811" y="4004"/>
                </a:lnTo>
                <a:lnTo>
                  <a:pt x="40018" y="4004"/>
                </a:lnTo>
                <a:lnTo>
                  <a:pt x="36706" y="1631"/>
                </a:lnTo>
                <a:lnTo>
                  <a:pt x="27609" y="0"/>
                </a:lnTo>
                <a:close/>
              </a:path>
              <a:path w="53340" h="52704">
                <a:moveTo>
                  <a:pt x="40018" y="4004"/>
                </a:moveTo>
                <a:lnTo>
                  <a:pt x="23811" y="4004"/>
                </a:lnTo>
                <a:lnTo>
                  <a:pt x="38979" y="7265"/>
                </a:lnTo>
                <a:lnTo>
                  <a:pt x="48596" y="16286"/>
                </a:lnTo>
                <a:lnTo>
                  <a:pt x="48068" y="34050"/>
                </a:lnTo>
                <a:lnTo>
                  <a:pt x="42388" y="45472"/>
                </a:lnTo>
                <a:lnTo>
                  <a:pt x="33132" y="50986"/>
                </a:lnTo>
                <a:lnTo>
                  <a:pt x="27609" y="51663"/>
                </a:lnTo>
                <a:lnTo>
                  <a:pt x="34397" y="51663"/>
                </a:lnTo>
                <a:lnTo>
                  <a:pt x="46047" y="46646"/>
                </a:lnTo>
                <a:lnTo>
                  <a:pt x="53187" y="37856"/>
                </a:lnTo>
                <a:lnTo>
                  <a:pt x="52039" y="20426"/>
                </a:lnTo>
                <a:lnTo>
                  <a:pt x="46118" y="8377"/>
                </a:lnTo>
                <a:lnTo>
                  <a:pt x="40018" y="40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165642" y="4775638"/>
            <a:ext cx="29175" cy="32172"/>
          </a:xfrm>
          <a:custGeom>
            <a:avLst/>
            <a:gdLst/>
            <a:ahLst/>
            <a:cxnLst/>
            <a:rect l="l" t="t" r="r" b="b"/>
            <a:pathLst>
              <a:path w="48260" h="50164">
                <a:moveTo>
                  <a:pt x="15534" y="0"/>
                </a:moveTo>
                <a:lnTo>
                  <a:pt x="6359" y="6120"/>
                </a:lnTo>
                <a:lnTo>
                  <a:pt x="710" y="17920"/>
                </a:lnTo>
                <a:lnTo>
                  <a:pt x="0" y="35731"/>
                </a:lnTo>
                <a:lnTo>
                  <a:pt x="9191" y="45828"/>
                </a:lnTo>
                <a:lnTo>
                  <a:pt x="22691" y="49709"/>
                </a:lnTo>
                <a:lnTo>
                  <a:pt x="23549" y="49695"/>
                </a:lnTo>
                <a:lnTo>
                  <a:pt x="35960" y="45805"/>
                </a:lnTo>
                <a:lnTo>
                  <a:pt x="44671" y="35729"/>
                </a:lnTo>
                <a:lnTo>
                  <a:pt x="47802" y="20503"/>
                </a:lnTo>
                <a:lnTo>
                  <a:pt x="42870" y="9541"/>
                </a:lnTo>
                <a:lnTo>
                  <a:pt x="32029" y="2162"/>
                </a:lnTo>
                <a:lnTo>
                  <a:pt x="15534" y="0"/>
                </a:lnTo>
                <a:close/>
              </a:path>
            </a:pathLst>
          </a:custGeom>
          <a:solidFill>
            <a:srgbClr val="7188A1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317182" y="2944793"/>
            <a:ext cx="369676" cy="0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611352" y="0"/>
                </a:moveTo>
                <a:lnTo>
                  <a:pt x="0" y="0"/>
                </a:lnTo>
              </a:path>
            </a:pathLst>
          </a:cu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366007" y="4389649"/>
            <a:ext cx="369676" cy="0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0" y="0"/>
                </a:moveTo>
                <a:lnTo>
                  <a:pt x="611352" y="0"/>
                </a:lnTo>
              </a:path>
            </a:pathLst>
          </a:cu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6333681" y="2362200"/>
            <a:ext cx="369676" cy="0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0" y="0"/>
                </a:moveTo>
                <a:lnTo>
                  <a:pt x="611352" y="0"/>
                </a:lnTo>
              </a:path>
            </a:pathLst>
          </a:cu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 txBox="1"/>
          <p:nvPr/>
        </p:nvSpPr>
        <p:spPr>
          <a:xfrm>
            <a:off x="4647524" y="1752600"/>
            <a:ext cx="386982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148" algn="r">
              <a:spcBef>
                <a:spcPts val="133"/>
              </a:spcBef>
            </a:pPr>
            <a:r>
              <a:rPr lang="ru-RU" sz="1400" b="1" spc="30" dirty="0">
                <a:solidFill>
                  <a:schemeClr val="tx2"/>
                </a:solidFill>
                <a:cs typeface="Calibri"/>
              </a:rPr>
              <a:t>РЕЗУЛЬТАТЫ И БЮДЖЕТ ПРОЕКТА НА 2019 ГОД</a:t>
            </a:r>
            <a:endParaRPr sz="1400" b="1" spc="3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762000" y="1752600"/>
            <a:ext cx="294640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sz="1400" b="1" spc="30" dirty="0">
                <a:solidFill>
                  <a:schemeClr val="tx2"/>
                </a:solidFill>
                <a:cs typeface="Calibri"/>
              </a:rPr>
              <a:t>ПОКАЗАТЕЛИ</a:t>
            </a:r>
            <a:r>
              <a:rPr lang="ru-RU" sz="1400" b="1" spc="30" dirty="0">
                <a:solidFill>
                  <a:schemeClr val="tx2"/>
                </a:solidFill>
                <a:cs typeface="Calibri"/>
              </a:rPr>
              <a:t> ПРОЕКТА НА 2019 ГОД</a:t>
            </a:r>
            <a:endParaRPr sz="1400" b="1" spc="3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336594" y="2590800"/>
            <a:ext cx="203117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92475" algn="ctr"/>
            <a:r>
              <a:rPr lang="ru-RU" sz="1200" spc="-31" dirty="0">
                <a:cs typeface="Arial"/>
              </a:rPr>
              <a:t>Создание  Центра выявления, поддержки </a:t>
            </a:r>
          </a:p>
          <a:p>
            <a:pPr marL="92475" algn="ctr"/>
            <a:r>
              <a:rPr lang="ru-RU" sz="1200" spc="-31" dirty="0">
                <a:cs typeface="Arial"/>
              </a:rPr>
              <a:t>и развития способностей и талантов у детей </a:t>
            </a:r>
          </a:p>
          <a:p>
            <a:pPr marL="92475" algn="ctr"/>
            <a:r>
              <a:rPr lang="ru-RU" sz="1200" spc="-31" dirty="0">
                <a:cs typeface="Arial"/>
              </a:rPr>
              <a:t>и молодежи</a:t>
            </a:r>
            <a:endParaRPr sz="1200" spc="-31" dirty="0">
              <a:cs typeface="Arial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54077" y="3657600"/>
            <a:ext cx="2013690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64142" algn="ctr"/>
            <a:r>
              <a:rPr lang="ru-RU" sz="1200" spc="-31" dirty="0">
                <a:cs typeface="Arial"/>
              </a:rPr>
              <a:t>Создание детского технопарка «</a:t>
            </a:r>
            <a:r>
              <a:rPr lang="ru-RU" sz="1200" spc="-31" dirty="0" err="1">
                <a:cs typeface="Arial"/>
              </a:rPr>
              <a:t>Кванториум</a:t>
            </a:r>
            <a:r>
              <a:rPr lang="ru-RU" sz="1200" spc="-31" dirty="0">
                <a:cs typeface="Arial"/>
              </a:rPr>
              <a:t>»</a:t>
            </a:r>
            <a:endParaRPr sz="1200" spc="-31" dirty="0">
              <a:cs typeface="Arial"/>
            </a:endParaRPr>
          </a:p>
        </p:txBody>
      </p:sp>
      <p:sp>
        <p:nvSpPr>
          <p:cNvPr id="192" name="object 192"/>
          <p:cNvSpPr txBox="1"/>
          <p:nvPr/>
        </p:nvSpPr>
        <p:spPr>
          <a:xfrm>
            <a:off x="4336594" y="2068034"/>
            <a:ext cx="203117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92475" algn="ctr"/>
            <a:r>
              <a:rPr lang="ru-RU" sz="1200" spc="-31" dirty="0">
                <a:cs typeface="Arial"/>
              </a:rPr>
              <a:t>Создание «Дома научной </a:t>
            </a:r>
            <a:r>
              <a:rPr lang="ru-RU" sz="1200" spc="-31" dirty="0" err="1">
                <a:cs typeface="Arial"/>
              </a:rPr>
              <a:t>коллаборации</a:t>
            </a:r>
            <a:r>
              <a:rPr lang="ru-RU" sz="1200" spc="-31" dirty="0">
                <a:cs typeface="Arial"/>
              </a:rPr>
              <a:t>»</a:t>
            </a:r>
            <a:endParaRPr sz="1200" dirty="0">
              <a:cs typeface="Arial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4354078" y="4237029"/>
            <a:ext cx="201369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64142" algn="ctr"/>
            <a:r>
              <a:rPr lang="ru-RU" sz="1200" spc="-31" dirty="0">
                <a:cs typeface="Arial"/>
              </a:rPr>
              <a:t>Формирование современных управленческих </a:t>
            </a:r>
            <a:endParaRPr lang="ru-RU" sz="1200" spc="-31" dirty="0" smtClean="0">
              <a:cs typeface="Arial"/>
            </a:endParaRPr>
          </a:p>
          <a:p>
            <a:pPr marL="64142" algn="ctr"/>
            <a:r>
              <a:rPr lang="ru-RU" sz="1200" spc="-31" dirty="0" smtClean="0">
                <a:cs typeface="Arial"/>
              </a:rPr>
              <a:t>и </a:t>
            </a:r>
            <a:r>
              <a:rPr lang="ru-RU" sz="1200" spc="-31" dirty="0">
                <a:cs typeface="Arial"/>
              </a:rPr>
              <a:t>организационно-экономических механизмов </a:t>
            </a:r>
            <a:endParaRPr lang="ru-RU" sz="1200" spc="-31" dirty="0" smtClean="0">
              <a:cs typeface="Arial"/>
            </a:endParaRPr>
          </a:p>
          <a:p>
            <a:pPr marL="64142" algn="ctr"/>
            <a:r>
              <a:rPr lang="ru-RU" sz="1200" spc="-31" dirty="0" smtClean="0">
                <a:cs typeface="Arial"/>
              </a:rPr>
              <a:t>в </a:t>
            </a:r>
            <a:r>
              <a:rPr lang="ru-RU" sz="1200" spc="-31" dirty="0">
                <a:cs typeface="Arial"/>
              </a:rPr>
              <a:t>системе </a:t>
            </a:r>
            <a:r>
              <a:rPr lang="ru-RU" sz="1200" spc="-31" dirty="0" smtClean="0">
                <a:cs typeface="Arial"/>
              </a:rPr>
              <a:t>дополнительного </a:t>
            </a:r>
            <a:r>
              <a:rPr lang="ru-RU" sz="1200" spc="-31" dirty="0">
                <a:cs typeface="Arial"/>
              </a:rPr>
              <a:t>образования</a:t>
            </a:r>
            <a:endParaRPr sz="1200" spc="-31" dirty="0"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75419" y="38810"/>
            <a:ext cx="3611017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lang="ru-RU" sz="2400" b="1" spc="100" dirty="0">
                <a:solidFill>
                  <a:srgbClr val="0067AC"/>
                </a:solidFill>
                <a:latin typeface="Calibri"/>
                <a:cs typeface="Calibri"/>
              </a:rPr>
              <a:t>УСПЕХ </a:t>
            </a:r>
            <a:endParaRPr lang="ru-RU" sz="2400" b="1" spc="100" dirty="0" smtClean="0">
              <a:solidFill>
                <a:srgbClr val="0067AC"/>
              </a:solidFill>
              <a:latin typeface="Calibri"/>
              <a:cs typeface="Calibri"/>
            </a:endParaRPr>
          </a:p>
          <a:p>
            <a:pPr marL="7870"/>
            <a:r>
              <a:rPr lang="ru-RU" sz="2400" b="1" spc="100" dirty="0" smtClean="0">
                <a:solidFill>
                  <a:srgbClr val="0067AC"/>
                </a:solidFill>
                <a:latin typeface="Calibri"/>
                <a:cs typeface="Calibri"/>
              </a:rPr>
              <a:t>КАЖДОГО </a:t>
            </a:r>
            <a:r>
              <a:rPr lang="ru-RU" sz="2400" b="1" spc="100" dirty="0">
                <a:solidFill>
                  <a:srgbClr val="0067AC"/>
                </a:solidFill>
                <a:latin typeface="Calibri"/>
                <a:cs typeface="Calibri"/>
              </a:rPr>
              <a:t>РЕБЕНКА</a:t>
            </a:r>
            <a:endParaRPr sz="2400" b="1" spc="100" dirty="0">
              <a:solidFill>
                <a:srgbClr val="0067AC"/>
              </a:solidFill>
              <a:latin typeface="Calibri"/>
              <a:cs typeface="Calibri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597121" y="2621848"/>
            <a:ext cx="86373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sz="700" dirty="0">
                <a:solidFill>
                  <a:srgbClr val="46556D"/>
                </a:solidFill>
                <a:latin typeface="Calibri"/>
                <a:cs typeface="Calibri"/>
              </a:rPr>
              <a:t>.</a:t>
            </a:r>
            <a:endParaRPr sz="700" dirty="0">
              <a:latin typeface="Calibri"/>
              <a:cs typeface="Calibri"/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5059666" y="3504096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11"/>
          <p:cNvSpPr/>
          <p:nvPr/>
        </p:nvSpPr>
        <p:spPr>
          <a:xfrm>
            <a:off x="7377920" y="2688360"/>
            <a:ext cx="1218816" cy="895531"/>
          </a:xfrm>
          <a:custGeom>
            <a:avLst/>
            <a:gdLst/>
            <a:ahLst/>
            <a:cxnLst/>
            <a:rect l="l" t="t" r="r" b="b"/>
            <a:pathLst>
              <a:path w="2016125" h="1396365">
                <a:moveTo>
                  <a:pt x="1000169" y="0"/>
                </a:moveTo>
                <a:lnTo>
                  <a:pt x="941834" y="2468"/>
                </a:lnTo>
                <a:lnTo>
                  <a:pt x="883874" y="8269"/>
                </a:lnTo>
                <a:lnTo>
                  <a:pt x="826436" y="17361"/>
                </a:lnTo>
                <a:lnTo>
                  <a:pt x="769669" y="29701"/>
                </a:lnTo>
                <a:lnTo>
                  <a:pt x="713720" y="45248"/>
                </a:lnTo>
                <a:lnTo>
                  <a:pt x="658736" y="63960"/>
                </a:lnTo>
                <a:lnTo>
                  <a:pt x="604865" y="85795"/>
                </a:lnTo>
                <a:lnTo>
                  <a:pt x="552254" y="110711"/>
                </a:lnTo>
                <a:lnTo>
                  <a:pt x="501051" y="138666"/>
                </a:lnTo>
                <a:lnTo>
                  <a:pt x="451404" y="169618"/>
                </a:lnTo>
                <a:lnTo>
                  <a:pt x="403460" y="203525"/>
                </a:lnTo>
                <a:lnTo>
                  <a:pt x="357367" y="240345"/>
                </a:lnTo>
                <a:lnTo>
                  <a:pt x="313271" y="280037"/>
                </a:lnTo>
                <a:lnTo>
                  <a:pt x="271322" y="322558"/>
                </a:lnTo>
                <a:lnTo>
                  <a:pt x="231666" y="367867"/>
                </a:lnTo>
                <a:lnTo>
                  <a:pt x="194450" y="415921"/>
                </a:lnTo>
                <a:lnTo>
                  <a:pt x="159823" y="466679"/>
                </a:lnTo>
                <a:lnTo>
                  <a:pt x="127931" y="520099"/>
                </a:lnTo>
                <a:lnTo>
                  <a:pt x="108119" y="557474"/>
                </a:lnTo>
                <a:lnTo>
                  <a:pt x="90016" y="595299"/>
                </a:lnTo>
                <a:lnTo>
                  <a:pt x="73609" y="633525"/>
                </a:lnTo>
                <a:lnTo>
                  <a:pt x="58886" y="672107"/>
                </a:lnTo>
                <a:lnTo>
                  <a:pt x="45833" y="710999"/>
                </a:lnTo>
                <a:lnTo>
                  <a:pt x="34438" y="750153"/>
                </a:lnTo>
                <a:lnTo>
                  <a:pt x="24687" y="789524"/>
                </a:lnTo>
                <a:lnTo>
                  <a:pt x="16569" y="829065"/>
                </a:lnTo>
                <a:lnTo>
                  <a:pt x="10069" y="868729"/>
                </a:lnTo>
                <a:lnTo>
                  <a:pt x="5175" y="908471"/>
                </a:lnTo>
                <a:lnTo>
                  <a:pt x="1874" y="948244"/>
                </a:lnTo>
                <a:lnTo>
                  <a:pt x="153" y="988001"/>
                </a:lnTo>
                <a:lnTo>
                  <a:pt x="0" y="1027696"/>
                </a:lnTo>
                <a:lnTo>
                  <a:pt x="1400" y="1067283"/>
                </a:lnTo>
                <a:lnTo>
                  <a:pt x="4343" y="1106715"/>
                </a:lnTo>
                <a:lnTo>
                  <a:pt x="8813" y="1145946"/>
                </a:lnTo>
                <a:lnTo>
                  <a:pt x="14800" y="1184929"/>
                </a:lnTo>
                <a:lnTo>
                  <a:pt x="22289" y="1223618"/>
                </a:lnTo>
                <a:lnTo>
                  <a:pt x="31268" y="1261967"/>
                </a:lnTo>
                <a:lnTo>
                  <a:pt x="41724" y="1299929"/>
                </a:lnTo>
                <a:lnTo>
                  <a:pt x="53231" y="1336262"/>
                </a:lnTo>
                <a:lnTo>
                  <a:pt x="70686" y="1383972"/>
                </a:lnTo>
                <a:lnTo>
                  <a:pt x="75435" y="1395768"/>
                </a:lnTo>
                <a:lnTo>
                  <a:pt x="308373" y="1298062"/>
                </a:lnTo>
                <a:lnTo>
                  <a:pt x="303668" y="1286217"/>
                </a:lnTo>
                <a:lnTo>
                  <a:pt x="299186" y="1274309"/>
                </a:lnTo>
                <a:lnTo>
                  <a:pt x="278715" y="1208323"/>
                </a:lnTo>
                <a:lnTo>
                  <a:pt x="265613" y="1148078"/>
                </a:lnTo>
                <a:lnTo>
                  <a:pt x="257175" y="1087460"/>
                </a:lnTo>
                <a:lnTo>
                  <a:pt x="253504" y="1027696"/>
                </a:lnTo>
                <a:lnTo>
                  <a:pt x="253396" y="996310"/>
                </a:lnTo>
                <a:lnTo>
                  <a:pt x="254534" y="965976"/>
                </a:lnTo>
                <a:lnTo>
                  <a:pt x="260452" y="905547"/>
                </a:lnTo>
                <a:lnTo>
                  <a:pt x="271276" y="845617"/>
                </a:lnTo>
                <a:lnTo>
                  <a:pt x="287067" y="786405"/>
                </a:lnTo>
                <a:lnTo>
                  <a:pt x="307885" y="728128"/>
                </a:lnTo>
                <a:lnTo>
                  <a:pt x="333790" y="671006"/>
                </a:lnTo>
                <a:lnTo>
                  <a:pt x="372619" y="602858"/>
                </a:lnTo>
                <a:lnTo>
                  <a:pt x="398621" y="564766"/>
                </a:lnTo>
                <a:lnTo>
                  <a:pt x="426563" y="528702"/>
                </a:lnTo>
                <a:lnTo>
                  <a:pt x="456336" y="494698"/>
                </a:lnTo>
                <a:lnTo>
                  <a:pt x="487829" y="462786"/>
                </a:lnTo>
                <a:lnTo>
                  <a:pt x="520930" y="432996"/>
                </a:lnTo>
                <a:lnTo>
                  <a:pt x="555530" y="405362"/>
                </a:lnTo>
                <a:lnTo>
                  <a:pt x="591517" y="379914"/>
                </a:lnTo>
                <a:lnTo>
                  <a:pt x="628781" y="356684"/>
                </a:lnTo>
                <a:lnTo>
                  <a:pt x="667211" y="335704"/>
                </a:lnTo>
                <a:lnTo>
                  <a:pt x="706697" y="317006"/>
                </a:lnTo>
                <a:lnTo>
                  <a:pt x="747127" y="300621"/>
                </a:lnTo>
                <a:lnTo>
                  <a:pt x="788391" y="286581"/>
                </a:lnTo>
                <a:lnTo>
                  <a:pt x="830379" y="274918"/>
                </a:lnTo>
                <a:lnTo>
                  <a:pt x="872978" y="265663"/>
                </a:lnTo>
                <a:lnTo>
                  <a:pt x="916080" y="258848"/>
                </a:lnTo>
                <a:lnTo>
                  <a:pt x="959573" y="254505"/>
                </a:lnTo>
                <a:lnTo>
                  <a:pt x="1003346" y="252666"/>
                </a:lnTo>
                <a:lnTo>
                  <a:pt x="1681753" y="252666"/>
                </a:lnTo>
                <a:lnTo>
                  <a:pt x="1665589" y="238404"/>
                </a:lnTo>
                <a:lnTo>
                  <a:pt x="1628080" y="208358"/>
                </a:lnTo>
                <a:lnTo>
                  <a:pt x="1588860" y="179905"/>
                </a:lnTo>
                <a:lnTo>
                  <a:pt x="1547951" y="153120"/>
                </a:lnTo>
                <a:lnTo>
                  <a:pt x="1505373" y="128075"/>
                </a:lnTo>
                <a:lnTo>
                  <a:pt x="1468027" y="108237"/>
                </a:lnTo>
                <a:lnTo>
                  <a:pt x="1430239" y="90113"/>
                </a:lnTo>
                <a:lnTo>
                  <a:pt x="1392052" y="73689"/>
                </a:lnTo>
                <a:lnTo>
                  <a:pt x="1353513" y="58953"/>
                </a:lnTo>
                <a:lnTo>
                  <a:pt x="1314665" y="45892"/>
                </a:lnTo>
                <a:lnTo>
                  <a:pt x="1275554" y="34491"/>
                </a:lnTo>
                <a:lnTo>
                  <a:pt x="1236225" y="24737"/>
                </a:lnTo>
                <a:lnTo>
                  <a:pt x="1196722" y="16618"/>
                </a:lnTo>
                <a:lnTo>
                  <a:pt x="1157091" y="10119"/>
                </a:lnTo>
                <a:lnTo>
                  <a:pt x="1117376" y="5228"/>
                </a:lnTo>
                <a:lnTo>
                  <a:pt x="1058732" y="905"/>
                </a:lnTo>
                <a:lnTo>
                  <a:pt x="1000169" y="0"/>
                </a:lnTo>
                <a:close/>
              </a:path>
              <a:path w="2016125" h="1396365">
                <a:moveTo>
                  <a:pt x="1681753" y="252666"/>
                </a:moveTo>
                <a:lnTo>
                  <a:pt x="1003346" y="252666"/>
                </a:lnTo>
                <a:lnTo>
                  <a:pt x="1047288" y="253362"/>
                </a:lnTo>
                <a:lnTo>
                  <a:pt x="1091290" y="256624"/>
                </a:lnTo>
                <a:lnTo>
                  <a:pt x="1135970" y="262536"/>
                </a:lnTo>
                <a:lnTo>
                  <a:pt x="1180482" y="271199"/>
                </a:lnTo>
                <a:lnTo>
                  <a:pt x="1224707" y="282638"/>
                </a:lnTo>
                <a:lnTo>
                  <a:pt x="1268530" y="296878"/>
                </a:lnTo>
                <a:lnTo>
                  <a:pt x="1311832" y="313942"/>
                </a:lnTo>
                <a:lnTo>
                  <a:pt x="1354496" y="333855"/>
                </a:lnTo>
                <a:lnTo>
                  <a:pt x="1414227" y="367364"/>
                </a:lnTo>
                <a:lnTo>
                  <a:pt x="1473923" y="408453"/>
                </a:lnTo>
                <a:lnTo>
                  <a:pt x="1528575" y="454261"/>
                </a:lnTo>
                <a:lnTo>
                  <a:pt x="1578058" y="504354"/>
                </a:lnTo>
                <a:lnTo>
                  <a:pt x="1622247" y="558298"/>
                </a:lnTo>
                <a:lnTo>
                  <a:pt x="1661018" y="615659"/>
                </a:lnTo>
                <a:lnTo>
                  <a:pt x="1694246" y="676005"/>
                </a:lnTo>
                <a:lnTo>
                  <a:pt x="1721808" y="738900"/>
                </a:lnTo>
                <a:lnTo>
                  <a:pt x="1743578" y="803913"/>
                </a:lnTo>
                <a:lnTo>
                  <a:pt x="1759432" y="870608"/>
                </a:lnTo>
                <a:lnTo>
                  <a:pt x="1765101" y="904451"/>
                </a:lnTo>
                <a:lnTo>
                  <a:pt x="2016129" y="875648"/>
                </a:lnTo>
                <a:lnTo>
                  <a:pt x="2008818" y="830140"/>
                </a:lnTo>
                <a:lnTo>
                  <a:pt x="1999463" y="785046"/>
                </a:lnTo>
                <a:lnTo>
                  <a:pt x="1988086" y="740438"/>
                </a:lnTo>
                <a:lnTo>
                  <a:pt x="1974706" y="696391"/>
                </a:lnTo>
                <a:lnTo>
                  <a:pt x="1959346" y="652978"/>
                </a:lnTo>
                <a:lnTo>
                  <a:pt x="1942026" y="610273"/>
                </a:lnTo>
                <a:lnTo>
                  <a:pt x="1922766" y="568351"/>
                </a:lnTo>
                <a:lnTo>
                  <a:pt x="1901587" y="527284"/>
                </a:lnTo>
                <a:lnTo>
                  <a:pt x="1878511" y="487146"/>
                </a:lnTo>
                <a:lnTo>
                  <a:pt x="1853558" y="448012"/>
                </a:lnTo>
                <a:lnTo>
                  <a:pt x="1826749" y="409954"/>
                </a:lnTo>
                <a:lnTo>
                  <a:pt x="1798104" y="373048"/>
                </a:lnTo>
                <a:lnTo>
                  <a:pt x="1767645" y="337366"/>
                </a:lnTo>
                <a:lnTo>
                  <a:pt x="1735392" y="302982"/>
                </a:lnTo>
                <a:lnTo>
                  <a:pt x="1701367" y="269970"/>
                </a:lnTo>
                <a:lnTo>
                  <a:pt x="1681753" y="25266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12"/>
          <p:cNvSpPr/>
          <p:nvPr/>
        </p:nvSpPr>
        <p:spPr>
          <a:xfrm>
            <a:off x="8301608" y="3477073"/>
            <a:ext cx="276776" cy="344529"/>
          </a:xfrm>
          <a:custGeom>
            <a:avLst/>
            <a:gdLst/>
            <a:ahLst/>
            <a:cxnLst/>
            <a:rect l="l" t="t" r="r" b="b"/>
            <a:pathLst>
              <a:path w="457835" h="537209">
                <a:moveTo>
                  <a:pt x="213325" y="0"/>
                </a:moveTo>
                <a:lnTo>
                  <a:pt x="197387" y="47593"/>
                </a:lnTo>
                <a:lnTo>
                  <a:pt x="178079" y="94534"/>
                </a:lnTo>
                <a:lnTo>
                  <a:pt x="161358" y="129234"/>
                </a:lnTo>
                <a:lnTo>
                  <a:pt x="142625" y="163564"/>
                </a:lnTo>
                <a:lnTo>
                  <a:pt x="122141" y="196989"/>
                </a:lnTo>
                <a:lnTo>
                  <a:pt x="100265" y="228940"/>
                </a:lnTo>
                <a:lnTo>
                  <a:pt x="77054" y="259406"/>
                </a:lnTo>
                <a:lnTo>
                  <a:pt x="44132" y="297706"/>
                </a:lnTo>
                <a:lnTo>
                  <a:pt x="9079" y="333332"/>
                </a:lnTo>
                <a:lnTo>
                  <a:pt x="0" y="341818"/>
                </a:lnTo>
                <a:lnTo>
                  <a:pt x="161064" y="536930"/>
                </a:lnTo>
                <a:lnTo>
                  <a:pt x="196982" y="503134"/>
                </a:lnTo>
                <a:lnTo>
                  <a:pt x="231390" y="467395"/>
                </a:lnTo>
                <a:lnTo>
                  <a:pt x="264205" y="429735"/>
                </a:lnTo>
                <a:lnTo>
                  <a:pt x="295345" y="390180"/>
                </a:lnTo>
                <a:lnTo>
                  <a:pt x="324726" y="348753"/>
                </a:lnTo>
                <a:lnTo>
                  <a:pt x="352265" y="305479"/>
                </a:lnTo>
                <a:lnTo>
                  <a:pt x="375822" y="264219"/>
                </a:lnTo>
                <a:lnTo>
                  <a:pt x="393631" y="229766"/>
                </a:lnTo>
                <a:lnTo>
                  <a:pt x="409987" y="194938"/>
                </a:lnTo>
                <a:lnTo>
                  <a:pt x="424902" y="159771"/>
                </a:lnTo>
                <a:lnTo>
                  <a:pt x="442568" y="112412"/>
                </a:lnTo>
                <a:lnTo>
                  <a:pt x="457725" y="64592"/>
                </a:lnTo>
                <a:lnTo>
                  <a:pt x="21332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13"/>
          <p:cNvSpPr/>
          <p:nvPr/>
        </p:nvSpPr>
        <p:spPr>
          <a:xfrm>
            <a:off x="8449225" y="3305676"/>
            <a:ext cx="153168" cy="24435"/>
          </a:xfrm>
          <a:custGeom>
            <a:avLst/>
            <a:gdLst/>
            <a:ahLst/>
            <a:cxnLst/>
            <a:rect l="l" t="t" r="r" b="b"/>
            <a:pathLst>
              <a:path w="253365" h="38100">
                <a:moveTo>
                  <a:pt x="252190" y="0"/>
                </a:moveTo>
                <a:lnTo>
                  <a:pt x="0" y="16406"/>
                </a:lnTo>
                <a:lnTo>
                  <a:pt x="279" y="21549"/>
                </a:lnTo>
                <a:lnTo>
                  <a:pt x="457" y="26693"/>
                </a:lnTo>
                <a:lnTo>
                  <a:pt x="558" y="31836"/>
                </a:lnTo>
                <a:lnTo>
                  <a:pt x="253364" y="38097"/>
                </a:lnTo>
                <a:lnTo>
                  <a:pt x="253136" y="25372"/>
                </a:lnTo>
                <a:lnTo>
                  <a:pt x="252742" y="12676"/>
                </a:lnTo>
                <a:lnTo>
                  <a:pt x="25219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14"/>
          <p:cNvSpPr/>
          <p:nvPr/>
        </p:nvSpPr>
        <p:spPr>
          <a:xfrm>
            <a:off x="8441365" y="3374064"/>
            <a:ext cx="160078" cy="95295"/>
          </a:xfrm>
          <a:custGeom>
            <a:avLst/>
            <a:gdLst/>
            <a:ahLst/>
            <a:cxnLst/>
            <a:rect l="l" t="t" r="r" b="b"/>
            <a:pathLst>
              <a:path w="264795" h="148589">
                <a:moveTo>
                  <a:pt x="11785" y="0"/>
                </a:moveTo>
                <a:lnTo>
                  <a:pt x="6341" y="50384"/>
                </a:lnTo>
                <a:lnTo>
                  <a:pt x="0" y="87972"/>
                </a:lnTo>
                <a:lnTo>
                  <a:pt x="245706" y="148374"/>
                </a:lnTo>
                <a:lnTo>
                  <a:pt x="252723" y="110726"/>
                </a:lnTo>
                <a:lnTo>
                  <a:pt x="258277" y="72965"/>
                </a:lnTo>
                <a:lnTo>
                  <a:pt x="263398" y="22511"/>
                </a:lnTo>
                <a:lnTo>
                  <a:pt x="264270" y="9888"/>
                </a:lnTo>
                <a:lnTo>
                  <a:pt x="1178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15"/>
          <p:cNvSpPr/>
          <p:nvPr/>
        </p:nvSpPr>
        <p:spPr>
          <a:xfrm>
            <a:off x="7444576" y="3564431"/>
            <a:ext cx="919774" cy="423127"/>
          </a:xfrm>
          <a:custGeom>
            <a:avLst/>
            <a:gdLst/>
            <a:ahLst/>
            <a:cxnLst/>
            <a:rect l="l" t="t" r="r" b="b"/>
            <a:pathLst>
              <a:path w="1521460" h="659765">
                <a:moveTo>
                  <a:pt x="229527" y="0"/>
                </a:moveTo>
                <a:lnTo>
                  <a:pt x="0" y="105930"/>
                </a:lnTo>
                <a:lnTo>
                  <a:pt x="13577" y="131794"/>
                </a:lnTo>
                <a:lnTo>
                  <a:pt x="27913" y="157285"/>
                </a:lnTo>
                <a:lnTo>
                  <a:pt x="58843" y="207079"/>
                </a:lnTo>
                <a:lnTo>
                  <a:pt x="92746" y="255162"/>
                </a:lnTo>
                <a:lnTo>
                  <a:pt x="129580" y="301388"/>
                </a:lnTo>
                <a:lnTo>
                  <a:pt x="169303" y="345608"/>
                </a:lnTo>
                <a:lnTo>
                  <a:pt x="211873" y="387673"/>
                </a:lnTo>
                <a:lnTo>
                  <a:pt x="257248" y="427437"/>
                </a:lnTo>
                <a:lnTo>
                  <a:pt x="305385" y="464749"/>
                </a:lnTo>
                <a:lnTo>
                  <a:pt x="356242" y="499463"/>
                </a:lnTo>
                <a:lnTo>
                  <a:pt x="409778" y="531431"/>
                </a:lnTo>
                <a:lnTo>
                  <a:pt x="443845" y="549608"/>
                </a:lnTo>
                <a:lnTo>
                  <a:pt x="478267" y="566333"/>
                </a:lnTo>
                <a:lnTo>
                  <a:pt x="524688" y="586393"/>
                </a:lnTo>
                <a:lnTo>
                  <a:pt x="598448" y="612718"/>
                </a:lnTo>
                <a:lnTo>
                  <a:pt x="649185" y="627207"/>
                </a:lnTo>
                <a:lnTo>
                  <a:pt x="700230" y="638965"/>
                </a:lnTo>
                <a:lnTo>
                  <a:pt x="751484" y="648021"/>
                </a:lnTo>
                <a:lnTo>
                  <a:pt x="802851" y="654402"/>
                </a:lnTo>
                <a:lnTo>
                  <a:pt x="854236" y="658138"/>
                </a:lnTo>
                <a:lnTo>
                  <a:pt x="905540" y="659257"/>
                </a:lnTo>
                <a:lnTo>
                  <a:pt x="956667" y="657787"/>
                </a:lnTo>
                <a:lnTo>
                  <a:pt x="1007522" y="653757"/>
                </a:lnTo>
                <a:lnTo>
                  <a:pt x="1058006" y="647195"/>
                </a:lnTo>
                <a:lnTo>
                  <a:pt x="1108023" y="638130"/>
                </a:lnTo>
                <a:lnTo>
                  <a:pt x="1157477" y="626590"/>
                </a:lnTo>
                <a:lnTo>
                  <a:pt x="1206272" y="612603"/>
                </a:lnTo>
                <a:lnTo>
                  <a:pt x="1254309" y="596199"/>
                </a:lnTo>
                <a:lnTo>
                  <a:pt x="1301493" y="577405"/>
                </a:lnTo>
                <a:lnTo>
                  <a:pt x="1347727" y="556250"/>
                </a:lnTo>
                <a:lnTo>
                  <a:pt x="1392915" y="532763"/>
                </a:lnTo>
                <a:lnTo>
                  <a:pt x="1436959" y="506971"/>
                </a:lnTo>
                <a:lnTo>
                  <a:pt x="1479763" y="478903"/>
                </a:lnTo>
                <a:lnTo>
                  <a:pt x="1521231" y="448589"/>
                </a:lnTo>
                <a:lnTo>
                  <a:pt x="1486642" y="406865"/>
                </a:lnTo>
                <a:lnTo>
                  <a:pt x="902173" y="406865"/>
                </a:lnTo>
                <a:lnTo>
                  <a:pt x="864214" y="405930"/>
                </a:lnTo>
                <a:lnTo>
                  <a:pt x="826152" y="403071"/>
                </a:lnTo>
                <a:lnTo>
                  <a:pt x="788257" y="398294"/>
                </a:lnTo>
                <a:lnTo>
                  <a:pt x="750402" y="391553"/>
                </a:lnTo>
                <a:lnTo>
                  <a:pt x="712724" y="382837"/>
                </a:lnTo>
                <a:lnTo>
                  <a:pt x="675296" y="372125"/>
                </a:lnTo>
                <a:lnTo>
                  <a:pt x="638187" y="359397"/>
                </a:lnTo>
                <a:lnTo>
                  <a:pt x="591554" y="340289"/>
                </a:lnTo>
                <a:lnTo>
                  <a:pt x="557057" y="323741"/>
                </a:lnTo>
                <a:lnTo>
                  <a:pt x="514243" y="300058"/>
                </a:lnTo>
                <a:lnTo>
                  <a:pt x="475497" y="275413"/>
                </a:lnTo>
                <a:lnTo>
                  <a:pt x="438764" y="248888"/>
                </a:lnTo>
                <a:lnTo>
                  <a:pt x="404065" y="220580"/>
                </a:lnTo>
                <a:lnTo>
                  <a:pt x="371421" y="190591"/>
                </a:lnTo>
                <a:lnTo>
                  <a:pt x="340852" y="159018"/>
                </a:lnTo>
                <a:lnTo>
                  <a:pt x="312379" y="125960"/>
                </a:lnTo>
                <a:lnTo>
                  <a:pt x="286023" y="91517"/>
                </a:lnTo>
                <a:lnTo>
                  <a:pt x="261804" y="55788"/>
                </a:lnTo>
                <a:lnTo>
                  <a:pt x="239742" y="18872"/>
                </a:lnTo>
                <a:lnTo>
                  <a:pt x="229527" y="0"/>
                </a:lnTo>
                <a:close/>
              </a:path>
              <a:path w="1521460" h="659765">
                <a:moveTo>
                  <a:pt x="1359865" y="253936"/>
                </a:moveTo>
                <a:lnTo>
                  <a:pt x="1296914" y="296532"/>
                </a:lnTo>
                <a:lnTo>
                  <a:pt x="1230394" y="332435"/>
                </a:lnTo>
                <a:lnTo>
                  <a:pt x="1160874" y="361486"/>
                </a:lnTo>
                <a:lnTo>
                  <a:pt x="1088925" y="383522"/>
                </a:lnTo>
                <a:lnTo>
                  <a:pt x="1015118" y="398383"/>
                </a:lnTo>
                <a:lnTo>
                  <a:pt x="940024" y="405906"/>
                </a:lnTo>
                <a:lnTo>
                  <a:pt x="902173" y="406865"/>
                </a:lnTo>
                <a:lnTo>
                  <a:pt x="1486642" y="406865"/>
                </a:lnTo>
                <a:lnTo>
                  <a:pt x="1359865" y="253936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16"/>
          <p:cNvSpPr/>
          <p:nvPr/>
        </p:nvSpPr>
        <p:spPr>
          <a:xfrm flipV="1">
            <a:off x="6993609" y="2930132"/>
            <a:ext cx="580598" cy="29321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655002" y="0"/>
                </a:moveTo>
                <a:lnTo>
                  <a:pt x="0" y="0"/>
                </a:lnTo>
              </a:path>
            </a:pathLst>
          </a:cu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18"/>
          <p:cNvSpPr/>
          <p:nvPr/>
        </p:nvSpPr>
        <p:spPr>
          <a:xfrm>
            <a:off x="7071480" y="2346038"/>
            <a:ext cx="1665965" cy="959638"/>
          </a:xfrm>
          <a:custGeom>
            <a:avLst/>
            <a:gdLst/>
            <a:ahLst/>
            <a:cxnLst/>
            <a:rect l="l" t="t" r="r" b="b"/>
            <a:pathLst>
              <a:path w="2584450" h="1219200">
                <a:moveTo>
                  <a:pt x="0" y="0"/>
                </a:moveTo>
                <a:lnTo>
                  <a:pt x="2470442" y="0"/>
                </a:lnTo>
                <a:lnTo>
                  <a:pt x="2495143" y="61"/>
                </a:lnTo>
                <a:lnTo>
                  <a:pt x="2546228" y="3941"/>
                </a:lnTo>
                <a:lnTo>
                  <a:pt x="2574494" y="31532"/>
                </a:lnTo>
                <a:lnTo>
                  <a:pt x="2578813" y="81972"/>
                </a:lnTo>
                <a:lnTo>
                  <a:pt x="2583967" y="1024305"/>
                </a:lnTo>
                <a:lnTo>
                  <a:pt x="2584044" y="1045933"/>
                </a:lnTo>
                <a:lnTo>
                  <a:pt x="2583879" y="1064547"/>
                </a:lnTo>
                <a:lnTo>
                  <a:pt x="2579699" y="1105505"/>
                </a:lnTo>
                <a:lnTo>
                  <a:pt x="2557169" y="1137341"/>
                </a:lnTo>
                <a:lnTo>
                  <a:pt x="2519723" y="1155345"/>
                </a:lnTo>
                <a:lnTo>
                  <a:pt x="2502133" y="1161935"/>
                </a:lnTo>
                <a:lnTo>
                  <a:pt x="2343353" y="1219123"/>
                </a:lnTo>
              </a:path>
            </a:pathLst>
          </a:custGeom>
          <a:ln w="12699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0"/>
          <p:cNvSpPr/>
          <p:nvPr/>
        </p:nvSpPr>
        <p:spPr>
          <a:xfrm>
            <a:off x="7058924" y="3415811"/>
            <a:ext cx="1678521" cy="976645"/>
          </a:xfrm>
          <a:custGeom>
            <a:avLst/>
            <a:gdLst/>
            <a:ahLst/>
            <a:cxnLst/>
            <a:rect l="l" t="t" r="r" b="b"/>
            <a:pathLst>
              <a:path w="2587625" h="1033779">
                <a:moveTo>
                  <a:pt x="0" y="1033551"/>
                </a:moveTo>
                <a:lnTo>
                  <a:pt x="2470645" y="1033551"/>
                </a:lnTo>
                <a:lnTo>
                  <a:pt x="2495300" y="1033490"/>
                </a:lnTo>
                <a:lnTo>
                  <a:pt x="2546349" y="1029634"/>
                </a:lnTo>
                <a:lnTo>
                  <a:pt x="2574779" y="1002216"/>
                </a:lnTo>
                <a:lnTo>
                  <a:pt x="2579353" y="952093"/>
                </a:lnTo>
                <a:lnTo>
                  <a:pt x="2587053" y="162394"/>
                </a:lnTo>
                <a:lnTo>
                  <a:pt x="2587227" y="139443"/>
                </a:lnTo>
                <a:lnTo>
                  <a:pt x="2587080" y="119945"/>
                </a:lnTo>
                <a:lnTo>
                  <a:pt x="2581891" y="78776"/>
                </a:lnTo>
                <a:lnTo>
                  <a:pt x="2553312" y="51609"/>
                </a:lnTo>
                <a:lnTo>
                  <a:pt x="2505721" y="40127"/>
                </a:lnTo>
                <a:lnTo>
                  <a:pt x="2483365" y="36180"/>
                </a:lnTo>
                <a:lnTo>
                  <a:pt x="2275332" y="0"/>
                </a:lnTo>
              </a:path>
            </a:pathLst>
          </a:cu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46"/>
          <p:cNvSpPr txBox="1"/>
          <p:nvPr/>
        </p:nvSpPr>
        <p:spPr>
          <a:xfrm>
            <a:off x="6686857" y="2209800"/>
            <a:ext cx="376969" cy="276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121201"/>
            <a:r>
              <a:rPr lang="ru-RU" sz="900" spc="-31" dirty="0">
                <a:latin typeface="Arial"/>
                <a:cs typeface="Arial"/>
              </a:rPr>
              <a:t>8,4 млн.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63" name="object 47"/>
          <p:cNvSpPr txBox="1"/>
          <p:nvPr/>
        </p:nvSpPr>
        <p:spPr>
          <a:xfrm>
            <a:off x="6686857" y="2836871"/>
            <a:ext cx="376969" cy="276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64142"/>
            <a:r>
              <a:rPr lang="ru-RU" sz="900" spc="-31" dirty="0">
                <a:latin typeface="Arial"/>
                <a:cs typeface="Arial"/>
              </a:rPr>
              <a:t>215,7 млн.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64" name="object 48"/>
          <p:cNvSpPr txBox="1"/>
          <p:nvPr/>
        </p:nvSpPr>
        <p:spPr>
          <a:xfrm>
            <a:off x="6681955" y="3591292"/>
            <a:ext cx="376969" cy="276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64142"/>
            <a:r>
              <a:rPr lang="ru-RU" sz="900" spc="-31" dirty="0">
                <a:latin typeface="Arial"/>
                <a:cs typeface="Arial"/>
              </a:rPr>
              <a:t>107,4млн. 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65" name="object 49"/>
          <p:cNvSpPr txBox="1"/>
          <p:nvPr/>
        </p:nvSpPr>
        <p:spPr>
          <a:xfrm>
            <a:off x="6691840" y="4295917"/>
            <a:ext cx="376969" cy="276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92475"/>
            <a:r>
              <a:rPr lang="ru-RU" sz="900" spc="-31" dirty="0">
                <a:latin typeface="Arial"/>
                <a:cs typeface="Arial"/>
              </a:rPr>
              <a:t>10,5 млн.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266" name="object 51"/>
          <p:cNvSpPr txBox="1"/>
          <p:nvPr/>
        </p:nvSpPr>
        <p:spPr>
          <a:xfrm>
            <a:off x="7670277" y="3152629"/>
            <a:ext cx="662191" cy="52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>
              <a:lnSpc>
                <a:spcPts val="2655"/>
              </a:lnSpc>
            </a:pPr>
            <a:r>
              <a:rPr lang="ru-RU" sz="2200" spc="-81" dirty="0">
                <a:solidFill>
                  <a:srgbClr val="0067AC"/>
                </a:solidFill>
                <a:latin typeface="Arial"/>
                <a:cs typeface="Arial"/>
              </a:rPr>
              <a:t>372</a:t>
            </a:r>
            <a:r>
              <a:rPr sz="2200" spc="-81" dirty="0">
                <a:solidFill>
                  <a:srgbClr val="0067AC"/>
                </a:solidFill>
                <a:latin typeface="Arial"/>
                <a:cs typeface="Arial"/>
              </a:rPr>
              <a:t>,</a:t>
            </a:r>
            <a:r>
              <a:rPr lang="ru-RU" sz="2200" spc="-81" dirty="0">
                <a:solidFill>
                  <a:srgbClr val="0067AC"/>
                </a:solidFill>
                <a:latin typeface="Arial"/>
                <a:cs typeface="Arial"/>
              </a:rPr>
              <a:t>1</a:t>
            </a:r>
            <a:endParaRPr sz="2200" dirty="0">
              <a:latin typeface="Arial"/>
              <a:cs typeface="Arial"/>
            </a:endParaRPr>
          </a:p>
          <a:p>
            <a:pPr marL="39351">
              <a:lnSpc>
                <a:spcPts val="1317"/>
              </a:lnSpc>
            </a:pPr>
            <a:r>
              <a:rPr lang="ru-RU" spc="-15" dirty="0">
                <a:solidFill>
                  <a:srgbClr val="0067AC"/>
                </a:solidFill>
                <a:latin typeface="Calibri"/>
                <a:cs typeface="Calibri"/>
              </a:rPr>
              <a:t>м</a:t>
            </a:r>
            <a:r>
              <a:rPr spc="-15" dirty="0">
                <a:solidFill>
                  <a:srgbClr val="0067AC"/>
                </a:solidFill>
                <a:latin typeface="Calibri"/>
                <a:cs typeface="Calibri"/>
              </a:rPr>
              <a:t>л</a:t>
            </a:r>
            <a:r>
              <a:rPr lang="ru-RU" spc="-15" dirty="0">
                <a:solidFill>
                  <a:srgbClr val="0067AC"/>
                </a:solidFill>
                <a:latin typeface="Calibri"/>
                <a:cs typeface="Calibri"/>
              </a:rPr>
              <a:t>н.</a:t>
            </a:r>
            <a:r>
              <a:rPr spc="22" dirty="0">
                <a:solidFill>
                  <a:srgbClr val="0067AC"/>
                </a:solidFill>
                <a:latin typeface="Calibri"/>
                <a:cs typeface="Calibri"/>
              </a:rPr>
              <a:t> </a:t>
            </a:r>
            <a:r>
              <a:rPr spc="-6" dirty="0">
                <a:solidFill>
                  <a:srgbClr val="0067AC"/>
                </a:solidFill>
                <a:latin typeface="Calibri"/>
                <a:cs typeface="Calibri"/>
              </a:rPr>
              <a:t>руб.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271" name="object 138"/>
          <p:cNvSpPr/>
          <p:nvPr/>
        </p:nvSpPr>
        <p:spPr>
          <a:xfrm flipV="1">
            <a:off x="6376017" y="3738784"/>
            <a:ext cx="307880" cy="45719"/>
          </a:xfrm>
          <a:custGeom>
            <a:avLst/>
            <a:gdLst/>
            <a:ahLst/>
            <a:cxnLst/>
            <a:rect l="l" t="t" r="r" b="b"/>
            <a:pathLst>
              <a:path w="611504">
                <a:moveTo>
                  <a:pt x="611352" y="0"/>
                </a:moveTo>
                <a:lnTo>
                  <a:pt x="0" y="0"/>
                </a:lnTo>
              </a:path>
            </a:pathLst>
          </a:cu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3" name="object 193"/>
          <p:cNvSpPr txBox="1"/>
          <p:nvPr/>
        </p:nvSpPr>
        <p:spPr>
          <a:xfrm>
            <a:off x="7154185" y="4572258"/>
            <a:ext cx="1837415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64142" algn="ctr"/>
            <a:r>
              <a:rPr lang="ru-RU" sz="1200" spc="-31" dirty="0">
                <a:cs typeface="Arial"/>
              </a:rPr>
              <a:t>Обновление материально-технической базы для занятий физической культурой и спортом в образовательных организациях в сельской местности</a:t>
            </a:r>
            <a:endParaRPr sz="1200" spc="-31" dirty="0">
              <a:cs typeface="Arial"/>
            </a:endParaRPr>
          </a:p>
        </p:txBody>
      </p:sp>
      <p:sp>
        <p:nvSpPr>
          <p:cNvPr id="274" name="object 189"/>
          <p:cNvSpPr txBox="1"/>
          <p:nvPr/>
        </p:nvSpPr>
        <p:spPr>
          <a:xfrm>
            <a:off x="6683897" y="4800600"/>
            <a:ext cx="376969" cy="2763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64142"/>
            <a:r>
              <a:rPr lang="ru-RU" sz="900" spc="-31" dirty="0">
                <a:latin typeface="Arial"/>
                <a:cs typeface="Arial"/>
              </a:rPr>
              <a:t>30,1 млн.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301" name="object 16"/>
          <p:cNvSpPr/>
          <p:nvPr/>
        </p:nvSpPr>
        <p:spPr>
          <a:xfrm>
            <a:off x="683494" y="6767139"/>
            <a:ext cx="3606544" cy="0"/>
          </a:xfrm>
          <a:custGeom>
            <a:avLst/>
            <a:gdLst/>
            <a:ahLst/>
            <a:cxnLst/>
            <a:rect l="l" t="t" r="r" b="b"/>
            <a:pathLst>
              <a:path w="5965825">
                <a:moveTo>
                  <a:pt x="0" y="0"/>
                </a:moveTo>
                <a:lnTo>
                  <a:pt x="5965621" y="0"/>
                </a:lnTo>
              </a:path>
            </a:pathLst>
          </a:custGeom>
          <a:ln w="12700">
            <a:solidFill>
              <a:srgbClr val="D6D9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22"/>
          <p:cNvSpPr txBox="1"/>
          <p:nvPr/>
        </p:nvSpPr>
        <p:spPr>
          <a:xfrm>
            <a:off x="165045" y="6248400"/>
            <a:ext cx="417154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8" algn="ctr"/>
            <a:r>
              <a:rPr lang="ru-RU" sz="1400" b="1" spc="-3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Внедрение целевой модели развития региональных систем дополнительного образования детей</a:t>
            </a:r>
            <a:endParaRPr sz="1400" b="1" dirty="0">
              <a:solidFill>
                <a:schemeClr val="tx2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08" name="object 23"/>
          <p:cNvSpPr txBox="1"/>
          <p:nvPr/>
        </p:nvSpPr>
        <p:spPr>
          <a:xfrm>
            <a:off x="3677266" y="5936564"/>
            <a:ext cx="2282931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lang="ru-RU" sz="1400" b="1" spc="30" dirty="0">
                <a:solidFill>
                  <a:schemeClr val="tx2"/>
                </a:solidFill>
                <a:cs typeface="Calibri"/>
              </a:rPr>
              <a:t>ЗАДАЧИ НА  2019 ГОД</a:t>
            </a:r>
            <a:endParaRPr sz="1400" b="1" spc="30" dirty="0">
              <a:solidFill>
                <a:schemeClr val="tx2"/>
              </a:solidFill>
              <a:cs typeface="Calibri"/>
            </a:endParaRPr>
          </a:p>
        </p:txBody>
      </p:sp>
      <p:sp>
        <p:nvSpPr>
          <p:cNvPr id="310" name="object 26"/>
          <p:cNvSpPr/>
          <p:nvPr/>
        </p:nvSpPr>
        <p:spPr>
          <a:xfrm flipH="1">
            <a:off x="4489013" y="6208252"/>
            <a:ext cx="27639" cy="537172"/>
          </a:xfrm>
          <a:custGeom>
            <a:avLst/>
            <a:gdLst/>
            <a:ahLst/>
            <a:cxnLst/>
            <a:rect l="l" t="t" r="r" b="b"/>
            <a:pathLst>
              <a:path h="1253489">
                <a:moveTo>
                  <a:pt x="0" y="0"/>
                </a:moveTo>
                <a:lnTo>
                  <a:pt x="0" y="1253083"/>
                </a:lnTo>
              </a:path>
            </a:pathLst>
          </a:custGeom>
          <a:ln w="12700">
            <a:solidFill>
              <a:srgbClr val="D6D9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8" name="object 22"/>
          <p:cNvSpPr txBox="1"/>
          <p:nvPr/>
        </p:nvSpPr>
        <p:spPr>
          <a:xfrm>
            <a:off x="4739083" y="6261394"/>
            <a:ext cx="417631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8" algn="ctr"/>
            <a:r>
              <a:rPr lang="ru-RU" sz="1400" b="1" spc="-31" dirty="0">
                <a:solidFill>
                  <a:schemeClr val="tx2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Внедрение системы  персонифицированного финансирования дополнительного образования детей</a:t>
            </a:r>
            <a:endParaRPr sz="1400" b="1" spc="-31" dirty="0">
              <a:solidFill>
                <a:schemeClr val="tx2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330" name="object 82"/>
          <p:cNvSpPr/>
          <p:nvPr/>
        </p:nvSpPr>
        <p:spPr>
          <a:xfrm>
            <a:off x="279679" y="375398"/>
            <a:ext cx="6180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1688" y="0"/>
                </a:lnTo>
              </a:path>
            </a:pathLst>
          </a:custGeom>
          <a:ln w="63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1" name="object 83"/>
          <p:cNvSpPr/>
          <p:nvPr/>
        </p:nvSpPr>
        <p:spPr>
          <a:xfrm>
            <a:off x="281456" y="329787"/>
            <a:ext cx="0" cy="43982"/>
          </a:xfrm>
          <a:custGeom>
            <a:avLst/>
            <a:gdLst/>
            <a:ahLst/>
            <a:cxnLst/>
            <a:rect l="l" t="t" r="r" b="b"/>
            <a:pathLst>
              <a:path h="68579">
                <a:moveTo>
                  <a:pt x="0" y="0"/>
                </a:moveTo>
                <a:lnTo>
                  <a:pt x="0" y="68580"/>
                </a:lnTo>
              </a:path>
            </a:pathLst>
          </a:custGeom>
          <a:ln w="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2" name="object 84"/>
          <p:cNvSpPr/>
          <p:nvPr/>
        </p:nvSpPr>
        <p:spPr>
          <a:xfrm>
            <a:off x="279679" y="327750"/>
            <a:ext cx="61805" cy="0"/>
          </a:xfrm>
          <a:custGeom>
            <a:avLst/>
            <a:gdLst/>
            <a:ahLst/>
            <a:cxnLst/>
            <a:rect l="l" t="t" r="r" b="b"/>
            <a:pathLst>
              <a:path w="102234">
                <a:moveTo>
                  <a:pt x="0" y="0"/>
                </a:moveTo>
                <a:lnTo>
                  <a:pt x="101688" y="0"/>
                </a:lnTo>
              </a:path>
            </a:pathLst>
          </a:custGeom>
          <a:ln w="762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3" name="object 85"/>
          <p:cNvSpPr/>
          <p:nvPr/>
        </p:nvSpPr>
        <p:spPr>
          <a:xfrm>
            <a:off x="339376" y="329632"/>
            <a:ext cx="0" cy="44390"/>
          </a:xfrm>
          <a:custGeom>
            <a:avLst/>
            <a:gdLst/>
            <a:ahLst/>
            <a:cxnLst/>
            <a:rect l="l" t="t" r="r" b="b"/>
            <a:pathLst>
              <a:path h="69215">
                <a:moveTo>
                  <a:pt x="0" y="0"/>
                </a:moveTo>
                <a:lnTo>
                  <a:pt x="0" y="68643"/>
                </a:lnTo>
              </a:path>
            </a:pathLst>
          </a:custGeom>
          <a:ln w="715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6"/>
          <p:cNvSpPr/>
          <p:nvPr/>
        </p:nvSpPr>
        <p:spPr>
          <a:xfrm>
            <a:off x="4922586" y="6752479"/>
            <a:ext cx="3961049" cy="29321"/>
          </a:xfrm>
          <a:custGeom>
            <a:avLst/>
            <a:gdLst/>
            <a:ahLst/>
            <a:cxnLst/>
            <a:rect l="l" t="t" r="r" b="b"/>
            <a:pathLst>
              <a:path w="5965825">
                <a:moveTo>
                  <a:pt x="0" y="0"/>
                </a:moveTo>
                <a:lnTo>
                  <a:pt x="5965621" y="0"/>
                </a:lnTo>
              </a:path>
            </a:pathLst>
          </a:custGeom>
          <a:ln w="12700">
            <a:solidFill>
              <a:srgbClr val="D6D9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9918" y="2053515"/>
            <a:ext cx="170254" cy="374083"/>
          </a:xfrm>
          <a:custGeom>
            <a:avLst/>
            <a:gdLst/>
            <a:ahLst/>
            <a:cxnLst/>
            <a:rect l="l" t="t" r="r" b="b"/>
            <a:pathLst>
              <a:path w="201930" h="338455">
                <a:moveTo>
                  <a:pt x="0" y="338404"/>
                </a:moveTo>
                <a:lnTo>
                  <a:pt x="201599" y="338404"/>
                </a:lnTo>
                <a:lnTo>
                  <a:pt x="201599" y="0"/>
                </a:lnTo>
                <a:lnTo>
                  <a:pt x="0" y="0"/>
                </a:lnTo>
                <a:lnTo>
                  <a:pt x="0" y="338404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1</a:t>
            </a:r>
            <a:endParaRPr dirty="0"/>
          </a:p>
        </p:txBody>
      </p:sp>
      <p:sp>
        <p:nvSpPr>
          <p:cNvPr id="37" name="object 37"/>
          <p:cNvSpPr/>
          <p:nvPr/>
        </p:nvSpPr>
        <p:spPr>
          <a:xfrm>
            <a:off x="107210" y="2801991"/>
            <a:ext cx="165867" cy="316782"/>
          </a:xfrm>
          <a:custGeom>
            <a:avLst/>
            <a:gdLst/>
            <a:ahLst/>
            <a:cxnLst/>
            <a:rect l="l" t="t" r="r" b="b"/>
            <a:pathLst>
              <a:path w="201930" h="338455">
                <a:moveTo>
                  <a:pt x="0" y="338404"/>
                </a:moveTo>
                <a:lnTo>
                  <a:pt x="201599" y="338404"/>
                </a:lnTo>
                <a:lnTo>
                  <a:pt x="201599" y="0"/>
                </a:lnTo>
                <a:lnTo>
                  <a:pt x="0" y="0"/>
                </a:lnTo>
                <a:lnTo>
                  <a:pt x="0" y="338404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2</a:t>
            </a:r>
            <a:endParaRPr dirty="0"/>
          </a:p>
        </p:txBody>
      </p:sp>
      <p:sp>
        <p:nvSpPr>
          <p:cNvPr id="38" name="object 38"/>
          <p:cNvSpPr/>
          <p:nvPr/>
        </p:nvSpPr>
        <p:spPr>
          <a:xfrm>
            <a:off x="107210" y="3506528"/>
            <a:ext cx="170254" cy="497544"/>
          </a:xfrm>
          <a:custGeom>
            <a:avLst/>
            <a:gdLst/>
            <a:ahLst/>
            <a:cxnLst/>
            <a:rect l="l" t="t" r="r" b="b"/>
            <a:pathLst>
              <a:path w="201930" h="338454">
                <a:moveTo>
                  <a:pt x="0" y="338404"/>
                </a:moveTo>
                <a:lnTo>
                  <a:pt x="201599" y="338404"/>
                </a:lnTo>
                <a:lnTo>
                  <a:pt x="201599" y="0"/>
                </a:lnTo>
                <a:lnTo>
                  <a:pt x="0" y="0"/>
                </a:lnTo>
                <a:lnTo>
                  <a:pt x="0" y="338404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3</a:t>
            </a:r>
            <a:endParaRPr dirty="0"/>
          </a:p>
        </p:txBody>
      </p:sp>
      <p:sp>
        <p:nvSpPr>
          <p:cNvPr id="39" name="object 39"/>
          <p:cNvSpPr/>
          <p:nvPr/>
        </p:nvSpPr>
        <p:spPr>
          <a:xfrm>
            <a:off x="74076" y="4614766"/>
            <a:ext cx="170254" cy="566834"/>
          </a:xfrm>
          <a:custGeom>
            <a:avLst/>
            <a:gdLst/>
            <a:ahLst/>
            <a:cxnLst/>
            <a:rect l="l" t="t" r="r" b="b"/>
            <a:pathLst>
              <a:path w="201930" h="197485">
                <a:moveTo>
                  <a:pt x="0" y="197103"/>
                </a:moveTo>
                <a:lnTo>
                  <a:pt x="201599" y="197103"/>
                </a:lnTo>
                <a:lnTo>
                  <a:pt x="201599" y="0"/>
                </a:lnTo>
                <a:lnTo>
                  <a:pt x="0" y="0"/>
                </a:lnTo>
                <a:lnTo>
                  <a:pt x="0" y="197103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4</a:t>
            </a:r>
            <a:endParaRPr dirty="0"/>
          </a:p>
        </p:txBody>
      </p:sp>
      <p:sp>
        <p:nvSpPr>
          <p:cNvPr id="59" name="object 16"/>
          <p:cNvSpPr/>
          <p:nvPr/>
        </p:nvSpPr>
        <p:spPr>
          <a:xfrm flipV="1">
            <a:off x="7058924" y="3761333"/>
            <a:ext cx="580598" cy="29321"/>
          </a:xfrm>
          <a:custGeom>
            <a:avLst/>
            <a:gdLst/>
            <a:ahLst/>
            <a:cxnLst/>
            <a:rect l="l" t="t" r="r" b="b"/>
            <a:pathLst>
              <a:path w="655320">
                <a:moveTo>
                  <a:pt x="655002" y="0"/>
                </a:moveTo>
                <a:lnTo>
                  <a:pt x="0" y="0"/>
                </a:lnTo>
              </a:path>
            </a:pathLst>
          </a:custGeom>
          <a:ln w="127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8038310" y="6660785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432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62062" y="6553200"/>
            <a:ext cx="8486159" cy="35915"/>
          </a:xfrm>
          <a:custGeom>
            <a:avLst/>
            <a:gdLst/>
            <a:ahLst/>
            <a:cxnLst/>
            <a:rect l="l" t="t" r="r" b="b"/>
            <a:pathLst>
              <a:path w="7308215">
                <a:moveTo>
                  <a:pt x="0" y="0"/>
                </a:moveTo>
                <a:lnTo>
                  <a:pt x="7307987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52399" y="875032"/>
            <a:ext cx="8709383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ЦЕЛЬ: Создание условий для повышения компетентности родителей обучающихся в вопросах образования и воспитания, в том числе для раннего развития детей в возрасте до трех лет путем предоставления в 2024 году не менее 0,3 млн. услуг психолого-педагогической, методической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algn="just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родителей </a:t>
            </a:r>
            <a:endParaRPr lang="ru-RU" sz="16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52400" y="609600"/>
            <a:ext cx="3741670" cy="0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286000" y="4495800"/>
            <a:ext cx="91555" cy="109450"/>
          </a:xfrm>
          <a:custGeom>
            <a:avLst/>
            <a:gdLst/>
            <a:ahLst/>
            <a:cxnLst/>
            <a:rect l="l" t="t" r="r" b="b"/>
            <a:pathLst>
              <a:path w="302894" h="198119">
                <a:moveTo>
                  <a:pt x="0" y="198005"/>
                </a:moveTo>
                <a:lnTo>
                  <a:pt x="302399" y="198005"/>
                </a:lnTo>
                <a:lnTo>
                  <a:pt x="302399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286000" y="4681834"/>
            <a:ext cx="160752" cy="127060"/>
          </a:xfrm>
          <a:custGeom>
            <a:avLst/>
            <a:gdLst/>
            <a:ahLst/>
            <a:cxnLst/>
            <a:rect l="l" t="t" r="r" b="b"/>
            <a:pathLst>
              <a:path w="542925" h="198119">
                <a:moveTo>
                  <a:pt x="0" y="198005"/>
                </a:moveTo>
                <a:lnTo>
                  <a:pt x="542810" y="198005"/>
                </a:lnTo>
                <a:lnTo>
                  <a:pt x="542810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srgbClr val="00B0F0"/>
              </a:solidFill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2286000" y="5087790"/>
            <a:ext cx="1734142" cy="127060"/>
          </a:xfrm>
          <a:custGeom>
            <a:avLst/>
            <a:gdLst/>
            <a:ahLst/>
            <a:cxnLst/>
            <a:rect l="l" t="t" r="r" b="b"/>
            <a:pathLst>
              <a:path w="1537335" h="198120">
                <a:moveTo>
                  <a:pt x="0" y="198005"/>
                </a:moveTo>
                <a:lnTo>
                  <a:pt x="1537246" y="198005"/>
                </a:lnTo>
                <a:lnTo>
                  <a:pt x="1537246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 flipV="1">
            <a:off x="725594" y="5410200"/>
            <a:ext cx="3721581" cy="29321"/>
          </a:xfrm>
          <a:custGeom>
            <a:avLst/>
            <a:gdLst/>
            <a:ahLst/>
            <a:cxnLst/>
            <a:rect l="l" t="t" r="r" b="b"/>
            <a:pathLst>
              <a:path w="5965825">
                <a:moveTo>
                  <a:pt x="0" y="0"/>
                </a:moveTo>
                <a:lnTo>
                  <a:pt x="5965621" y="0"/>
                </a:lnTo>
              </a:path>
            </a:pathLst>
          </a:custGeom>
          <a:ln w="12700">
            <a:solidFill>
              <a:srgbClr val="D6D9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10581" y="2543651"/>
            <a:ext cx="4084166" cy="17235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8"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услуг психолого-педагогической, методической и консультативной помощи родителям (законным представителям) детей, а также гражданам, желающим принять на воспитание в свои семьи детей, оставшихся без попечения родителей, в том числе с привлечением некоммерческих организаций, нарастающим итогом с 2019 года,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единиц</a:t>
            </a:r>
            <a:endParaRPr lang="ru-RU"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6200" y="2594965"/>
            <a:ext cx="154703" cy="164119"/>
          </a:xfrm>
          <a:custGeom>
            <a:avLst/>
            <a:gdLst/>
            <a:ahLst/>
            <a:cxnLst/>
            <a:rect l="l" t="t" r="r" b="b"/>
            <a:pathLst>
              <a:path w="255904" h="255905">
                <a:moveTo>
                  <a:pt x="127680" y="255839"/>
                </a:moveTo>
                <a:lnTo>
                  <a:pt x="170129" y="248633"/>
                </a:lnTo>
                <a:lnTo>
                  <a:pt x="206564" y="228654"/>
                </a:lnTo>
                <a:lnTo>
                  <a:pt x="234528" y="198357"/>
                </a:lnTo>
                <a:lnTo>
                  <a:pt x="251566" y="160200"/>
                </a:lnTo>
                <a:lnTo>
                  <a:pt x="255641" y="131608"/>
                </a:lnTo>
                <a:lnTo>
                  <a:pt x="254845" y="116424"/>
                </a:lnTo>
                <a:lnTo>
                  <a:pt x="243464" y="74623"/>
                </a:lnTo>
                <a:lnTo>
                  <a:pt x="220422" y="40113"/>
                </a:lnTo>
                <a:lnTo>
                  <a:pt x="188072" y="15041"/>
                </a:lnTo>
                <a:lnTo>
                  <a:pt x="148765" y="1551"/>
                </a:lnTo>
                <a:lnTo>
                  <a:pt x="134523" y="0"/>
                </a:lnTo>
                <a:lnTo>
                  <a:pt x="118939" y="752"/>
                </a:lnTo>
                <a:lnTo>
                  <a:pt x="76286" y="11810"/>
                </a:lnTo>
                <a:lnTo>
                  <a:pt x="41270" y="34302"/>
                </a:lnTo>
                <a:lnTo>
                  <a:pt x="15802" y="65957"/>
                </a:lnTo>
                <a:lnTo>
                  <a:pt x="1793" y="104503"/>
                </a:lnTo>
                <a:lnTo>
                  <a:pt x="0" y="118491"/>
                </a:lnTo>
                <a:lnTo>
                  <a:pt x="707" y="134390"/>
                </a:lnTo>
                <a:lnTo>
                  <a:pt x="11484" y="177714"/>
                </a:lnTo>
                <a:lnTo>
                  <a:pt x="33521" y="213135"/>
                </a:lnTo>
                <a:lnTo>
                  <a:pt x="64608" y="238924"/>
                </a:lnTo>
                <a:lnTo>
                  <a:pt x="102533" y="253353"/>
                </a:lnTo>
                <a:lnTo>
                  <a:pt x="127680" y="255839"/>
                </a:lnTo>
                <a:close/>
              </a:path>
            </a:pathLst>
          </a:custGeom>
          <a:ln w="254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3" name="object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568450"/>
              </p:ext>
            </p:extLst>
          </p:nvPr>
        </p:nvGraphicFramePr>
        <p:xfrm>
          <a:off x="-39074" y="4432338"/>
          <a:ext cx="2595950" cy="8254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0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58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1005">
                <a:tc>
                  <a:txBody>
                    <a:bodyPr/>
                    <a:lstStyle/>
                    <a:p>
                      <a:pPr marL="42545" algn="r">
                        <a:lnSpc>
                          <a:spcPct val="100000"/>
                        </a:lnSpc>
                      </a:pPr>
                      <a:r>
                        <a:rPr lang="ru-RU"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  <a:cs typeface="Calibri"/>
                        </a:rPr>
                        <a:t>     </a:t>
                      </a:r>
                      <a:r>
                        <a:rPr lang="ru-RU" sz="13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13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  <a:cs typeface="Calibri"/>
                        </a:rPr>
                        <a:t>Базовое</a:t>
                      </a:r>
                      <a:r>
                        <a:rPr sz="1300" spc="25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  <a:cs typeface="Calibri"/>
                        </a:rPr>
                        <a:t>значение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sz="5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5004"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40</a:t>
                      </a:r>
                      <a:endParaRPr sz="13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5004"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120</a:t>
                      </a:r>
                      <a:endParaRPr sz="13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8217"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300</a:t>
                      </a:r>
                      <a:endParaRPr sz="13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46" name="object 68"/>
          <p:cNvSpPr/>
          <p:nvPr/>
        </p:nvSpPr>
        <p:spPr>
          <a:xfrm>
            <a:off x="6782234" y="4444940"/>
            <a:ext cx="183110" cy="127060"/>
          </a:xfrm>
          <a:custGeom>
            <a:avLst/>
            <a:gdLst/>
            <a:ahLst/>
            <a:cxnLst/>
            <a:rect l="l" t="t" r="r" b="b"/>
            <a:pathLst>
              <a:path w="302894" h="198119">
                <a:moveTo>
                  <a:pt x="0" y="198005"/>
                </a:moveTo>
                <a:lnTo>
                  <a:pt x="302399" y="198005"/>
                </a:lnTo>
                <a:lnTo>
                  <a:pt x="302399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47" name="object 69"/>
          <p:cNvSpPr/>
          <p:nvPr/>
        </p:nvSpPr>
        <p:spPr>
          <a:xfrm>
            <a:off x="6781800" y="4640449"/>
            <a:ext cx="328217" cy="127061"/>
          </a:xfrm>
          <a:custGeom>
            <a:avLst/>
            <a:gdLst/>
            <a:ahLst/>
            <a:cxnLst/>
            <a:rect l="l" t="t" r="r" b="b"/>
            <a:pathLst>
              <a:path w="542925" h="198119">
                <a:moveTo>
                  <a:pt x="0" y="198005"/>
                </a:moveTo>
                <a:lnTo>
                  <a:pt x="542810" y="198005"/>
                </a:lnTo>
                <a:lnTo>
                  <a:pt x="542810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70"/>
          <p:cNvSpPr/>
          <p:nvPr/>
        </p:nvSpPr>
        <p:spPr>
          <a:xfrm>
            <a:off x="6781800" y="4832109"/>
            <a:ext cx="592709" cy="127060"/>
          </a:xfrm>
          <a:custGeom>
            <a:avLst/>
            <a:gdLst/>
            <a:ahLst/>
            <a:cxnLst/>
            <a:rect l="l" t="t" r="r" b="b"/>
            <a:pathLst>
              <a:path w="980439" h="198119">
                <a:moveTo>
                  <a:pt x="0" y="198005"/>
                </a:moveTo>
                <a:lnTo>
                  <a:pt x="980147" y="198005"/>
                </a:lnTo>
                <a:lnTo>
                  <a:pt x="980147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71"/>
          <p:cNvSpPr/>
          <p:nvPr/>
        </p:nvSpPr>
        <p:spPr>
          <a:xfrm>
            <a:off x="6781801" y="5054540"/>
            <a:ext cx="929371" cy="127060"/>
          </a:xfrm>
          <a:custGeom>
            <a:avLst/>
            <a:gdLst/>
            <a:ahLst/>
            <a:cxnLst/>
            <a:rect l="l" t="t" r="r" b="b"/>
            <a:pathLst>
              <a:path w="1537335" h="198120">
                <a:moveTo>
                  <a:pt x="0" y="198005"/>
                </a:moveTo>
                <a:lnTo>
                  <a:pt x="1537246" y="198005"/>
                </a:lnTo>
                <a:lnTo>
                  <a:pt x="1537246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74"/>
          <p:cNvSpPr txBox="1"/>
          <p:nvPr/>
        </p:nvSpPr>
        <p:spPr>
          <a:xfrm>
            <a:off x="4804408" y="2591402"/>
            <a:ext cx="4023343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8" algn="just"/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граждан, положительно оценивших качество услуг психолого-педагогической, методической и консультативной помощи,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3148"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 числа обратившихся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3148" algn="just"/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получением услуги, % </a:t>
            </a:r>
          </a:p>
        </p:txBody>
      </p:sp>
      <p:sp>
        <p:nvSpPr>
          <p:cNvPr id="153" name="object 75"/>
          <p:cNvSpPr/>
          <p:nvPr/>
        </p:nvSpPr>
        <p:spPr>
          <a:xfrm>
            <a:off x="4545190" y="2655281"/>
            <a:ext cx="154703" cy="164119"/>
          </a:xfrm>
          <a:custGeom>
            <a:avLst/>
            <a:gdLst/>
            <a:ahLst/>
            <a:cxnLst/>
            <a:rect l="l" t="t" r="r" b="b"/>
            <a:pathLst>
              <a:path w="255904" h="255905">
                <a:moveTo>
                  <a:pt x="127680" y="255839"/>
                </a:moveTo>
                <a:lnTo>
                  <a:pt x="170129" y="248633"/>
                </a:lnTo>
                <a:lnTo>
                  <a:pt x="206564" y="228654"/>
                </a:lnTo>
                <a:lnTo>
                  <a:pt x="234528" y="198357"/>
                </a:lnTo>
                <a:lnTo>
                  <a:pt x="251566" y="160200"/>
                </a:lnTo>
                <a:lnTo>
                  <a:pt x="255641" y="131608"/>
                </a:lnTo>
                <a:lnTo>
                  <a:pt x="254845" y="116424"/>
                </a:lnTo>
                <a:lnTo>
                  <a:pt x="243464" y="74623"/>
                </a:lnTo>
                <a:lnTo>
                  <a:pt x="220422" y="40113"/>
                </a:lnTo>
                <a:lnTo>
                  <a:pt x="188072" y="15041"/>
                </a:lnTo>
                <a:lnTo>
                  <a:pt x="148765" y="1551"/>
                </a:lnTo>
                <a:lnTo>
                  <a:pt x="134523" y="0"/>
                </a:lnTo>
                <a:lnTo>
                  <a:pt x="118939" y="752"/>
                </a:lnTo>
                <a:lnTo>
                  <a:pt x="76286" y="11810"/>
                </a:lnTo>
                <a:lnTo>
                  <a:pt x="41270" y="34302"/>
                </a:lnTo>
                <a:lnTo>
                  <a:pt x="15802" y="65957"/>
                </a:lnTo>
                <a:lnTo>
                  <a:pt x="1793" y="104503"/>
                </a:lnTo>
                <a:lnTo>
                  <a:pt x="0" y="118491"/>
                </a:lnTo>
                <a:lnTo>
                  <a:pt x="707" y="134390"/>
                </a:lnTo>
                <a:lnTo>
                  <a:pt x="11484" y="177714"/>
                </a:lnTo>
                <a:lnTo>
                  <a:pt x="33521" y="213135"/>
                </a:lnTo>
                <a:lnTo>
                  <a:pt x="64608" y="238924"/>
                </a:lnTo>
                <a:lnTo>
                  <a:pt x="102533" y="253353"/>
                </a:lnTo>
                <a:lnTo>
                  <a:pt x="127680" y="255839"/>
                </a:lnTo>
                <a:close/>
              </a:path>
            </a:pathLst>
          </a:custGeom>
          <a:ln w="254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72"/>
          <p:cNvSpPr/>
          <p:nvPr/>
        </p:nvSpPr>
        <p:spPr>
          <a:xfrm>
            <a:off x="4868200" y="5430369"/>
            <a:ext cx="3895760" cy="29321"/>
          </a:xfrm>
          <a:custGeom>
            <a:avLst/>
            <a:gdLst/>
            <a:ahLst/>
            <a:cxnLst/>
            <a:rect l="l" t="t" r="r" b="b"/>
            <a:pathLst>
              <a:path w="5965825">
                <a:moveTo>
                  <a:pt x="0" y="0"/>
                </a:moveTo>
                <a:lnTo>
                  <a:pt x="5965621" y="0"/>
                </a:lnTo>
              </a:path>
            </a:pathLst>
          </a:custGeom>
          <a:ln w="12700">
            <a:solidFill>
              <a:srgbClr val="D6D9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76200" y="152400"/>
            <a:ext cx="7027975" cy="426551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r>
              <a:rPr lang="ru-RU" sz="2400" b="1" spc="100" dirty="0">
                <a:solidFill>
                  <a:srgbClr val="0067AC"/>
                </a:solidFill>
                <a:latin typeface="Calibri"/>
                <a:cs typeface="Calibri"/>
              </a:rPr>
              <a:t>ПОДДЕРЖКА СЕМЕЙ, ИМЕЮЩИХ ДЕТЕЙ</a:t>
            </a:r>
          </a:p>
        </p:txBody>
      </p:sp>
      <p:sp>
        <p:nvSpPr>
          <p:cNvPr id="116" name="object 55"/>
          <p:cNvSpPr/>
          <p:nvPr/>
        </p:nvSpPr>
        <p:spPr>
          <a:xfrm>
            <a:off x="4740541" y="5765874"/>
            <a:ext cx="373134" cy="404395"/>
          </a:xfrm>
          <a:custGeom>
            <a:avLst/>
            <a:gdLst/>
            <a:ahLst/>
            <a:cxnLst/>
            <a:rect l="l" t="t" r="r" b="b"/>
            <a:pathLst>
              <a:path w="941705" h="260985">
                <a:moveTo>
                  <a:pt x="0" y="260997"/>
                </a:moveTo>
                <a:lnTo>
                  <a:pt x="941387" y="260997"/>
                </a:lnTo>
                <a:lnTo>
                  <a:pt x="941387" y="0"/>
                </a:lnTo>
                <a:lnTo>
                  <a:pt x="0" y="0"/>
                </a:lnTo>
                <a:lnTo>
                  <a:pt x="0" y="260997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pPr algn="ctr"/>
            <a:r>
              <a:rPr lang="ru-RU" sz="3300" b="1" spc="-214" baseline="-10416" dirty="0">
                <a:solidFill>
                  <a:srgbClr val="0067A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  <a:p>
            <a:pPr algn="ctr"/>
            <a:endParaRPr dirty="0"/>
          </a:p>
        </p:txBody>
      </p:sp>
      <p:sp>
        <p:nvSpPr>
          <p:cNvPr id="10" name="TextBox 9"/>
          <p:cNvSpPr txBox="1"/>
          <p:nvPr/>
        </p:nvSpPr>
        <p:spPr>
          <a:xfrm>
            <a:off x="5261131" y="5401377"/>
            <a:ext cx="3687089" cy="1144841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just">
              <a:defRPr/>
            </a:pPr>
            <a:r>
              <a:rPr lang="ru-RU" sz="1400" spc="-6" dirty="0">
                <a:solidFill>
                  <a:schemeClr val="tx2"/>
                </a:solidFill>
                <a:cs typeface="Calibri"/>
              </a:rPr>
              <a:t>государственных учреждения, </a:t>
            </a:r>
            <a:endParaRPr lang="ru-RU" sz="1400" spc="-6" dirty="0" smtClean="0">
              <a:solidFill>
                <a:schemeClr val="tx2"/>
              </a:solidFill>
              <a:cs typeface="Calibri"/>
            </a:endParaRPr>
          </a:p>
          <a:p>
            <a:pPr algn="just">
              <a:defRPr/>
            </a:pPr>
            <a:r>
              <a:rPr lang="ru-RU" sz="1400" spc="-6" dirty="0" smtClean="0">
                <a:solidFill>
                  <a:schemeClr val="tx2"/>
                </a:solidFill>
                <a:cs typeface="Calibri"/>
              </a:rPr>
              <a:t>обеспечивающих </a:t>
            </a:r>
            <a:r>
              <a:rPr lang="ru-RU" sz="1400" spc="-6" dirty="0">
                <a:solidFill>
                  <a:schemeClr val="tx2"/>
                </a:solidFill>
                <a:cs typeface="Calibri"/>
              </a:rPr>
              <a:t>подбор, подготовку </a:t>
            </a:r>
            <a:endParaRPr lang="ru-RU" sz="1400" spc="-6" dirty="0" smtClean="0">
              <a:solidFill>
                <a:schemeClr val="tx2"/>
              </a:solidFill>
              <a:cs typeface="Calibri"/>
            </a:endParaRPr>
          </a:p>
          <a:p>
            <a:pPr>
              <a:defRPr/>
            </a:pPr>
            <a:r>
              <a:rPr lang="ru-RU" sz="1400" spc="-6" dirty="0" smtClean="0">
                <a:solidFill>
                  <a:schemeClr val="tx2"/>
                </a:solidFill>
                <a:cs typeface="Calibri"/>
              </a:rPr>
              <a:t>и комплексное </a:t>
            </a:r>
            <a:r>
              <a:rPr lang="ru-RU" sz="1400" spc="-6" dirty="0">
                <a:solidFill>
                  <a:schemeClr val="tx2"/>
                </a:solidFill>
                <a:cs typeface="Calibri"/>
              </a:rPr>
              <a:t>сопровождение семей, принимающих на воспитание </a:t>
            </a:r>
            <a:r>
              <a:rPr lang="ru-RU" sz="1400" spc="-6" dirty="0" smtClean="0">
                <a:solidFill>
                  <a:schemeClr val="tx2"/>
                </a:solidFill>
                <a:cs typeface="Calibri"/>
              </a:rPr>
              <a:t>детей-сирот</a:t>
            </a:r>
          </a:p>
          <a:p>
            <a:pPr algn="just">
              <a:defRPr/>
            </a:pPr>
            <a:r>
              <a:rPr lang="ru-RU" sz="1400" spc="-6" dirty="0" smtClean="0">
                <a:solidFill>
                  <a:schemeClr val="tx2"/>
                </a:solidFill>
                <a:cs typeface="Calibri"/>
              </a:rPr>
              <a:t> </a:t>
            </a:r>
            <a:r>
              <a:rPr lang="ru-RU" sz="1400" spc="-6" dirty="0">
                <a:solidFill>
                  <a:schemeClr val="tx2"/>
                </a:solidFill>
                <a:cs typeface="Calibri"/>
              </a:rPr>
              <a:t>и детей, оставшихся без попечения родителей</a:t>
            </a:r>
          </a:p>
        </p:txBody>
      </p:sp>
      <p:sp>
        <p:nvSpPr>
          <p:cNvPr id="118" name="object 55"/>
          <p:cNvSpPr/>
          <p:nvPr/>
        </p:nvSpPr>
        <p:spPr>
          <a:xfrm>
            <a:off x="484369" y="5800451"/>
            <a:ext cx="482449" cy="421438"/>
          </a:xfrm>
          <a:custGeom>
            <a:avLst/>
            <a:gdLst/>
            <a:ahLst/>
            <a:cxnLst/>
            <a:rect l="l" t="t" r="r" b="b"/>
            <a:pathLst>
              <a:path w="941705" h="260985">
                <a:moveTo>
                  <a:pt x="0" y="260997"/>
                </a:moveTo>
                <a:lnTo>
                  <a:pt x="941387" y="260997"/>
                </a:lnTo>
                <a:lnTo>
                  <a:pt x="941387" y="0"/>
                </a:lnTo>
                <a:lnTo>
                  <a:pt x="0" y="0"/>
                </a:lnTo>
                <a:lnTo>
                  <a:pt x="0" y="260997"/>
                </a:lnTo>
                <a:close/>
              </a:path>
            </a:pathLst>
          </a:custGeom>
          <a:solidFill>
            <a:srgbClr val="ECF2FA"/>
          </a:solidFill>
        </p:spPr>
        <p:txBody>
          <a:bodyPr wrap="square" lIns="0" tIns="0" rIns="0" bIns="0" rtlCol="0"/>
          <a:lstStyle/>
          <a:p>
            <a:pPr algn="ctr"/>
            <a:r>
              <a:rPr lang="ru-RU" sz="3300" b="1" spc="-214" baseline="-10416" dirty="0">
                <a:solidFill>
                  <a:srgbClr val="0067A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31</a:t>
            </a:r>
          </a:p>
          <a:p>
            <a:pPr algn="ctr"/>
            <a:endParaRPr dirty="0"/>
          </a:p>
        </p:txBody>
      </p:sp>
      <p:sp>
        <p:nvSpPr>
          <p:cNvPr id="11" name="TextBox 10"/>
          <p:cNvSpPr txBox="1"/>
          <p:nvPr/>
        </p:nvSpPr>
        <p:spPr>
          <a:xfrm>
            <a:off x="1076906" y="5744698"/>
            <a:ext cx="3468284" cy="532943"/>
          </a:xfrm>
          <a:prstGeom prst="rect">
            <a:avLst/>
          </a:prstGeom>
          <a:noFill/>
        </p:spPr>
        <p:txBody>
          <a:bodyPr wrap="square" lIns="56665" tIns="28333" rIns="56665" bIns="28333" rtlCol="0">
            <a:spAutoFit/>
          </a:bodyPr>
          <a:lstStyle/>
          <a:p>
            <a:pPr algn="just">
              <a:defRPr/>
            </a:pPr>
            <a:r>
              <a:rPr lang="ru-RU" sz="1500" spc="-6" dirty="0">
                <a:solidFill>
                  <a:schemeClr val="tx2"/>
                </a:solidFill>
                <a:cs typeface="Calibri"/>
              </a:rPr>
              <a:t>консультационный центр, оказывающий помощь родителям с детьми</a:t>
            </a:r>
          </a:p>
        </p:txBody>
      </p:sp>
      <p:graphicFrame>
        <p:nvGraphicFramePr>
          <p:cNvPr id="78" name="object 73">
            <a:extLst>
              <a:ext uri="{FF2B5EF4-FFF2-40B4-BE49-F238E27FC236}">
                <a16:creationId xmlns:a16="http://schemas.microsoft.com/office/drawing/2014/main" xmlns="" id="{38810C28-9189-4E3F-B60D-8D017BF76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159671"/>
              </p:ext>
            </p:extLst>
          </p:nvPr>
        </p:nvGraphicFramePr>
        <p:xfrm>
          <a:off x="4736643" y="4411194"/>
          <a:ext cx="2341511" cy="9072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46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6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8537">
                <a:tc>
                  <a:txBody>
                    <a:bodyPr/>
                    <a:lstStyle/>
                    <a:p>
                      <a:pPr marL="42545" algn="r">
                        <a:lnSpc>
                          <a:spcPct val="100000"/>
                        </a:lnSpc>
                      </a:pPr>
                      <a:r>
                        <a:rPr sz="13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  <a:cs typeface="Calibri"/>
                        </a:rPr>
                        <a:t>Базовое</a:t>
                      </a:r>
                      <a:r>
                        <a:rPr sz="1300" spc="25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libri"/>
                          <a:cs typeface="Calibri"/>
                        </a:rPr>
                        <a:t>значение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</a:pPr>
                      <a:r>
                        <a:rPr lang="ru-RU" sz="1300" b="1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  <a:endParaRPr sz="5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8537"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2019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70</a:t>
                      </a:r>
                      <a:endParaRPr sz="13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8537"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2021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+mn-lt"/>
                          <a:cs typeface="Arial"/>
                        </a:rPr>
                        <a:t>78</a:t>
                      </a:r>
                      <a:endParaRPr sz="1300" b="1" dirty="0">
                        <a:solidFill>
                          <a:srgbClr val="0070C0"/>
                        </a:solidFill>
                        <a:latin typeface="+mn-lt"/>
                        <a:cs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875">
                <a:tc>
                  <a:txBody>
                    <a:bodyPr/>
                    <a:lstStyle/>
                    <a:p>
                      <a:pPr marR="63500" algn="r">
                        <a:lnSpc>
                          <a:spcPct val="100000"/>
                        </a:lnSpc>
                      </a:pPr>
                      <a:r>
                        <a:rPr sz="13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/>
                          <a:cs typeface="Arial"/>
                        </a:rPr>
                        <a:t>2024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</a:pPr>
                      <a:r>
                        <a:rPr lang="ru-RU" sz="1300" b="1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</a:t>
                      </a:r>
                      <a:endParaRPr sz="1300" b="1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9" name="object 70">
            <a:extLst>
              <a:ext uri="{FF2B5EF4-FFF2-40B4-BE49-F238E27FC236}">
                <a16:creationId xmlns:a16="http://schemas.microsoft.com/office/drawing/2014/main" xmlns="" id="{DE96CC59-EC4C-401C-97D8-20A89E46904C}"/>
              </a:ext>
            </a:extLst>
          </p:cNvPr>
          <p:cNvSpPr/>
          <p:nvPr/>
        </p:nvSpPr>
        <p:spPr>
          <a:xfrm>
            <a:off x="2286000" y="4864812"/>
            <a:ext cx="541752" cy="127060"/>
          </a:xfrm>
          <a:custGeom>
            <a:avLst/>
            <a:gdLst/>
            <a:ahLst/>
            <a:cxnLst/>
            <a:rect l="l" t="t" r="r" b="b"/>
            <a:pathLst>
              <a:path w="980439" h="198119">
                <a:moveTo>
                  <a:pt x="0" y="198005"/>
                </a:moveTo>
                <a:lnTo>
                  <a:pt x="980147" y="198005"/>
                </a:lnTo>
                <a:lnTo>
                  <a:pt x="980147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42"/>
          <p:cNvSpPr txBox="1"/>
          <p:nvPr/>
        </p:nvSpPr>
        <p:spPr>
          <a:xfrm>
            <a:off x="2416350" y="2209800"/>
            <a:ext cx="449367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defTabSz="914369">
              <a:defRPr sz="2000" b="1" spc="30">
                <a:solidFill>
                  <a:srgbClr val="008080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pPr algn="ctr"/>
            <a:r>
              <a:rPr sz="1400" dirty="0">
                <a:solidFill>
                  <a:schemeClr val="tx2"/>
                </a:solidFill>
              </a:rPr>
              <a:t>ПОКАЗАТЕЛ</a:t>
            </a:r>
            <a:r>
              <a:rPr lang="ru-RU" sz="1400" dirty="0">
                <a:solidFill>
                  <a:schemeClr val="tx2"/>
                </a:solidFill>
              </a:rPr>
              <a:t>И </a:t>
            </a:r>
            <a:r>
              <a:rPr lang="ru-RU" sz="1400" dirty="0" smtClean="0">
                <a:solidFill>
                  <a:schemeClr val="tx2"/>
                </a:solidFill>
              </a:rPr>
              <a:t> </a:t>
            </a:r>
            <a:r>
              <a:rPr lang="ru-RU" sz="1400" dirty="0" err="1" smtClean="0">
                <a:solidFill>
                  <a:schemeClr val="tx2"/>
                </a:solidFill>
              </a:rPr>
              <a:t>И</a:t>
            </a:r>
            <a:r>
              <a:rPr lang="ru-RU" sz="1400" dirty="0" smtClean="0">
                <a:solidFill>
                  <a:schemeClr val="tx2"/>
                </a:solidFill>
              </a:rPr>
              <a:t> РЕЗУЛЬТАТЫ ПРОЕКТА</a:t>
            </a:r>
            <a:endParaRPr sz="1400" dirty="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7"/>
          </p:nvPr>
        </p:nvSpPr>
        <p:spPr>
          <a:xfrm>
            <a:off x="8001000" y="6629400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1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 txBox="1"/>
          <p:nvPr/>
        </p:nvSpPr>
        <p:spPr>
          <a:xfrm>
            <a:off x="666664" y="1537156"/>
            <a:ext cx="383247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 defTabSz="914369">
              <a:defRPr sz="1400" b="1" spc="30">
                <a:solidFill>
                  <a:schemeClr val="tx2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dirty="0"/>
              <a:t>ПОКАЗАТЕЛ</a:t>
            </a:r>
            <a:r>
              <a:rPr lang="ru-RU" dirty="0"/>
              <a:t>И ПРОЕКТА НА 2019 ГОД</a:t>
            </a:r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668701" y="3264997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5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0674" y="3264997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5">
                <a:moveTo>
                  <a:pt x="48856" y="67741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9455" y="3264666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98124" y="2576394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4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30097" y="2449321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4">
                <a:moveTo>
                  <a:pt x="48856" y="67741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69424" y="609599"/>
            <a:ext cx="4595610" cy="45719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2"/>
          <p:cNvSpPr txBox="1"/>
          <p:nvPr/>
        </p:nvSpPr>
        <p:spPr>
          <a:xfrm>
            <a:off x="5010833" y="1867471"/>
            <a:ext cx="4054502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Создание </a:t>
            </a:r>
            <a:r>
              <a:rPr lang="ru-RU" dirty="0" smtClean="0"/>
              <a:t>центра </a:t>
            </a:r>
            <a:r>
              <a:rPr lang="ru-RU" dirty="0"/>
              <a:t>цифрового образования детей «IT-куб</a:t>
            </a:r>
            <a:r>
              <a:rPr lang="ru-RU" dirty="0" smtClean="0"/>
              <a:t>» </a:t>
            </a:r>
            <a:r>
              <a:rPr lang="ru-RU" dirty="0"/>
              <a:t>с совокупным охватом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менее </a:t>
            </a:r>
            <a:r>
              <a:rPr lang="ru-RU" dirty="0" smtClean="0"/>
              <a:t>500 </a:t>
            </a:r>
            <a:r>
              <a:rPr lang="ru-RU" dirty="0"/>
              <a:t>детей</a:t>
            </a:r>
          </a:p>
        </p:txBody>
      </p:sp>
      <p:sp>
        <p:nvSpPr>
          <p:cNvPr id="240" name="object 22"/>
          <p:cNvSpPr txBox="1"/>
          <p:nvPr/>
        </p:nvSpPr>
        <p:spPr>
          <a:xfrm>
            <a:off x="5014448" y="2708920"/>
            <a:ext cx="4038414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Внедрение в Чувашской Республике целевой модели цифровой образовательной среды</a:t>
            </a:r>
          </a:p>
        </p:txBody>
      </p:sp>
      <p:sp>
        <p:nvSpPr>
          <p:cNvPr id="241" name="object 22"/>
          <p:cNvSpPr txBox="1"/>
          <p:nvPr/>
        </p:nvSpPr>
        <p:spPr>
          <a:xfrm>
            <a:off x="5027546" y="3276600"/>
            <a:ext cx="4345053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 smtClean="0"/>
              <a:t>Повышение </a:t>
            </a:r>
            <a:r>
              <a:rPr lang="ru-RU" dirty="0"/>
              <a:t>квалификации </a:t>
            </a:r>
            <a:endParaRPr lang="ru-RU" dirty="0" smtClean="0"/>
          </a:p>
          <a:p>
            <a:r>
              <a:rPr lang="ru-RU" dirty="0" smtClean="0"/>
              <a:t>не </a:t>
            </a:r>
            <a:r>
              <a:rPr lang="ru-RU" dirty="0"/>
              <a:t>менее 200 работников по вопросам  повышения их компетенций в области современных технологий электронного </a:t>
            </a:r>
            <a:endParaRPr lang="ru-RU" dirty="0" smtClean="0"/>
          </a:p>
          <a:p>
            <a:r>
              <a:rPr lang="ru-RU" dirty="0" smtClean="0"/>
              <a:t>обучения</a:t>
            </a:r>
            <a:endParaRPr lang="ru-RU" dirty="0"/>
          </a:p>
        </p:txBody>
      </p:sp>
      <p:sp>
        <p:nvSpPr>
          <p:cNvPr id="262" name="object 22"/>
          <p:cNvSpPr txBox="1"/>
          <p:nvPr/>
        </p:nvSpPr>
        <p:spPr>
          <a:xfrm>
            <a:off x="5010833" y="4364087"/>
            <a:ext cx="4038414" cy="5770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 smtClean="0"/>
              <a:t>Проведение эксперимента </a:t>
            </a:r>
            <a:r>
              <a:rPr lang="ru-RU" dirty="0"/>
              <a:t>по внедрению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образовательную программу современных цифровых технологий</a:t>
            </a:r>
          </a:p>
        </p:txBody>
      </p:sp>
      <p:sp>
        <p:nvSpPr>
          <p:cNvPr id="269" name="object 120"/>
          <p:cNvSpPr txBox="1"/>
          <p:nvPr/>
        </p:nvSpPr>
        <p:spPr>
          <a:xfrm>
            <a:off x="4791434" y="1867471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dirty="0"/>
              <a:t>1.</a:t>
            </a:r>
            <a:endParaRPr lang="ru-RU" dirty="0"/>
          </a:p>
          <a:p>
            <a:endParaRPr dirty="0"/>
          </a:p>
        </p:txBody>
      </p:sp>
      <p:sp>
        <p:nvSpPr>
          <p:cNvPr id="270" name="object 120"/>
          <p:cNvSpPr txBox="1"/>
          <p:nvPr/>
        </p:nvSpPr>
        <p:spPr>
          <a:xfrm>
            <a:off x="4783318" y="2709937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lang="ru-RU" dirty="0"/>
              <a:t>2</a:t>
            </a:r>
            <a:r>
              <a:rPr dirty="0"/>
              <a:t>.</a:t>
            </a:r>
            <a:endParaRPr lang="ru-RU" dirty="0"/>
          </a:p>
          <a:p>
            <a:endParaRPr dirty="0"/>
          </a:p>
        </p:txBody>
      </p:sp>
      <p:sp>
        <p:nvSpPr>
          <p:cNvPr id="271" name="object 120"/>
          <p:cNvSpPr txBox="1"/>
          <p:nvPr/>
        </p:nvSpPr>
        <p:spPr>
          <a:xfrm>
            <a:off x="4783318" y="3276600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/>
          <a:p>
            <a:pPr marL="41275">
              <a:lnSpc>
                <a:spcPct val="100000"/>
              </a:lnSpc>
            </a:pPr>
            <a:r>
              <a:rPr lang="ru-RU" sz="1200" dirty="0">
                <a:solidFill>
                  <a:srgbClr val="46556D"/>
                </a:solidFill>
                <a:latin typeface="Calibri"/>
                <a:cs typeface="Calibri"/>
              </a:rPr>
              <a:t>3</a:t>
            </a:r>
            <a:r>
              <a:rPr sz="1200" dirty="0">
                <a:solidFill>
                  <a:srgbClr val="46556D"/>
                </a:solidFill>
                <a:latin typeface="Calibri"/>
                <a:cs typeface="Calibri"/>
              </a:rPr>
              <a:t>.</a:t>
            </a:r>
            <a:endParaRPr lang="ru-RU" sz="1200" dirty="0">
              <a:solidFill>
                <a:srgbClr val="46556D"/>
              </a:solidFill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272" name="object 120"/>
          <p:cNvSpPr txBox="1"/>
          <p:nvPr/>
        </p:nvSpPr>
        <p:spPr>
          <a:xfrm>
            <a:off x="4765034" y="4364087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lang="ru-RU" dirty="0"/>
              <a:t>4</a:t>
            </a:r>
            <a:r>
              <a:rPr dirty="0"/>
              <a:t>.</a:t>
            </a:r>
            <a:endParaRPr lang="ru-RU" dirty="0"/>
          </a:p>
          <a:p>
            <a:endParaRPr dirty="0"/>
          </a:p>
        </p:txBody>
      </p:sp>
      <p:sp>
        <p:nvSpPr>
          <p:cNvPr id="93" name="object 196"/>
          <p:cNvSpPr txBox="1"/>
          <p:nvPr/>
        </p:nvSpPr>
        <p:spPr>
          <a:xfrm>
            <a:off x="169424" y="152400"/>
            <a:ext cx="7909755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400" b="1" spc="100" dirty="0">
                <a:solidFill>
                  <a:srgbClr val="0067AC"/>
                </a:solidFill>
                <a:latin typeface="Calibri"/>
                <a:cs typeface="Calibri"/>
              </a:rPr>
              <a:t>ЦИФРОВАЯ</a:t>
            </a:r>
            <a:r>
              <a:rPr lang="ru-RU" sz="2400" b="1" spc="100" dirty="0" smtClean="0">
                <a:solidFill>
                  <a:srgbClr val="0067AC"/>
                </a:solidFill>
                <a:latin typeface="Calibri"/>
                <a:cs typeface="Calibri"/>
              </a:rPr>
              <a:t> ОБРАЗОВАТЕЛЬНАЯ СРЕДА</a:t>
            </a:r>
            <a:endParaRPr sz="2400" b="1" dirty="0">
              <a:latin typeface="Calibri"/>
              <a:cs typeface="Calibri"/>
            </a:endParaRPr>
          </a:p>
        </p:txBody>
      </p:sp>
      <p:sp>
        <p:nvSpPr>
          <p:cNvPr id="95" name="object 2"/>
          <p:cNvSpPr txBox="1"/>
          <p:nvPr/>
        </p:nvSpPr>
        <p:spPr>
          <a:xfrm>
            <a:off x="148785" y="663995"/>
            <a:ext cx="890046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ЦЕЛЬ: создание условий для внедрения к 2024 году современной и безопасной цифровой образовательной среды, обеспечивающей формирование ценности к саморазвитию </a:t>
            </a:r>
            <a:endParaRPr lang="ru-RU" sz="1600" b="1" dirty="0" smtClean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  <a:p>
            <a:pPr marL="12700" algn="just">
              <a:lnSpc>
                <a:spcPct val="100000"/>
              </a:lnSpc>
            </a:pP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самообразованию у обучающихся образовательных организаций всех видов и уровней</a:t>
            </a:r>
            <a:endParaRPr sz="16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96" name="object 42"/>
          <p:cNvSpPr txBox="1"/>
          <p:nvPr/>
        </p:nvSpPr>
        <p:spPr>
          <a:xfrm>
            <a:off x="5010833" y="1508338"/>
            <a:ext cx="383247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 defTabSz="914369">
              <a:defRPr sz="1400" b="1" spc="30">
                <a:solidFill>
                  <a:schemeClr val="tx2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РЕЗУЛЬТАТЫ ПРОЕКТА НА 2019 ГОД</a:t>
            </a:r>
            <a:endParaRPr dirty="0"/>
          </a:p>
        </p:txBody>
      </p:sp>
      <p:sp>
        <p:nvSpPr>
          <p:cNvPr id="97" name="object 42"/>
          <p:cNvSpPr txBox="1"/>
          <p:nvPr/>
        </p:nvSpPr>
        <p:spPr>
          <a:xfrm>
            <a:off x="487943" y="6250959"/>
            <a:ext cx="383247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 defTabSz="914369">
              <a:defRPr sz="1400" b="1" spc="30">
                <a:solidFill>
                  <a:schemeClr val="tx2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БЮДЖЕТ ПРОЕКТА НА 2019 ГОД</a:t>
            </a:r>
          </a:p>
          <a:p>
            <a:r>
              <a:rPr lang="ru-RU" sz="1800" dirty="0"/>
              <a:t>109,7 млн руб.</a:t>
            </a:r>
            <a:endParaRPr sz="1800" dirty="0"/>
          </a:p>
        </p:txBody>
      </p:sp>
      <p:sp>
        <p:nvSpPr>
          <p:cNvPr id="43" name="object 22"/>
          <p:cNvSpPr txBox="1"/>
          <p:nvPr/>
        </p:nvSpPr>
        <p:spPr>
          <a:xfrm>
            <a:off x="744876" y="1818109"/>
            <a:ext cx="4007407" cy="13465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sz="1300" dirty="0"/>
              <a:t>доля образовательных </a:t>
            </a:r>
            <a:r>
              <a:rPr lang="ru-RU" sz="1300" dirty="0" smtClean="0"/>
              <a:t>организаций, </a:t>
            </a:r>
            <a:r>
              <a:rPr lang="ru-RU" sz="1300" dirty="0"/>
              <a:t>обеспеченных Интернет-соединением со скоростью соединения не менее 100Мб/</a:t>
            </a:r>
            <a:r>
              <a:rPr lang="en-US" sz="1300" dirty="0"/>
              <a:t>c</a:t>
            </a:r>
            <a:r>
              <a:rPr lang="ru-RU" sz="1300" dirty="0"/>
              <a:t> – для образовательных организаций, расположенных в городах, 50Мб/</a:t>
            </a:r>
            <a:r>
              <a:rPr lang="en-US" sz="1300" dirty="0"/>
              <a:t>c</a:t>
            </a:r>
            <a:r>
              <a:rPr lang="ru-RU" sz="1300" dirty="0"/>
              <a:t> – для образовательных организаций, расположенных в сельской местности и поселках городского </a:t>
            </a:r>
            <a:r>
              <a:rPr lang="ru-RU" sz="1300" dirty="0" smtClean="0"/>
              <a:t>типа</a:t>
            </a:r>
            <a:endParaRPr lang="ru-RU" sz="1300" dirty="0"/>
          </a:p>
        </p:txBody>
      </p:sp>
      <p:sp>
        <p:nvSpPr>
          <p:cNvPr id="45" name="object 22"/>
          <p:cNvSpPr txBox="1"/>
          <p:nvPr/>
        </p:nvSpPr>
        <p:spPr>
          <a:xfrm>
            <a:off x="759656" y="3341638"/>
            <a:ext cx="3740336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3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доля </a:t>
            </a:r>
            <a:r>
              <a:rPr lang="ru-RU" dirty="0" smtClean="0"/>
              <a:t>обучающихся, </a:t>
            </a:r>
            <a:r>
              <a:rPr lang="ru-RU" dirty="0"/>
              <a:t>для которых формируется цифровой образовательный профиль и индивидуальный план обучения  с использованием федеральной информационно-сервисной платформы цифровой образовательной среды</a:t>
            </a:r>
          </a:p>
        </p:txBody>
      </p:sp>
      <p:sp>
        <p:nvSpPr>
          <p:cNvPr id="46" name="object 22"/>
          <p:cNvSpPr txBox="1"/>
          <p:nvPr/>
        </p:nvSpPr>
        <p:spPr>
          <a:xfrm>
            <a:off x="759656" y="4713238"/>
            <a:ext cx="3789513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3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«одного окна»</a:t>
            </a:r>
          </a:p>
        </p:txBody>
      </p:sp>
      <p:sp>
        <p:nvSpPr>
          <p:cNvPr id="47" name="object 102"/>
          <p:cNvSpPr/>
          <p:nvPr/>
        </p:nvSpPr>
        <p:spPr>
          <a:xfrm>
            <a:off x="162457" y="4928734"/>
            <a:ext cx="490623" cy="531357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ln w="2222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8" name="object 104"/>
          <p:cNvSpPr txBox="1"/>
          <p:nvPr/>
        </p:nvSpPr>
        <p:spPr>
          <a:xfrm>
            <a:off x="169424" y="5071301"/>
            <a:ext cx="48365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ru-RU" sz="2000" b="1" dirty="0" smtClean="0">
                <a:solidFill>
                  <a:schemeClr val="tx2"/>
                </a:solidFill>
                <a:latin typeface="Arial"/>
                <a:cs typeface="Arial"/>
              </a:rPr>
              <a:t>5%</a:t>
            </a:r>
            <a:endParaRPr sz="2000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49" name="object 102"/>
          <p:cNvSpPr/>
          <p:nvPr/>
        </p:nvSpPr>
        <p:spPr>
          <a:xfrm>
            <a:off x="152400" y="3589899"/>
            <a:ext cx="490623" cy="531357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ln w="2222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0" name="object 104"/>
          <p:cNvSpPr txBox="1"/>
          <p:nvPr/>
        </p:nvSpPr>
        <p:spPr>
          <a:xfrm>
            <a:off x="159367" y="3732466"/>
            <a:ext cx="483656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ru-RU" sz="2000" b="1" dirty="0">
                <a:solidFill>
                  <a:schemeClr val="tx2"/>
                </a:solidFill>
                <a:latin typeface="Arial"/>
                <a:cs typeface="Arial"/>
              </a:rPr>
              <a:t>5</a:t>
            </a:r>
            <a:r>
              <a:rPr lang="ru-RU" sz="2000" b="1" spc="-150" dirty="0">
                <a:solidFill>
                  <a:schemeClr val="tx2"/>
                </a:solidFill>
                <a:latin typeface="Arial"/>
                <a:cs typeface="Arial"/>
              </a:rPr>
              <a:t>%</a:t>
            </a:r>
            <a:endParaRPr sz="2000" b="1" spc="-15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0" name="object 102"/>
          <p:cNvSpPr/>
          <p:nvPr/>
        </p:nvSpPr>
        <p:spPr>
          <a:xfrm>
            <a:off x="162457" y="2209800"/>
            <a:ext cx="490623" cy="531357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ln w="2222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61" name="object 104"/>
          <p:cNvSpPr txBox="1"/>
          <p:nvPr/>
        </p:nvSpPr>
        <p:spPr>
          <a:xfrm>
            <a:off x="169424" y="2352367"/>
            <a:ext cx="48365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ru-RU" sz="1800" b="1" spc="-150" dirty="0">
                <a:solidFill>
                  <a:schemeClr val="tx2"/>
                </a:solidFill>
                <a:latin typeface="Arial"/>
                <a:cs typeface="Arial"/>
              </a:rPr>
              <a:t>2</a:t>
            </a:r>
            <a:r>
              <a:rPr lang="ru-RU" sz="1800" b="1" spc="-150" dirty="0" smtClean="0">
                <a:solidFill>
                  <a:schemeClr val="tx2"/>
                </a:solidFill>
                <a:latin typeface="Arial"/>
                <a:cs typeface="Arial"/>
              </a:rPr>
              <a:t>0%</a:t>
            </a:r>
            <a:endParaRPr sz="1800" b="1" spc="-15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62" name="object 22"/>
          <p:cNvSpPr txBox="1"/>
          <p:nvPr/>
        </p:nvSpPr>
        <p:spPr>
          <a:xfrm>
            <a:off x="4998082" y="5236458"/>
            <a:ext cx="4038414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Обеспечение </a:t>
            </a:r>
            <a:r>
              <a:rPr lang="ru-RU" dirty="0" smtClean="0"/>
              <a:t>бесплатного свободного </a:t>
            </a:r>
            <a:r>
              <a:rPr lang="ru-RU" dirty="0"/>
              <a:t>доступа </a:t>
            </a:r>
            <a:r>
              <a:rPr lang="ru-RU" dirty="0" smtClean="0"/>
              <a:t>по принципу «одного </a:t>
            </a:r>
            <a:r>
              <a:rPr lang="ru-RU" dirty="0"/>
              <a:t>окна</a:t>
            </a:r>
            <a:r>
              <a:rPr lang="ru-RU" dirty="0" smtClean="0"/>
              <a:t>»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к онлайн-курсам для всех </a:t>
            </a:r>
            <a:r>
              <a:rPr lang="ru-RU" dirty="0"/>
              <a:t>обучающихся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образовательным программам высшего образования и дополнительным профессиональным </a:t>
            </a:r>
            <a:r>
              <a:rPr lang="ru-RU" dirty="0" smtClean="0"/>
              <a:t>программам</a:t>
            </a:r>
            <a:endParaRPr lang="ru-RU" dirty="0"/>
          </a:p>
        </p:txBody>
      </p:sp>
      <p:sp>
        <p:nvSpPr>
          <p:cNvPr id="63" name="object 120"/>
          <p:cNvSpPr txBox="1"/>
          <p:nvPr/>
        </p:nvSpPr>
        <p:spPr>
          <a:xfrm>
            <a:off x="4752283" y="5229200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5</a:t>
            </a:r>
            <a:r>
              <a:rPr dirty="0" smtClean="0"/>
              <a:t>.</a:t>
            </a:r>
            <a:endParaRPr lang="ru-RU" dirty="0"/>
          </a:p>
          <a:p>
            <a:endParaRPr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8023276" y="6574125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42"/>
          <p:cNvSpPr txBox="1"/>
          <p:nvPr/>
        </p:nvSpPr>
        <p:spPr>
          <a:xfrm>
            <a:off x="610785" y="2059280"/>
            <a:ext cx="383247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 defTabSz="914369">
              <a:defRPr sz="1400" b="1" spc="30">
                <a:solidFill>
                  <a:schemeClr val="tx2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dirty="0"/>
              <a:t>ПОКАЗАТЕЛ</a:t>
            </a:r>
            <a:r>
              <a:rPr lang="ru-RU" dirty="0"/>
              <a:t>И ПРОЕКТА НА 2019 ГОД</a:t>
            </a:r>
            <a:endParaRPr dirty="0"/>
          </a:p>
        </p:txBody>
      </p:sp>
      <p:sp>
        <p:nvSpPr>
          <p:cNvPr id="80" name="object 80"/>
          <p:cNvSpPr/>
          <p:nvPr/>
        </p:nvSpPr>
        <p:spPr>
          <a:xfrm>
            <a:off x="668701" y="3632807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5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700674" y="3632807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5">
                <a:moveTo>
                  <a:pt x="48856" y="67741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99455" y="3632476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98124" y="2944204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4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730097" y="2817131"/>
            <a:ext cx="29559" cy="43575"/>
          </a:xfrm>
          <a:custGeom>
            <a:avLst/>
            <a:gdLst/>
            <a:ahLst/>
            <a:cxnLst/>
            <a:rect l="l" t="t" r="r" b="b"/>
            <a:pathLst>
              <a:path w="48894" h="67944">
                <a:moveTo>
                  <a:pt x="48856" y="67741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07995" y="542136"/>
            <a:ext cx="3741670" cy="0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8" name="object 22"/>
          <p:cNvSpPr txBox="1"/>
          <p:nvPr/>
        </p:nvSpPr>
        <p:spPr>
          <a:xfrm>
            <a:off x="1034356" y="2428658"/>
            <a:ext cx="3537644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доля учителей общеобразовательных </a:t>
            </a:r>
            <a:r>
              <a:rPr lang="ru-RU" dirty="0" smtClean="0"/>
              <a:t>организаций, </a:t>
            </a:r>
            <a:r>
              <a:rPr lang="ru-RU" dirty="0"/>
              <a:t>вовлеченных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национальную систему профессионального роста педагогических работников</a:t>
            </a:r>
          </a:p>
        </p:txBody>
      </p:sp>
      <p:sp>
        <p:nvSpPr>
          <p:cNvPr id="231" name="object 22"/>
          <p:cNvSpPr txBox="1"/>
          <p:nvPr/>
        </p:nvSpPr>
        <p:spPr>
          <a:xfrm>
            <a:off x="1022542" y="3580786"/>
            <a:ext cx="3460018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доля педагогических работников, прошедших добровольную независимую оценку профессиональной квалификации</a:t>
            </a:r>
          </a:p>
        </p:txBody>
      </p:sp>
      <p:sp>
        <p:nvSpPr>
          <p:cNvPr id="238" name="object 22"/>
          <p:cNvSpPr txBox="1"/>
          <p:nvPr/>
        </p:nvSpPr>
        <p:spPr>
          <a:xfrm>
            <a:off x="5010833" y="2587079"/>
            <a:ext cx="4054502" cy="3847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Внедрение в Чувашской Республике национальной системы учительского роста</a:t>
            </a:r>
          </a:p>
        </p:txBody>
      </p:sp>
      <p:sp>
        <p:nvSpPr>
          <p:cNvPr id="240" name="object 22"/>
          <p:cNvSpPr txBox="1"/>
          <p:nvPr/>
        </p:nvSpPr>
        <p:spPr>
          <a:xfrm>
            <a:off x="5014448" y="3200400"/>
            <a:ext cx="4038414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Вовлечение </a:t>
            </a:r>
            <a:r>
              <a:rPr lang="en-US" dirty="0" smtClean="0"/>
              <a:t>10% </a:t>
            </a:r>
            <a:r>
              <a:rPr lang="ru-RU" dirty="0" smtClean="0"/>
              <a:t>учителей </a:t>
            </a:r>
          </a:p>
          <a:p>
            <a:r>
              <a:rPr lang="ru-RU" dirty="0" smtClean="0"/>
              <a:t>в </a:t>
            </a:r>
            <a:r>
              <a:rPr lang="ru-RU" dirty="0"/>
              <a:t>возрасте до 35 лет в различные формы поддержки и сопровождения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первые три года работы</a:t>
            </a:r>
          </a:p>
        </p:txBody>
      </p:sp>
      <p:sp>
        <p:nvSpPr>
          <p:cNvPr id="241" name="object 22"/>
          <p:cNvSpPr txBox="1"/>
          <p:nvPr/>
        </p:nvSpPr>
        <p:spPr>
          <a:xfrm>
            <a:off x="5027547" y="4219798"/>
            <a:ext cx="4044978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 smtClean="0"/>
              <a:t>Прохождение педагогическими работниками </a:t>
            </a:r>
            <a:r>
              <a:rPr lang="ru-RU" dirty="0"/>
              <a:t>систем общего образования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дополнительного образования детей </a:t>
            </a:r>
            <a:r>
              <a:rPr lang="ru-RU" dirty="0" smtClean="0"/>
              <a:t>добровольной независимой оценки </a:t>
            </a:r>
            <a:r>
              <a:rPr lang="ru-RU" dirty="0"/>
              <a:t>профессиональной квалификации</a:t>
            </a:r>
          </a:p>
        </p:txBody>
      </p:sp>
      <p:sp>
        <p:nvSpPr>
          <p:cNvPr id="262" name="object 22"/>
          <p:cNvSpPr txBox="1"/>
          <p:nvPr/>
        </p:nvSpPr>
        <p:spPr>
          <a:xfrm>
            <a:off x="5010833" y="5410200"/>
            <a:ext cx="4038414" cy="9618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marR="247641" defTabSz="914369">
              <a:lnSpc>
                <a:spcPts val="1500"/>
              </a:lnSpc>
              <a:defRPr sz="1400" b="0" spc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 smtClean="0"/>
              <a:t>Апробация комплекса </a:t>
            </a:r>
            <a:r>
              <a:rPr lang="ru-RU" dirty="0"/>
              <a:t>мер для непрерывного и планомерного повышения квалификации педагогических работников, в том числе на основе использования современных цифровых технологий</a:t>
            </a:r>
          </a:p>
        </p:txBody>
      </p:sp>
      <p:sp>
        <p:nvSpPr>
          <p:cNvPr id="269" name="object 120"/>
          <p:cNvSpPr txBox="1"/>
          <p:nvPr/>
        </p:nvSpPr>
        <p:spPr>
          <a:xfrm>
            <a:off x="4791434" y="2587079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dirty="0"/>
              <a:t>1.</a:t>
            </a:r>
            <a:endParaRPr lang="ru-RU" dirty="0"/>
          </a:p>
          <a:p>
            <a:endParaRPr dirty="0"/>
          </a:p>
        </p:txBody>
      </p:sp>
      <p:sp>
        <p:nvSpPr>
          <p:cNvPr id="270" name="object 120"/>
          <p:cNvSpPr txBox="1"/>
          <p:nvPr/>
        </p:nvSpPr>
        <p:spPr>
          <a:xfrm>
            <a:off x="4783318" y="3201417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lang="ru-RU" dirty="0"/>
              <a:t>2</a:t>
            </a:r>
            <a:r>
              <a:rPr dirty="0"/>
              <a:t>.</a:t>
            </a:r>
            <a:endParaRPr lang="ru-RU" dirty="0"/>
          </a:p>
          <a:p>
            <a:endParaRPr dirty="0"/>
          </a:p>
        </p:txBody>
      </p:sp>
      <p:sp>
        <p:nvSpPr>
          <p:cNvPr id="271" name="object 120"/>
          <p:cNvSpPr txBox="1"/>
          <p:nvPr/>
        </p:nvSpPr>
        <p:spPr>
          <a:xfrm>
            <a:off x="4783318" y="4245496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/>
          <a:p>
            <a:pPr marL="41275">
              <a:lnSpc>
                <a:spcPct val="100000"/>
              </a:lnSpc>
            </a:pPr>
            <a:r>
              <a:rPr lang="ru-RU" sz="1200" dirty="0">
                <a:solidFill>
                  <a:srgbClr val="46556D"/>
                </a:solidFill>
                <a:latin typeface="Calibri"/>
                <a:cs typeface="Calibri"/>
              </a:rPr>
              <a:t>3</a:t>
            </a:r>
            <a:r>
              <a:rPr sz="1200" dirty="0">
                <a:solidFill>
                  <a:srgbClr val="46556D"/>
                </a:solidFill>
                <a:latin typeface="Calibri"/>
                <a:cs typeface="Calibri"/>
              </a:rPr>
              <a:t>.</a:t>
            </a:r>
            <a:endParaRPr lang="ru-RU" sz="1200" dirty="0">
              <a:solidFill>
                <a:srgbClr val="46556D"/>
              </a:solidFill>
              <a:latin typeface="Calibri"/>
              <a:cs typeface="Calibri"/>
            </a:endParaRPr>
          </a:p>
          <a:p>
            <a:pPr marL="41275">
              <a:lnSpc>
                <a:spcPct val="100000"/>
              </a:lnSpc>
            </a:pPr>
            <a:endParaRPr sz="1200" dirty="0">
              <a:latin typeface="Calibri"/>
              <a:cs typeface="Calibri"/>
            </a:endParaRPr>
          </a:p>
        </p:txBody>
      </p:sp>
      <p:sp>
        <p:nvSpPr>
          <p:cNvPr id="272" name="object 120"/>
          <p:cNvSpPr txBox="1"/>
          <p:nvPr/>
        </p:nvSpPr>
        <p:spPr>
          <a:xfrm>
            <a:off x="4765034" y="5410200"/>
            <a:ext cx="195804" cy="369332"/>
          </a:xfrm>
          <a:prstGeom prst="rect">
            <a:avLst/>
          </a:prstGeom>
          <a:solidFill>
            <a:srgbClr val="ECF2FA"/>
          </a:solidFill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41275">
              <a:lnSpc>
                <a:spcPct val="100000"/>
              </a:lnSpc>
              <a:defRPr sz="1200">
                <a:solidFill>
                  <a:srgbClr val="46556D"/>
                </a:solidFill>
                <a:latin typeface="Calibri"/>
                <a:cs typeface="Calibri"/>
              </a:defRPr>
            </a:lvl1pPr>
          </a:lstStyle>
          <a:p>
            <a:r>
              <a:rPr lang="ru-RU" dirty="0"/>
              <a:t>4</a:t>
            </a:r>
            <a:r>
              <a:rPr dirty="0"/>
              <a:t>.</a:t>
            </a:r>
            <a:endParaRPr lang="ru-RU" dirty="0"/>
          </a:p>
          <a:p>
            <a:endParaRPr dirty="0"/>
          </a:p>
        </p:txBody>
      </p:sp>
      <p:sp>
        <p:nvSpPr>
          <p:cNvPr id="134" name="object 102"/>
          <p:cNvSpPr/>
          <p:nvPr/>
        </p:nvSpPr>
        <p:spPr>
          <a:xfrm>
            <a:off x="467544" y="2644682"/>
            <a:ext cx="490623" cy="531357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ln w="2222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5" name="object 104"/>
          <p:cNvSpPr txBox="1"/>
          <p:nvPr/>
        </p:nvSpPr>
        <p:spPr>
          <a:xfrm>
            <a:off x="474511" y="2787249"/>
            <a:ext cx="48365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1600" b="1">
                <a:solidFill>
                  <a:srgbClr val="0067AC"/>
                </a:solidFill>
                <a:latin typeface="Arial"/>
                <a:cs typeface="Arial"/>
              </a:defRPr>
            </a:lvl1pPr>
          </a:lstStyle>
          <a:p>
            <a:r>
              <a:rPr lang="ru-RU" sz="1800" dirty="0">
                <a:solidFill>
                  <a:schemeClr val="tx2"/>
                </a:solidFill>
              </a:rPr>
              <a:t>5%</a:t>
            </a:r>
            <a:endParaRPr sz="1800" dirty="0">
              <a:solidFill>
                <a:schemeClr val="tx2"/>
              </a:solidFill>
            </a:endParaRPr>
          </a:p>
        </p:txBody>
      </p:sp>
      <p:sp>
        <p:nvSpPr>
          <p:cNvPr id="138" name="object 102"/>
          <p:cNvSpPr/>
          <p:nvPr/>
        </p:nvSpPr>
        <p:spPr>
          <a:xfrm>
            <a:off x="467544" y="3674854"/>
            <a:ext cx="490623" cy="531357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ln w="22225">
            <a:solidFill>
              <a:schemeClr val="accent1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39" name="object 104"/>
          <p:cNvSpPr txBox="1"/>
          <p:nvPr/>
        </p:nvSpPr>
        <p:spPr>
          <a:xfrm>
            <a:off x="474511" y="3817421"/>
            <a:ext cx="48365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1400" b="1">
                <a:solidFill>
                  <a:srgbClr val="0067AC"/>
                </a:solidFill>
                <a:latin typeface="Arial"/>
                <a:cs typeface="Arial"/>
              </a:defRPr>
            </a:lvl1pPr>
          </a:lstStyle>
          <a:p>
            <a:r>
              <a:rPr lang="ru-RU" sz="1600" dirty="0" smtClean="0">
                <a:solidFill>
                  <a:schemeClr val="tx2"/>
                </a:solidFill>
              </a:rPr>
              <a:t>2%</a:t>
            </a:r>
            <a:endParaRPr sz="1600" dirty="0">
              <a:solidFill>
                <a:schemeClr val="tx2"/>
              </a:solidFill>
            </a:endParaRPr>
          </a:p>
        </p:txBody>
      </p:sp>
      <p:sp>
        <p:nvSpPr>
          <p:cNvPr id="93" name="object 196"/>
          <p:cNvSpPr txBox="1"/>
          <p:nvPr/>
        </p:nvSpPr>
        <p:spPr>
          <a:xfrm>
            <a:off x="307995" y="164875"/>
            <a:ext cx="3633746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2400" b="1" spc="100" dirty="0">
                <a:solidFill>
                  <a:srgbClr val="0067AC"/>
                </a:solidFill>
                <a:latin typeface="Calibri"/>
                <a:cs typeface="Calibri"/>
              </a:rPr>
              <a:t>УЧИТЕЛЬ БУДУЩЕГО</a:t>
            </a:r>
            <a:endParaRPr sz="2400" b="1" spc="100" dirty="0">
              <a:solidFill>
                <a:srgbClr val="0067AC"/>
              </a:solidFill>
              <a:latin typeface="Calibri"/>
              <a:cs typeface="Calibri"/>
            </a:endParaRPr>
          </a:p>
        </p:txBody>
      </p:sp>
      <p:sp>
        <p:nvSpPr>
          <p:cNvPr id="95" name="object 2"/>
          <p:cNvSpPr txBox="1"/>
          <p:nvPr/>
        </p:nvSpPr>
        <p:spPr>
          <a:xfrm>
            <a:off x="287763" y="685800"/>
            <a:ext cx="8504416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ЦЕЛЬ: обеспечение вхождения Российской Федерации в число 10 ведущих стран мира </a:t>
            </a:r>
          </a:p>
          <a:p>
            <a:pPr marL="12700" algn="just">
              <a:lnSpc>
                <a:spcPct val="100000"/>
              </a:lnSpc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по качеству общего образования к 2024 году путем внедрения национальной системы профессионального роста педагогических работников, охватывающей не менее 50 процентов учителей общеобразовательных организаций</a:t>
            </a:r>
            <a:endParaRPr sz="1600" b="1" dirty="0">
              <a:solidFill>
                <a:schemeClr val="tx2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96" name="object 42"/>
          <p:cNvSpPr txBox="1"/>
          <p:nvPr/>
        </p:nvSpPr>
        <p:spPr>
          <a:xfrm>
            <a:off x="5010833" y="2059280"/>
            <a:ext cx="383247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 defTabSz="914369">
              <a:defRPr sz="1400" b="1" spc="30">
                <a:solidFill>
                  <a:schemeClr val="tx2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РЕЗУЛЬТАТЫ ПРОЕКТА НА 2019 ГОД</a:t>
            </a:r>
            <a:endParaRPr dirty="0"/>
          </a:p>
        </p:txBody>
      </p:sp>
      <p:sp>
        <p:nvSpPr>
          <p:cNvPr id="97" name="object 42"/>
          <p:cNvSpPr txBox="1"/>
          <p:nvPr/>
        </p:nvSpPr>
        <p:spPr>
          <a:xfrm>
            <a:off x="307995" y="5257800"/>
            <a:ext cx="3832479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 defTabSz="914369">
              <a:defRPr sz="1400" b="1" spc="30">
                <a:solidFill>
                  <a:schemeClr val="tx2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lang="ru-RU" dirty="0"/>
              <a:t>БЮДЖЕТ ПРОЕКТА НА 2019 ГОД</a:t>
            </a:r>
          </a:p>
          <a:p>
            <a:r>
              <a:rPr lang="ru-RU" sz="1800" dirty="0"/>
              <a:t>5,8 млн руб.</a:t>
            </a:r>
            <a:endParaRPr sz="1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7"/>
          </p:nvPr>
        </p:nvSpPr>
        <p:spPr>
          <a:xfrm>
            <a:off x="8013775" y="6629400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80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624176" y="2852594"/>
            <a:ext cx="451971" cy="58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634877" y="1509759"/>
            <a:ext cx="430571" cy="54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618830" y="5121249"/>
            <a:ext cx="449557" cy="590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607156" y="4389345"/>
            <a:ext cx="460150" cy="578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618026" y="3563223"/>
            <a:ext cx="471578" cy="593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668849" y="158094"/>
            <a:ext cx="4232390" cy="138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just"/>
            <a:endParaRPr sz="900" dirty="0">
              <a:solidFill>
                <a:srgbClr val="002060"/>
              </a:solidFill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4981" y="1499402"/>
            <a:ext cx="3929971" cy="617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мастерских  оснащены современной материально-технической базой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из компетенций </a:t>
            </a:r>
            <a:r>
              <a:rPr lang="ru-RU" sz="1400" dirty="0" err="1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Ворлдскиллс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</a:t>
            </a:r>
          </a:p>
        </p:txBody>
      </p:sp>
      <p:sp>
        <p:nvSpPr>
          <p:cNvPr id="40" name="object 40"/>
          <p:cNvSpPr/>
          <p:nvPr/>
        </p:nvSpPr>
        <p:spPr>
          <a:xfrm flipV="1">
            <a:off x="76200" y="797292"/>
            <a:ext cx="3958659" cy="131436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36508" y="173681"/>
            <a:ext cx="456816" cy="484621"/>
          </a:xfrm>
          <a:custGeom>
            <a:avLst/>
            <a:gdLst/>
            <a:ahLst/>
            <a:cxnLst/>
            <a:rect l="l" t="t" r="r" b="b"/>
            <a:pathLst>
              <a:path w="755650" h="755650">
                <a:moveTo>
                  <a:pt x="377545" y="0"/>
                </a:moveTo>
                <a:lnTo>
                  <a:pt x="316306" y="4941"/>
                </a:lnTo>
                <a:lnTo>
                  <a:pt x="258213" y="19247"/>
                </a:lnTo>
                <a:lnTo>
                  <a:pt x="204043" y="42141"/>
                </a:lnTo>
                <a:lnTo>
                  <a:pt x="154573" y="72845"/>
                </a:lnTo>
                <a:lnTo>
                  <a:pt x="110582" y="110582"/>
                </a:lnTo>
                <a:lnTo>
                  <a:pt x="72845" y="154573"/>
                </a:lnTo>
                <a:lnTo>
                  <a:pt x="42141" y="204043"/>
                </a:lnTo>
                <a:lnTo>
                  <a:pt x="19247" y="258213"/>
                </a:lnTo>
                <a:lnTo>
                  <a:pt x="4941" y="316306"/>
                </a:lnTo>
                <a:lnTo>
                  <a:pt x="0" y="377545"/>
                </a:lnTo>
                <a:lnTo>
                  <a:pt x="1251" y="408509"/>
                </a:lnTo>
                <a:lnTo>
                  <a:pt x="10972" y="468272"/>
                </a:lnTo>
                <a:lnTo>
                  <a:pt x="29669" y="524501"/>
                </a:lnTo>
                <a:lnTo>
                  <a:pt x="56565" y="576418"/>
                </a:lnTo>
                <a:lnTo>
                  <a:pt x="90883" y="623246"/>
                </a:lnTo>
                <a:lnTo>
                  <a:pt x="131844" y="664207"/>
                </a:lnTo>
                <a:lnTo>
                  <a:pt x="178672" y="698525"/>
                </a:lnTo>
                <a:lnTo>
                  <a:pt x="230589" y="725421"/>
                </a:lnTo>
                <a:lnTo>
                  <a:pt x="286818" y="744118"/>
                </a:lnTo>
                <a:lnTo>
                  <a:pt x="346581" y="753839"/>
                </a:lnTo>
                <a:lnTo>
                  <a:pt x="377545" y="755091"/>
                </a:lnTo>
                <a:lnTo>
                  <a:pt x="408509" y="753839"/>
                </a:lnTo>
                <a:lnTo>
                  <a:pt x="468272" y="744118"/>
                </a:lnTo>
                <a:lnTo>
                  <a:pt x="524501" y="725421"/>
                </a:lnTo>
                <a:lnTo>
                  <a:pt x="576418" y="698525"/>
                </a:lnTo>
                <a:lnTo>
                  <a:pt x="623246" y="664207"/>
                </a:lnTo>
                <a:lnTo>
                  <a:pt x="664207" y="623246"/>
                </a:lnTo>
                <a:lnTo>
                  <a:pt x="698525" y="576418"/>
                </a:lnTo>
                <a:lnTo>
                  <a:pt x="725421" y="524501"/>
                </a:lnTo>
                <a:lnTo>
                  <a:pt x="744118" y="468272"/>
                </a:lnTo>
                <a:lnTo>
                  <a:pt x="753839" y="408509"/>
                </a:lnTo>
                <a:lnTo>
                  <a:pt x="755091" y="377545"/>
                </a:lnTo>
                <a:lnTo>
                  <a:pt x="753839" y="346581"/>
                </a:lnTo>
                <a:lnTo>
                  <a:pt x="744118" y="286818"/>
                </a:lnTo>
                <a:lnTo>
                  <a:pt x="725421" y="230589"/>
                </a:lnTo>
                <a:lnTo>
                  <a:pt x="698525" y="178672"/>
                </a:lnTo>
                <a:lnTo>
                  <a:pt x="664207" y="131844"/>
                </a:lnTo>
                <a:lnTo>
                  <a:pt x="623246" y="90883"/>
                </a:lnTo>
                <a:lnTo>
                  <a:pt x="576418" y="56565"/>
                </a:lnTo>
                <a:lnTo>
                  <a:pt x="524501" y="29669"/>
                </a:lnTo>
                <a:lnTo>
                  <a:pt x="468272" y="10972"/>
                </a:lnTo>
                <a:lnTo>
                  <a:pt x="408509" y="1251"/>
                </a:lnTo>
                <a:lnTo>
                  <a:pt x="3775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09524" y="4199217"/>
            <a:ext cx="32246" cy="33801"/>
          </a:xfrm>
          <a:custGeom>
            <a:avLst/>
            <a:gdLst/>
            <a:ahLst/>
            <a:cxnLst/>
            <a:rect l="l" t="t" r="r" b="b"/>
            <a:pathLst>
              <a:path w="53340" h="52704">
                <a:moveTo>
                  <a:pt x="27609" y="0"/>
                </a:moveTo>
                <a:lnTo>
                  <a:pt x="22212" y="0"/>
                </a:lnTo>
                <a:lnTo>
                  <a:pt x="17144" y="1562"/>
                </a:lnTo>
                <a:lnTo>
                  <a:pt x="12903" y="4254"/>
                </a:lnTo>
                <a:lnTo>
                  <a:pt x="10871" y="5511"/>
                </a:lnTo>
                <a:lnTo>
                  <a:pt x="9055" y="6985"/>
                </a:lnTo>
                <a:lnTo>
                  <a:pt x="3594" y="12827"/>
                </a:lnTo>
                <a:lnTo>
                  <a:pt x="965" y="18148"/>
                </a:lnTo>
                <a:lnTo>
                  <a:pt x="190" y="24028"/>
                </a:lnTo>
                <a:lnTo>
                  <a:pt x="0" y="25209"/>
                </a:lnTo>
                <a:lnTo>
                  <a:pt x="0" y="30162"/>
                </a:lnTo>
                <a:lnTo>
                  <a:pt x="190" y="31343"/>
                </a:lnTo>
                <a:lnTo>
                  <a:pt x="5307" y="44077"/>
                </a:lnTo>
                <a:lnTo>
                  <a:pt x="15714" y="52682"/>
                </a:lnTo>
                <a:lnTo>
                  <a:pt x="33632" y="51993"/>
                </a:lnTo>
                <a:lnTo>
                  <a:pt x="34397" y="51663"/>
                </a:lnTo>
                <a:lnTo>
                  <a:pt x="27609" y="51663"/>
                </a:lnTo>
                <a:lnTo>
                  <a:pt x="14221" y="47574"/>
                </a:lnTo>
                <a:lnTo>
                  <a:pt x="5523" y="37049"/>
                </a:lnTo>
                <a:lnTo>
                  <a:pt x="6964" y="19843"/>
                </a:lnTo>
                <a:lnTo>
                  <a:pt x="13614" y="8888"/>
                </a:lnTo>
                <a:lnTo>
                  <a:pt x="23811" y="4004"/>
                </a:lnTo>
                <a:lnTo>
                  <a:pt x="40018" y="4004"/>
                </a:lnTo>
                <a:lnTo>
                  <a:pt x="36706" y="1631"/>
                </a:lnTo>
                <a:lnTo>
                  <a:pt x="27609" y="0"/>
                </a:lnTo>
                <a:close/>
              </a:path>
              <a:path w="53340" h="52704">
                <a:moveTo>
                  <a:pt x="40018" y="4004"/>
                </a:moveTo>
                <a:lnTo>
                  <a:pt x="23811" y="4004"/>
                </a:lnTo>
                <a:lnTo>
                  <a:pt x="38979" y="7265"/>
                </a:lnTo>
                <a:lnTo>
                  <a:pt x="48596" y="16286"/>
                </a:lnTo>
                <a:lnTo>
                  <a:pt x="48068" y="34050"/>
                </a:lnTo>
                <a:lnTo>
                  <a:pt x="42388" y="45472"/>
                </a:lnTo>
                <a:lnTo>
                  <a:pt x="33132" y="50986"/>
                </a:lnTo>
                <a:lnTo>
                  <a:pt x="27609" y="51663"/>
                </a:lnTo>
                <a:lnTo>
                  <a:pt x="34397" y="51663"/>
                </a:lnTo>
                <a:lnTo>
                  <a:pt x="46047" y="46646"/>
                </a:lnTo>
                <a:lnTo>
                  <a:pt x="53187" y="37856"/>
                </a:lnTo>
                <a:lnTo>
                  <a:pt x="52039" y="20426"/>
                </a:lnTo>
                <a:lnTo>
                  <a:pt x="46118" y="8377"/>
                </a:lnTo>
                <a:lnTo>
                  <a:pt x="40018" y="40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7112510" y="3239298"/>
            <a:ext cx="385031" cy="138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>
              <a:tabLst>
                <a:tab pos="386414" algn="l"/>
              </a:tabLst>
            </a:pPr>
            <a:r>
              <a:rPr sz="900" u="sng" spc="-3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235920" y="46659"/>
            <a:ext cx="3208516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lang="ru-RU" sz="2400" b="1" spc="100" dirty="0">
                <a:solidFill>
                  <a:srgbClr val="0067AC"/>
                </a:solidFill>
                <a:latin typeface="Calibri"/>
                <a:cs typeface="Calibri"/>
              </a:rPr>
              <a:t>МОЛОДЫЕ ПРОФЕССИОНАЛЫ</a:t>
            </a:r>
            <a:endParaRPr sz="2400" b="1" spc="100" dirty="0">
              <a:solidFill>
                <a:srgbClr val="0067AC"/>
              </a:solidFill>
              <a:latin typeface="Calibri"/>
              <a:cs typeface="Calibri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5104006" y="2896528"/>
            <a:ext cx="29559" cy="43576"/>
          </a:xfrm>
          <a:custGeom>
            <a:avLst/>
            <a:gdLst/>
            <a:ahLst/>
            <a:cxnLst/>
            <a:rect l="l" t="t" r="r" b="b"/>
            <a:pathLst>
              <a:path w="48895" h="67945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5135981" y="2896528"/>
            <a:ext cx="29559" cy="43576"/>
          </a:xfrm>
          <a:custGeom>
            <a:avLst/>
            <a:gdLst/>
            <a:ahLst/>
            <a:cxnLst/>
            <a:rect l="l" t="t" r="r" b="b"/>
            <a:pathLst>
              <a:path w="48895" h="67945">
                <a:moveTo>
                  <a:pt x="48856" y="67741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5134760" y="2896195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5022093" y="2088456"/>
            <a:ext cx="29559" cy="43576"/>
          </a:xfrm>
          <a:custGeom>
            <a:avLst/>
            <a:gdLst/>
            <a:ahLst/>
            <a:cxnLst/>
            <a:rect l="l" t="t" r="r" b="b"/>
            <a:pathLst>
              <a:path w="48895" h="67944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5134759" y="2182415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5134760" y="2564019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300195" y="136209"/>
            <a:ext cx="4979177" cy="688418"/>
          </a:xfrm>
          <a:prstGeom prst="rect">
            <a:avLst/>
          </a:prstGeom>
        </p:spPr>
        <p:txBody>
          <a:bodyPr wrap="square" lIns="56664" tIns="28333" rIns="56664" bIns="28333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ЦЕЛЬ ПРОЕКТА:  Модернизация профессионального образования,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в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том числе посредством внедрения адаптивных, практико-ориентированных и гибких образовательных программ</a:t>
            </a:r>
          </a:p>
        </p:txBody>
      </p:sp>
      <p:sp>
        <p:nvSpPr>
          <p:cNvPr id="129" name="object 185"/>
          <p:cNvSpPr txBox="1"/>
          <p:nvPr/>
        </p:nvSpPr>
        <p:spPr>
          <a:xfrm>
            <a:off x="4540815" y="1017450"/>
            <a:ext cx="4607387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>
              <a:defRPr sz="2100" spc="16">
                <a:solidFill>
                  <a:srgbClr val="0067AC"/>
                </a:solidFill>
                <a:cs typeface="Calibri"/>
              </a:defRPr>
            </a:lvl1pPr>
          </a:lstStyle>
          <a:p>
            <a:pPr algn="ctr"/>
            <a:r>
              <a:rPr lang="ru-RU" sz="1400" b="1" spc="30" dirty="0">
                <a:solidFill>
                  <a:schemeClr val="tx2"/>
                </a:solidFill>
              </a:rPr>
              <a:t>ОСНОВНЫЕ РЕЗУЛЬТАТЫ РЕГИОНАЛЬНОГО ПРОЕКТА </a:t>
            </a:r>
            <a:endParaRPr lang="ru-RU" sz="1400" b="1" spc="30" dirty="0" smtClean="0">
              <a:solidFill>
                <a:schemeClr val="tx2"/>
              </a:solidFill>
            </a:endParaRPr>
          </a:p>
          <a:p>
            <a:pPr algn="ctr"/>
            <a:r>
              <a:rPr lang="ru-RU" sz="1400" b="1" spc="30" dirty="0" smtClean="0">
                <a:solidFill>
                  <a:schemeClr val="tx2"/>
                </a:solidFill>
              </a:rPr>
              <a:t>К </a:t>
            </a:r>
            <a:r>
              <a:rPr lang="ru-RU" sz="1400" b="1" spc="30" dirty="0">
                <a:solidFill>
                  <a:schemeClr val="tx2"/>
                </a:solidFill>
              </a:rPr>
              <a:t>2024 </a:t>
            </a:r>
            <a:r>
              <a:rPr lang="ru-RU" sz="1400" b="1" spc="30" dirty="0" smtClean="0">
                <a:solidFill>
                  <a:schemeClr val="tx2"/>
                </a:solidFill>
              </a:rPr>
              <a:t>ГОДУ</a:t>
            </a:r>
            <a:endParaRPr lang="ru-RU" sz="1400" b="1" spc="30" dirty="0">
              <a:solidFill>
                <a:schemeClr val="tx2"/>
              </a:solidFill>
            </a:endParaRPr>
          </a:p>
        </p:txBody>
      </p:sp>
      <p:sp>
        <p:nvSpPr>
          <p:cNvPr id="141" name="object 111"/>
          <p:cNvSpPr txBox="1"/>
          <p:nvPr/>
        </p:nvSpPr>
        <p:spPr>
          <a:xfrm>
            <a:off x="5261992" y="2976662"/>
            <a:ext cx="3501008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7870" marR="153463">
              <a:lnSpc>
                <a:spcPts val="1177"/>
              </a:lnSpc>
              <a:defRPr spc="19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преподавателей повысят квалификацию</a:t>
            </a:r>
          </a:p>
          <a:p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опыту</a:t>
            </a:r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Союза 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Ворлдскиллс</a:t>
            </a:r>
            <a:r>
              <a:rPr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</a:t>
            </a:r>
            <a:endParaRPr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bject 104"/>
          <p:cNvSpPr txBox="1"/>
          <p:nvPr/>
        </p:nvSpPr>
        <p:spPr>
          <a:xfrm>
            <a:off x="4697847" y="3011603"/>
            <a:ext cx="298076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800" b="1" spc="-229">
                <a:solidFill>
                  <a:srgbClr val="0067AC"/>
                </a:solidFill>
                <a:latin typeface="Arial"/>
                <a:cs typeface="Arial"/>
              </a:defRPr>
            </a:lvl1pPr>
          </a:lstStyle>
          <a:p>
            <a:r>
              <a:rPr lang="ru-RU" sz="1600" dirty="0">
                <a:solidFill>
                  <a:srgbClr val="3E688A"/>
                </a:solidFill>
              </a:rPr>
              <a:t>300</a:t>
            </a:r>
            <a:endParaRPr sz="1600" dirty="0">
              <a:solidFill>
                <a:srgbClr val="3E688A"/>
              </a:solidFill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5254883" y="1645576"/>
            <a:ext cx="3687793" cy="310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опережающей профессиональной подготовки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91520" y="4414044"/>
            <a:ext cx="3852479" cy="617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техникумов, колледжей внедрена целевая модель вовлечения общественно-деловых объединений  </a:t>
            </a: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образовательными организациями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04243" y="4543971"/>
            <a:ext cx="529322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400" b="1" spc="-142" dirty="0">
                <a:solidFill>
                  <a:srgbClr val="3E688A"/>
                </a:solidFill>
                <a:latin typeface="Arial"/>
                <a:cs typeface="Arial"/>
              </a:rPr>
              <a:t>в</a:t>
            </a:r>
            <a:r>
              <a:rPr lang="ru-RU" sz="1600" b="1" spc="-142" dirty="0">
                <a:solidFill>
                  <a:srgbClr val="3E688A"/>
                </a:solidFill>
                <a:latin typeface="Arial"/>
                <a:cs typeface="Arial"/>
              </a:rPr>
              <a:t> </a:t>
            </a:r>
            <a:r>
              <a:rPr lang="ru-RU" sz="1500" b="1" spc="-142" dirty="0">
                <a:solidFill>
                  <a:srgbClr val="3E688A"/>
                </a:solidFill>
                <a:latin typeface="Arial"/>
                <a:cs typeface="Arial"/>
              </a:rPr>
              <a:t>70%</a:t>
            </a:r>
            <a:r>
              <a:rPr lang="ru-RU" sz="1600" b="1" spc="-142" dirty="0">
                <a:solidFill>
                  <a:srgbClr val="3E688A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59" name="Прямоугольник 158"/>
          <p:cNvSpPr/>
          <p:nvPr/>
        </p:nvSpPr>
        <p:spPr>
          <a:xfrm>
            <a:off x="5319874" y="5199716"/>
            <a:ext cx="3629200" cy="312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9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студентов СПО вовлечены в различные формы наставничества</a:t>
            </a:r>
          </a:p>
        </p:txBody>
      </p:sp>
      <p:sp>
        <p:nvSpPr>
          <p:cNvPr id="160" name="object 104"/>
          <p:cNvSpPr txBox="1"/>
          <p:nvPr/>
        </p:nvSpPr>
        <p:spPr>
          <a:xfrm>
            <a:off x="4600558" y="5255642"/>
            <a:ext cx="43279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600" b="1" spc="-229">
                <a:solidFill>
                  <a:srgbClr val="0067AC"/>
                </a:solidFill>
                <a:latin typeface="Arial"/>
                <a:cs typeface="Arial"/>
              </a:defRPr>
            </a:lvl1pPr>
          </a:lstStyle>
          <a:p>
            <a:r>
              <a:rPr lang="ru-RU" sz="1800" dirty="0" smtClean="0">
                <a:solidFill>
                  <a:srgbClr val="3E688A"/>
                </a:solidFill>
              </a:rPr>
              <a:t>3500</a:t>
            </a:r>
            <a:endParaRPr sz="1800" dirty="0">
              <a:solidFill>
                <a:srgbClr val="3E688A"/>
              </a:solidFill>
            </a:endParaRPr>
          </a:p>
        </p:txBody>
      </p:sp>
      <p:sp>
        <p:nvSpPr>
          <p:cNvPr id="97" name="object 102"/>
          <p:cNvSpPr/>
          <p:nvPr/>
        </p:nvSpPr>
        <p:spPr>
          <a:xfrm>
            <a:off x="191434" y="1544823"/>
            <a:ext cx="389637" cy="405209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99" name="object 104"/>
          <p:cNvSpPr txBox="1"/>
          <p:nvPr/>
        </p:nvSpPr>
        <p:spPr>
          <a:xfrm>
            <a:off x="173080" y="1587761"/>
            <a:ext cx="40888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800" b="1" spc="-229">
                <a:solidFill>
                  <a:srgbClr val="3E688A"/>
                </a:solidFill>
                <a:latin typeface="Arial"/>
                <a:cs typeface="Arial"/>
              </a:defRPr>
            </a:lvl1pPr>
          </a:lstStyle>
          <a:p>
            <a:r>
              <a:rPr lang="ru-RU" sz="2200" dirty="0"/>
              <a:t>50</a:t>
            </a:r>
            <a:endParaRPr sz="2200" dirty="0"/>
          </a:p>
        </p:txBody>
      </p:sp>
      <p:sp>
        <p:nvSpPr>
          <p:cNvPr id="102" name="object 102"/>
          <p:cNvSpPr/>
          <p:nvPr/>
        </p:nvSpPr>
        <p:spPr>
          <a:xfrm>
            <a:off x="188714" y="2198716"/>
            <a:ext cx="389637" cy="405209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3" name="object 104"/>
          <p:cNvSpPr txBox="1"/>
          <p:nvPr/>
        </p:nvSpPr>
        <p:spPr>
          <a:xfrm>
            <a:off x="-14349" y="2279154"/>
            <a:ext cx="7806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600" b="1" spc="-229">
                <a:solidFill>
                  <a:srgbClr val="3E688A"/>
                </a:solidFill>
                <a:latin typeface="Arial"/>
                <a:cs typeface="Arial"/>
              </a:defRPr>
            </a:lvl1pPr>
          </a:lstStyle>
          <a:p>
            <a:r>
              <a:rPr lang="ru-RU" sz="1600" dirty="0"/>
              <a:t>50%</a:t>
            </a:r>
            <a:endParaRPr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286" y="2199774"/>
            <a:ext cx="3738918" cy="46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СПО проводят итоговую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аттестацию выпускников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форме демонстрационного экзамена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91286" y="2810356"/>
            <a:ext cx="3995080" cy="617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обучающихся, завершающих обучение по программам СПО, проходят аттестацию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использованием механизма </a:t>
            </a:r>
          </a:p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демонстрационного экзамена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5457" y="5542063"/>
            <a:ext cx="3505543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defTabSz="566654"/>
            <a:r>
              <a:rPr lang="ru-RU" sz="1400" b="1" spc="30" dirty="0">
                <a:solidFill>
                  <a:schemeClr val="tx2"/>
                </a:solidFill>
                <a:cs typeface="Calibri"/>
              </a:rPr>
              <a:t>ФИНАНСИРОВАНИЕ ПРОЕКТА</a:t>
            </a:r>
            <a:r>
              <a:rPr lang="en-US" sz="1400" b="1" spc="30" dirty="0">
                <a:solidFill>
                  <a:schemeClr val="tx2"/>
                </a:solidFill>
                <a:cs typeface="Calibri"/>
              </a:rPr>
              <a:t> </a:t>
            </a:r>
            <a:r>
              <a:rPr lang="ru-RU" sz="1400" b="1" spc="30" dirty="0">
                <a:solidFill>
                  <a:schemeClr val="tx2"/>
                </a:solidFill>
                <a:cs typeface="Calibri"/>
              </a:rPr>
              <a:t>В 2019 ГОДУ: </a:t>
            </a:r>
          </a:p>
        </p:txBody>
      </p:sp>
      <p:sp>
        <p:nvSpPr>
          <p:cNvPr id="111" name="object 69"/>
          <p:cNvSpPr txBox="1"/>
          <p:nvPr/>
        </p:nvSpPr>
        <p:spPr>
          <a:xfrm>
            <a:off x="702345" y="4338292"/>
            <a:ext cx="4071808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7870" marR="153463">
              <a:lnSpc>
                <a:spcPts val="1177"/>
              </a:lnSpc>
              <a:defRPr spc="19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представителей Чувашской Республики участвуют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мировом чемпионате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err="1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WorldSkills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Казани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составе Национальной сборной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август 2019 г.</a:t>
            </a:r>
            <a:endParaRPr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74930" y="3776688"/>
            <a:ext cx="3280273" cy="310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сертифицированных экспертов </a:t>
            </a:r>
            <a:r>
              <a:rPr lang="ru-RU" sz="1400" spc="19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Ворлдскиллс</a:t>
            </a:r>
            <a:endParaRPr lang="ru-RU" sz="1400" spc="19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4611396" y="3781343"/>
            <a:ext cx="38452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600" b="1" spc="-142" dirty="0">
                <a:solidFill>
                  <a:srgbClr val="3E688A"/>
                </a:solidFill>
                <a:latin typeface="Arial"/>
                <a:cs typeface="Arial"/>
              </a:rPr>
              <a:t>100</a:t>
            </a:r>
          </a:p>
        </p:txBody>
      </p:sp>
      <p:sp>
        <p:nvSpPr>
          <p:cNvPr id="93" name="Прямоугольник 92"/>
          <p:cNvSpPr/>
          <p:nvPr/>
        </p:nvSpPr>
        <p:spPr>
          <a:xfrm>
            <a:off x="4725378" y="1611967"/>
            <a:ext cx="236464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700" b="1" spc="-142" dirty="0">
                <a:solidFill>
                  <a:srgbClr val="3E688A"/>
                </a:solidFill>
                <a:latin typeface="Arial"/>
                <a:cs typeface="Arial"/>
              </a:rPr>
              <a:t>1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99517" y="3581342"/>
            <a:ext cx="457200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компетенция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Ворлдскиллс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рамках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развития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движения 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Молодые профессионалы»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Чувашской Республике </a:t>
            </a:r>
          </a:p>
        </p:txBody>
      </p:sp>
      <p:sp>
        <p:nvSpPr>
          <p:cNvPr id="107" name="object 104"/>
          <p:cNvSpPr txBox="1"/>
          <p:nvPr/>
        </p:nvSpPr>
        <p:spPr>
          <a:xfrm>
            <a:off x="181160" y="2901181"/>
            <a:ext cx="389637" cy="2368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500" b="1" spc="-142" dirty="0">
                <a:solidFill>
                  <a:srgbClr val="0067AC"/>
                </a:solidFill>
                <a:latin typeface="Arial"/>
                <a:cs typeface="Arial"/>
              </a:rPr>
              <a:t>25%</a:t>
            </a:r>
            <a:endParaRPr sz="15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01" name="object 102"/>
          <p:cNvSpPr/>
          <p:nvPr/>
        </p:nvSpPr>
        <p:spPr>
          <a:xfrm>
            <a:off x="191434" y="2832039"/>
            <a:ext cx="389637" cy="405209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75519" y="2909445"/>
            <a:ext cx="38963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1600" b="1" spc="-229">
                <a:solidFill>
                  <a:srgbClr val="3E688A"/>
                </a:solidFill>
                <a:latin typeface="Arial"/>
                <a:cs typeface="Arial"/>
              </a:defRPr>
            </a:lvl1pPr>
          </a:lstStyle>
          <a:p>
            <a:r>
              <a:rPr lang="ru-RU" dirty="0"/>
              <a:t>25%</a:t>
            </a:r>
            <a:endParaRPr dirty="0"/>
          </a:p>
        </p:txBody>
      </p:sp>
      <p:sp>
        <p:nvSpPr>
          <p:cNvPr id="105" name="object 102"/>
          <p:cNvSpPr/>
          <p:nvPr/>
        </p:nvSpPr>
        <p:spPr>
          <a:xfrm>
            <a:off x="174218" y="4297280"/>
            <a:ext cx="389637" cy="405209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08" name="object 104"/>
          <p:cNvSpPr txBox="1"/>
          <p:nvPr/>
        </p:nvSpPr>
        <p:spPr>
          <a:xfrm>
            <a:off x="232341" y="4325795"/>
            <a:ext cx="233505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200" b="1" spc="-229">
                <a:solidFill>
                  <a:srgbClr val="3E688A"/>
                </a:solidFill>
                <a:latin typeface="Arial"/>
                <a:cs typeface="Arial"/>
              </a:defRPr>
            </a:lvl1pPr>
          </a:lstStyle>
          <a:p>
            <a:r>
              <a:rPr lang="ru-RU" dirty="0"/>
              <a:t>5</a:t>
            </a:r>
            <a:endParaRPr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79295" y="5999667"/>
            <a:ext cx="3989554" cy="3125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млн. рублей из республиканского бюджета </a:t>
            </a:r>
          </a:p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Чувашской Республики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234520" y="2291396"/>
            <a:ext cx="4572000" cy="46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мастерских, оснащенных современной </a:t>
            </a:r>
          </a:p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материально-технической базой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одной из компетенций</a:t>
            </a:r>
          </a:p>
        </p:txBody>
      </p:sp>
      <p:pic>
        <p:nvPicPr>
          <p:cNvPr id="110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616307" y="2119475"/>
            <a:ext cx="464967" cy="585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" name="object 104"/>
          <p:cNvSpPr txBox="1"/>
          <p:nvPr/>
        </p:nvSpPr>
        <p:spPr>
          <a:xfrm>
            <a:off x="4694571" y="2270349"/>
            <a:ext cx="298076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600" b="1" spc="-229">
                <a:solidFill>
                  <a:srgbClr val="3E688A"/>
                </a:solidFill>
                <a:latin typeface="Arial"/>
                <a:cs typeface="Arial"/>
              </a:defRPr>
            </a:lvl1pPr>
          </a:lstStyle>
          <a:p>
            <a:r>
              <a:rPr lang="ru-RU" sz="1700" dirty="0"/>
              <a:t>85</a:t>
            </a:r>
            <a:endParaRPr sz="1700" dirty="0"/>
          </a:p>
        </p:txBody>
      </p:sp>
      <p:sp>
        <p:nvSpPr>
          <p:cNvPr id="113" name="object 102"/>
          <p:cNvSpPr/>
          <p:nvPr/>
        </p:nvSpPr>
        <p:spPr>
          <a:xfrm>
            <a:off x="200478" y="3559292"/>
            <a:ext cx="389637" cy="405209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16" name="object 104"/>
          <p:cNvSpPr txBox="1"/>
          <p:nvPr/>
        </p:nvSpPr>
        <p:spPr>
          <a:xfrm>
            <a:off x="162757" y="3597448"/>
            <a:ext cx="41516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400" b="1" spc="-229">
                <a:solidFill>
                  <a:srgbClr val="3E688A"/>
                </a:solidFill>
                <a:latin typeface="Arial"/>
                <a:cs typeface="Arial"/>
              </a:defRPr>
            </a:lvl1pPr>
          </a:lstStyle>
          <a:p>
            <a:r>
              <a:rPr lang="ru-RU" sz="2200" dirty="0"/>
              <a:t>51</a:t>
            </a:r>
            <a:endParaRPr sz="2200" dirty="0"/>
          </a:p>
        </p:txBody>
      </p:sp>
      <p:sp>
        <p:nvSpPr>
          <p:cNvPr id="118" name="object 102"/>
          <p:cNvSpPr/>
          <p:nvPr/>
        </p:nvSpPr>
        <p:spPr>
          <a:xfrm>
            <a:off x="175044" y="5919391"/>
            <a:ext cx="389637" cy="405209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rgbClr val="0070C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20" name="object 104"/>
          <p:cNvSpPr txBox="1"/>
          <p:nvPr/>
        </p:nvSpPr>
        <p:spPr>
          <a:xfrm>
            <a:off x="156651" y="5992811"/>
            <a:ext cx="37936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600" b="1" spc="-229">
                <a:solidFill>
                  <a:srgbClr val="3E688A"/>
                </a:solidFill>
                <a:latin typeface="Arial"/>
                <a:cs typeface="Arial"/>
              </a:defRPr>
            </a:lvl1pPr>
          </a:lstStyle>
          <a:p>
            <a:r>
              <a:rPr lang="ru-RU" sz="1800" dirty="0"/>
              <a:t>268</a:t>
            </a:r>
            <a:endParaRPr sz="1800" dirty="0"/>
          </a:p>
        </p:txBody>
      </p:sp>
      <p:pic>
        <p:nvPicPr>
          <p:cNvPr id="131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618901" y="5890543"/>
            <a:ext cx="451296" cy="587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5306749" y="5726729"/>
            <a:ext cx="394472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3149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внедрены программы профессионального обучения </a:t>
            </a: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наиболее востребованным </a:t>
            </a:r>
            <a:endParaRPr lang="ru-RU" sz="1400" spc="19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3149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перспективным </a:t>
            </a: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профессиям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учетом стандартов </a:t>
            </a:r>
            <a:r>
              <a:rPr lang="ru-RU" sz="1400" spc="19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Ворлдскиллс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870" marR="3149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продолжительностью программ </a:t>
            </a:r>
            <a:endParaRPr lang="ru-RU" sz="1400" spc="19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3149">
              <a:lnSpc>
                <a:spcPts val="1177"/>
              </a:lnSpc>
            </a:pP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более 6 месяцев</a:t>
            </a:r>
          </a:p>
        </p:txBody>
      </p:sp>
      <p:pic>
        <p:nvPicPr>
          <p:cNvPr id="1026" name="Picture 2" descr="C:\Users\obrazov39\Desktop\ПК-иконка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610" y="6026453"/>
            <a:ext cx="392396" cy="29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object 42"/>
          <p:cNvSpPr txBox="1"/>
          <p:nvPr/>
        </p:nvSpPr>
        <p:spPr>
          <a:xfrm>
            <a:off x="467716" y="1125172"/>
            <a:ext cx="383247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 defTabSz="914369">
              <a:defRPr sz="1400" b="1" spc="30">
                <a:solidFill>
                  <a:schemeClr val="tx2"/>
                </a:solidFill>
                <a:cs typeface="Calibri"/>
              </a:defRPr>
            </a:lvl1pPr>
            <a:lvl2pPr marL="457185" defTabSz="914369">
              <a:defRPr sz="1700"/>
            </a:lvl2pPr>
            <a:lvl3pPr marL="914369" defTabSz="914369">
              <a:defRPr sz="1700"/>
            </a:lvl3pPr>
            <a:lvl4pPr marL="1371554" defTabSz="914369">
              <a:defRPr sz="1700"/>
            </a:lvl4pPr>
            <a:lvl5pPr marL="1828737" defTabSz="914369">
              <a:defRPr sz="1700"/>
            </a:lvl5pPr>
            <a:lvl6pPr marL="2285922" defTabSz="914369">
              <a:defRPr sz="1700"/>
            </a:lvl6pPr>
            <a:lvl7pPr marL="2743107" defTabSz="914369">
              <a:defRPr sz="1700"/>
            </a:lvl7pPr>
            <a:lvl8pPr marL="3200291" defTabSz="914369">
              <a:defRPr sz="1700"/>
            </a:lvl8pPr>
            <a:lvl9pPr marL="3657478" defTabSz="914369">
              <a:defRPr sz="1700"/>
            </a:lvl9pPr>
          </a:lstStyle>
          <a:p>
            <a:r>
              <a:rPr dirty="0"/>
              <a:t>ПОКАЗАТЕЛ</a:t>
            </a:r>
            <a:r>
              <a:rPr lang="ru-RU" dirty="0"/>
              <a:t>И ПРОЕКТА НА 2019 ГОД</a:t>
            </a:r>
            <a:endParaRPr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>
          <a:xfrm>
            <a:off x="8029423" y="6581775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8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406633" y="2585360"/>
            <a:ext cx="430571" cy="54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453562" y="1846872"/>
            <a:ext cx="430571" cy="54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668849" y="158094"/>
            <a:ext cx="4232390" cy="138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just"/>
            <a:endParaRPr sz="900" dirty="0">
              <a:solidFill>
                <a:srgbClr val="002060"/>
              </a:solidFill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5023" y="1314418"/>
            <a:ext cx="4142863" cy="703550"/>
          </a:xfrm>
          <a:prstGeom prst="rect">
            <a:avLst/>
          </a:prstGeom>
        </p:spPr>
        <p:txBody>
          <a:bodyPr wrap="square" lIns="56664" tIns="28333" rIns="56664" bIns="28333">
            <a:spAutoFit/>
          </a:bodyPr>
          <a:lstStyle>
            <a:defPPr>
              <a:defRPr lang="ru-RU"/>
            </a:defPPr>
            <a:lvl1pPr marL="7870" marR="3149">
              <a:defRPr sz="1200" b="1" spc="19">
                <a:solidFill>
                  <a:srgbClr val="3C495E"/>
                </a:solidFill>
                <a:cs typeface="Calibri"/>
              </a:defRPr>
            </a:lvl1pPr>
          </a:lstStyle>
          <a:p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Увеличение количества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граждан, </a:t>
            </a:r>
          </a:p>
          <a:p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ежегодно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проходящих обучение </a:t>
            </a:r>
          </a:p>
          <a:p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программам непрерывного образования</a:t>
            </a:r>
          </a:p>
        </p:txBody>
      </p:sp>
      <p:sp>
        <p:nvSpPr>
          <p:cNvPr id="40" name="object 40"/>
          <p:cNvSpPr/>
          <p:nvPr/>
        </p:nvSpPr>
        <p:spPr>
          <a:xfrm flipV="1">
            <a:off x="96923" y="713691"/>
            <a:ext cx="3636877" cy="157026"/>
          </a:xfrm>
          <a:custGeom>
            <a:avLst/>
            <a:gdLst/>
            <a:ahLst/>
            <a:cxnLst/>
            <a:rect l="l" t="t" r="r" b="b"/>
            <a:pathLst>
              <a:path w="6189345">
                <a:moveTo>
                  <a:pt x="0" y="0"/>
                </a:moveTo>
                <a:lnTo>
                  <a:pt x="6188798" y="0"/>
                </a:lnTo>
              </a:path>
            </a:pathLst>
          </a:custGeom>
          <a:ln w="12700">
            <a:solidFill>
              <a:srgbClr val="0067AC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09524" y="4199217"/>
            <a:ext cx="32246" cy="33801"/>
          </a:xfrm>
          <a:custGeom>
            <a:avLst/>
            <a:gdLst/>
            <a:ahLst/>
            <a:cxnLst/>
            <a:rect l="l" t="t" r="r" b="b"/>
            <a:pathLst>
              <a:path w="53340" h="52704">
                <a:moveTo>
                  <a:pt x="27609" y="0"/>
                </a:moveTo>
                <a:lnTo>
                  <a:pt x="22212" y="0"/>
                </a:lnTo>
                <a:lnTo>
                  <a:pt x="17144" y="1562"/>
                </a:lnTo>
                <a:lnTo>
                  <a:pt x="12903" y="4254"/>
                </a:lnTo>
                <a:lnTo>
                  <a:pt x="10871" y="5511"/>
                </a:lnTo>
                <a:lnTo>
                  <a:pt x="9055" y="6985"/>
                </a:lnTo>
                <a:lnTo>
                  <a:pt x="3594" y="12827"/>
                </a:lnTo>
                <a:lnTo>
                  <a:pt x="965" y="18148"/>
                </a:lnTo>
                <a:lnTo>
                  <a:pt x="190" y="24028"/>
                </a:lnTo>
                <a:lnTo>
                  <a:pt x="0" y="25209"/>
                </a:lnTo>
                <a:lnTo>
                  <a:pt x="0" y="30162"/>
                </a:lnTo>
                <a:lnTo>
                  <a:pt x="190" y="31343"/>
                </a:lnTo>
                <a:lnTo>
                  <a:pt x="5307" y="44077"/>
                </a:lnTo>
                <a:lnTo>
                  <a:pt x="15714" y="52682"/>
                </a:lnTo>
                <a:lnTo>
                  <a:pt x="33632" y="51993"/>
                </a:lnTo>
                <a:lnTo>
                  <a:pt x="34397" y="51663"/>
                </a:lnTo>
                <a:lnTo>
                  <a:pt x="27609" y="51663"/>
                </a:lnTo>
                <a:lnTo>
                  <a:pt x="14221" y="47574"/>
                </a:lnTo>
                <a:lnTo>
                  <a:pt x="5523" y="37049"/>
                </a:lnTo>
                <a:lnTo>
                  <a:pt x="6964" y="19843"/>
                </a:lnTo>
                <a:lnTo>
                  <a:pt x="13614" y="8888"/>
                </a:lnTo>
                <a:lnTo>
                  <a:pt x="23811" y="4004"/>
                </a:lnTo>
                <a:lnTo>
                  <a:pt x="40018" y="4004"/>
                </a:lnTo>
                <a:lnTo>
                  <a:pt x="36706" y="1631"/>
                </a:lnTo>
                <a:lnTo>
                  <a:pt x="27609" y="0"/>
                </a:lnTo>
                <a:close/>
              </a:path>
              <a:path w="53340" h="52704">
                <a:moveTo>
                  <a:pt x="40018" y="4004"/>
                </a:moveTo>
                <a:lnTo>
                  <a:pt x="23811" y="4004"/>
                </a:lnTo>
                <a:lnTo>
                  <a:pt x="38979" y="7265"/>
                </a:lnTo>
                <a:lnTo>
                  <a:pt x="48596" y="16286"/>
                </a:lnTo>
                <a:lnTo>
                  <a:pt x="48068" y="34050"/>
                </a:lnTo>
                <a:lnTo>
                  <a:pt x="42388" y="45472"/>
                </a:lnTo>
                <a:lnTo>
                  <a:pt x="33132" y="50986"/>
                </a:lnTo>
                <a:lnTo>
                  <a:pt x="27609" y="51663"/>
                </a:lnTo>
                <a:lnTo>
                  <a:pt x="34397" y="51663"/>
                </a:lnTo>
                <a:lnTo>
                  <a:pt x="46047" y="46646"/>
                </a:lnTo>
                <a:lnTo>
                  <a:pt x="53187" y="37856"/>
                </a:lnTo>
                <a:lnTo>
                  <a:pt x="52039" y="20426"/>
                </a:lnTo>
                <a:lnTo>
                  <a:pt x="46118" y="8377"/>
                </a:lnTo>
                <a:lnTo>
                  <a:pt x="40018" y="40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185" name="object 185"/>
          <p:cNvSpPr txBox="1"/>
          <p:nvPr/>
        </p:nvSpPr>
        <p:spPr>
          <a:xfrm>
            <a:off x="438099" y="1078544"/>
            <a:ext cx="285016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>
              <a:defRPr sz="1200" b="1" spc="19">
                <a:solidFill>
                  <a:srgbClr val="3C495E"/>
                </a:solidFill>
                <a:latin typeface="Calibri"/>
                <a:cs typeface="Calibri"/>
              </a:defRPr>
            </a:lvl1pPr>
          </a:lstStyle>
          <a:p>
            <a:r>
              <a:rPr lang="ru-RU" sz="1400" spc="30" dirty="0">
                <a:solidFill>
                  <a:schemeClr val="tx2"/>
                </a:solidFill>
                <a:latin typeface="+mn-lt"/>
              </a:rPr>
              <a:t>КЛЮЧЕВОЙ </a:t>
            </a:r>
            <a:r>
              <a:rPr sz="1400" spc="30" dirty="0">
                <a:solidFill>
                  <a:schemeClr val="tx2"/>
                </a:solidFill>
                <a:latin typeface="+mn-lt"/>
              </a:rPr>
              <a:t>ПОКАЗАТЕЛ</a:t>
            </a:r>
            <a:r>
              <a:rPr lang="ru-RU" sz="1400" spc="30" dirty="0">
                <a:solidFill>
                  <a:schemeClr val="tx2"/>
                </a:solidFill>
                <a:latin typeface="+mn-lt"/>
              </a:rPr>
              <a:t>Ь ПРОЕКТА</a:t>
            </a:r>
            <a:r>
              <a:rPr sz="1400" spc="30" dirty="0">
                <a:solidFill>
                  <a:schemeClr val="tx2"/>
                </a:solidFill>
                <a:latin typeface="+mn-lt"/>
              </a:rPr>
              <a:t>:</a:t>
            </a:r>
          </a:p>
        </p:txBody>
      </p:sp>
      <p:sp>
        <p:nvSpPr>
          <p:cNvPr id="190" name="object 190"/>
          <p:cNvSpPr txBox="1"/>
          <p:nvPr/>
        </p:nvSpPr>
        <p:spPr>
          <a:xfrm>
            <a:off x="7112510" y="2864304"/>
            <a:ext cx="385031" cy="138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>
              <a:tabLst>
                <a:tab pos="386414" algn="l"/>
              </a:tabLst>
            </a:pPr>
            <a:r>
              <a:rPr sz="900" u="sng" spc="-3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900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96" name="object 196"/>
          <p:cNvSpPr txBox="1"/>
          <p:nvPr/>
        </p:nvSpPr>
        <p:spPr>
          <a:xfrm>
            <a:off x="103827" y="72388"/>
            <a:ext cx="374167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/>
            <a:r>
              <a:rPr lang="ru-RU" sz="2400" b="1" spc="100" dirty="0">
                <a:solidFill>
                  <a:srgbClr val="0067AC"/>
                </a:solidFill>
                <a:latin typeface="Calibri"/>
                <a:cs typeface="Calibri"/>
              </a:rPr>
              <a:t>НОВЫЕ ВОЗМОЖНОСТИ ДЛЯ КАЖДОГО</a:t>
            </a:r>
            <a:endParaRPr sz="2400" b="1" spc="100" dirty="0">
              <a:solidFill>
                <a:srgbClr val="0067AC"/>
              </a:solidFill>
              <a:latin typeface="Calibri"/>
              <a:cs typeface="Calibri"/>
            </a:endParaRPr>
          </a:p>
        </p:txBody>
      </p:sp>
      <p:sp>
        <p:nvSpPr>
          <p:cNvPr id="234" name="object 234"/>
          <p:cNvSpPr/>
          <p:nvPr/>
        </p:nvSpPr>
        <p:spPr>
          <a:xfrm>
            <a:off x="5104006" y="2521534"/>
            <a:ext cx="29559" cy="43576"/>
          </a:xfrm>
          <a:custGeom>
            <a:avLst/>
            <a:gdLst/>
            <a:ahLst/>
            <a:cxnLst/>
            <a:rect l="l" t="t" r="r" b="b"/>
            <a:pathLst>
              <a:path w="48895" h="67945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5135981" y="2521534"/>
            <a:ext cx="29559" cy="43576"/>
          </a:xfrm>
          <a:custGeom>
            <a:avLst/>
            <a:gdLst/>
            <a:ahLst/>
            <a:cxnLst/>
            <a:rect l="l" t="t" r="r" b="b"/>
            <a:pathLst>
              <a:path w="48895" h="67945">
                <a:moveTo>
                  <a:pt x="48856" y="67741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6" name="object 236"/>
          <p:cNvSpPr/>
          <p:nvPr/>
        </p:nvSpPr>
        <p:spPr>
          <a:xfrm>
            <a:off x="5134760" y="2521201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38" name="object 238"/>
          <p:cNvSpPr/>
          <p:nvPr/>
        </p:nvSpPr>
        <p:spPr>
          <a:xfrm>
            <a:off x="5022093" y="1713462"/>
            <a:ext cx="29559" cy="43576"/>
          </a:xfrm>
          <a:custGeom>
            <a:avLst/>
            <a:gdLst/>
            <a:ahLst/>
            <a:cxnLst/>
            <a:rect l="l" t="t" r="r" b="b"/>
            <a:pathLst>
              <a:path w="48895" h="67944">
                <a:moveTo>
                  <a:pt x="0" y="67741"/>
                </a:moveTo>
                <a:lnTo>
                  <a:pt x="4885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0" name="object 240"/>
          <p:cNvSpPr/>
          <p:nvPr/>
        </p:nvSpPr>
        <p:spPr>
          <a:xfrm>
            <a:off x="5134759" y="1807421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244" name="object 244"/>
          <p:cNvSpPr/>
          <p:nvPr/>
        </p:nvSpPr>
        <p:spPr>
          <a:xfrm>
            <a:off x="5134760" y="2189025"/>
            <a:ext cx="0" cy="62716"/>
          </a:xfrm>
          <a:custGeom>
            <a:avLst/>
            <a:gdLst/>
            <a:ahLst/>
            <a:cxnLst/>
            <a:rect l="l" t="t" r="r" b="b"/>
            <a:pathLst>
              <a:path h="97789">
                <a:moveTo>
                  <a:pt x="0" y="0"/>
                </a:moveTo>
                <a:lnTo>
                  <a:pt x="0" y="97205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32246" y="74834"/>
            <a:ext cx="5291171" cy="795883"/>
          </a:xfrm>
          <a:prstGeom prst="rect">
            <a:avLst/>
          </a:prstGeom>
        </p:spPr>
        <p:txBody>
          <a:bodyPr wrap="square" lIns="56664" tIns="28333" rIns="56664" bIns="28333">
            <a:spAutoFit/>
          </a:bodyPr>
          <a:lstStyle/>
          <a:p>
            <a:pPr marL="7870" marR="3149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ЦЕЛЬ ПРОЕКТА: создание условий для непрерывного   обновления гражданами профессиональных знаний  </a:t>
            </a:r>
          </a:p>
          <a:p>
            <a:pPr marL="7870" marR="3149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cs typeface="Arial" pitchFamily="34" charset="0"/>
              </a:rPr>
              <a:t>и приобретения ими новых профессиональных навыков</a:t>
            </a:r>
          </a:p>
        </p:txBody>
      </p:sp>
      <p:sp>
        <p:nvSpPr>
          <p:cNvPr id="126" name="object 69"/>
          <p:cNvSpPr txBox="1"/>
          <p:nvPr/>
        </p:nvSpPr>
        <p:spPr>
          <a:xfrm>
            <a:off x="5102154" y="1941784"/>
            <a:ext cx="3732021" cy="46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7870" marR="153463">
              <a:lnSpc>
                <a:spcPts val="1177"/>
              </a:lnSpc>
              <a:defRPr sz="1200" spc="19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научно-педагогических работников участвуют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программ непрерывного образования</a:t>
            </a:r>
            <a:endParaRPr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04"/>
          <p:cNvSpPr txBox="1"/>
          <p:nvPr/>
        </p:nvSpPr>
        <p:spPr>
          <a:xfrm>
            <a:off x="4200990" y="1959481"/>
            <a:ext cx="97261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800" b="1" spc="-229">
                <a:solidFill>
                  <a:srgbClr val="3E688A"/>
                </a:solidFill>
                <a:latin typeface="Arial"/>
                <a:cs typeface="Arial"/>
              </a:defRPr>
            </a:lvl1pPr>
          </a:lstStyle>
          <a:p>
            <a:r>
              <a:rPr lang="ru-RU" sz="1600" dirty="0" smtClean="0"/>
              <a:t>20 %</a:t>
            </a:r>
            <a:endParaRPr sz="1600" dirty="0"/>
          </a:p>
        </p:txBody>
      </p:sp>
      <p:sp>
        <p:nvSpPr>
          <p:cNvPr id="141" name="object 111"/>
          <p:cNvSpPr txBox="1"/>
          <p:nvPr/>
        </p:nvSpPr>
        <p:spPr>
          <a:xfrm>
            <a:off x="5051652" y="2721349"/>
            <a:ext cx="4123137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7870" marR="153463">
              <a:lnSpc>
                <a:spcPts val="1177"/>
              </a:lnSpc>
              <a:defRPr sz="1200" spc="19">
                <a:solidFill>
                  <a:schemeClr val="tx2">
                    <a:lumMod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чел. пройдут обучение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программам непрерывного образования</a:t>
            </a:r>
            <a:endParaRPr sz="1400" dirty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bject 104"/>
          <p:cNvSpPr txBox="1"/>
          <p:nvPr/>
        </p:nvSpPr>
        <p:spPr>
          <a:xfrm>
            <a:off x="4375738" y="2748965"/>
            <a:ext cx="517899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 algn="ctr">
              <a:defRPr sz="2800" b="1" spc="-229">
                <a:solidFill>
                  <a:srgbClr val="3E688A"/>
                </a:solidFill>
                <a:latin typeface="Arial"/>
                <a:cs typeface="Arial"/>
              </a:defRPr>
            </a:lvl1pPr>
          </a:lstStyle>
          <a:p>
            <a:r>
              <a:rPr lang="ru-RU" sz="1600" dirty="0"/>
              <a:t>646,5</a:t>
            </a:r>
            <a:endParaRPr sz="1600" dirty="0"/>
          </a:p>
        </p:txBody>
      </p:sp>
      <p:sp>
        <p:nvSpPr>
          <p:cNvPr id="97" name="Прямоугольник 96"/>
          <p:cNvSpPr/>
          <p:nvPr/>
        </p:nvSpPr>
        <p:spPr>
          <a:xfrm>
            <a:off x="259281" y="2251741"/>
            <a:ext cx="400677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defTabSz="566654"/>
            <a:r>
              <a:rPr lang="ru-RU" sz="1400" b="1" spc="30" dirty="0">
                <a:solidFill>
                  <a:schemeClr val="tx2"/>
                </a:solidFill>
                <a:cs typeface="Calibri"/>
              </a:rPr>
              <a:t>ОСНОВНЫЕ МЕРОПРИЯТИЯ НА 2019 ГОД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5036873" y="5080600"/>
            <a:ext cx="4137916" cy="316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Внедрена и реализована система </a:t>
            </a:r>
            <a:r>
              <a:rPr lang="ru-RU" sz="1400" spc="19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грантовой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поддержки университетов </a:t>
            </a:r>
          </a:p>
        </p:txBody>
      </p:sp>
      <p:sp>
        <p:nvSpPr>
          <p:cNvPr id="99" name="Прямоугольник 98"/>
          <p:cNvSpPr/>
          <p:nvPr/>
        </p:nvSpPr>
        <p:spPr>
          <a:xfrm>
            <a:off x="737541" y="2704055"/>
            <a:ext cx="3081696" cy="46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чел. пройдут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</a:t>
            </a: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программам непрерывного образования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744106" y="3351017"/>
            <a:ext cx="331671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занятого населения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возрасте от 25 до 65 лет </a:t>
            </a: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пройдут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квалификации и (или) </a:t>
            </a:r>
          </a:p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профессиональную подготовку</a:t>
            </a:r>
          </a:p>
        </p:txBody>
      </p:sp>
      <p:sp>
        <p:nvSpPr>
          <p:cNvPr id="101" name="Прямоугольник 100"/>
          <p:cNvSpPr/>
          <p:nvPr/>
        </p:nvSpPr>
        <p:spPr>
          <a:xfrm>
            <a:off x="682158" y="4173913"/>
            <a:ext cx="3378664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образовательных программ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граждан </a:t>
            </a:r>
            <a:r>
              <a:rPr lang="ru-RU" sz="1400" dirty="0" err="1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предпенсионного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пенсионного возраста, а также трудовых эмигрантов, осуществляющих свою деятельность на территории Чувашской Республики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19556" y="5659797"/>
            <a:ext cx="3640309" cy="7718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140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информационной </a:t>
            </a:r>
            <a:r>
              <a:rPr lang="ru-RU" sz="140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кампании </a:t>
            </a:r>
            <a:r>
              <a:rPr lang="ru-RU" sz="1400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популяризации среди населения дополнительных профессиональных программ и программ дополнительного образования взрослых</a:t>
            </a:r>
          </a:p>
        </p:txBody>
      </p:sp>
      <p:sp>
        <p:nvSpPr>
          <p:cNvPr id="87" name="object 103"/>
          <p:cNvSpPr/>
          <p:nvPr/>
        </p:nvSpPr>
        <p:spPr>
          <a:xfrm>
            <a:off x="151860" y="3352800"/>
            <a:ext cx="452000" cy="477994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22225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88" name="object 185"/>
          <p:cNvSpPr txBox="1"/>
          <p:nvPr/>
        </p:nvSpPr>
        <p:spPr>
          <a:xfrm>
            <a:off x="4401296" y="1078544"/>
            <a:ext cx="469566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ru-RU"/>
            </a:defPPr>
            <a:lvl1pPr marL="12700">
              <a:defRPr sz="1200" b="1" spc="19">
                <a:solidFill>
                  <a:srgbClr val="3C495E"/>
                </a:solidFill>
                <a:latin typeface="Calibri"/>
                <a:cs typeface="Calibri"/>
              </a:defRPr>
            </a:lvl1pPr>
          </a:lstStyle>
          <a:p>
            <a:pPr marL="7870" algn="ctr"/>
            <a:r>
              <a:rPr lang="ru-RU" sz="1400" spc="30" dirty="0">
                <a:solidFill>
                  <a:schemeClr val="tx2"/>
                </a:solidFill>
                <a:latin typeface="+mn-lt"/>
              </a:rPr>
              <a:t>ОСНОВНЫЕ РЕЗУЛЬТАТЫ РЕГИОНАЛЬНОГО ПРОЕКТА </a:t>
            </a:r>
            <a:endParaRPr lang="ru-RU" sz="1400" spc="30" dirty="0" smtClean="0">
              <a:solidFill>
                <a:schemeClr val="tx2"/>
              </a:solidFill>
              <a:latin typeface="+mn-lt"/>
            </a:endParaRPr>
          </a:p>
          <a:p>
            <a:pPr marL="7870" algn="ctr"/>
            <a:r>
              <a:rPr lang="ru-RU" sz="1400" spc="30" dirty="0" smtClean="0">
                <a:solidFill>
                  <a:schemeClr val="tx2"/>
                </a:solidFill>
                <a:latin typeface="+mn-lt"/>
              </a:rPr>
              <a:t>К </a:t>
            </a:r>
            <a:r>
              <a:rPr lang="ru-RU" sz="1400" spc="30" dirty="0">
                <a:solidFill>
                  <a:schemeClr val="tx2"/>
                </a:solidFill>
                <a:latin typeface="+mn-lt"/>
              </a:rPr>
              <a:t>2024 ГОДУ:</a:t>
            </a:r>
          </a:p>
        </p:txBody>
      </p:sp>
      <p:sp>
        <p:nvSpPr>
          <p:cNvPr id="85" name="object 103"/>
          <p:cNvSpPr/>
          <p:nvPr/>
        </p:nvSpPr>
        <p:spPr>
          <a:xfrm>
            <a:off x="156856" y="2634918"/>
            <a:ext cx="452000" cy="477994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22877" y="2745523"/>
            <a:ext cx="465379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700" b="1" spc="-142" dirty="0">
                <a:solidFill>
                  <a:srgbClr val="3E688A"/>
                </a:solidFill>
                <a:latin typeface="Arial"/>
                <a:cs typeface="Arial"/>
              </a:rPr>
              <a:t>106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98658" y="3446469"/>
            <a:ext cx="532756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700" b="1" spc="-142" dirty="0">
                <a:solidFill>
                  <a:srgbClr val="3E688A"/>
                </a:solidFill>
                <a:latin typeface="Arial"/>
                <a:cs typeface="Arial"/>
              </a:rPr>
              <a:t>37%</a:t>
            </a:r>
          </a:p>
        </p:txBody>
      </p:sp>
      <p:sp>
        <p:nvSpPr>
          <p:cNvPr id="79" name="object 103"/>
          <p:cNvSpPr/>
          <p:nvPr/>
        </p:nvSpPr>
        <p:spPr>
          <a:xfrm>
            <a:off x="177767" y="4233017"/>
            <a:ext cx="452000" cy="477994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80" name="Picture 7" descr="C:\Users\Sokolova\Downloads\DW13-Icon-People.png"/>
          <p:cNvPicPr>
            <a:picLocks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24" y="4290111"/>
            <a:ext cx="375602" cy="363807"/>
          </a:xfrm>
          <a:prstGeom prst="ellipse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object 103"/>
          <p:cNvSpPr/>
          <p:nvPr/>
        </p:nvSpPr>
        <p:spPr>
          <a:xfrm>
            <a:off x="98658" y="5659797"/>
            <a:ext cx="452000" cy="477994"/>
          </a:xfrm>
          <a:custGeom>
            <a:avLst/>
            <a:gdLst/>
            <a:ahLst/>
            <a:cxnLst/>
            <a:rect l="l" t="t" r="r" b="b"/>
            <a:pathLst>
              <a:path w="644525" h="631825">
                <a:moveTo>
                  <a:pt x="603755" y="469477"/>
                </a:moveTo>
                <a:lnTo>
                  <a:pt x="577596" y="508456"/>
                </a:lnTo>
                <a:lnTo>
                  <a:pt x="546706" y="542440"/>
                </a:lnTo>
                <a:lnTo>
                  <a:pt x="511754" y="571240"/>
                </a:lnTo>
                <a:lnTo>
                  <a:pt x="473413" y="594670"/>
                </a:lnTo>
                <a:lnTo>
                  <a:pt x="432354" y="612541"/>
                </a:lnTo>
                <a:lnTo>
                  <a:pt x="389248" y="624666"/>
                </a:lnTo>
                <a:lnTo>
                  <a:pt x="344765" y="630858"/>
                </a:lnTo>
                <a:lnTo>
                  <a:pt x="322218" y="631670"/>
                </a:lnTo>
                <a:lnTo>
                  <a:pt x="299578" y="630929"/>
                </a:lnTo>
                <a:lnTo>
                  <a:pt x="254358" y="624692"/>
                </a:lnTo>
                <a:lnTo>
                  <a:pt x="209775" y="611958"/>
                </a:lnTo>
                <a:lnTo>
                  <a:pt x="162000" y="589616"/>
                </a:lnTo>
                <a:lnTo>
                  <a:pt x="126438" y="565890"/>
                </a:lnTo>
                <a:lnTo>
                  <a:pt x="95463" y="539611"/>
                </a:lnTo>
                <a:lnTo>
                  <a:pt x="68976" y="511044"/>
                </a:lnTo>
                <a:lnTo>
                  <a:pt x="40467" y="469848"/>
                </a:lnTo>
                <a:lnTo>
                  <a:pt x="19521" y="425675"/>
                </a:lnTo>
                <a:lnTo>
                  <a:pt x="8491" y="388045"/>
                </a:lnTo>
                <a:lnTo>
                  <a:pt x="1914" y="348871"/>
                </a:lnTo>
                <a:lnTo>
                  <a:pt x="0" y="310028"/>
                </a:lnTo>
                <a:lnTo>
                  <a:pt x="407" y="297191"/>
                </a:lnTo>
                <a:lnTo>
                  <a:pt x="4796" y="259118"/>
                </a:lnTo>
                <a:lnTo>
                  <a:pt x="13977" y="221871"/>
                </a:lnTo>
                <a:lnTo>
                  <a:pt x="28006" y="185660"/>
                </a:lnTo>
                <a:lnTo>
                  <a:pt x="50237" y="145542"/>
                </a:lnTo>
                <a:lnTo>
                  <a:pt x="73123" y="114727"/>
                </a:lnTo>
                <a:lnTo>
                  <a:pt x="113165" y="74957"/>
                </a:lnTo>
                <a:lnTo>
                  <a:pt x="158934" y="43245"/>
                </a:lnTo>
                <a:lnTo>
                  <a:pt x="209162" y="19945"/>
                </a:lnTo>
                <a:lnTo>
                  <a:pt x="262581" y="5411"/>
                </a:lnTo>
                <a:lnTo>
                  <a:pt x="317920" y="0"/>
                </a:lnTo>
                <a:lnTo>
                  <a:pt x="336574" y="284"/>
                </a:lnTo>
                <a:lnTo>
                  <a:pt x="380061" y="5107"/>
                </a:lnTo>
                <a:lnTo>
                  <a:pt x="429103" y="17911"/>
                </a:lnTo>
                <a:lnTo>
                  <a:pt x="464961" y="32761"/>
                </a:lnTo>
                <a:lnTo>
                  <a:pt x="499569" y="52411"/>
                </a:lnTo>
                <a:lnTo>
                  <a:pt x="540671" y="84118"/>
                </a:lnTo>
                <a:lnTo>
                  <a:pt x="575292" y="120890"/>
                </a:lnTo>
                <a:lnTo>
                  <a:pt x="603189" y="161849"/>
                </a:lnTo>
                <a:lnTo>
                  <a:pt x="624118" y="206116"/>
                </a:lnTo>
                <a:lnTo>
                  <a:pt x="637834" y="252812"/>
                </a:lnTo>
                <a:lnTo>
                  <a:pt x="644094" y="301061"/>
                </a:lnTo>
                <a:lnTo>
                  <a:pt x="644351" y="325493"/>
                </a:lnTo>
                <a:lnTo>
                  <a:pt x="642653" y="349984"/>
                </a:lnTo>
                <a:lnTo>
                  <a:pt x="633266" y="398703"/>
                </a:lnTo>
                <a:lnTo>
                  <a:pt x="615690" y="446339"/>
                </a:lnTo>
                <a:lnTo>
                  <a:pt x="603755" y="469477"/>
                </a:lnTo>
                <a:close/>
              </a:path>
            </a:pathLst>
          </a:custGeom>
          <a:solidFill>
            <a:schemeClr val="bg1"/>
          </a:solidFill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56" y="5736169"/>
            <a:ext cx="310104" cy="32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419403" y="3281288"/>
            <a:ext cx="430571" cy="54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41208" y="3351017"/>
            <a:ext cx="4572000" cy="4640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пользователей зарегистрировано </a:t>
            </a:r>
            <a:endParaRPr lang="ru-RU" sz="1400" spc="19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интеграционной </a:t>
            </a: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платформе </a:t>
            </a:r>
          </a:p>
          <a:p>
            <a:pPr marL="7870" marR="153463">
              <a:lnSpc>
                <a:spcPts val="1177"/>
              </a:lnSpc>
            </a:pP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непрерывного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</a:p>
        </p:txBody>
      </p:sp>
      <p:sp>
        <p:nvSpPr>
          <p:cNvPr id="96" name="Прямоугольник 95"/>
          <p:cNvSpPr/>
          <p:nvPr/>
        </p:nvSpPr>
        <p:spPr>
          <a:xfrm>
            <a:off x="4396667" y="3406987"/>
            <a:ext cx="465379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700" b="1" spc="-142" dirty="0">
                <a:solidFill>
                  <a:srgbClr val="3E688A"/>
                </a:solidFill>
                <a:latin typeface="Arial"/>
                <a:cs typeface="Arial"/>
              </a:rPr>
              <a:t>300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23016" y="4122684"/>
            <a:ext cx="4097917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человек из числа научно-педагогических работников </a:t>
            </a: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университетов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работников организаций-работодателей </a:t>
            </a: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обучены </a:t>
            </a:r>
          </a:p>
          <a:p>
            <a:pPr marL="7870" marR="153463">
              <a:lnSpc>
                <a:spcPts val="1177"/>
              </a:lnSpc>
            </a:pP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современных программ </a:t>
            </a:r>
          </a:p>
          <a:p>
            <a:pPr marL="7870" marR="153463">
              <a:lnSpc>
                <a:spcPts val="1177"/>
              </a:lnSpc>
            </a:pP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непрерывного образования</a:t>
            </a:r>
          </a:p>
        </p:txBody>
      </p:sp>
      <p:pic>
        <p:nvPicPr>
          <p:cNvPr id="104" name="Picture 8" descr="C:\Users\Sokolova\Documents\CHERNOSKUTOVA\Логотипы\3d-circular-options-infographic\круг 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44355">
            <a:off x="4421409" y="4153600"/>
            <a:ext cx="430571" cy="541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Прямоугольник 104"/>
          <p:cNvSpPr/>
          <p:nvPr/>
        </p:nvSpPr>
        <p:spPr>
          <a:xfrm>
            <a:off x="4401999" y="4286293"/>
            <a:ext cx="465379" cy="2616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algn="ctr"/>
            <a:r>
              <a:rPr lang="ru-RU" sz="1700" b="1" spc="-142" dirty="0">
                <a:solidFill>
                  <a:srgbClr val="3E688A"/>
                </a:solidFill>
                <a:latin typeface="Arial"/>
                <a:cs typeface="Arial"/>
              </a:rPr>
              <a:t>200</a:t>
            </a:r>
          </a:p>
        </p:txBody>
      </p:sp>
      <p:pic>
        <p:nvPicPr>
          <p:cNvPr id="107" name="Picture 4" descr="http://conf.nsc.ru/files/conferences/catdesign2018/442980/universit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703" y="4967222"/>
            <a:ext cx="443142" cy="4701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014485" y="5779608"/>
            <a:ext cx="457200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70" marR="153463">
              <a:lnSpc>
                <a:spcPts val="1177"/>
              </a:lnSpc>
            </a:pP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Обеспечены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доступность, качество </a:t>
            </a:r>
            <a:endParaRPr lang="ru-RU" sz="1400" spc="19" dirty="0" smtClean="0">
              <a:solidFill>
                <a:srgbClr val="465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70" marR="153463">
              <a:lnSpc>
                <a:spcPts val="1177"/>
              </a:lnSpc>
            </a:pP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вариативность </a:t>
            </a: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системы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</a:t>
            </a:r>
            <a:r>
              <a:rPr lang="ru-RU" sz="1400" spc="19" dirty="0" smtClean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взрослого </a:t>
            </a:r>
            <a:r>
              <a:rPr lang="ru-RU" sz="1400" spc="19" dirty="0">
                <a:solidFill>
                  <a:srgbClr val="465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населения</a:t>
            </a:r>
          </a:p>
        </p:txBody>
      </p:sp>
      <p:sp>
        <p:nvSpPr>
          <p:cNvPr id="8" name="AutoShape 6" descr="https://tiei.ru/wp-content/uploads/consulting_icon-1024x1024.png"/>
          <p:cNvSpPr>
            <a:spLocks noChangeAspect="1" noChangeArrowheads="1"/>
          </p:cNvSpPr>
          <p:nvPr/>
        </p:nvSpPr>
        <p:spPr bwMode="auto">
          <a:xfrm>
            <a:off x="94050" y="-92648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8" descr="https://tiei.ru/wp-content/uploads/consulting_icon-1024x1024.png"/>
          <p:cNvSpPr>
            <a:spLocks noChangeAspect="1" noChangeArrowheads="1"/>
          </p:cNvSpPr>
          <p:nvPr/>
        </p:nvSpPr>
        <p:spPr bwMode="auto">
          <a:xfrm>
            <a:off x="186181" y="5091"/>
            <a:ext cx="184262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56665" tIns="28333" rIns="56665" bIns="28333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8" name="Picture 10" descr="https://auto50pro.ru/templates/yootheme/cache/3-1-a1684008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217" y="5781055"/>
            <a:ext cx="384628" cy="40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7"/>
          </p:nvPr>
        </p:nvSpPr>
        <p:spPr>
          <a:xfrm>
            <a:off x="8019993" y="6553200"/>
            <a:ext cx="1051560" cy="169277"/>
          </a:xfrm>
        </p:spPr>
        <p:txBody>
          <a:bodyPr/>
          <a:lstStyle/>
          <a:p>
            <a:fld id="{B6F15528-21DE-4FAA-801E-634DDDAF4B2B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51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1099</TotalTime>
  <Words>2053</Words>
  <Application>Microsoft Office PowerPoint</Application>
  <PresentationFormat>Экран (4:3)</PresentationFormat>
  <Paragraphs>369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economy69 (Кузьмина Е.Г.)</dc:creator>
  <cp:lastModifiedBy>Минобразования Петрова Ольга Владимировна</cp:lastModifiedBy>
  <cp:revision>145</cp:revision>
  <cp:lastPrinted>2019-04-10T13:08:41Z</cp:lastPrinted>
  <dcterms:created xsi:type="dcterms:W3CDTF">2019-02-13T22:53:41Z</dcterms:created>
  <dcterms:modified xsi:type="dcterms:W3CDTF">2019-04-12T14:58:37Z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2019-02-08T00:00:00Z</vt:filetime>
  </property>
  <property fmtid="{D5CDD505-2E9C-101B-9397-08002B2CF9AE}" pid="3" name="LastSaved">
    <vt:filetime>2019-02-13T00:00:00Z</vt:filetime>
  </property>
</Properties>
</file>