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0" r:id="rId3"/>
    <p:sldId id="272" r:id="rId4"/>
    <p:sldId id="273" r:id="rId5"/>
    <p:sldId id="274" r:id="rId6"/>
    <p:sldId id="283" r:id="rId7"/>
    <p:sldId id="276" r:id="rId8"/>
    <p:sldId id="277" r:id="rId9"/>
    <p:sldId id="278" r:id="rId10"/>
    <p:sldId id="279" r:id="rId11"/>
    <p:sldId id="280" r:id="rId12"/>
    <p:sldId id="281" r:id="rId13"/>
    <p:sldId id="263" r:id="rId14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2DA"/>
    <a:srgbClr val="E874A0"/>
    <a:srgbClr val="14AF2B"/>
    <a:srgbClr val="108A21"/>
    <a:srgbClr val="20B533"/>
    <a:srgbClr val="09A225"/>
    <a:srgbClr val="FFFFCC"/>
    <a:srgbClr val="9ED7F2"/>
    <a:srgbClr val="8CADD4"/>
    <a:srgbClr val="2CA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18" autoAdjust="0"/>
    <p:restoredTop sz="94660"/>
  </p:normalViewPr>
  <p:slideViewPr>
    <p:cSldViewPr>
      <p:cViewPr varScale="1">
        <p:scale>
          <a:sx n="83" d="100"/>
          <a:sy n="83" d="100"/>
        </p:scale>
        <p:origin x="10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/>
          <a:lstStyle/>
          <a:p>
            <a:pPr algn="ctr">
              <a:defRPr/>
            </a:pPr>
            <a:r>
              <a:rPr lang="en-US" sz="2800" dirty="0"/>
              <a:t>201</a:t>
            </a:r>
            <a:r>
              <a:rPr lang="ru-RU" sz="2800" dirty="0"/>
              <a:t>7 год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981,0 млн. руб.</a:t>
            </a:r>
          </a:p>
        </c:rich>
      </c:tx>
      <c:layout>
        <c:manualLayout>
          <c:xMode val="edge"/>
          <c:yMode val="edge"/>
          <c:x val="0.15053907481273013"/>
          <c:y val="1.628024236623284E-2"/>
        </c:manualLayout>
      </c:layout>
      <c:overlay val="0"/>
    </c:title>
    <c:autoTitleDeleted val="0"/>
    <c:view3D>
      <c:rotX val="3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565279071556148"/>
          <c:w val="0.44327006930400176"/>
          <c:h val="0.56758308905848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3-4A07-887A-0519A9DC6E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3-4A07-887A-0519A9DC6EE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3-4A07-887A-0519A9DC6EE1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 поступления  (↑на 39,8% или 262,6 млн.руб.)</c:v>
                </c:pt>
                <c:pt idx="1">
                  <c:v>Налоговые доходы  (↑на 9,1% или 25,9 млн.руб.)</c:v>
                </c:pt>
                <c:pt idx="2">
                  <c:v>Неналоговые доходы  (↑на 16,6% или 6,2 млн.руб.)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514</c:v>
                </c:pt>
                <c:pt idx="1">
                  <c:v>287.10000000000002</c:v>
                </c:pt>
                <c:pt idx="2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B3-4A07-887A-0519A9DC6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C00000"/>
                </a:solidFill>
                <a:effectLst>
                  <a:glow rad="12700">
                    <a:srgbClr val="FF0000">
                      <a:alpha val="14000"/>
                    </a:srgbClr>
                  </a:glow>
                </a:effectLst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</c:legendEntry>
      <c:layout>
        <c:manualLayout>
          <c:xMode val="edge"/>
          <c:yMode val="edge"/>
          <c:x val="1.9596588033428407E-2"/>
          <c:y val="0.71434238136294581"/>
          <c:w val="0.75787175119193784"/>
          <c:h val="0.24407812277509092"/>
        </c:manualLayout>
      </c:layout>
      <c:overlay val="0"/>
    </c:legend>
    <c:plotVisOnly val="1"/>
    <c:dispBlanksAs val="zero"/>
    <c:showDLblsOverMax val="0"/>
  </c:chart>
  <c:spPr>
    <a:gradFill flip="none" rotWithShape="1">
      <a:gsLst>
        <a:gs pos="100000">
          <a:schemeClr val="accent3"/>
        </a:gs>
        <a:gs pos="33000">
          <a:schemeClr val="bg1"/>
        </a:gs>
      </a:gsLst>
      <a:path path="shape">
        <a:fillToRect l="50000" t="50000" r="50000" b="50000"/>
      </a:path>
      <a:tileRect/>
    </a:gradFill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27078061285381E-2"/>
          <c:y val="4.8501555382735255E-2"/>
          <c:w val="0.9281458438774296"/>
          <c:h val="0.9029968892345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C7-4600-A91B-8B067616E9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C7-4600-A91B-8B067616E93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C7-4600-A91B-8B067616E93C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659.3</c:v>
                </c:pt>
                <c:pt idx="1">
                  <c:v>284.3</c:v>
                </c:pt>
                <c:pt idx="2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C7-4600-A91B-8B067616E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6912197390718"/>
          <c:y val="0.37547693705674595"/>
          <c:w val="0.29718793568892332"/>
          <c:h val="0.650627308237717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75-4A34-B5ED-7CA012003E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275-4A34-B5ED-7CA012003E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275-4A34-B5ED-7CA012003E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275-4A34-B5ED-7CA012003E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275-4A34-B5ED-7CA012003E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275-4A34-B5ED-7CA012003E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275-4A34-B5ED-7CA012003E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275-4A34-B5ED-7CA012003E7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275-4A34-B5ED-7CA012003E7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275-4A34-B5ED-7CA012003E7F}"/>
              </c:ext>
            </c:extLst>
          </c:dPt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 </c:v>
                </c:pt>
                <c:pt idx="3">
                  <c:v>Единый сельхозналог</c:v>
                </c:pt>
                <c:pt idx="4">
                  <c:v>Транспортный налог</c:v>
                </c:pt>
                <c:pt idx="5">
                  <c:v>Государственная пошлина </c:v>
                </c:pt>
                <c:pt idx="6">
                  <c:v>Доходы от использования мун.имущества</c:v>
                </c:pt>
                <c:pt idx="7">
                  <c:v>Доходы от реализации мун.имущества </c:v>
                </c:pt>
                <c:pt idx="8">
                  <c:v>Платежи за пользованием природными ресурсами </c:v>
                </c:pt>
                <c:pt idx="9">
                  <c:v>Прочие налоговые и неналоговые доходы 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0.75626863774030362</c:v>
                </c:pt>
                <c:pt idx="1">
                  <c:v>1.8481923898179847E-2</c:v>
                </c:pt>
                <c:pt idx="2">
                  <c:v>5.9668435124577014E-2</c:v>
                </c:pt>
                <c:pt idx="3">
                  <c:v>1.5615834614835867E-2</c:v>
                </c:pt>
                <c:pt idx="4">
                  <c:v>1.3679825498060759E-2</c:v>
                </c:pt>
                <c:pt idx="5">
                  <c:v>1.8729675867683693E-2</c:v>
                </c:pt>
                <c:pt idx="6">
                  <c:v>3.9487374130653292E-2</c:v>
                </c:pt>
                <c:pt idx="7">
                  <c:v>4.7172969731672496E-2</c:v>
                </c:pt>
                <c:pt idx="8">
                  <c:v>6.5826796815719015E-3</c:v>
                </c:pt>
                <c:pt idx="9">
                  <c:v>2.4312643712462233E-2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275-4A34-B5ED-7CA012003E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5879534431197"/>
          <c:y val="7.5868228571618082E-2"/>
          <c:w val="0.42455613428689332"/>
          <c:h val="0.89406815494795633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>
          <a:innerShdw blurRad="114300">
            <a:prstClr val="black"/>
          </a:inn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73985908373991"/>
          <c:y val="3.4598967202821192E-2"/>
          <c:w val="0.7667922368172656"/>
          <c:h val="0.739871281848622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в бюджеты с/поселений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i="0" baseline="0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z="1200" b="1" i="0" baseline="0" dirty="0"/>
                      <a:t>54 901,9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B-485B-B3C0-8C08B5DD9B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200" b="1" i="0" baseline="0" dirty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sz="1200" b="1" i="0" baseline="0" dirty="0"/>
                      <a:t>00 210,9</a:t>
                    </a:r>
                    <a:endParaRPr lang="en-US" sz="12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B-485B-B3C0-8C08B5DD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154901.9</c:v>
                </c:pt>
                <c:pt idx="1">
                  <c:v>200210.9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8-4DAC-ADE8-5E89F7DA8C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67904098994586E-2"/>
                  <c:y val="1.5340365877792047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000" b="1" i="0" baseline="0" dirty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sz="1000" b="1" i="0" baseline="0" dirty="0"/>
                      <a:t>47 061,7</a:t>
                    </a:r>
                    <a:endParaRPr lang="en-US" sz="10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B-485B-B3C0-8C08B5DD9B88}"/>
                </c:ext>
              </c:extLst>
            </c:dLbl>
            <c:dLbl>
              <c:idx val="1"/>
              <c:layout>
                <c:manualLayout>
                  <c:x val="9.2807424593967548E-3"/>
                  <c:y val="5.6248008218570747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baseline="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1000" b="1" i="0" baseline="0" dirty="0"/>
                      <a:t> 130 061,2</a:t>
                    </a:r>
                    <a:endParaRPr lang="en-US" sz="10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B-485B-B3C0-8C08B5DD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847061.7</c:v>
                </c:pt>
                <c:pt idx="1">
                  <c:v>1037823.6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48-4DAC-ADE8-5E89F7DA8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2100096"/>
        <c:axId val="92101632"/>
        <c:axId val="0"/>
      </c:bar3DChart>
      <c:catAx>
        <c:axId val="921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92101632"/>
        <c:crosses val="autoZero"/>
        <c:auto val="1"/>
        <c:lblAlgn val="ctr"/>
        <c:lblOffset val="100"/>
        <c:noMultiLvlLbl val="0"/>
      </c:catAx>
      <c:valAx>
        <c:axId val="9210163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9210009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layout>
        <c:manualLayout>
          <c:xMode val="edge"/>
          <c:yMode val="edge"/>
          <c:x val="0.11974155202757428"/>
          <c:y val="0.85421357775381213"/>
          <c:w val="0.76051689594485139"/>
          <c:h val="0.1457864222461879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98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2051205780003"/>
          <c:y val="0.19712238802731141"/>
          <c:w val="0.82468816188882244"/>
          <c:h val="0.560616212609088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E7C2DA"/>
            </a:solidFill>
            <a:ln w="9486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35 954,0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3-499B-B378-320D39F26B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15 735,4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E3-499B-B378-320D39F26B59}"/>
                </c:ext>
              </c:extLst>
            </c:dLbl>
            <c:spPr>
              <a:noFill/>
              <a:ln w="253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7" b="1">
                    <a:effectLst>
                      <a:glow rad="228600">
                        <a:srgbClr val="FFFFCC">
                          <a:alpha val="40000"/>
                        </a:srgbClr>
                      </a:glow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35954</c:v>
                </c:pt>
                <c:pt idx="1">
                  <c:v>15735.4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F-4613-B5D1-0CBDEE6B5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gapDepth val="394"/>
        <c:shape val="cylinder"/>
        <c:axId val="92118400"/>
        <c:axId val="117034368"/>
        <c:axId val="0"/>
      </c:bar3DChart>
      <c:catAx>
        <c:axId val="921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17034368"/>
        <c:crosses val="autoZero"/>
        <c:auto val="1"/>
        <c:lblAlgn val="ctr"/>
        <c:lblOffset val="100"/>
        <c:noMultiLvlLbl val="0"/>
      </c:catAx>
      <c:valAx>
        <c:axId val="117034368"/>
        <c:scaling>
          <c:orientation val="minMax"/>
        </c:scaling>
        <c:delete val="0"/>
        <c:axPos val="l"/>
        <c:majorGridlines>
          <c:spPr>
            <a:ln>
              <a:solidFill>
                <a:srgbClr val="2CA544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97">
                <a:latin typeface="+mj-lt"/>
              </a:defRPr>
            </a:pPr>
            <a:endParaRPr lang="ru-RU"/>
          </a:p>
        </c:txPr>
        <c:crossAx val="92118400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txPr>
    <a:bodyPr/>
    <a:lstStyle/>
    <a:p>
      <a:pPr>
        <a:defRPr sz="1195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5"/>
      <c:depthPercent val="100"/>
      <c:rAngAx val="1"/>
    </c:view3D>
    <c:floor>
      <c:thickness val="0"/>
    </c:floor>
    <c:sideWall>
      <c:thickness val="0"/>
      <c:spPr>
        <a:noFill/>
        <a:ln w="25371">
          <a:noFill/>
        </a:ln>
      </c:spPr>
    </c:sideWall>
    <c:backWall>
      <c:thickness val="0"/>
      <c:spPr>
        <a:noFill/>
        <a:ln w="25371">
          <a:noFill/>
        </a:ln>
      </c:spPr>
    </c:backWall>
    <c:plotArea>
      <c:layout>
        <c:manualLayout>
          <c:layoutTarget val="inner"/>
          <c:xMode val="edge"/>
          <c:yMode val="edge"/>
          <c:x val="6.6981756120527314E-2"/>
          <c:y val="3.0874206349206384E-2"/>
          <c:w val="0.34850070621469004"/>
          <c:h val="0.621898611111112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60-4CF9-9AD1-ECD557CC142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60-4CF9-9AD1-ECD557CC1428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60-4CF9-9AD1-ECD557CC142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60-4CF9-9AD1-ECD557CC1428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60-4CF9-9AD1-ECD557CC1428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60-4CF9-9AD1-ECD557CC1428}"/>
              </c:ext>
            </c:extLst>
          </c:dPt>
          <c:dPt>
            <c:idx val="6"/>
            <c:bubble3D val="0"/>
            <c:explosion val="16"/>
            <c:spPr>
              <a:solidFill>
                <a:srgbClr val="E874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C960-4CF9-9AD1-ECD557CC142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960-4CF9-9AD1-ECD557CC142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960-4CF9-9AD1-ECD557CC142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960-4CF9-9AD1-ECD557CC1428}"/>
              </c:ext>
            </c:extLst>
          </c:dPt>
          <c:dLbls>
            <c:dLbl>
              <c:idx val="0"/>
              <c:layout>
                <c:manualLayout>
                  <c:x val="0.1409020715630884"/>
                  <c:y val="0.115730158730158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4,5%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60-4CF9-9AD1-ECD557CC1428}"/>
                </c:ext>
              </c:extLst>
            </c:dLbl>
            <c:dLbl>
              <c:idx val="1"/>
              <c:layout>
                <c:manualLayout>
                  <c:x val="-0.36843903013182672"/>
                  <c:y val="0.514243650793650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0,2%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72229284369115"/>
                      <c:h val="4.43672619047619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60-4CF9-9AD1-ECD557CC1428}"/>
                </c:ext>
              </c:extLst>
            </c:dLbl>
            <c:dLbl>
              <c:idx val="2"/>
              <c:layout>
                <c:manualLayout>
                  <c:x val="-0.27859204331450094"/>
                  <c:y val="0.430020138888888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Нац. безопасность и правоохранительная деятельность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0,7%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6606716101694915"/>
                      <c:h val="5.94863095238095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60-4CF9-9AD1-ECD557CC1428}"/>
                </c:ext>
              </c:extLst>
            </c:dLbl>
            <c:dLbl>
              <c:idx val="3"/>
              <c:layout>
                <c:manualLayout>
                  <c:x val="2.7019891713747645E-2"/>
                  <c:y val="-0.398550595238095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24%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0969463981755758"/>
                      <c:h val="3.93276115661107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960-4CF9-9AD1-ECD557CC1428}"/>
                </c:ext>
              </c:extLst>
            </c:dLbl>
            <c:dLbl>
              <c:idx val="4"/>
              <c:layout>
                <c:manualLayout>
                  <c:x val="0.47012123352165724"/>
                  <c:y val="-9.9784920634920629E-2"/>
                </c:manualLayout>
              </c:layout>
              <c:tx>
                <c:rich>
                  <a:bodyPr vertOverflow="overflow" horzOverflow="overflow" wrap="none">
                    <a:noAutofit/>
                  </a:bodyPr>
                  <a:lstStyle/>
                  <a:p>
                    <a:pPr>
                      <a:defRPr sz="16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Жилищно-коммунальное хозяйство, </a:t>
                    </a:r>
                    <a:r>
                      <a:rPr lang="ru-RU" baseline="0" dirty="0">
                        <a:solidFill>
                          <a:srgbClr val="FF0000"/>
                        </a:solidFill>
                      </a:rPr>
                      <a:t>4,2%</a:t>
                    </a:r>
                    <a:endParaRPr lang="ru-RU" baseline="0" dirty="0"/>
                  </a:p>
                </c:rich>
              </c:tx>
              <c:numFmt formatCode="General" sourceLinked="0"/>
              <c:spPr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5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1"/>
              <c:showSerName val="1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960-4CF9-9AD1-ECD557CC1428}"/>
                </c:ext>
              </c:extLst>
            </c:dLbl>
            <c:dLbl>
              <c:idx val="5"/>
              <c:layout>
                <c:manualLayout>
                  <c:x val="4.1854990583804146E-2"/>
                  <c:y val="0.1284813492063492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Охрана окружающей среды,  </a:t>
                    </a:r>
                    <a:r>
                      <a:rPr lang="ru-RU" sz="1600" dirty="0">
                        <a:solidFill>
                          <a:srgbClr val="FF0000"/>
                        </a:solidFill>
                      </a:rPr>
                      <a:t>2,4%</a:t>
                    </a: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0969463981755758"/>
                      <c:h val="3.93276115661107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960-4CF9-9AD1-ECD557CC1428}"/>
                </c:ext>
              </c:extLst>
            </c:dLbl>
            <c:dLbl>
              <c:idx val="6"/>
              <c:layout>
                <c:manualLayout>
                  <c:x val="0.39014842278719408"/>
                  <c:y val="-0.173906150793650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47,3%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01812617702442"/>
                      <c:h val="4.9406944444444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960-4CF9-9AD1-ECD557CC1428}"/>
                </c:ext>
              </c:extLst>
            </c:dLbl>
            <c:dLbl>
              <c:idx val="7"/>
              <c:layout>
                <c:manualLayout>
                  <c:x val="0.12610840395480227"/>
                  <c:y val="0.220552579365079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5,1%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0969463981755758"/>
                      <c:h val="3.93276115661107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960-4CF9-9AD1-ECD557CC1428}"/>
                </c:ext>
              </c:extLst>
            </c:dLbl>
            <c:dLbl>
              <c:idx val="8"/>
              <c:layout>
                <c:manualLayout>
                  <c:x val="-5.0616996233521658E-2"/>
                  <c:y val="0.486632142857142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2,8%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60-4CF9-9AD1-ECD557CC1428}"/>
                </c:ext>
              </c:extLst>
            </c:dLbl>
            <c:dLbl>
              <c:idx val="9"/>
              <c:layout>
                <c:manualLayout>
                  <c:x val="-0.31391925612052735"/>
                  <c:y val="0.7944128968253965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0,1%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990183615819213"/>
                      <c:h val="5.19267857142857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960-4CF9-9AD1-ECD557CC1428}"/>
                </c:ext>
              </c:extLst>
            </c:dLbl>
            <c:dLbl>
              <c:idx val="10"/>
              <c:layout>
                <c:manualLayout>
                  <c:x val="0.21250317796610169"/>
                  <c:y val="1.82220238095237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бюджетам поселений,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8,7%</a:t>
                    </a: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83-43DC-85D4-CA6571DE5AE2}"/>
                </c:ext>
              </c:extLst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vertOverflow="overflow" horzOverflow="overflow" wrap="none">
                <a:no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бюджетам поселений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4.5000000000000012E-2</c:v>
                </c:pt>
                <c:pt idx="1">
                  <c:v>1.9862128236329485E-3</c:v>
                </c:pt>
                <c:pt idx="2">
                  <c:v>7.0000000000000045E-3</c:v>
                </c:pt>
                <c:pt idx="3">
                  <c:v>0.24000000000000013</c:v>
                </c:pt>
                <c:pt idx="4">
                  <c:v>4.2000000000000023E-2</c:v>
                </c:pt>
                <c:pt idx="5">
                  <c:v>2.4E-2</c:v>
                </c:pt>
                <c:pt idx="6">
                  <c:v>0.47300000000000025</c:v>
                </c:pt>
                <c:pt idx="7">
                  <c:v>5.1000000000000004E-2</c:v>
                </c:pt>
                <c:pt idx="8">
                  <c:v>2.8393958326686376E-2</c:v>
                </c:pt>
                <c:pt idx="9">
                  <c:v>8.0773193315695243E-4</c:v>
                </c:pt>
                <c:pt idx="10">
                  <c:v>8.7000000000000022E-2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960-4CF9-9AD1-ECD557CC1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232502187226736E-2"/>
          <c:y val="4.2842066319470712E-2"/>
          <c:w val="0.41474438515329498"/>
          <c:h val="0.851342713903316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5442255606354549E-2"/>
                  <c:y val="-1.44181927643504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6 163,0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6-487F-AD58-94AB0EAFCD78}"/>
                </c:ext>
              </c:extLst>
            </c:dLbl>
            <c:dLbl>
              <c:idx val="1"/>
              <c:layout>
                <c:manualLayout>
                  <c:x val="-2.8158984717478377E-2"/>
                  <c:y val="-1.21580547112461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5</a:t>
                    </a:r>
                    <a:r>
                      <a:rPr lang="en-US" baseline="0" dirty="0"/>
                      <a:t> 638,0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6-487F-AD58-94AB0EAFCD78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6163</c:v>
                </c:pt>
                <c:pt idx="1">
                  <c:v>5638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6-487F-AD58-94AB0EAFCD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038190262350501E-2"/>
                  <c:y val="-7.07863197646612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10 872,8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6-487F-AD58-94AB0EAFCD78}"/>
                </c:ext>
              </c:extLst>
            </c:dLbl>
            <c:dLbl>
              <c:idx val="1"/>
              <c:layout>
                <c:manualLayout>
                  <c:x val="-2.5104148187646936E-2"/>
                  <c:y val="-7.3413980423376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9 815,5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C6-487F-AD58-94AB0EAFCD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6-487F-AD58-94AB0EAFCD78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10872.8</c:v>
                </c:pt>
                <c:pt idx="1">
                  <c:v>9815.5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6-487F-AD58-94AB0EAFCD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14AF2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4886520807909391E-2"/>
                  <c:y val="-1.96489528906684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144 771,5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69-4F19-9F10-4644991DC53A}"/>
                </c:ext>
              </c:extLst>
            </c:dLbl>
            <c:dLbl>
              <c:idx val="1"/>
              <c:layout>
                <c:manualLayout>
                  <c:x val="-7.3195649435027583E-3"/>
                  <c:y val="-1.2280595556667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158 631,2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69-4F19-9F10-4644991DC53A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144771.5</c:v>
                </c:pt>
                <c:pt idx="1">
                  <c:v>158631.20000000001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C6-487F-AD58-94AB0EAFCD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3376621355678113E-3"/>
                  <c:y val="-0.108951509826700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44 764,0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C6-487F-AD58-94AB0EAFCD78}"/>
                </c:ext>
              </c:extLst>
            </c:dLbl>
            <c:dLbl>
              <c:idx val="1"/>
              <c:layout>
                <c:manualLayout>
                  <c:x val="1.7800605598902394E-2"/>
                  <c:y val="-1.18237960810007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47 811,4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C6-487F-AD58-94AB0EAFCD78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44764</c:v>
                </c:pt>
                <c:pt idx="1">
                  <c:v>47811.4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C6-487F-AD58-94AB0EAFCD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#,##0.00</c:formatCode>
                <c:ptCount val="2"/>
                <c:pt idx="0">
                  <c:v>307705.3</c:v>
                </c:pt>
                <c:pt idx="1">
                  <c:v>363517.8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9-4F19-9F10-4644991DC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251072"/>
        <c:axId val="117285632"/>
        <c:axId val="0"/>
      </c:bar3DChart>
      <c:catAx>
        <c:axId val="11725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8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85632"/>
        <c:crosses val="autoZero"/>
        <c:auto val="1"/>
        <c:lblAlgn val="ctr"/>
        <c:lblOffset val="100"/>
        <c:noMultiLvlLbl val="0"/>
      </c:catAx>
      <c:valAx>
        <c:axId val="117285632"/>
        <c:scaling>
          <c:orientation val="minMax"/>
          <c:min val="0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51072"/>
        <c:crosses val="autoZero"/>
        <c:crossBetween val="between"/>
      </c:valAx>
      <c:spPr>
        <a:noFill/>
        <a:ln w="25381">
          <a:noFill/>
        </a:ln>
      </c:spPr>
    </c:plotArea>
    <c:legend>
      <c:legendPos val="b"/>
      <c:layout>
        <c:manualLayout>
          <c:xMode val="edge"/>
          <c:yMode val="edge"/>
          <c:x val="0.48909886242433931"/>
          <c:y val="0.6390346175484124"/>
          <c:w val="0.49610996822156173"/>
          <c:h val="0.31921135755891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232502187226726E-2"/>
          <c:y val="3.3017611079865082E-2"/>
          <c:w val="0.41474438515329498"/>
          <c:h val="0.861167225550838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4102591361785326E-3"/>
                  <c:y val="-2.6747720364741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1 000,0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D3-4B9B-A450-09961207BBC0}"/>
                </c:ext>
              </c:extLst>
            </c:dLbl>
            <c:dLbl>
              <c:idx val="1"/>
              <c:layout>
                <c:manualLayout>
                  <c:x val="4.4461554817071276E-3"/>
                  <c:y val="-2.91793313069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D3-4B9B-A450-09961207BBC0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3-4B9B-A450-09961207BB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4820518272356743E-3"/>
                  <c:y val="-4.62006079027357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56 439,4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D3-4B9B-A450-09961207BBC0}"/>
                </c:ext>
              </c:extLst>
            </c:dLbl>
            <c:dLbl>
              <c:idx val="1"/>
              <c:layout>
                <c:manualLayout>
                  <c:x val="1.1856414617885667E-2"/>
                  <c:y val="-3.16109422492402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62 627,5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D3-4B9B-A450-09961207BB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D3-4B9B-A450-09961207BBC0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56439.4</c:v>
                </c:pt>
                <c:pt idx="1">
                  <c:v>62627.5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D3-4B9B-A450-09961207B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426432"/>
        <c:axId val="122552320"/>
        <c:axId val="117279808"/>
      </c:bar3DChart>
      <c:catAx>
        <c:axId val="1174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8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552320"/>
        <c:crosses val="autoZero"/>
        <c:auto val="1"/>
        <c:lblAlgn val="ctr"/>
        <c:lblOffset val="100"/>
        <c:noMultiLvlLbl val="0"/>
      </c:catAx>
      <c:valAx>
        <c:axId val="122552320"/>
        <c:scaling>
          <c:orientation val="minMax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426432"/>
        <c:crosses val="autoZero"/>
        <c:crossBetween val="between"/>
      </c:valAx>
      <c:serAx>
        <c:axId val="11727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2552320"/>
        <c:crosses val="autoZero"/>
        <c:tickLblSkip val="1"/>
        <c:tickMarkSkip val="1"/>
      </c:serAx>
      <c:spPr>
        <a:noFill/>
        <a:ln w="25381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2425657796850978E-2"/>
          <c:y val="0.9106618481200488"/>
          <c:w val="0.59727528130862118"/>
          <c:h val="6.7453653399708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9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00789793587508"/>
          <c:y val="3.5449249694852011E-2"/>
          <c:w val="0.55948810163281248"/>
          <c:h val="0.55857760333149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82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 w="9518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82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9518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C25-40BF-80C3-E07F897F6C2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82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9518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C25-40BF-80C3-E07F897F6C26}"/>
              </c:ext>
            </c:extLst>
          </c:dPt>
          <c:dLbls>
            <c:dLbl>
              <c:idx val="0"/>
              <c:layout>
                <c:manualLayout>
                  <c:x val="4.4461554817071276E-3"/>
                  <c:y val="-8.0243161094225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299,8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25-40BF-80C3-E07F897F6C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28 264,5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5-40BF-80C3-E07F897F6C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6 506,3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25-40BF-80C3-E07F897F6C26}"/>
                </c:ext>
              </c:extLst>
            </c:dLbl>
            <c:dLbl>
              <c:idx val="3"/>
              <c:layout>
                <c:manualLayout>
                  <c:x val="1.482051827235707E-2"/>
                  <c:y val="-8.02431610942249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82,1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25-40BF-80C3-E07F897F6C26}"/>
                </c:ext>
              </c:extLst>
            </c:dLbl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     Пенсионное обеспечение</c:v>
                </c:pt>
                <c:pt idx="1">
                  <c:v>      Социальное обеспечение населения</c:v>
                </c:pt>
                <c:pt idx="2">
                  <c:v>      Охрана семьи и детства</c:v>
                </c:pt>
                <c:pt idx="3">
                  <c:v>      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282.7</c:v>
                </c:pt>
                <c:pt idx="1">
                  <c:v>33740.9</c:v>
                </c:pt>
                <c:pt idx="2">
                  <c:v>17793.099999999969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25-40BF-80C3-E07F897F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gapDepth val="354"/>
        <c:shape val="box"/>
        <c:axId val="122615680"/>
        <c:axId val="122617216"/>
        <c:axId val="0"/>
      </c:bar3DChart>
      <c:catAx>
        <c:axId val="1226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17216"/>
        <c:crosses val="autoZero"/>
        <c:auto val="1"/>
        <c:lblAlgn val="ctr"/>
        <c:lblOffset val="100"/>
        <c:noMultiLvlLbl val="0"/>
      </c:catAx>
      <c:valAx>
        <c:axId val="122617216"/>
        <c:scaling>
          <c:orientation val="minMax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1568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0.08931</cdr:x>
      <cdr:y>0.35451</cdr:y>
    </cdr:from>
    <cdr:to>
      <cdr:x>0.1762</cdr:x>
      <cdr:y>0.43965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2461" y="1812436"/>
          <a:ext cx="732040" cy="435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</a:rPr>
            <a:t>659,3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0.28361</cdr:x>
      <cdr:y>0.29231</cdr:y>
    </cdr:from>
    <cdr:to>
      <cdr:x>0.37211</cdr:x>
      <cdr:y>0.35385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7704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</a:rPr>
            <a:t>284,3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0.58407</cdr:x>
      <cdr:y>0.01538</cdr:y>
    </cdr:from>
    <cdr:to>
      <cdr:x>0.85181</cdr:x>
      <cdr:y>0.2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52522" y="72008"/>
          <a:ext cx="217857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/>
            <a:t>2018 год</a:t>
          </a:r>
        </a:p>
        <a:p xmlns:a="http://schemas.openxmlformats.org/drawingml/2006/main">
          <a:pPr algn="ctr"/>
          <a:r>
            <a:rPr lang="ru-RU" sz="2000" b="1" dirty="0">
              <a:solidFill>
                <a:schemeClr val="tx1">
                  <a:lumMod val="50000"/>
                  <a:lumOff val="50000"/>
                </a:schemeClr>
              </a:solidFill>
            </a:rPr>
            <a:t>1 275,7 млн. руб.</a:t>
          </a:r>
        </a:p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0.43419</cdr:x>
      <cdr:y>0.15385</cdr:y>
    </cdr:from>
    <cdr:to>
      <cdr:x>0.54778</cdr:x>
      <cdr:y>0.2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532969" y="720080"/>
          <a:ext cx="924271" cy="21600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0.42478</cdr:x>
      <cdr:y>0.18462</cdr:y>
    </cdr:from>
    <cdr:to>
      <cdr:x>0.54795</cdr:x>
      <cdr:y>0.35385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56384" y="864096"/>
          <a:ext cx="100219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+30%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(+294,7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млн.руб.)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0.30305</cdr:x>
      <cdr:y>0.16418</cdr:y>
    </cdr:from>
    <cdr:to>
      <cdr:x>0.5</cdr:x>
      <cdr:y>0.41791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2659129" y="792092"/>
          <a:ext cx="1728150" cy="1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  <a:p xmlns:a="http://schemas.openxmlformats.org/drawingml/2006/main">
          <a:pPr algn="ctr"/>
          <a:endParaRPr lang="ru-RU" sz="1400" b="1" dirty="0">
            <a:latin typeface="+mj-lt"/>
          </a:endParaRPr>
        </a:p>
        <a:p xmlns:a="http://schemas.openxmlformats.org/drawingml/2006/main">
          <a:pPr algn="ctr"/>
          <a:r>
            <a:rPr lang="ru-RU" sz="1600" b="1" dirty="0">
              <a:latin typeface="+mj-lt"/>
            </a:rPr>
            <a:t>353,8 млн. руб. (101,9% от        плана)</a:t>
          </a:r>
        </a:p>
      </cdr:txBody>
    </cdr:sp>
  </cdr:relSizeAnchor>
  <cdr:relSizeAnchor xmlns:cdr="http://schemas.openxmlformats.org/drawingml/2006/chartDrawing">
    <cdr:from>
      <cdr:x>0.01504</cdr:x>
      <cdr:y>0</cdr:y>
    </cdr:from>
    <cdr:to>
      <cdr:x>0.23529</cdr:x>
      <cdr:y>0.34069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5719ED75-38D4-4BBF-B5CD-13BACD02D5F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1969" y="0"/>
          <a:ext cx="1932597" cy="16436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0.75279</cdr:x>
      <cdr:y>0.12613</cdr:y>
    </cdr:from>
    <cdr:to>
      <cdr:x>0.80954</cdr:x>
      <cdr:y>0.18919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86325" y="57606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0.85818</cdr:x>
      <cdr:y>0.79979</cdr:y>
    </cdr:from>
    <cdr:to>
      <cdr:x>0.96113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622429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0.26327</cdr:x>
      <cdr:y>0.31876</cdr:y>
    </cdr:from>
    <cdr:to>
      <cdr:x>0.59654</cdr:x>
      <cdr:y>0.37975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796" y="1583372"/>
          <a:ext cx="1368165" cy="302955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+mj-lt"/>
            </a:rPr>
            <a:t>1 001 963,6</a:t>
          </a:r>
        </a:p>
      </cdr:txBody>
    </cdr:sp>
  </cdr:relSizeAnchor>
  <cdr:relSizeAnchor xmlns:cdr="http://schemas.openxmlformats.org/drawingml/2006/chartDrawing">
    <cdr:from>
      <cdr:x>0.63162</cdr:x>
      <cdr:y>0.26001</cdr:y>
    </cdr:from>
    <cdr:to>
      <cdr:x>0.94729</cdr:x>
      <cdr:y>0.321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92983" y="1291555"/>
          <a:ext cx="1295912" cy="302955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+mj-lt"/>
            </a:rPr>
            <a:t>1 238 034,5</a:t>
          </a:r>
          <a:endParaRPr lang="en-US" sz="1400" b="1" dirty="0">
            <a:solidFill>
              <a:prstClr val="black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0.39557</cdr:x>
      <cdr:y>0.12151</cdr:y>
    </cdr:from>
    <cdr:to>
      <cdr:x>0.7087</cdr:x>
      <cdr:y>0.16667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21087154">
          <a:off x="1623934" y="603590"/>
          <a:ext cx="1285456" cy="224327"/>
        </a:xfrm>
        <a:prstGeom xmlns:a="http://schemas.openxmlformats.org/drawingml/2006/main" prst="curvedDownArrow">
          <a:avLst>
            <a:gd name="adj1" fmla="val 25000"/>
            <a:gd name="adj2" fmla="val 96201"/>
            <a:gd name="adj3" fmla="val 25000"/>
          </a:avLst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 sz="1200">
            <a:solidFill>
              <a:srgbClr val="00B05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0.32385</cdr:x>
      <cdr:y>0.09068</cdr:y>
    </cdr:from>
    <cdr:to>
      <cdr:x>0.50972</cdr:x>
      <cdr:y>0.15328</cdr:y>
    </cdr:to>
    <cdr:sp macro="" textlink="">
      <cdr:nvSpPr>
        <cdr:cNvPr id="5" name="TextBox 1"/>
        <cdr:cNvSpPr txBox="1"/>
      </cdr:nvSpPr>
      <cdr:spPr>
        <a:xfrm xmlns:a="http://schemas.openxmlformats.org/drawingml/2006/main" rot="20909735" flipH="1">
          <a:off x="1329476" y="450411"/>
          <a:ext cx="763060" cy="310968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2060"/>
              </a:solidFill>
              <a:latin typeface="+mj-lt"/>
            </a:rPr>
            <a:t>+23,6%</a:t>
          </a:r>
        </a:p>
      </cdr:txBody>
    </cdr:sp>
  </cdr:relSizeAnchor>
  <cdr:relSizeAnchor xmlns:cdr="http://schemas.openxmlformats.org/drawingml/2006/chartDrawing">
    <cdr:from>
      <cdr:x>0.42356</cdr:x>
      <cdr:y>0.16433</cdr:y>
    </cdr:from>
    <cdr:to>
      <cdr:x>0.66965</cdr:x>
      <cdr:y>0.21778</cdr:y>
    </cdr:to>
    <cdr:sp macro="" textlink="">
      <cdr:nvSpPr>
        <cdr:cNvPr id="6" name="TextBox 1"/>
        <cdr:cNvSpPr txBox="1"/>
      </cdr:nvSpPr>
      <cdr:spPr>
        <a:xfrm xmlns:a="http://schemas.openxmlformats.org/drawingml/2006/main" rot="20678924" flipH="1">
          <a:off x="1738828" y="816277"/>
          <a:ext cx="1010269" cy="265504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+mj-lt"/>
            </a:rPr>
            <a:t>+ 236 070,9</a:t>
          </a:r>
          <a:endParaRPr lang="en-US" sz="1600" b="1" dirty="0">
            <a:solidFill>
              <a:srgbClr val="FF0000"/>
            </a:solidFill>
            <a:latin typeface="+mj-lt"/>
          </a:endParaRPr>
        </a:p>
        <a:p xmlns:a="http://schemas.openxmlformats.org/drawingml/2006/main">
          <a:endParaRPr lang="ru-RU" sz="1200" b="1" dirty="0">
            <a:solidFill>
              <a:srgbClr val="00B050"/>
            </a:solidFill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0.38387</cdr:x>
      <cdr:y>0.17266</cdr:y>
    </cdr:from>
    <cdr:to>
      <cdr:x>0.86245</cdr:x>
      <cdr:y>0.31429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768952">
          <a:off x="1713801" y="733531"/>
          <a:ext cx="2136618" cy="601712"/>
        </a:xfrm>
        <a:prstGeom xmlns:a="http://schemas.openxmlformats.org/drawingml/2006/main" prst="curvedDownArrow">
          <a:avLst>
            <a:gd name="adj1" fmla="val 25000"/>
            <a:gd name="adj2" fmla="val 230362"/>
            <a:gd name="adj3" fmla="val 55141"/>
          </a:avLst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0.59537</cdr:x>
      <cdr:y>0.16012</cdr:y>
    </cdr:from>
    <cdr:to>
      <cdr:x>0.7542</cdr:x>
      <cdr:y>0.25779</cdr:y>
    </cdr:to>
    <cdr:sp macro="" textlink="">
      <cdr:nvSpPr>
        <cdr:cNvPr id="5" name="TextBox 1"/>
        <cdr:cNvSpPr txBox="1"/>
      </cdr:nvSpPr>
      <cdr:spPr>
        <a:xfrm xmlns:a="http://schemas.openxmlformats.org/drawingml/2006/main" rot="20458955" flipH="1">
          <a:off x="2658038" y="680271"/>
          <a:ext cx="709096" cy="414948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endParaRPr lang="ru-RU" sz="1600" b="1" dirty="0">
            <a:solidFill>
              <a:schemeClr val="tx2">
                <a:lumMod val="75000"/>
              </a:schemeClr>
            </a:solidFill>
            <a:effectLst/>
            <a:latin typeface="+mj-lt"/>
          </a:endParaRPr>
        </a:p>
      </cdr:txBody>
    </cdr:sp>
  </cdr:relSizeAnchor>
  <cdr:relSizeAnchor xmlns:cdr="http://schemas.openxmlformats.org/drawingml/2006/chartDrawing">
    <cdr:from>
      <cdr:x>0.61682</cdr:x>
      <cdr:y>0.35593</cdr:y>
    </cdr:from>
    <cdr:to>
      <cdr:x>0.82461</cdr:x>
      <cdr:y>0.4216</cdr:y>
    </cdr:to>
    <cdr:sp macro="" textlink="">
      <cdr:nvSpPr>
        <cdr:cNvPr id="6" name="TextBox 1"/>
        <cdr:cNvSpPr txBox="1"/>
      </cdr:nvSpPr>
      <cdr:spPr>
        <a:xfrm xmlns:a="http://schemas.openxmlformats.org/drawingml/2006/main" flipH="1">
          <a:off x="2753799" y="1512168"/>
          <a:ext cx="927678" cy="27899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+mj-lt"/>
            </a:rPr>
            <a:t>    -20 218,6</a:t>
          </a:r>
        </a:p>
      </cdr:txBody>
    </cdr:sp>
  </cdr:relSizeAnchor>
  <cdr:relSizeAnchor xmlns:cdr="http://schemas.openxmlformats.org/drawingml/2006/chartDrawing">
    <cdr:from>
      <cdr:x>0.17742</cdr:x>
      <cdr:y>0.03608</cdr:y>
    </cdr:from>
    <cdr:to>
      <cdr:x>0.93548</cdr:x>
      <cdr:y>0.13022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47229" y="142906"/>
          <a:ext cx="3192674" cy="372871"/>
        </a:xfrm>
        <a:prstGeom xmlns:a="http://schemas.openxmlformats.org/drawingml/2006/main" prst="round1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TimesET" pitchFamily="2" charset="0"/>
            </a:rPr>
            <a:t>Инвестиционные расходы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0.0339</cdr:x>
      <cdr:y>0.05715</cdr:y>
    </cdr:from>
    <cdr:to>
      <cdr:x>0.21189</cdr:x>
      <cdr:y>0.16567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2"/>
          <a:ext cx="1512168" cy="54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0.73726</cdr:x>
      <cdr:y>0.69189</cdr:y>
    </cdr:from>
    <cdr:to>
      <cdr:x>0.97526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6213D3D8-ADC3-474C-9EA9-AD6B769FBFE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263751" y="3487108"/>
          <a:ext cx="2022057" cy="15528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0.06056</cdr:x>
      <cdr:y>0.04286</cdr:y>
    </cdr:from>
    <cdr:to>
      <cdr:x>0.25126</cdr:x>
      <cdr:y>0.15716</cdr:y>
    </cdr:to>
    <cdr:sp macro="" textlink="">
      <cdr:nvSpPr>
        <cdr:cNvPr id="4" name="Прямоугольная выноска 14">
          <a:extLst xmlns:a="http://schemas.openxmlformats.org/drawingml/2006/main">
            <a:ext uri="{FF2B5EF4-FFF2-40B4-BE49-F238E27FC236}">
              <a16:creationId xmlns:a16="http://schemas.microsoft.com/office/drawing/2014/main" id="{CE7A1821-8D83-453A-B368-2356A43B51AD}"/>
            </a:ext>
          </a:extLst>
        </cdr:cNvPr>
        <cdr:cNvSpPr/>
      </cdr:nvSpPr>
      <cdr:spPr>
        <a:xfrm xmlns:a="http://schemas.openxmlformats.org/drawingml/2006/main">
          <a:off x="514539" y="216024"/>
          <a:ext cx="1620187" cy="576072"/>
        </a:xfrm>
        <a:prstGeom xmlns:a="http://schemas.openxmlformats.org/drawingml/2006/main" prst="wedgeRectCallout">
          <a:avLst>
            <a:gd name="adj1" fmla="val -584"/>
            <a:gd name="adj2" fmla="val 110145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400" b="1" dirty="0">
              <a:solidFill>
                <a:schemeClr val="tx1"/>
              </a:solidFill>
            </a:rPr>
            <a:t>1 238,0 млн.руб.</a:t>
          </a:r>
        </a:p>
        <a:p xmlns:a="http://schemas.openxmlformats.org/drawingml/2006/main">
          <a:pPr algn="ctr" eaLnBrk="1" hangingPunct="1">
            <a:defRPr/>
          </a:pPr>
          <a:r>
            <a:rPr lang="ru-RU" sz="1400" b="1" dirty="0">
              <a:solidFill>
                <a:schemeClr val="tx1"/>
              </a:solidFill>
            </a:rPr>
            <a:t>(91,5</a:t>
          </a:r>
          <a:r>
            <a:rPr lang="ru-RU" sz="1600" b="1" dirty="0">
              <a:solidFill>
                <a:schemeClr val="tx1"/>
              </a:solidFill>
            </a:rPr>
            <a:t>% от плана)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2021" tIns="46012" rIns="92021" bIns="460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2021" tIns="46012" rIns="92021" bIns="460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00E0E1-AB61-4759-8E53-9336AB5BB80A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1" tIns="46012" rIns="92021" bIns="460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16463"/>
            <a:ext cx="5438463" cy="4467225"/>
          </a:xfrm>
          <a:prstGeom prst="rect">
            <a:avLst/>
          </a:prstGeom>
        </p:spPr>
        <p:txBody>
          <a:bodyPr vert="horz" lIns="92021" tIns="46012" rIns="92021" bIns="4601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4958" cy="496888"/>
          </a:xfrm>
          <a:prstGeom prst="rect">
            <a:avLst/>
          </a:prstGeom>
        </p:spPr>
        <p:txBody>
          <a:bodyPr vert="horz" lIns="92021" tIns="46012" rIns="92021" bIns="460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752"/>
            <a:ext cx="2944958" cy="496888"/>
          </a:xfrm>
          <a:prstGeom prst="rect">
            <a:avLst/>
          </a:prstGeom>
        </p:spPr>
        <p:txBody>
          <a:bodyPr vert="horz" wrap="square" lIns="92021" tIns="46012" rIns="92021" bIns="460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87FD30A-B018-4C2D-8AAA-BFB5A8A6C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C5FC-5CFF-4A92-B666-049D5CD96D52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EB6B5-9AB4-428D-87A9-9FF017FAD0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823A-CB7A-4F75-9211-1A87EE8C4217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C1E9-2990-4EFD-9A31-D5F5E4F94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30A9-EBDA-4C23-AA5F-2E57971D7BB5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B3B4-20DD-410C-B505-6BD0B5A69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4148-4114-4242-80FF-79A10FFA0881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72C07-9502-4C7A-B62E-10B3A18E9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1EA2-2F93-4B3B-96E0-964ADA24AF5D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14731-5D35-45C6-8E5E-85DC33465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5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41D3-DBAA-4B79-968A-A8B55C5D8C43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FF0DE-B780-4DE3-9B0B-2BAC91A1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1B4B-D1FD-47EF-8E00-A1FD9D046EEB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3F5D0-C097-4C8E-9745-E7BF8490E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>
                <a:cs typeface="Arial" charset="0"/>
              </a:rPr>
              <a:t>       </a:t>
            </a:r>
            <a:endParaRPr lang="ru-RU" altLang="ru-RU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423E-EF89-49FE-9A1F-9E6C612D1268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D083-CF09-4F39-9D79-9F76626E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8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C979-86A7-4410-9693-B073BD2DA894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5840A-8134-42B5-A68E-F00C1C7DD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3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6494-73D1-4F45-9EEA-F657675F93DC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AC01-9DE3-4264-8BE7-D36D149F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8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6D89-D3F1-49F9-8BE6-1043DF3DB1E6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1B133-3E1B-4F22-86E7-232EA5110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4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9423E-EF89-49FE-9A1F-9E6C612D1268}" type="datetimeFigureOut">
              <a:rPr lang="ru-RU" smtClean="0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2" y="6356354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4"/>
            <a:ext cx="1054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38EFD083-CF09-4F39-9D79-9F76626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7772400" cy="1223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sz="4800" b="1" i="1" dirty="0">
                <a:solidFill>
                  <a:schemeClr val="bg1"/>
                </a:solidFill>
              </a:rPr>
              <a:t>Годовой отчет об исполнении бюджета Чебоксарского района</a:t>
            </a:r>
            <a:br>
              <a:rPr lang="ru-RU" sz="4800" b="1" i="1" dirty="0">
                <a:solidFill>
                  <a:schemeClr val="bg1"/>
                </a:solidFill>
              </a:rPr>
            </a:br>
            <a:r>
              <a:rPr lang="ru-RU" sz="4800" b="1" i="1" dirty="0">
                <a:solidFill>
                  <a:schemeClr val="bg1"/>
                </a:solidFill>
              </a:rPr>
              <a:t>за 2018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063533"/>
              </p:ext>
            </p:extLst>
          </p:nvPr>
        </p:nvGraphicFramePr>
        <p:xfrm>
          <a:off x="358653" y="1412776"/>
          <a:ext cx="8569325" cy="522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852936"/>
            <a:ext cx="2736304" cy="20522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79" y="1628893"/>
            <a:ext cx="2850999" cy="16560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7740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на культуру и спорт, тыс.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50648"/>
              </p:ext>
            </p:extLst>
          </p:nvPr>
        </p:nvGraphicFramePr>
        <p:xfrm>
          <a:off x="323528" y="1481476"/>
          <a:ext cx="8569325" cy="522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68332"/>
            <a:ext cx="2588492" cy="172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2524695" cy="18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713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Социальная политика, тыс. 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7" y="1772816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11663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Итоги исполнения бюджета, тыс. рублей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12609" y="1762768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1 275 723,2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054" y="4454770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71" y="3116057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11418" y="4444722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37 688,7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11418" y="3095962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1 238 034,5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3" y="144463"/>
            <a:ext cx="9143999" cy="69224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7584" y="0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Решение Собрания депутатов Чебоксарского района от  29.11.2012 </a:t>
            </a:r>
            <a:br>
              <a:rPr lang="ru-RU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№19-03  «О регулировании бюджетных правоотношений</a:t>
            </a:r>
            <a:br>
              <a:rPr lang="ru-RU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Чебоксарском районе»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66185" y="1772816"/>
            <a:ext cx="5882279" cy="10786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подлежит рассмотрению Собранием депутатов Чебоксарского района и утверждению решением Собрания депутатов Чебоксарского района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848283" y="3113419"/>
            <a:ext cx="5882279" cy="10786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позднее </a:t>
            </a: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апреля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и материалы к нему направляются в Контрольно-счетный орган Чебоксарского района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43215" y="4459918"/>
            <a:ext cx="5882279" cy="10786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позднее </a:t>
            </a: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мая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представляется Собранию депутатов Чебоксарского района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6623" y="1747063"/>
            <a:ext cx="1879156" cy="10986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59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76623" y="4459918"/>
            <a:ext cx="1879156" cy="10986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62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88639" y="3123713"/>
            <a:ext cx="1879156" cy="10986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61</a:t>
            </a:r>
          </a:p>
        </p:txBody>
      </p:sp>
    </p:spTree>
    <p:extLst>
      <p:ext uri="{BB962C8B-B14F-4D97-AF65-F5344CB8AC3E}">
        <p14:creationId xmlns:p14="http://schemas.microsoft.com/office/powerpoint/2010/main" val="26535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55876" y="2690819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1 229 165,7</a:t>
            </a:r>
          </a:p>
        </p:txBody>
      </p:sp>
      <p:pic>
        <p:nvPicPr>
          <p:cNvPr id="17" name="Рисунок 1" descr="http://stvizhivka.org.ua/wp-content/uploads/2012/01/budge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t="-964" r="-468" b="-1270"/>
          <a:stretch>
            <a:fillRect/>
          </a:stretch>
        </p:blipFill>
        <p:spPr bwMode="auto">
          <a:xfrm>
            <a:off x="251570" y="1173946"/>
            <a:ext cx="1955835" cy="151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43608" y="188640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Отдельные показатели бюджета </a:t>
            </a:r>
            <a:br>
              <a:rPr lang="ru-RU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Чебоксарского района на 2018 год</a:t>
            </a:r>
          </a:p>
          <a:p>
            <a:endParaRPr lang="ru-RU" sz="20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88639" y="2691467"/>
            <a:ext cx="1507097" cy="7200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88639" y="4528766"/>
            <a:ext cx="1507097" cy="7200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Дефицит (-)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Профицит (+)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88639" y="3598611"/>
            <a:ext cx="1507097" cy="7200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555654" y="1772816"/>
            <a:ext cx="1800447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Первоначальный бюджет 2018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65160" y="1772816"/>
            <a:ext cx="1800447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Отклонение (%)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716464" y="1772816"/>
            <a:ext cx="1800447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Уточненный бюджет 2018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654" y="3609975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1 230 872,8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55652" y="4519613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-1 707,1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81540" y="4519612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-11 169,1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81538" y="3609976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1 353 531,6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81539" y="2691467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1 342 362,5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75465" y="4519611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75465" y="3609976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+10,0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75465" y="2690818"/>
            <a:ext cx="1800225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+9,2</a:t>
            </a:r>
          </a:p>
        </p:txBody>
      </p:sp>
    </p:spTree>
    <p:extLst>
      <p:ext uri="{BB962C8B-B14F-4D97-AF65-F5344CB8AC3E}">
        <p14:creationId xmlns:p14="http://schemas.microsoft.com/office/powerpoint/2010/main" val="375310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Доходы бюджета Чебоксарского района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00512484"/>
              </p:ext>
            </p:extLst>
          </p:nvPr>
        </p:nvGraphicFramePr>
        <p:xfrm>
          <a:off x="508172" y="1304764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35288" y="3599527"/>
            <a:ext cx="72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37,4 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386104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n-lt"/>
              </a:rPr>
              <a:t>659,3</a:t>
            </a:r>
          </a:p>
        </p:txBody>
      </p:sp>
      <p:sp>
        <p:nvSpPr>
          <p:cNvPr id="41" name="Прямоугольник с одним скругленным углом 40"/>
          <p:cNvSpPr/>
          <p:nvPr/>
        </p:nvSpPr>
        <p:spPr>
          <a:xfrm>
            <a:off x="4219207" y="4392280"/>
            <a:ext cx="856849" cy="59941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321,7 млн.руб. (32,8%)</a:t>
            </a:r>
          </a:p>
        </p:txBody>
      </p:sp>
      <p:sp>
        <p:nvSpPr>
          <p:cNvPr id="46" name="Прямоугольник с одним скругленным углом 45"/>
          <p:cNvSpPr/>
          <p:nvPr/>
        </p:nvSpPr>
        <p:spPr>
          <a:xfrm>
            <a:off x="7243543" y="5213510"/>
            <a:ext cx="856849" cy="591754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353,8 млн.руб. (27,7%)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711352" y="4221088"/>
            <a:ext cx="581000" cy="154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>
          <a:xfrm>
            <a:off x="3995936" y="3398937"/>
            <a:ext cx="296416" cy="992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1994159002"/>
              </p:ext>
            </p:extLst>
          </p:nvPr>
        </p:nvGraphicFramePr>
        <p:xfrm>
          <a:off x="4592216" y="2101293"/>
          <a:ext cx="4004070" cy="299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1" name="Прямая со стрелкой 60"/>
          <p:cNvCxnSpPr>
            <a:cxnSpLocks/>
          </p:cNvCxnSpPr>
          <p:nvPr/>
        </p:nvCxnSpPr>
        <p:spPr>
          <a:xfrm>
            <a:off x="6833148" y="4642614"/>
            <a:ext cx="628179" cy="54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cxnSpLocks/>
          </p:cNvCxnSpPr>
          <p:nvPr/>
        </p:nvCxnSpPr>
        <p:spPr>
          <a:xfrm flipH="1">
            <a:off x="7461327" y="4221088"/>
            <a:ext cx="423041" cy="965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64287" y="3573016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310,2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82090" y="3029605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921,9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228184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868144" y="4869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9220" y="4149080"/>
            <a:ext cx="648072" cy="64633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 43,6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9672" y="1268766"/>
            <a:ext cx="6027700" cy="473075"/>
          </a:xfrm>
          <a:prstGeom prst="roundRect">
            <a:avLst/>
          </a:prstGeom>
          <a:solidFill>
            <a:srgbClr val="E7C2DA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+mj-lt"/>
              </a:rPr>
              <a:t>Собственные доходы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Доходы бюджета Чебоксарского района</a:t>
            </a:r>
          </a:p>
          <a:p>
            <a:endParaRPr lang="ru-RU" dirty="0"/>
          </a:p>
        </p:txBody>
      </p:sp>
      <p:graphicFrame>
        <p:nvGraphicFramePr>
          <p:cNvPr id="6" name="Диаграмма 11">
            <a:extLst>
              <a:ext uri="{FF2B5EF4-FFF2-40B4-BE49-F238E27FC236}">
                <a16:creationId xmlns:a16="http://schemas.microsoft.com/office/drawing/2014/main" id="{4678E904-0A2A-4389-978E-C13524365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928825"/>
              </p:ext>
            </p:extLst>
          </p:nvPr>
        </p:nvGraphicFramePr>
        <p:xfrm>
          <a:off x="184721" y="1844824"/>
          <a:ext cx="877455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839058" y="4941168"/>
            <a:ext cx="1300918" cy="1008112"/>
          </a:xfrm>
          <a:prstGeom prst="roundRect">
            <a:avLst/>
          </a:prstGeom>
          <a:solidFill>
            <a:srgbClr val="E7C2DA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0000"/>
                </a:solidFill>
              </a:rPr>
              <a:t>3 168,8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61048" y="4941168"/>
            <a:ext cx="5702028" cy="1008112"/>
          </a:xfrm>
          <a:prstGeom prst="roundRect">
            <a:avLst/>
          </a:prstGeom>
          <a:solidFill>
            <a:srgbClr val="E7C2DA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ea typeface="Times New Roman"/>
              </a:rPr>
              <a:t>Субвенции на осуществление отдельных государственных полномочий Чувашской Республики по обеспечению жилыми помещениями  по договорам социального найма категорий граждан, указанных  в п.3 ч.1 ст.11 Закона Чувашской Республики  «О регулирование жилищных отношений»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9058" y="4005064"/>
            <a:ext cx="1334219" cy="821483"/>
          </a:xfrm>
          <a:prstGeom prst="roundRect">
            <a:avLst/>
          </a:prstGeom>
          <a:solidFill>
            <a:srgbClr val="E7C2DA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4 980,5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9976" y="4005064"/>
            <a:ext cx="5702028" cy="821483"/>
          </a:xfrm>
          <a:prstGeom prst="roundRect">
            <a:avLst/>
          </a:prstGeom>
          <a:solidFill>
            <a:srgbClr val="E7C2DA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Субсидии на укрепление материально-технической базы и обеспечение безопасности и антитеррористической защищенности муниципальных учреждений дополнительного образования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5758" y="2996952"/>
            <a:ext cx="1367520" cy="936106"/>
          </a:xfrm>
          <a:prstGeom prst="roundRect">
            <a:avLst/>
          </a:prstGeom>
          <a:solidFill>
            <a:srgbClr val="E7C2DA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6 448,0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8286" y="2996952"/>
            <a:ext cx="5702028" cy="936105"/>
          </a:xfrm>
          <a:prstGeom prst="roundRect">
            <a:avLst/>
          </a:prstGeom>
          <a:solidFill>
            <a:srgbClr val="E7C2DA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Субсидии на приобретение оборудования для муниципальных образовательных  учреждений в целях обеспечения безопасности и антитеррористической защищенности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8295" y="2124596"/>
            <a:ext cx="1351681" cy="8003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26 648,0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61048" y="2103705"/>
            <a:ext cx="5702028" cy="8212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Субсидии на приобретение оборудования для муниципальных образовательных  учреждений в целях укрепления материально-технической базы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46253" y="1547815"/>
            <a:ext cx="1334219" cy="50482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41 246,6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1" y="1549400"/>
            <a:ext cx="1439863" cy="799480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Остатки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всего тыс. </a:t>
            </a:r>
            <a:r>
              <a:rPr lang="ru-RU" sz="1400" dirty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8286" y="1549400"/>
            <a:ext cx="5702028" cy="503238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Возвращено в республиканский бюджет в январе 2019 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3608" y="116632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Возврат неиспользованных остатков средств 2018 года </a:t>
            </a:r>
            <a:endParaRPr lang="en-US" sz="24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республиканский бюджет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8"/>
          <p:cNvSpPr/>
          <p:nvPr/>
        </p:nvSpPr>
        <p:spPr>
          <a:xfrm>
            <a:off x="323528" y="1196752"/>
            <a:ext cx="8496944" cy="5328591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885951"/>
              </p:ext>
            </p:extLst>
          </p:nvPr>
        </p:nvGraphicFramePr>
        <p:xfrm>
          <a:off x="395536" y="1196752"/>
          <a:ext cx="410527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395554"/>
              </p:ext>
            </p:extLst>
          </p:nvPr>
        </p:nvGraphicFramePr>
        <p:xfrm>
          <a:off x="4482497" y="1556792"/>
          <a:ext cx="4464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16632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бюджета Чебоксарского района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554201"/>
              </p:ext>
            </p:extLst>
          </p:nvPr>
        </p:nvGraphicFramePr>
        <p:xfrm>
          <a:off x="313045" y="1340768"/>
          <a:ext cx="8496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16632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бюджета Чебоксарского района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003144"/>
              </p:ext>
            </p:extLst>
          </p:nvPr>
        </p:nvGraphicFramePr>
        <p:xfrm>
          <a:off x="323528" y="1496309"/>
          <a:ext cx="8675379" cy="517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41" y="1556792"/>
            <a:ext cx="2724376" cy="18230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74" y="2780928"/>
            <a:ext cx="2528338" cy="18962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 rot="10800000" flipV="1">
            <a:off x="1923217" y="2209112"/>
            <a:ext cx="992597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/>
              <a:t>307 705,3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563888" y="1772816"/>
            <a:ext cx="1008062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/>
              <a:t>363 517,8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801" y="188640"/>
            <a:ext cx="7605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на образование, тыс.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4301</TotalTime>
  <Words>518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TimesET</vt:lpstr>
      <vt:lpstr>Тема1</vt:lpstr>
      <vt:lpstr>Годовой отчет об исполнении бюджета Чебоксарского района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sergeeva</dc:creator>
  <cp:lastModifiedBy>Чеб. р-н Сергеева М.И.</cp:lastModifiedBy>
  <cp:revision>378</cp:revision>
  <cp:lastPrinted>2019-05-13T04:13:44Z</cp:lastPrinted>
  <dcterms:created xsi:type="dcterms:W3CDTF">2015-04-20T06:27:27Z</dcterms:created>
  <dcterms:modified xsi:type="dcterms:W3CDTF">2020-02-06T10:39:20Z</dcterms:modified>
</cp:coreProperties>
</file>