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19"/>
  </p:notesMasterIdLst>
  <p:sldIdLst>
    <p:sldId id="277" r:id="rId2"/>
    <p:sldId id="256" r:id="rId3"/>
    <p:sldId id="274" r:id="rId4"/>
    <p:sldId id="258" r:id="rId5"/>
    <p:sldId id="259" r:id="rId6"/>
    <p:sldId id="260" r:id="rId7"/>
    <p:sldId id="278" r:id="rId8"/>
    <p:sldId id="262" r:id="rId9"/>
    <p:sldId id="263" r:id="rId10"/>
    <p:sldId id="282" r:id="rId11"/>
    <p:sldId id="281" r:id="rId12"/>
    <p:sldId id="267" r:id="rId13"/>
    <p:sldId id="283" r:id="rId14"/>
    <p:sldId id="269" r:id="rId15"/>
    <p:sldId id="279" r:id="rId16"/>
    <p:sldId id="280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6A6"/>
    <a:srgbClr val="E428C0"/>
    <a:srgbClr val="B2B2B2"/>
    <a:srgbClr val="00CCFF"/>
    <a:srgbClr val="CCCCFF"/>
    <a:srgbClr val="AE50B0"/>
    <a:srgbClr val="9C6499"/>
    <a:srgbClr val="F66132"/>
    <a:srgbClr val="1C9A1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L:\!!!\&#1044;&#1086;&#1082;&#1083;&#1072;&#107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L:\!!!\&#1044;&#1086;&#1082;&#1083;&#1072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18705661667785E-4"/>
          <c:y val="3.0723864155504932E-3"/>
          <c:w val="0.97904166938453596"/>
          <c:h val="0.885402308303431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2.1468894726542811E-2"/>
                  <c:y val="-2.8929343375776705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1 262,8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pattFill prst="pct50">
                  <a:fgClr>
                    <a:schemeClr val="accent3"/>
                  </a:fgClr>
                  <a:bgClr>
                    <a:schemeClr val="bg1"/>
                  </a:bgClr>
                </a:pattFill>
                <a:ln w="25400" cap="flat" cmpd="sng" algn="ctr">
                  <a:solidFill>
                    <a:schemeClr val="accent3">
                      <a:shade val="5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96-4AE3-A358-E308BB32869B}"/>
                </c:ext>
              </c:extLst>
            </c:dLbl>
            <c:dLbl>
              <c:idx val="1"/>
              <c:layout>
                <c:manualLayout>
                  <c:x val="-3.1641237292725402E-2"/>
                  <c:y val="-3.6278989055803873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1 377,2</a:t>
                    </a:r>
                  </a:p>
                </c:rich>
              </c:tx>
              <c:spPr>
                <a:pattFill prst="pct50">
                  <a:fgClr>
                    <a:schemeClr val="accent3"/>
                  </a:fgClr>
                  <a:bgClr>
                    <a:schemeClr val="bg1"/>
                  </a:bgClr>
                </a:pattFill>
                <a:ln w="25400" cap="flat" cmpd="sng" algn="ctr">
                  <a:solidFill>
                    <a:schemeClr val="accent3">
                      <a:shade val="5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96-4AE3-A358-E308BB32869B}"/>
                </c:ext>
              </c:extLst>
            </c:dLbl>
            <c:dLbl>
              <c:idx val="2"/>
              <c:layout>
                <c:manualLayout>
                  <c:x val="-1.7770714611858515E-2"/>
                  <c:y val="-2.7627671467139278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1 182,2</a:t>
                    </a:r>
                  </a:p>
                </c:rich>
              </c:tx>
              <c:spPr>
                <a:pattFill prst="pct50">
                  <a:fgClr>
                    <a:schemeClr val="accent3"/>
                  </a:fgClr>
                  <a:bgClr>
                    <a:schemeClr val="bg1"/>
                  </a:bgClr>
                </a:pattFill>
                <a:ln w="25400" cap="flat" cmpd="sng" algn="ctr">
                  <a:solidFill>
                    <a:schemeClr val="accent3">
                      <a:shade val="5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96-4AE3-A358-E308BB32869B}"/>
                </c:ext>
              </c:extLst>
            </c:dLbl>
            <c:spPr>
              <a:pattFill prst="pct50">
                <a:fgClr>
                  <a:schemeClr val="accent3"/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1262800</c:v>
                </c:pt>
                <c:pt idx="1">
                  <c:v>1377200</c:v>
                </c:pt>
                <c:pt idx="2">
                  <c:v>1182200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6-4AE3-A358-E308BB328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3504272490615963E-2"/>
                  <c:y val="-3.787676377920842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1 262,8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96-4AE3-A358-E308BB32869B}"/>
                </c:ext>
              </c:extLst>
            </c:dLbl>
            <c:dLbl>
              <c:idx val="1"/>
              <c:layout>
                <c:manualLayout>
                  <c:x val="5.6205636959860528E-2"/>
                  <c:y val="-3.787676377920842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1 377,2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96-4AE3-A358-E308BB32869B}"/>
                </c:ext>
              </c:extLst>
            </c:dLbl>
            <c:dLbl>
              <c:idx val="2"/>
              <c:layout>
                <c:manualLayout>
                  <c:x val="4.9476785442498776E-2"/>
                  <c:y val="-2.877922613480174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1182,2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96-4AE3-A358-E308BB32869B}"/>
                </c:ext>
              </c:extLst>
            </c:dLbl>
            <c:spPr>
              <a:pattFill prst="pct50">
                <a:fgClr>
                  <a:schemeClr val="accent3"/>
                </a:fgClr>
                <a:bgClr>
                  <a:schemeClr val="bg1"/>
                </a:bgClr>
              </a:patt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1262800</c:v>
                </c:pt>
                <c:pt idx="1">
                  <c:v>1377200</c:v>
                </c:pt>
                <c:pt idx="2">
                  <c:v>1182200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96-4AE3-A358-E308BB328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5"/>
        <c:gapDepth val="471"/>
        <c:shape val="cylinder"/>
        <c:axId val="179271328"/>
        <c:axId val="304615872"/>
        <c:axId val="0"/>
      </c:bar3DChart>
      <c:dateAx>
        <c:axId val="17927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4615872"/>
        <c:crosses val="autoZero"/>
        <c:auto val="0"/>
        <c:lblOffset val="100"/>
        <c:baseTimeUnit val="days"/>
      </c:dateAx>
      <c:valAx>
        <c:axId val="30461587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9271328"/>
        <c:crosses val="autoZero"/>
        <c:crossBetween val="between"/>
      </c:valAx>
    </c:plotArea>
    <c:legend>
      <c:legendPos val="t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5465651731892234"/>
          <c:y val="0.39579932945664453"/>
          <c:w val="0.12868758866019253"/>
          <c:h val="0.1766608980809643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29000">
          <a:schemeClr val="bg1"/>
        </a:gs>
        <a:gs pos="98000">
          <a:schemeClr val="accent3"/>
        </a:gs>
      </a:gsLst>
      <a:path path="shape">
        <a:fillToRect l="50000" t="50000" r="50000" b="50000"/>
      </a:path>
      <a:tileRect/>
    </a:gra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/>
            </a:pPr>
            <a:r>
              <a:rPr lang="ru-RU" sz="2000" dirty="0"/>
              <a:t>Всего доходов </a:t>
            </a:r>
            <a:r>
              <a:rPr lang="ru-RU" sz="2000" b="1" i="0" u="none" strike="noStrike" baseline="0" dirty="0">
                <a:effectLst/>
              </a:rPr>
              <a:t>–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pPr algn="l">
              <a:defRPr sz="2000"/>
            </a:pPr>
            <a:r>
              <a:rPr lang="ru-RU" sz="2000" dirty="0">
                <a:solidFill>
                  <a:srgbClr val="FF0000"/>
                </a:solidFill>
              </a:rPr>
              <a:t>379,4 </a:t>
            </a:r>
            <a:r>
              <a:rPr lang="ru-RU" sz="2000" dirty="0" err="1"/>
              <a:t>млн.руб</a:t>
            </a:r>
            <a:r>
              <a:rPr lang="ru-RU" sz="2000" dirty="0"/>
              <a:t>.,</a:t>
            </a:r>
          </a:p>
          <a:p>
            <a:pPr algn="l">
              <a:defRPr sz="2000"/>
            </a:pPr>
            <a:r>
              <a:rPr lang="ru-RU" sz="2000" dirty="0"/>
              <a:t> в том числе</a:t>
            </a:r>
          </a:p>
          <a:p>
            <a:pPr algn="l">
              <a:defRPr sz="2000"/>
            </a:pPr>
            <a:r>
              <a:rPr lang="ru-RU" sz="2000" u="sng" dirty="0">
                <a:solidFill>
                  <a:srgbClr val="0070C0"/>
                </a:solidFill>
              </a:rPr>
              <a:t>налоговых доходов –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  <a:p>
            <a:pPr algn="l">
              <a:defRPr sz="2000"/>
            </a:pPr>
            <a:r>
              <a:rPr lang="ru-RU" sz="2000" u="sng" dirty="0">
                <a:solidFill>
                  <a:srgbClr val="FF0000"/>
                </a:solidFill>
              </a:rPr>
              <a:t>341,8</a:t>
            </a:r>
            <a:r>
              <a:rPr lang="ru-RU" sz="2000" u="sng" dirty="0">
                <a:solidFill>
                  <a:srgbClr val="0070C0"/>
                </a:solidFill>
              </a:rPr>
              <a:t> </a:t>
            </a:r>
            <a:r>
              <a:rPr lang="ru-RU" sz="2000" u="sng" dirty="0" err="1">
                <a:solidFill>
                  <a:srgbClr val="0070C0"/>
                </a:solidFill>
              </a:rPr>
              <a:t>млн.руб</a:t>
            </a:r>
            <a:r>
              <a:rPr lang="ru-RU" sz="2000" u="sng" dirty="0">
                <a:solidFill>
                  <a:srgbClr val="0070C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61899122580351296"/>
          <c:y val="5.66166516179712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73601914817466E-2"/>
          <c:y val="0.22603613212572615"/>
          <c:w val="0.53055062186828916"/>
          <c:h val="0.7121968145066605"/>
        </c:manualLayout>
      </c:layout>
      <c:doughnutChart>
        <c:varyColors val="1"/>
        <c:ser>
          <c:idx val="0"/>
          <c:order val="0"/>
          <c:spPr>
            <a:effectLst>
              <a:outerShdw blurRad="50800" dist="50800" dir="5400000" algn="ctr" rotWithShape="0">
                <a:schemeClr val="tx1">
                  <a:lumMod val="90000"/>
                  <a:lumOff val="10000"/>
                </a:schemeClr>
              </a:outerShdw>
            </a:effectLst>
          </c:spPr>
          <c:explosion val="6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cmpd="sng"/>
              <a:effectLst>
                <a:outerShdw blurRad="50800" dist="50800" dir="5400000" algn="ctr" rotWithShape="0">
                  <a:schemeClr val="tx1">
                    <a:lumMod val="90000"/>
                    <a:lumOff val="1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F6-45AC-B466-28217503C91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50800" dir="5400000" algn="ctr" rotWithShape="0">
                  <a:schemeClr val="tx1">
                    <a:lumMod val="90000"/>
                    <a:lumOff val="1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F6-45AC-B466-28217503C91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effectLst>
                <a:outerShdw blurRad="50800" dist="50800" dir="5400000" algn="ctr" rotWithShape="0">
                  <a:schemeClr val="tx1">
                    <a:lumMod val="90000"/>
                    <a:lumOff val="1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F6-45AC-B466-28217503C91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effectLst>
                <a:outerShdw blurRad="50800" dist="50800" dir="5400000" algn="ctr" rotWithShape="0">
                  <a:schemeClr val="tx1">
                    <a:lumMod val="90000"/>
                    <a:lumOff val="1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F6-45AC-B466-28217503C910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50800" dir="5400000" algn="ctr" rotWithShape="0">
                  <a:schemeClr val="tx1">
                    <a:lumMod val="90000"/>
                    <a:lumOff val="1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5F6-45AC-B466-28217503C910}"/>
              </c:ext>
            </c:extLst>
          </c:dPt>
          <c:dLbls>
            <c:dLbl>
              <c:idx val="0"/>
              <c:layout>
                <c:manualLayout>
                  <c:x val="7.9396195755688168E-2"/>
                  <c:y val="-0.2913984558989007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293,5</a:t>
                    </a:r>
                  </a:p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77,4%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F6-45AC-B466-28217503C910}"/>
                </c:ext>
              </c:extLst>
            </c:dLbl>
            <c:dLbl>
              <c:idx val="1"/>
              <c:layout>
                <c:manualLayout>
                  <c:x val="-0.10251200341184688"/>
                  <c:y val="3.7022511630510284E-2"/>
                </c:manualLayout>
              </c:layout>
              <c:tx>
                <c:rich>
                  <a:bodyPr/>
                  <a:lstStyle/>
                  <a:p>
                    <a:r>
                      <a:rPr lang="en-US" b="1" u="sng" dirty="0"/>
                      <a:t>4,0</a:t>
                    </a:r>
                  </a:p>
                  <a:p>
                    <a:r>
                      <a:rPr lang="en-US" b="1" u="sng" dirty="0">
                        <a:solidFill>
                          <a:srgbClr val="C00000"/>
                        </a:solidFill>
                      </a:rPr>
                      <a:t>1,1%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F6-45AC-B466-28217503C910}"/>
                </c:ext>
              </c:extLst>
            </c:dLbl>
            <c:dLbl>
              <c:idx val="2"/>
              <c:layout>
                <c:manualLayout>
                  <c:x val="1.4204674023899474E-3"/>
                  <c:y val="-1.110189489182624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18,6</a:t>
                    </a:r>
                  </a:p>
                  <a:p>
                    <a:pPr>
                      <a:defRPr sz="1400"/>
                    </a:pPr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4,9%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F6-45AC-B466-28217503C910}"/>
                </c:ext>
              </c:extLst>
            </c:dLbl>
            <c:dLbl>
              <c:idx val="3"/>
              <c:layout>
                <c:manualLayout>
                  <c:x val="-0.11505681818181818"/>
                  <c:y val="-0.10296610856573525"/>
                </c:manualLayout>
              </c:layout>
              <c:tx>
                <c:rich>
                  <a:bodyPr/>
                  <a:lstStyle/>
                  <a:p>
                    <a:r>
                      <a:rPr lang="en-US" b="1" u="sng" dirty="0"/>
                      <a:t>6,5</a:t>
                    </a:r>
                  </a:p>
                  <a:p>
                    <a:r>
                      <a:rPr lang="en-US" b="1" u="sng" dirty="0">
                        <a:solidFill>
                          <a:srgbClr val="C00000"/>
                        </a:solidFill>
                      </a:rPr>
                      <a:t>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F6-45AC-B466-28217503C910}"/>
                </c:ext>
              </c:extLst>
            </c:dLbl>
            <c:dLbl>
              <c:idx val="4"/>
              <c:layout>
                <c:manualLayout>
                  <c:x val="8.8068181818181768E-2"/>
                  <c:y val="-9.724576920097219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  <a:defRPr sz="1800"/>
                    </a:pPr>
                    <a:r>
                      <a:rPr lang="en-US" b="1" u="sng" dirty="0"/>
                      <a:t>8,0</a:t>
                    </a:r>
                  </a:p>
                  <a:p>
                    <a:pPr>
                      <a:spcAft>
                        <a:spcPts val="0"/>
                      </a:spcAft>
                      <a:defRPr sz="1800"/>
                    </a:pPr>
                    <a:r>
                      <a:rPr lang="en-US" b="1" u="sng" dirty="0">
                        <a:solidFill>
                          <a:srgbClr val="C00000"/>
                        </a:solidFill>
                      </a:rPr>
                      <a:t>2,1%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F6-45AC-B466-28217503C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Лист2!$A$1:$A$5</c:f>
              <c:strCache>
                <c:ptCount val="5"/>
                <c:pt idx="0">
                  <c:v>НДФЛ</c:v>
                </c:pt>
                <c:pt idx="1">
                  <c:v>Единый сельхозналог</c:v>
                </c:pt>
                <c:pt idx="2">
                  <c:v>Единый налог на вмененный доход</c:v>
                </c:pt>
                <c:pt idx="3">
                  <c:v>Государственная пошлина</c:v>
                </c:pt>
                <c:pt idx="4">
                  <c:v>Акцизы на автомобильный бензин</c:v>
                </c:pt>
              </c:strCache>
            </c:str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274.3</c:v>
                </c:pt>
                <c:pt idx="1">
                  <c:v>0.6</c:v>
                </c:pt>
                <c:pt idx="2">
                  <c:v>19.8</c:v>
                </c:pt>
                <c:pt idx="3">
                  <c:v>6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8-4D57-9B9A-F008F6F497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93614665354331"/>
          <c:y val="0.49926161078750914"/>
          <c:w val="0.37933171528274878"/>
          <c:h val="0.452904909618440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98000">
          <a:schemeClr val="accent3"/>
        </a:gs>
      </a:gsLst>
      <a:path path="shape">
        <a:fillToRect l="50000" t="50000" r="50000" b="50000"/>
      </a:path>
    </a:gradFill>
    <a:effectLst>
      <a:outerShdw blurRad="63500" sx="102000" sy="102000" algn="ctr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 algn="l">
              <a:defRPr sz="2000"/>
            </a:pPr>
            <a:r>
              <a:rPr lang="ru-RU" sz="2000" dirty="0"/>
              <a:t>Всего доходов </a:t>
            </a:r>
            <a:r>
              <a:rPr lang="ru-RU" sz="2000" b="1" i="0" u="none" strike="noStrike" baseline="0" dirty="0">
                <a:effectLst/>
              </a:rPr>
              <a:t>–</a:t>
            </a:r>
            <a:endParaRPr lang="ru-RU" sz="2000" u="none" dirty="0"/>
          </a:p>
          <a:p>
            <a:pPr algn="l">
              <a:defRPr sz="2000"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379,4</a:t>
            </a:r>
            <a:r>
              <a:rPr lang="ru-RU" sz="2000" dirty="0"/>
              <a:t> </a:t>
            </a:r>
            <a:r>
              <a:rPr lang="ru-RU" sz="2000" dirty="0" err="1"/>
              <a:t>млн.руб</a:t>
            </a:r>
            <a:r>
              <a:rPr lang="ru-RU" sz="2000" dirty="0"/>
              <a:t>,</a:t>
            </a:r>
          </a:p>
          <a:p>
            <a:pPr algn="l">
              <a:defRPr sz="2000"/>
            </a:pPr>
            <a:r>
              <a:rPr lang="ru-RU" sz="2000" dirty="0"/>
              <a:t> в том числе</a:t>
            </a:r>
          </a:p>
          <a:p>
            <a:pPr algn="l">
              <a:defRPr sz="2000"/>
            </a:pPr>
            <a:r>
              <a:rPr lang="ru-RU" sz="2000" u="sng" dirty="0">
                <a:solidFill>
                  <a:srgbClr val="0070C0"/>
                </a:solidFill>
              </a:rPr>
              <a:t>неналоговых доходов –</a:t>
            </a:r>
          </a:p>
          <a:p>
            <a:pPr algn="l">
              <a:defRPr sz="2000"/>
            </a:pPr>
            <a:r>
              <a:rPr lang="ru-RU" sz="2000" u="sng" dirty="0">
                <a:solidFill>
                  <a:srgbClr val="0070C0"/>
                </a:solidFill>
              </a:rPr>
              <a:t> </a:t>
            </a:r>
            <a:r>
              <a:rPr lang="ru-RU" sz="2000" u="sng" dirty="0">
                <a:solidFill>
                  <a:srgbClr val="FF0000"/>
                </a:solidFill>
              </a:rPr>
              <a:t>37,6</a:t>
            </a:r>
            <a:r>
              <a:rPr lang="ru-RU" sz="2000" u="sng" dirty="0">
                <a:solidFill>
                  <a:srgbClr val="0070C0"/>
                </a:solidFill>
              </a:rPr>
              <a:t> </a:t>
            </a:r>
            <a:r>
              <a:rPr lang="ru-RU" sz="2000" u="sng" dirty="0" err="1">
                <a:solidFill>
                  <a:srgbClr val="0070C0"/>
                </a:solidFill>
              </a:rPr>
              <a:t>млн.руб</a:t>
            </a:r>
            <a:r>
              <a:rPr lang="ru-RU" sz="2000" u="sng" dirty="0">
                <a:solidFill>
                  <a:srgbClr val="0070C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59744235139293511"/>
          <c:y val="4.1076360782005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87335285326054"/>
          <c:y val="0.12859263620084874"/>
          <c:w val="0.39081359937183996"/>
          <c:h val="0.7838186768709987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946-4C0A-9A49-3CE8A1D6AE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946-4C0A-9A49-3CE8A1D6AE1D}"/>
              </c:ext>
            </c:extLst>
          </c:dPt>
          <c:dPt>
            <c:idx val="2"/>
            <c:bubble3D val="0"/>
            <c:spPr>
              <a:solidFill>
                <a:srgbClr val="1C9A12"/>
              </a:solidFill>
            </c:spPr>
            <c:extLst>
              <c:ext xmlns:c16="http://schemas.microsoft.com/office/drawing/2014/chart" uri="{C3380CC4-5D6E-409C-BE32-E72D297353CC}">
                <c16:uniqueId val="{00000005-C946-4C0A-9A49-3CE8A1D6AE1D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C946-4C0A-9A49-3CE8A1D6AE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25,5</a:t>
                    </a:r>
                  </a:p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6-4C0A-9A49-3CE8A1D6AE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1,8</a:t>
                    </a:r>
                  </a:p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6-4C0A-9A49-3CE8A1D6AE1D}"/>
                </c:ext>
              </c:extLst>
            </c:dLbl>
            <c:dLbl>
              <c:idx val="2"/>
              <c:layout>
                <c:manualLayout>
                  <c:x val="-7.5089099417092894E-2"/>
                  <c:y val="-0.1942398508597640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u="sng" dirty="0"/>
                      <a:t>2,5</a:t>
                    </a:r>
                  </a:p>
                  <a:p>
                    <a:r>
                      <a:rPr lang="en-US" b="1" u="sng" dirty="0">
                        <a:solidFill>
                          <a:srgbClr val="C00000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6-4C0A-9A49-3CE8A1D6AE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7,8</a:t>
                    </a:r>
                  </a:p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6-4C0A-9A49-3CE8A1D6AE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Лист3!$A$1:$A$4</c:f>
              <c:strCache>
                <c:ptCount val="4"/>
                <c:pt idx="0">
                  <c:v>Передача в аренду и продажа земельных участков</c:v>
                </c:pt>
                <c:pt idx="1">
                  <c:v>Использование и продажа имущества</c:v>
                </c:pt>
                <c:pt idx="2">
                  <c:v>Платежи за пользование природными ресурсами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Лист3!$B$1:$B$4</c:f>
              <c:numCache>
                <c:formatCode>General</c:formatCode>
                <c:ptCount val="4"/>
                <c:pt idx="0">
                  <c:v>30</c:v>
                </c:pt>
                <c:pt idx="1">
                  <c:v>3.5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C-4255-AF85-10E28DBC5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0.57657415966052938"/>
          <c:y val="0.44454743522835716"/>
          <c:w val="0.41510594972295273"/>
          <c:h val="0.536141620012285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100000">
          <a:schemeClr val="accent3"/>
        </a:gs>
        <a:gs pos="40000">
          <a:schemeClr val="bg1"/>
        </a:gs>
      </a:gsLst>
      <a:path path="shape">
        <a:fillToRect l="50000" t="50000" r="50000" b="50000"/>
      </a:path>
      <a:tileRect/>
    </a:gra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6E17C-7C6C-48D1-9C13-EF9AD4AB786D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A9B1F-8765-4FCF-8E7E-14D8B437DC6F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1692,8 </a:t>
          </a:r>
        </a:p>
      </dgm:t>
    </dgm:pt>
    <dgm:pt modelId="{B69CFA43-8E67-436E-82D8-40F9509B2EB0}" type="parTrans" cxnId="{0BEDF018-2D04-4E91-9181-5FD741BFF89B}">
      <dgm:prSet/>
      <dgm:spPr/>
      <dgm:t>
        <a:bodyPr/>
        <a:lstStyle/>
        <a:p>
          <a:endParaRPr lang="ru-RU"/>
        </a:p>
      </dgm:t>
    </dgm:pt>
    <dgm:pt modelId="{56C38F66-60DD-4EDF-883A-62A04C371DE2}" type="sibTrans" cxnId="{0BEDF018-2D04-4E91-9181-5FD741BFF89B}">
      <dgm:prSet/>
      <dgm:spPr/>
      <dgm:t>
        <a:bodyPr/>
        <a:lstStyle/>
        <a:p>
          <a:endParaRPr lang="ru-RU"/>
        </a:p>
      </dgm:t>
    </dgm:pt>
    <dgm:pt modelId="{FCF703E0-9799-44B4-8D73-45491DAD035C}">
      <dgm:prSet phldrT="[Текст]"/>
      <dgm:spPr/>
      <dgm:t>
        <a:bodyPr anchor="ctr"/>
        <a:lstStyle/>
        <a:p>
          <a:r>
            <a:rPr lang="ru-RU" dirty="0"/>
            <a:t>ЕДДС</a:t>
          </a:r>
        </a:p>
      </dgm:t>
    </dgm:pt>
    <dgm:pt modelId="{E9087B03-F57E-459B-B7D3-9799ECCAF0BC}" type="parTrans" cxnId="{8F8E8BFF-6245-4764-8482-C19E49AF6F7E}">
      <dgm:prSet/>
      <dgm:spPr/>
      <dgm:t>
        <a:bodyPr/>
        <a:lstStyle/>
        <a:p>
          <a:endParaRPr lang="ru-RU"/>
        </a:p>
      </dgm:t>
    </dgm:pt>
    <dgm:pt modelId="{64C252E3-2486-4CAE-A110-81121BF6706B}" type="sibTrans" cxnId="{8F8E8BFF-6245-4764-8482-C19E49AF6F7E}">
      <dgm:prSet/>
      <dgm:spPr/>
      <dgm:t>
        <a:bodyPr/>
        <a:lstStyle/>
        <a:p>
          <a:endParaRPr lang="ru-RU"/>
        </a:p>
      </dgm:t>
    </dgm:pt>
    <dgm:pt modelId="{393B226E-4DB3-4272-9D90-20DA9D6A56B9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150,0</a:t>
          </a:r>
        </a:p>
      </dgm:t>
    </dgm:pt>
    <dgm:pt modelId="{1FF4567B-DE01-4A7E-ABF6-EBE2DDEDB035}" type="parTrans" cxnId="{CBB1E9C7-3966-418B-82D9-000E1D1F04CA}">
      <dgm:prSet/>
      <dgm:spPr/>
      <dgm:t>
        <a:bodyPr/>
        <a:lstStyle/>
        <a:p>
          <a:endParaRPr lang="ru-RU"/>
        </a:p>
      </dgm:t>
    </dgm:pt>
    <dgm:pt modelId="{CC4FEF71-B8E3-4EED-81C3-EFBB22B60E85}" type="sibTrans" cxnId="{CBB1E9C7-3966-418B-82D9-000E1D1F04CA}">
      <dgm:prSet/>
      <dgm:spPr/>
      <dgm:t>
        <a:bodyPr/>
        <a:lstStyle/>
        <a:p>
          <a:endParaRPr lang="ru-RU"/>
        </a:p>
      </dgm:t>
    </dgm:pt>
    <dgm:pt modelId="{CC73E32F-9B08-4684-8D5D-5A6F947F4E3D}">
      <dgm:prSet phldrT="[Текст]"/>
      <dgm:spPr/>
      <dgm:t>
        <a:bodyPr anchor="ctr"/>
        <a:lstStyle/>
        <a:p>
          <a:r>
            <a:rPr lang="ru-RU" dirty="0"/>
            <a:t>Добровольные народные дружины</a:t>
          </a:r>
        </a:p>
      </dgm:t>
    </dgm:pt>
    <dgm:pt modelId="{C8DA9AB8-DAF2-44E0-A40E-9FB8806E3110}" type="parTrans" cxnId="{19680A92-2449-4297-B175-7EA583B92E83}">
      <dgm:prSet/>
      <dgm:spPr/>
      <dgm:t>
        <a:bodyPr/>
        <a:lstStyle/>
        <a:p>
          <a:endParaRPr lang="ru-RU"/>
        </a:p>
      </dgm:t>
    </dgm:pt>
    <dgm:pt modelId="{5F06F042-CB19-454F-A566-96D32FCCFB35}" type="sibTrans" cxnId="{19680A92-2449-4297-B175-7EA583B92E83}">
      <dgm:prSet/>
      <dgm:spPr/>
      <dgm:t>
        <a:bodyPr/>
        <a:lstStyle/>
        <a:p>
          <a:endParaRPr lang="ru-RU"/>
        </a:p>
      </dgm:t>
    </dgm:pt>
    <dgm:pt modelId="{6CAC71D1-451E-497D-BC27-6BC6F6A3E1BA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20,0</a:t>
          </a:r>
        </a:p>
      </dgm:t>
    </dgm:pt>
    <dgm:pt modelId="{BF165141-BD6F-45C6-9A0C-DBC4C89A0B8E}" type="parTrans" cxnId="{AD27D308-A397-4C03-B147-3FA973ADCD98}">
      <dgm:prSet/>
      <dgm:spPr/>
      <dgm:t>
        <a:bodyPr/>
        <a:lstStyle/>
        <a:p>
          <a:endParaRPr lang="ru-RU"/>
        </a:p>
      </dgm:t>
    </dgm:pt>
    <dgm:pt modelId="{04A573E5-2988-4AAA-8821-EDDF4DCCAEDE}" type="sibTrans" cxnId="{AD27D308-A397-4C03-B147-3FA973ADCD98}">
      <dgm:prSet/>
      <dgm:spPr/>
      <dgm:t>
        <a:bodyPr/>
        <a:lstStyle/>
        <a:p>
          <a:endParaRPr lang="ru-RU"/>
        </a:p>
      </dgm:t>
    </dgm:pt>
    <dgm:pt modelId="{1E0D3F2B-3316-4F30-922F-E38ED0DB54BF}">
      <dgm:prSet phldrT="[Текст]"/>
      <dgm:spPr/>
      <dgm:t>
        <a:bodyPr anchor="ctr"/>
        <a:lstStyle/>
        <a:p>
          <a:r>
            <a:rPr lang="ru-RU" dirty="0"/>
            <a:t>Снижение преступности среди детей</a:t>
          </a:r>
        </a:p>
      </dgm:t>
    </dgm:pt>
    <dgm:pt modelId="{DF2215DE-75E1-462A-A95A-4BAF825F53EB}" type="parTrans" cxnId="{70D3A9D4-B65C-485B-A70E-8AFB25A728F1}">
      <dgm:prSet/>
      <dgm:spPr/>
      <dgm:t>
        <a:bodyPr/>
        <a:lstStyle/>
        <a:p>
          <a:endParaRPr lang="ru-RU"/>
        </a:p>
      </dgm:t>
    </dgm:pt>
    <dgm:pt modelId="{798FBA7A-0791-4C16-A238-0175C7734527}" type="sibTrans" cxnId="{70D3A9D4-B65C-485B-A70E-8AFB25A728F1}">
      <dgm:prSet/>
      <dgm:spPr/>
      <dgm:t>
        <a:bodyPr/>
        <a:lstStyle/>
        <a:p>
          <a:endParaRPr lang="ru-RU"/>
        </a:p>
      </dgm:t>
    </dgm:pt>
    <dgm:pt modelId="{3C6B6C41-68E8-4D20-BFA7-D4A57579FB2F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10,0</a:t>
          </a:r>
        </a:p>
      </dgm:t>
    </dgm:pt>
    <dgm:pt modelId="{E79B474F-B162-4AF7-8517-00C0088171DD}" type="parTrans" cxnId="{98288933-591A-45A0-AF3E-8100DC8997AD}">
      <dgm:prSet/>
      <dgm:spPr/>
      <dgm:t>
        <a:bodyPr/>
        <a:lstStyle/>
        <a:p>
          <a:endParaRPr lang="ru-RU"/>
        </a:p>
      </dgm:t>
    </dgm:pt>
    <dgm:pt modelId="{7FF15DE8-00B7-44D9-ADAC-E00E4E98C20D}" type="sibTrans" cxnId="{98288933-591A-45A0-AF3E-8100DC8997AD}">
      <dgm:prSet/>
      <dgm:spPr/>
      <dgm:t>
        <a:bodyPr/>
        <a:lstStyle/>
        <a:p>
          <a:endParaRPr lang="ru-RU"/>
        </a:p>
      </dgm:t>
    </dgm:pt>
    <dgm:pt modelId="{D919B77B-455C-47EA-B5C4-6033898110EE}">
      <dgm:prSet phldrT="[Текст]"/>
      <dgm:spPr/>
      <dgm:t>
        <a:bodyPr anchor="ctr"/>
        <a:lstStyle/>
        <a:p>
          <a:r>
            <a:rPr lang="ru-RU" dirty="0"/>
            <a:t>Агитматериалы</a:t>
          </a:r>
        </a:p>
      </dgm:t>
    </dgm:pt>
    <dgm:pt modelId="{4E3F1BDA-523E-4DBB-8BA6-D8FA86C4CB93}" type="parTrans" cxnId="{50DBD621-5F66-4A29-A55F-A4A30E1D4E65}">
      <dgm:prSet/>
      <dgm:spPr/>
      <dgm:t>
        <a:bodyPr/>
        <a:lstStyle/>
        <a:p>
          <a:endParaRPr lang="ru-RU"/>
        </a:p>
      </dgm:t>
    </dgm:pt>
    <dgm:pt modelId="{4CB42605-1116-413F-AEE7-CE451E03F1AA}" type="sibTrans" cxnId="{50DBD621-5F66-4A29-A55F-A4A30E1D4E65}">
      <dgm:prSet/>
      <dgm:spPr/>
      <dgm:t>
        <a:bodyPr/>
        <a:lstStyle/>
        <a:p>
          <a:endParaRPr lang="ru-RU"/>
        </a:p>
      </dgm:t>
    </dgm:pt>
    <dgm:pt modelId="{D6374144-3E15-49CE-9876-7ED33E7F60B4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50,0</a:t>
          </a:r>
        </a:p>
      </dgm:t>
    </dgm:pt>
    <dgm:pt modelId="{09A97509-1A99-473E-B393-3437825E8EDB}" type="parTrans" cxnId="{9AAAFBA9-C8D3-473C-ACC2-D17110AD9BCD}">
      <dgm:prSet/>
      <dgm:spPr/>
      <dgm:t>
        <a:bodyPr/>
        <a:lstStyle/>
        <a:p>
          <a:endParaRPr lang="ru-RU"/>
        </a:p>
      </dgm:t>
    </dgm:pt>
    <dgm:pt modelId="{68AB0BA3-FAF5-440C-862A-EEC2E4043338}" type="sibTrans" cxnId="{9AAAFBA9-C8D3-473C-ACC2-D17110AD9BCD}">
      <dgm:prSet/>
      <dgm:spPr/>
      <dgm:t>
        <a:bodyPr/>
        <a:lstStyle/>
        <a:p>
          <a:endParaRPr lang="ru-RU"/>
        </a:p>
      </dgm:t>
    </dgm:pt>
    <dgm:pt modelId="{4663CAA1-D4DE-4B12-86BF-44DA902307C9}">
      <dgm:prSet phldrT="[Текст]"/>
      <dgm:spPr/>
      <dgm:t>
        <a:bodyPr anchor="ctr"/>
        <a:lstStyle/>
        <a:p>
          <a:r>
            <a:rPr lang="ru-RU" dirty="0"/>
            <a:t>Антинаркотические мероприятия</a:t>
          </a:r>
        </a:p>
      </dgm:t>
    </dgm:pt>
    <dgm:pt modelId="{84BAC658-C506-46E2-8A0A-E4102065E51B}" type="parTrans" cxnId="{EDDDE4CD-2AE5-47A2-8B00-2CB10BEC1CE9}">
      <dgm:prSet/>
      <dgm:spPr/>
      <dgm:t>
        <a:bodyPr/>
        <a:lstStyle/>
        <a:p>
          <a:endParaRPr lang="ru-RU"/>
        </a:p>
      </dgm:t>
    </dgm:pt>
    <dgm:pt modelId="{760119B6-C181-4C81-B155-3AA7133635F0}" type="sibTrans" cxnId="{EDDDE4CD-2AE5-47A2-8B00-2CB10BEC1CE9}">
      <dgm:prSet/>
      <dgm:spPr/>
      <dgm:t>
        <a:bodyPr/>
        <a:lstStyle/>
        <a:p>
          <a:endParaRPr lang="ru-RU"/>
        </a:p>
      </dgm:t>
    </dgm:pt>
    <dgm:pt modelId="{091C8F1A-89D6-4D3B-B36A-9A9643A7E003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809,0</a:t>
          </a:r>
        </a:p>
      </dgm:t>
    </dgm:pt>
    <dgm:pt modelId="{9B4414F4-D813-4903-983D-DCF60E9A3FB4}" type="parTrans" cxnId="{6A8294B1-9DF3-437E-8541-746A01CDD301}">
      <dgm:prSet/>
      <dgm:spPr/>
      <dgm:t>
        <a:bodyPr/>
        <a:lstStyle/>
        <a:p>
          <a:endParaRPr lang="ru-RU"/>
        </a:p>
      </dgm:t>
    </dgm:pt>
    <dgm:pt modelId="{8BFEE5A0-B360-4D4A-9802-385A1DDB095A}" type="sibTrans" cxnId="{6A8294B1-9DF3-437E-8541-746A01CDD301}">
      <dgm:prSet/>
      <dgm:spPr/>
      <dgm:t>
        <a:bodyPr/>
        <a:lstStyle/>
        <a:p>
          <a:endParaRPr lang="ru-RU"/>
        </a:p>
      </dgm:t>
    </dgm:pt>
    <dgm:pt modelId="{BEB837B6-FA47-493E-8054-4F03EAF30A65}">
      <dgm:prSet phldrT="[Текст]"/>
      <dgm:spPr/>
      <dgm:t>
        <a:bodyPr anchor="ctr"/>
        <a:lstStyle/>
        <a:p>
          <a:r>
            <a:rPr lang="ru-RU" dirty="0"/>
            <a:t>Безопасный город</a:t>
          </a:r>
        </a:p>
      </dgm:t>
    </dgm:pt>
    <dgm:pt modelId="{BA54489A-F4B7-44E3-943D-3CDABEA1C9C6}" type="parTrans" cxnId="{F7190D7E-435D-4138-AC38-55F10C1364FF}">
      <dgm:prSet/>
      <dgm:spPr/>
      <dgm:t>
        <a:bodyPr/>
        <a:lstStyle/>
        <a:p>
          <a:endParaRPr lang="ru-RU"/>
        </a:p>
      </dgm:t>
    </dgm:pt>
    <dgm:pt modelId="{5F5C4776-79F3-4722-AB1B-BC0E5F9B071A}" type="sibTrans" cxnId="{F7190D7E-435D-4138-AC38-55F10C1364FF}">
      <dgm:prSet/>
      <dgm:spPr/>
      <dgm:t>
        <a:bodyPr/>
        <a:lstStyle/>
        <a:p>
          <a:endParaRPr lang="ru-RU"/>
        </a:p>
      </dgm:t>
    </dgm:pt>
    <dgm:pt modelId="{312466F6-4F85-4DCA-96D2-CCD89A599578}" type="pres">
      <dgm:prSet presAssocID="{F716E17C-7C6C-48D1-9C13-EF9AD4AB786D}" presName="Name0" presStyleCnt="0">
        <dgm:presLayoutVars>
          <dgm:dir/>
          <dgm:animLvl val="lvl"/>
          <dgm:resizeHandles/>
        </dgm:presLayoutVars>
      </dgm:prSet>
      <dgm:spPr/>
    </dgm:pt>
    <dgm:pt modelId="{E97AEC84-08A1-4DE9-A976-0EE2E29E09EF}" type="pres">
      <dgm:prSet presAssocID="{CEAA9B1F-8765-4FCF-8E7E-14D8B437DC6F}" presName="linNode" presStyleCnt="0"/>
      <dgm:spPr/>
    </dgm:pt>
    <dgm:pt modelId="{A89B5EC6-1826-4F87-865C-6856D3B3F52A}" type="pres">
      <dgm:prSet presAssocID="{CEAA9B1F-8765-4FCF-8E7E-14D8B437DC6F}" presName="parentShp" presStyleLbl="node1" presStyleIdx="0" presStyleCnt="6" custScaleX="47220" custLinFactNeighborX="-2490" custLinFactNeighborY="7797">
        <dgm:presLayoutVars>
          <dgm:bulletEnabled val="1"/>
        </dgm:presLayoutVars>
      </dgm:prSet>
      <dgm:spPr/>
    </dgm:pt>
    <dgm:pt modelId="{219A92A9-693A-4E47-BC78-56B4C65F15AE}" type="pres">
      <dgm:prSet presAssocID="{CEAA9B1F-8765-4FCF-8E7E-14D8B437DC6F}" presName="childShp" presStyleLbl="bgAccFollowNode1" presStyleIdx="0" presStyleCnt="6" custScaleX="126333">
        <dgm:presLayoutVars>
          <dgm:bulletEnabled val="1"/>
        </dgm:presLayoutVars>
      </dgm:prSet>
      <dgm:spPr/>
    </dgm:pt>
    <dgm:pt modelId="{70993E02-D050-4770-BF01-DB5E63D6AE73}" type="pres">
      <dgm:prSet presAssocID="{56C38F66-60DD-4EDF-883A-62A04C371DE2}" presName="spacing" presStyleCnt="0"/>
      <dgm:spPr/>
    </dgm:pt>
    <dgm:pt modelId="{DA70646F-953D-49C4-927A-1CC1418B5460}" type="pres">
      <dgm:prSet presAssocID="{393B226E-4DB3-4272-9D90-20DA9D6A56B9}" presName="linNode" presStyleCnt="0"/>
      <dgm:spPr/>
    </dgm:pt>
    <dgm:pt modelId="{9372B12E-0E62-4009-881C-AE30E8576666}" type="pres">
      <dgm:prSet presAssocID="{393B226E-4DB3-4272-9D90-20DA9D6A56B9}" presName="parentShp" presStyleLbl="node1" presStyleIdx="1" presStyleCnt="6" custScaleX="47220" custLinFactNeighborX="-2490" custLinFactNeighborY="4960">
        <dgm:presLayoutVars>
          <dgm:bulletEnabled val="1"/>
        </dgm:presLayoutVars>
      </dgm:prSet>
      <dgm:spPr/>
    </dgm:pt>
    <dgm:pt modelId="{96C3B12D-EC5A-40A2-98FF-9B6D2ABE80AD}" type="pres">
      <dgm:prSet presAssocID="{393B226E-4DB3-4272-9D90-20DA9D6A56B9}" presName="childShp" presStyleLbl="bgAccFollowNode1" presStyleIdx="1" presStyleCnt="6" custScaleX="126333">
        <dgm:presLayoutVars>
          <dgm:bulletEnabled val="1"/>
        </dgm:presLayoutVars>
      </dgm:prSet>
      <dgm:spPr/>
    </dgm:pt>
    <dgm:pt modelId="{371BD09C-8225-42E5-9045-A6411BE83552}" type="pres">
      <dgm:prSet presAssocID="{CC4FEF71-B8E3-4EED-81C3-EFBB22B60E85}" presName="spacing" presStyleCnt="0"/>
      <dgm:spPr/>
    </dgm:pt>
    <dgm:pt modelId="{A2256C0F-450D-482F-B8CE-CA818956B3FA}" type="pres">
      <dgm:prSet presAssocID="{6CAC71D1-451E-497D-BC27-6BC6F6A3E1BA}" presName="linNode" presStyleCnt="0"/>
      <dgm:spPr/>
    </dgm:pt>
    <dgm:pt modelId="{53D3099B-F462-4677-AE86-DAF3AC09FAD7}" type="pres">
      <dgm:prSet presAssocID="{6CAC71D1-451E-497D-BC27-6BC6F6A3E1BA}" presName="parentShp" presStyleLbl="node1" presStyleIdx="2" presStyleCnt="6" custScaleX="47220" custLinFactNeighborX="-2490" custLinFactNeighborY="4960">
        <dgm:presLayoutVars>
          <dgm:bulletEnabled val="1"/>
        </dgm:presLayoutVars>
      </dgm:prSet>
      <dgm:spPr/>
    </dgm:pt>
    <dgm:pt modelId="{B4AB2E4B-B2EC-4806-BAFC-B9C1F91F017E}" type="pres">
      <dgm:prSet presAssocID="{6CAC71D1-451E-497D-BC27-6BC6F6A3E1BA}" presName="childShp" presStyleLbl="bgAccFollowNode1" presStyleIdx="2" presStyleCnt="6" custScaleX="126333">
        <dgm:presLayoutVars>
          <dgm:bulletEnabled val="1"/>
        </dgm:presLayoutVars>
      </dgm:prSet>
      <dgm:spPr/>
    </dgm:pt>
    <dgm:pt modelId="{E5FB0E43-9C43-4ED7-8598-721456C574EF}" type="pres">
      <dgm:prSet presAssocID="{04A573E5-2988-4AAA-8821-EDDF4DCCAEDE}" presName="spacing" presStyleCnt="0"/>
      <dgm:spPr/>
    </dgm:pt>
    <dgm:pt modelId="{065CCDC2-E7C7-47CA-AA8F-F70E5D1FC1F7}" type="pres">
      <dgm:prSet presAssocID="{3C6B6C41-68E8-4D20-BFA7-D4A57579FB2F}" presName="linNode" presStyleCnt="0"/>
      <dgm:spPr/>
    </dgm:pt>
    <dgm:pt modelId="{5996A242-672C-4F02-95D9-BB296572FDD0}" type="pres">
      <dgm:prSet presAssocID="{3C6B6C41-68E8-4D20-BFA7-D4A57579FB2F}" presName="parentShp" presStyleLbl="node1" presStyleIdx="3" presStyleCnt="6" custScaleX="47220" custLinFactNeighborX="-2490" custLinFactNeighborY="4960">
        <dgm:presLayoutVars>
          <dgm:bulletEnabled val="1"/>
        </dgm:presLayoutVars>
      </dgm:prSet>
      <dgm:spPr/>
    </dgm:pt>
    <dgm:pt modelId="{09EDBA0C-1545-4EF4-8F3D-FC40ED46ADF0}" type="pres">
      <dgm:prSet presAssocID="{3C6B6C41-68E8-4D20-BFA7-D4A57579FB2F}" presName="childShp" presStyleLbl="bgAccFollowNode1" presStyleIdx="3" presStyleCnt="6" custScaleX="126333">
        <dgm:presLayoutVars>
          <dgm:bulletEnabled val="1"/>
        </dgm:presLayoutVars>
      </dgm:prSet>
      <dgm:spPr/>
    </dgm:pt>
    <dgm:pt modelId="{F905E59A-10C7-450D-95FC-D641F4E4843F}" type="pres">
      <dgm:prSet presAssocID="{7FF15DE8-00B7-44D9-ADAC-E00E4E98C20D}" presName="spacing" presStyleCnt="0"/>
      <dgm:spPr/>
    </dgm:pt>
    <dgm:pt modelId="{B7588499-830B-4552-8BDD-A7B1EB6D75C7}" type="pres">
      <dgm:prSet presAssocID="{D6374144-3E15-49CE-9876-7ED33E7F60B4}" presName="linNode" presStyleCnt="0"/>
      <dgm:spPr/>
    </dgm:pt>
    <dgm:pt modelId="{2C76E3FF-65F0-4A01-A18F-B65D41139898}" type="pres">
      <dgm:prSet presAssocID="{D6374144-3E15-49CE-9876-7ED33E7F60B4}" presName="parentShp" presStyleLbl="node1" presStyleIdx="4" presStyleCnt="6" custScaleX="47220" custLinFactNeighborX="-2490" custLinFactNeighborY="4960">
        <dgm:presLayoutVars>
          <dgm:bulletEnabled val="1"/>
        </dgm:presLayoutVars>
      </dgm:prSet>
      <dgm:spPr/>
    </dgm:pt>
    <dgm:pt modelId="{9A6A12E6-C139-46A0-A299-CF397807D08A}" type="pres">
      <dgm:prSet presAssocID="{D6374144-3E15-49CE-9876-7ED33E7F60B4}" presName="childShp" presStyleLbl="bgAccFollowNode1" presStyleIdx="4" presStyleCnt="6" custScaleX="126333">
        <dgm:presLayoutVars>
          <dgm:bulletEnabled val="1"/>
        </dgm:presLayoutVars>
      </dgm:prSet>
      <dgm:spPr/>
    </dgm:pt>
    <dgm:pt modelId="{12E50C1B-A365-447C-A16B-D3764FCEB456}" type="pres">
      <dgm:prSet presAssocID="{68AB0BA3-FAF5-440C-862A-EEC2E4043338}" presName="spacing" presStyleCnt="0"/>
      <dgm:spPr/>
    </dgm:pt>
    <dgm:pt modelId="{5413A9AB-24C5-4EF7-A880-C08649D545AD}" type="pres">
      <dgm:prSet presAssocID="{091C8F1A-89D6-4D3B-B36A-9A9643A7E003}" presName="linNode" presStyleCnt="0"/>
      <dgm:spPr/>
    </dgm:pt>
    <dgm:pt modelId="{87656CC4-D0D6-4E6B-8FDE-308C24B7B060}" type="pres">
      <dgm:prSet presAssocID="{091C8F1A-89D6-4D3B-B36A-9A9643A7E003}" presName="parentShp" presStyleLbl="node1" presStyleIdx="5" presStyleCnt="6" custScaleX="47220" custLinFactNeighborX="-2490" custLinFactNeighborY="4769">
        <dgm:presLayoutVars>
          <dgm:bulletEnabled val="1"/>
        </dgm:presLayoutVars>
      </dgm:prSet>
      <dgm:spPr/>
    </dgm:pt>
    <dgm:pt modelId="{BD809BB4-5CBC-4F72-823B-362E9412F45D}" type="pres">
      <dgm:prSet presAssocID="{091C8F1A-89D6-4D3B-B36A-9A9643A7E003}" presName="childShp" presStyleLbl="bgAccFollowNode1" presStyleIdx="5" presStyleCnt="6" custScaleX="126333">
        <dgm:presLayoutVars>
          <dgm:bulletEnabled val="1"/>
        </dgm:presLayoutVars>
      </dgm:prSet>
      <dgm:spPr/>
    </dgm:pt>
  </dgm:ptLst>
  <dgm:cxnLst>
    <dgm:cxn modelId="{AD27D308-A397-4C03-B147-3FA973ADCD98}" srcId="{F716E17C-7C6C-48D1-9C13-EF9AD4AB786D}" destId="{6CAC71D1-451E-497D-BC27-6BC6F6A3E1BA}" srcOrd="2" destOrd="0" parTransId="{BF165141-BD6F-45C6-9A0C-DBC4C89A0B8E}" sibTransId="{04A573E5-2988-4AAA-8821-EDDF4DCCAEDE}"/>
    <dgm:cxn modelId="{F24AA313-7129-4CA7-94B2-FFC77834C4EE}" type="presOf" srcId="{F716E17C-7C6C-48D1-9C13-EF9AD4AB786D}" destId="{312466F6-4F85-4DCA-96D2-CCD89A599578}" srcOrd="0" destOrd="0" presId="urn:microsoft.com/office/officeart/2005/8/layout/vList6"/>
    <dgm:cxn modelId="{AF283814-F091-42F8-BEC8-1A776B6CDF4D}" type="presOf" srcId="{D6374144-3E15-49CE-9876-7ED33E7F60B4}" destId="{2C76E3FF-65F0-4A01-A18F-B65D41139898}" srcOrd="0" destOrd="0" presId="urn:microsoft.com/office/officeart/2005/8/layout/vList6"/>
    <dgm:cxn modelId="{0BEDF018-2D04-4E91-9181-5FD741BFF89B}" srcId="{F716E17C-7C6C-48D1-9C13-EF9AD4AB786D}" destId="{CEAA9B1F-8765-4FCF-8E7E-14D8B437DC6F}" srcOrd="0" destOrd="0" parTransId="{B69CFA43-8E67-436E-82D8-40F9509B2EB0}" sibTransId="{56C38F66-60DD-4EDF-883A-62A04C371DE2}"/>
    <dgm:cxn modelId="{50DBD621-5F66-4A29-A55F-A4A30E1D4E65}" srcId="{3C6B6C41-68E8-4D20-BFA7-D4A57579FB2F}" destId="{D919B77B-455C-47EA-B5C4-6033898110EE}" srcOrd="0" destOrd="0" parTransId="{4E3F1BDA-523E-4DBB-8BA6-D8FA86C4CB93}" sibTransId="{4CB42605-1116-413F-AEE7-CE451E03F1AA}"/>
    <dgm:cxn modelId="{7E71F126-5E8C-4252-B583-286AE71F48DF}" type="presOf" srcId="{D919B77B-455C-47EA-B5C4-6033898110EE}" destId="{09EDBA0C-1545-4EF4-8F3D-FC40ED46ADF0}" srcOrd="0" destOrd="0" presId="urn:microsoft.com/office/officeart/2005/8/layout/vList6"/>
    <dgm:cxn modelId="{98288933-591A-45A0-AF3E-8100DC8997AD}" srcId="{F716E17C-7C6C-48D1-9C13-EF9AD4AB786D}" destId="{3C6B6C41-68E8-4D20-BFA7-D4A57579FB2F}" srcOrd="3" destOrd="0" parTransId="{E79B474F-B162-4AF7-8517-00C0088171DD}" sibTransId="{7FF15DE8-00B7-44D9-ADAC-E00E4E98C20D}"/>
    <dgm:cxn modelId="{84A3DB3C-7CDA-4A3F-BF00-2243F70D53F6}" type="presOf" srcId="{FCF703E0-9799-44B4-8D73-45491DAD035C}" destId="{219A92A9-693A-4E47-BC78-56B4C65F15AE}" srcOrd="0" destOrd="0" presId="urn:microsoft.com/office/officeart/2005/8/layout/vList6"/>
    <dgm:cxn modelId="{83CDA441-09C9-4671-9335-F3494D208D4E}" type="presOf" srcId="{CC73E32F-9B08-4684-8D5D-5A6F947F4E3D}" destId="{96C3B12D-EC5A-40A2-98FF-9B6D2ABE80AD}" srcOrd="0" destOrd="0" presId="urn:microsoft.com/office/officeart/2005/8/layout/vList6"/>
    <dgm:cxn modelId="{59702166-76A7-41E9-BEBB-2F1A5214BF35}" type="presOf" srcId="{BEB837B6-FA47-493E-8054-4F03EAF30A65}" destId="{BD809BB4-5CBC-4F72-823B-362E9412F45D}" srcOrd="0" destOrd="0" presId="urn:microsoft.com/office/officeart/2005/8/layout/vList6"/>
    <dgm:cxn modelId="{F7190D7E-435D-4138-AC38-55F10C1364FF}" srcId="{091C8F1A-89D6-4D3B-B36A-9A9643A7E003}" destId="{BEB837B6-FA47-493E-8054-4F03EAF30A65}" srcOrd="0" destOrd="0" parTransId="{BA54489A-F4B7-44E3-943D-3CDABEA1C9C6}" sibTransId="{5F5C4776-79F3-4722-AB1B-BC0E5F9B071A}"/>
    <dgm:cxn modelId="{38E7368A-480C-48C9-9985-692DE6798012}" type="presOf" srcId="{6CAC71D1-451E-497D-BC27-6BC6F6A3E1BA}" destId="{53D3099B-F462-4677-AE86-DAF3AC09FAD7}" srcOrd="0" destOrd="0" presId="urn:microsoft.com/office/officeart/2005/8/layout/vList6"/>
    <dgm:cxn modelId="{19680A92-2449-4297-B175-7EA583B92E83}" srcId="{393B226E-4DB3-4272-9D90-20DA9D6A56B9}" destId="{CC73E32F-9B08-4684-8D5D-5A6F947F4E3D}" srcOrd="0" destOrd="0" parTransId="{C8DA9AB8-DAF2-44E0-A40E-9FB8806E3110}" sibTransId="{5F06F042-CB19-454F-A566-96D32FCCFB35}"/>
    <dgm:cxn modelId="{AF2E5F99-AA1F-4BB4-9F99-F6CDC5E7D6AA}" type="presOf" srcId="{091C8F1A-89D6-4D3B-B36A-9A9643A7E003}" destId="{87656CC4-D0D6-4E6B-8FDE-308C24B7B060}" srcOrd="0" destOrd="0" presId="urn:microsoft.com/office/officeart/2005/8/layout/vList6"/>
    <dgm:cxn modelId="{EE7F39A2-8C50-451B-82AB-6A2CDA1F1E49}" type="presOf" srcId="{CEAA9B1F-8765-4FCF-8E7E-14D8B437DC6F}" destId="{A89B5EC6-1826-4F87-865C-6856D3B3F52A}" srcOrd="0" destOrd="0" presId="urn:microsoft.com/office/officeart/2005/8/layout/vList6"/>
    <dgm:cxn modelId="{DB2060A2-4BA9-4552-A2E0-72EF96BEFB05}" type="presOf" srcId="{3C6B6C41-68E8-4D20-BFA7-D4A57579FB2F}" destId="{5996A242-672C-4F02-95D9-BB296572FDD0}" srcOrd="0" destOrd="0" presId="urn:microsoft.com/office/officeart/2005/8/layout/vList6"/>
    <dgm:cxn modelId="{B669ADA7-E965-449C-A6D5-D8E9FAC01B1A}" type="presOf" srcId="{393B226E-4DB3-4272-9D90-20DA9D6A56B9}" destId="{9372B12E-0E62-4009-881C-AE30E8576666}" srcOrd="0" destOrd="0" presId="urn:microsoft.com/office/officeart/2005/8/layout/vList6"/>
    <dgm:cxn modelId="{9AAAFBA9-C8D3-473C-ACC2-D17110AD9BCD}" srcId="{F716E17C-7C6C-48D1-9C13-EF9AD4AB786D}" destId="{D6374144-3E15-49CE-9876-7ED33E7F60B4}" srcOrd="4" destOrd="0" parTransId="{09A97509-1A99-473E-B393-3437825E8EDB}" sibTransId="{68AB0BA3-FAF5-440C-862A-EEC2E4043338}"/>
    <dgm:cxn modelId="{6A8294B1-9DF3-437E-8541-746A01CDD301}" srcId="{F716E17C-7C6C-48D1-9C13-EF9AD4AB786D}" destId="{091C8F1A-89D6-4D3B-B36A-9A9643A7E003}" srcOrd="5" destOrd="0" parTransId="{9B4414F4-D813-4903-983D-DCF60E9A3FB4}" sibTransId="{8BFEE5A0-B360-4D4A-9802-385A1DDB095A}"/>
    <dgm:cxn modelId="{CBB1E9C7-3966-418B-82D9-000E1D1F04CA}" srcId="{F716E17C-7C6C-48D1-9C13-EF9AD4AB786D}" destId="{393B226E-4DB3-4272-9D90-20DA9D6A56B9}" srcOrd="1" destOrd="0" parTransId="{1FF4567B-DE01-4A7E-ABF6-EBE2DDEDB035}" sibTransId="{CC4FEF71-B8E3-4EED-81C3-EFBB22B60E85}"/>
    <dgm:cxn modelId="{EDDDE4CD-2AE5-47A2-8B00-2CB10BEC1CE9}" srcId="{D6374144-3E15-49CE-9876-7ED33E7F60B4}" destId="{4663CAA1-D4DE-4B12-86BF-44DA902307C9}" srcOrd="0" destOrd="0" parTransId="{84BAC658-C506-46E2-8A0A-E4102065E51B}" sibTransId="{760119B6-C181-4C81-B155-3AA7133635F0}"/>
    <dgm:cxn modelId="{44EC45D3-B603-4455-B4B2-E9EC4A4191BA}" type="presOf" srcId="{4663CAA1-D4DE-4B12-86BF-44DA902307C9}" destId="{9A6A12E6-C139-46A0-A299-CF397807D08A}" srcOrd="0" destOrd="0" presId="urn:microsoft.com/office/officeart/2005/8/layout/vList6"/>
    <dgm:cxn modelId="{70D3A9D4-B65C-485B-A70E-8AFB25A728F1}" srcId="{6CAC71D1-451E-497D-BC27-6BC6F6A3E1BA}" destId="{1E0D3F2B-3316-4F30-922F-E38ED0DB54BF}" srcOrd="0" destOrd="0" parTransId="{DF2215DE-75E1-462A-A95A-4BAF825F53EB}" sibTransId="{798FBA7A-0791-4C16-A238-0175C7734527}"/>
    <dgm:cxn modelId="{81AC10DD-234B-48BE-9AEF-F12A475AFA73}" type="presOf" srcId="{1E0D3F2B-3316-4F30-922F-E38ED0DB54BF}" destId="{B4AB2E4B-B2EC-4806-BAFC-B9C1F91F017E}" srcOrd="0" destOrd="0" presId="urn:microsoft.com/office/officeart/2005/8/layout/vList6"/>
    <dgm:cxn modelId="{8F8E8BFF-6245-4764-8482-C19E49AF6F7E}" srcId="{CEAA9B1F-8765-4FCF-8E7E-14D8B437DC6F}" destId="{FCF703E0-9799-44B4-8D73-45491DAD035C}" srcOrd="0" destOrd="0" parTransId="{E9087B03-F57E-459B-B7D3-9799ECCAF0BC}" sibTransId="{64C252E3-2486-4CAE-A110-81121BF6706B}"/>
    <dgm:cxn modelId="{00EEBED1-2610-4F01-8F8B-ECD002A10545}" type="presParOf" srcId="{312466F6-4F85-4DCA-96D2-CCD89A599578}" destId="{E97AEC84-08A1-4DE9-A976-0EE2E29E09EF}" srcOrd="0" destOrd="0" presId="urn:microsoft.com/office/officeart/2005/8/layout/vList6"/>
    <dgm:cxn modelId="{233CAA5F-209E-4D52-951E-3A323C49623D}" type="presParOf" srcId="{E97AEC84-08A1-4DE9-A976-0EE2E29E09EF}" destId="{A89B5EC6-1826-4F87-865C-6856D3B3F52A}" srcOrd="0" destOrd="0" presId="urn:microsoft.com/office/officeart/2005/8/layout/vList6"/>
    <dgm:cxn modelId="{90DE3846-FC34-4983-9B36-2FD00077D77E}" type="presParOf" srcId="{E97AEC84-08A1-4DE9-A976-0EE2E29E09EF}" destId="{219A92A9-693A-4E47-BC78-56B4C65F15AE}" srcOrd="1" destOrd="0" presId="urn:microsoft.com/office/officeart/2005/8/layout/vList6"/>
    <dgm:cxn modelId="{BA8B6A31-6D7C-4F27-976C-533F4742839E}" type="presParOf" srcId="{312466F6-4F85-4DCA-96D2-CCD89A599578}" destId="{70993E02-D050-4770-BF01-DB5E63D6AE73}" srcOrd="1" destOrd="0" presId="urn:microsoft.com/office/officeart/2005/8/layout/vList6"/>
    <dgm:cxn modelId="{8BEEDB4C-B286-4210-B01F-AE57B1E76A6F}" type="presParOf" srcId="{312466F6-4F85-4DCA-96D2-CCD89A599578}" destId="{DA70646F-953D-49C4-927A-1CC1418B5460}" srcOrd="2" destOrd="0" presId="urn:microsoft.com/office/officeart/2005/8/layout/vList6"/>
    <dgm:cxn modelId="{49F7D76D-11ED-4E24-98E6-60B51701D5A3}" type="presParOf" srcId="{DA70646F-953D-49C4-927A-1CC1418B5460}" destId="{9372B12E-0E62-4009-881C-AE30E8576666}" srcOrd="0" destOrd="0" presId="urn:microsoft.com/office/officeart/2005/8/layout/vList6"/>
    <dgm:cxn modelId="{47A186B7-0CD2-49E7-A097-C4EB90A47834}" type="presParOf" srcId="{DA70646F-953D-49C4-927A-1CC1418B5460}" destId="{96C3B12D-EC5A-40A2-98FF-9B6D2ABE80AD}" srcOrd="1" destOrd="0" presId="urn:microsoft.com/office/officeart/2005/8/layout/vList6"/>
    <dgm:cxn modelId="{09D1C01F-A1F3-43B6-9EDF-571F405B01A1}" type="presParOf" srcId="{312466F6-4F85-4DCA-96D2-CCD89A599578}" destId="{371BD09C-8225-42E5-9045-A6411BE83552}" srcOrd="3" destOrd="0" presId="urn:microsoft.com/office/officeart/2005/8/layout/vList6"/>
    <dgm:cxn modelId="{6E00EAC3-F15B-4809-BF1D-A00EB24F7472}" type="presParOf" srcId="{312466F6-4F85-4DCA-96D2-CCD89A599578}" destId="{A2256C0F-450D-482F-B8CE-CA818956B3FA}" srcOrd="4" destOrd="0" presId="urn:microsoft.com/office/officeart/2005/8/layout/vList6"/>
    <dgm:cxn modelId="{932A5FA6-C498-44F5-AB7B-981F1B2E30BD}" type="presParOf" srcId="{A2256C0F-450D-482F-B8CE-CA818956B3FA}" destId="{53D3099B-F462-4677-AE86-DAF3AC09FAD7}" srcOrd="0" destOrd="0" presId="urn:microsoft.com/office/officeart/2005/8/layout/vList6"/>
    <dgm:cxn modelId="{401F859C-FAD3-4586-A028-7002132255E6}" type="presParOf" srcId="{A2256C0F-450D-482F-B8CE-CA818956B3FA}" destId="{B4AB2E4B-B2EC-4806-BAFC-B9C1F91F017E}" srcOrd="1" destOrd="0" presId="urn:microsoft.com/office/officeart/2005/8/layout/vList6"/>
    <dgm:cxn modelId="{ED56B770-4603-4025-A6E7-BE2C1F46FF6E}" type="presParOf" srcId="{312466F6-4F85-4DCA-96D2-CCD89A599578}" destId="{E5FB0E43-9C43-4ED7-8598-721456C574EF}" srcOrd="5" destOrd="0" presId="urn:microsoft.com/office/officeart/2005/8/layout/vList6"/>
    <dgm:cxn modelId="{48E92B6A-0250-4EE8-8BE4-97F47EB6BA4D}" type="presParOf" srcId="{312466F6-4F85-4DCA-96D2-CCD89A599578}" destId="{065CCDC2-E7C7-47CA-AA8F-F70E5D1FC1F7}" srcOrd="6" destOrd="0" presId="urn:microsoft.com/office/officeart/2005/8/layout/vList6"/>
    <dgm:cxn modelId="{03D47A15-AF8C-4080-AEEF-16D871399CF5}" type="presParOf" srcId="{065CCDC2-E7C7-47CA-AA8F-F70E5D1FC1F7}" destId="{5996A242-672C-4F02-95D9-BB296572FDD0}" srcOrd="0" destOrd="0" presId="urn:microsoft.com/office/officeart/2005/8/layout/vList6"/>
    <dgm:cxn modelId="{626E751D-83E1-4F48-AE0E-16D87FB7CEF3}" type="presParOf" srcId="{065CCDC2-E7C7-47CA-AA8F-F70E5D1FC1F7}" destId="{09EDBA0C-1545-4EF4-8F3D-FC40ED46ADF0}" srcOrd="1" destOrd="0" presId="urn:microsoft.com/office/officeart/2005/8/layout/vList6"/>
    <dgm:cxn modelId="{9DFD24C4-F6D7-4B69-808C-675FBDDA5339}" type="presParOf" srcId="{312466F6-4F85-4DCA-96D2-CCD89A599578}" destId="{F905E59A-10C7-450D-95FC-D641F4E4843F}" srcOrd="7" destOrd="0" presId="urn:microsoft.com/office/officeart/2005/8/layout/vList6"/>
    <dgm:cxn modelId="{5D97CD3B-2B3A-426B-A8D5-E300874C239A}" type="presParOf" srcId="{312466F6-4F85-4DCA-96D2-CCD89A599578}" destId="{B7588499-830B-4552-8BDD-A7B1EB6D75C7}" srcOrd="8" destOrd="0" presId="urn:microsoft.com/office/officeart/2005/8/layout/vList6"/>
    <dgm:cxn modelId="{847D64C4-CBB8-414F-AA83-D3E94EEC093D}" type="presParOf" srcId="{B7588499-830B-4552-8BDD-A7B1EB6D75C7}" destId="{2C76E3FF-65F0-4A01-A18F-B65D41139898}" srcOrd="0" destOrd="0" presId="urn:microsoft.com/office/officeart/2005/8/layout/vList6"/>
    <dgm:cxn modelId="{ED9F8471-C1ED-4482-B4E6-0905BD989DEE}" type="presParOf" srcId="{B7588499-830B-4552-8BDD-A7B1EB6D75C7}" destId="{9A6A12E6-C139-46A0-A299-CF397807D08A}" srcOrd="1" destOrd="0" presId="urn:microsoft.com/office/officeart/2005/8/layout/vList6"/>
    <dgm:cxn modelId="{32025C3F-92D9-428E-A69D-4264567F4952}" type="presParOf" srcId="{312466F6-4F85-4DCA-96D2-CCD89A599578}" destId="{12E50C1B-A365-447C-A16B-D3764FCEB456}" srcOrd="9" destOrd="0" presId="urn:microsoft.com/office/officeart/2005/8/layout/vList6"/>
    <dgm:cxn modelId="{72FD7897-46D1-4F26-AAB1-6C7642326B67}" type="presParOf" srcId="{312466F6-4F85-4DCA-96D2-CCD89A599578}" destId="{5413A9AB-24C5-4EF7-A880-C08649D545AD}" srcOrd="10" destOrd="0" presId="urn:microsoft.com/office/officeart/2005/8/layout/vList6"/>
    <dgm:cxn modelId="{F5C1D97C-0F58-456E-A74D-137D142ACBC9}" type="presParOf" srcId="{5413A9AB-24C5-4EF7-A880-C08649D545AD}" destId="{87656CC4-D0D6-4E6B-8FDE-308C24B7B060}" srcOrd="0" destOrd="0" presId="urn:microsoft.com/office/officeart/2005/8/layout/vList6"/>
    <dgm:cxn modelId="{3A4C957F-8E27-4AE9-A6A4-F0ED6EEB946C}" type="presParOf" srcId="{5413A9AB-24C5-4EF7-A880-C08649D545AD}" destId="{BD809BB4-5CBC-4F72-823B-362E9412F4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A92A9-693A-4E47-BC78-56B4C65F15AE}">
      <dsp:nvSpPr>
        <dsp:cNvPr id="0" name=""/>
        <dsp:cNvSpPr/>
      </dsp:nvSpPr>
      <dsp:spPr>
        <a:xfrm>
          <a:off x="1214615" y="484"/>
          <a:ext cx="4273449" cy="61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ЕДДС</a:t>
          </a:r>
        </a:p>
      </dsp:txBody>
      <dsp:txXfrm>
        <a:off x="1214615" y="76828"/>
        <a:ext cx="4044417" cy="458065"/>
      </dsp:txXfrm>
    </dsp:sp>
    <dsp:sp modelId="{A89B5EC6-1826-4F87-865C-6856D3B3F52A}">
      <dsp:nvSpPr>
        <dsp:cNvPr id="0" name=""/>
        <dsp:cNvSpPr/>
      </dsp:nvSpPr>
      <dsp:spPr>
        <a:xfrm>
          <a:off x="65517" y="48105"/>
          <a:ext cx="1064869" cy="610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</a:rPr>
            <a:t>1692,8 </a:t>
          </a:r>
        </a:p>
      </dsp:txBody>
      <dsp:txXfrm>
        <a:off x="95332" y="77920"/>
        <a:ext cx="1005239" cy="551123"/>
      </dsp:txXfrm>
    </dsp:sp>
    <dsp:sp modelId="{96C3B12D-EC5A-40A2-98FF-9B6D2ABE80AD}">
      <dsp:nvSpPr>
        <dsp:cNvPr id="0" name=""/>
        <dsp:cNvSpPr/>
      </dsp:nvSpPr>
      <dsp:spPr>
        <a:xfrm>
          <a:off x="1214615" y="672313"/>
          <a:ext cx="4273449" cy="61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Добровольные народные дружины</a:t>
          </a:r>
        </a:p>
      </dsp:txBody>
      <dsp:txXfrm>
        <a:off x="1214615" y="748657"/>
        <a:ext cx="4044417" cy="458065"/>
      </dsp:txXfrm>
    </dsp:sp>
    <dsp:sp modelId="{9372B12E-0E62-4009-881C-AE30E8576666}">
      <dsp:nvSpPr>
        <dsp:cNvPr id="0" name=""/>
        <dsp:cNvSpPr/>
      </dsp:nvSpPr>
      <dsp:spPr>
        <a:xfrm>
          <a:off x="65517" y="702606"/>
          <a:ext cx="1064869" cy="610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</a:rPr>
            <a:t>150,0</a:t>
          </a:r>
        </a:p>
      </dsp:txBody>
      <dsp:txXfrm>
        <a:off x="95332" y="732421"/>
        <a:ext cx="1005239" cy="551123"/>
      </dsp:txXfrm>
    </dsp:sp>
    <dsp:sp modelId="{B4AB2E4B-B2EC-4806-BAFC-B9C1F91F017E}">
      <dsp:nvSpPr>
        <dsp:cNvPr id="0" name=""/>
        <dsp:cNvSpPr/>
      </dsp:nvSpPr>
      <dsp:spPr>
        <a:xfrm>
          <a:off x="1214615" y="1344142"/>
          <a:ext cx="4273449" cy="61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Снижение преступности среди детей</a:t>
          </a:r>
        </a:p>
      </dsp:txBody>
      <dsp:txXfrm>
        <a:off x="1214615" y="1420486"/>
        <a:ext cx="4044417" cy="458065"/>
      </dsp:txXfrm>
    </dsp:sp>
    <dsp:sp modelId="{53D3099B-F462-4677-AE86-DAF3AC09FAD7}">
      <dsp:nvSpPr>
        <dsp:cNvPr id="0" name=""/>
        <dsp:cNvSpPr/>
      </dsp:nvSpPr>
      <dsp:spPr>
        <a:xfrm>
          <a:off x="65517" y="1374435"/>
          <a:ext cx="1064869" cy="610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</a:rPr>
            <a:t>20,0</a:t>
          </a:r>
        </a:p>
      </dsp:txBody>
      <dsp:txXfrm>
        <a:off x="95332" y="1404250"/>
        <a:ext cx="1005239" cy="551123"/>
      </dsp:txXfrm>
    </dsp:sp>
    <dsp:sp modelId="{09EDBA0C-1545-4EF4-8F3D-FC40ED46ADF0}">
      <dsp:nvSpPr>
        <dsp:cNvPr id="0" name=""/>
        <dsp:cNvSpPr/>
      </dsp:nvSpPr>
      <dsp:spPr>
        <a:xfrm>
          <a:off x="1214615" y="2015970"/>
          <a:ext cx="4273449" cy="61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Агитматериалы</a:t>
          </a:r>
        </a:p>
      </dsp:txBody>
      <dsp:txXfrm>
        <a:off x="1214615" y="2092314"/>
        <a:ext cx="4044417" cy="458065"/>
      </dsp:txXfrm>
    </dsp:sp>
    <dsp:sp modelId="{5996A242-672C-4F02-95D9-BB296572FDD0}">
      <dsp:nvSpPr>
        <dsp:cNvPr id="0" name=""/>
        <dsp:cNvSpPr/>
      </dsp:nvSpPr>
      <dsp:spPr>
        <a:xfrm>
          <a:off x="65517" y="2046264"/>
          <a:ext cx="1064869" cy="610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</a:rPr>
            <a:t>10,0</a:t>
          </a:r>
        </a:p>
      </dsp:txBody>
      <dsp:txXfrm>
        <a:off x="95332" y="2076079"/>
        <a:ext cx="1005239" cy="551123"/>
      </dsp:txXfrm>
    </dsp:sp>
    <dsp:sp modelId="{9A6A12E6-C139-46A0-A299-CF397807D08A}">
      <dsp:nvSpPr>
        <dsp:cNvPr id="0" name=""/>
        <dsp:cNvSpPr/>
      </dsp:nvSpPr>
      <dsp:spPr>
        <a:xfrm>
          <a:off x="1214615" y="2687799"/>
          <a:ext cx="4273449" cy="61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Антинаркотические мероприятия</a:t>
          </a:r>
        </a:p>
      </dsp:txBody>
      <dsp:txXfrm>
        <a:off x="1214615" y="2764143"/>
        <a:ext cx="4044417" cy="458065"/>
      </dsp:txXfrm>
    </dsp:sp>
    <dsp:sp modelId="{2C76E3FF-65F0-4A01-A18F-B65D41139898}">
      <dsp:nvSpPr>
        <dsp:cNvPr id="0" name=""/>
        <dsp:cNvSpPr/>
      </dsp:nvSpPr>
      <dsp:spPr>
        <a:xfrm>
          <a:off x="65517" y="2718092"/>
          <a:ext cx="1064869" cy="610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</a:rPr>
            <a:t>50,0</a:t>
          </a:r>
        </a:p>
      </dsp:txBody>
      <dsp:txXfrm>
        <a:off x="95332" y="2747907"/>
        <a:ext cx="1005239" cy="551123"/>
      </dsp:txXfrm>
    </dsp:sp>
    <dsp:sp modelId="{BD809BB4-5CBC-4F72-823B-362E9412F45D}">
      <dsp:nvSpPr>
        <dsp:cNvPr id="0" name=""/>
        <dsp:cNvSpPr/>
      </dsp:nvSpPr>
      <dsp:spPr>
        <a:xfrm>
          <a:off x="1214615" y="3359627"/>
          <a:ext cx="4273449" cy="610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Безопасный город</a:t>
          </a:r>
        </a:p>
      </dsp:txBody>
      <dsp:txXfrm>
        <a:off x="1214615" y="3435971"/>
        <a:ext cx="4044417" cy="458065"/>
      </dsp:txXfrm>
    </dsp:sp>
    <dsp:sp modelId="{87656CC4-D0D6-4E6B-8FDE-308C24B7B060}">
      <dsp:nvSpPr>
        <dsp:cNvPr id="0" name=""/>
        <dsp:cNvSpPr/>
      </dsp:nvSpPr>
      <dsp:spPr>
        <a:xfrm>
          <a:off x="65517" y="3360112"/>
          <a:ext cx="1064869" cy="61075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</a:rPr>
            <a:t>809,0</a:t>
          </a:r>
        </a:p>
      </dsp:txBody>
      <dsp:txXfrm>
        <a:off x="95332" y="3389927"/>
        <a:ext cx="1005239" cy="55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0.21559</cdr:x>
      <cdr:y>0.1903</cdr:y>
    </cdr:from>
    <cdr:to>
      <cdr:x>0.29015</cdr:x>
      <cdr:y>0.20826</cdr:y>
    </cdr:to>
    <cdr:cxnSp macro="">
      <cdr:nvCxnSpPr>
        <cdr:cNvPr id="7" name="Соединительная линия уступом 6">
          <a:extLst xmlns:a="http://schemas.openxmlformats.org/drawingml/2006/main">
            <a:ext uri="{FF2B5EF4-FFF2-40B4-BE49-F238E27FC236}">
              <a16:creationId xmlns:a16="http://schemas.microsoft.com/office/drawing/2014/main" id="{3B73C1F8-704E-495E-BC66-822B92951A4F}"/>
            </a:ext>
          </a:extLst>
        </cdr:cNvPr>
        <cdr:cNvCxnSpPr/>
      </cdr:nvCxnSpPr>
      <cdr:spPr>
        <a:xfrm xmlns:a="http://schemas.openxmlformats.org/drawingml/2006/main" rot="10800000">
          <a:off x="2215187" y="979181"/>
          <a:ext cx="766088" cy="92414"/>
        </a:xfrm>
        <a:prstGeom xmlns:a="http://schemas.openxmlformats.org/drawingml/2006/main" prst="bentConnector3">
          <a:avLst>
            <a:gd name="adj1" fmla="val 1282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0.12592</cdr:x>
      <cdr:y>0.3028</cdr:y>
    </cdr:from>
    <cdr:to>
      <cdr:x>0.20239</cdr:x>
      <cdr:y>0.33744</cdr:y>
    </cdr:to>
    <cdr:cxnSp macro="">
      <cdr:nvCxnSpPr>
        <cdr:cNvPr id="28" name="Соединительная линия уступом 27">
          <a:extLst xmlns:a="http://schemas.openxmlformats.org/drawingml/2006/main">
            <a:ext uri="{FF2B5EF4-FFF2-40B4-BE49-F238E27FC236}">
              <a16:creationId xmlns:a16="http://schemas.microsoft.com/office/drawing/2014/main" id="{9E90965E-3A6D-4756-A810-2519A4E53518}"/>
            </a:ext>
          </a:extLst>
        </cdr:cNvPr>
        <cdr:cNvCxnSpPr/>
      </cdr:nvCxnSpPr>
      <cdr:spPr>
        <a:xfrm xmlns:a="http://schemas.openxmlformats.org/drawingml/2006/main" rot="10800000" flipV="1">
          <a:off x="1293814" y="1558074"/>
          <a:ext cx="785713" cy="178241"/>
        </a:xfrm>
        <a:prstGeom xmlns:a="http://schemas.openxmlformats.org/drawingml/2006/main" prst="bentConnector3">
          <a:avLst>
            <a:gd name="adj1" fmla="val 10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0.31287</cdr:x>
      <cdr:y>0.18205</cdr:y>
    </cdr:from>
    <cdr:to>
      <cdr:x>0.37109</cdr:x>
      <cdr:y>0.21028</cdr:y>
    </cdr:to>
    <cdr:cxnSp macro="">
      <cdr:nvCxnSpPr>
        <cdr:cNvPr id="4" name="Соединительная линия уступом 3">
          <a:extLst xmlns:a="http://schemas.openxmlformats.org/drawingml/2006/main">
            <a:ext uri="{FF2B5EF4-FFF2-40B4-BE49-F238E27FC236}">
              <a16:creationId xmlns:a16="http://schemas.microsoft.com/office/drawing/2014/main" id="{335E319A-3D7D-4D85-847F-B9AA8AF4B4D0}"/>
            </a:ext>
          </a:extLst>
        </cdr:cNvPr>
        <cdr:cNvCxnSpPr/>
      </cdr:nvCxnSpPr>
      <cdr:spPr>
        <a:xfrm xmlns:a="http://schemas.openxmlformats.org/drawingml/2006/main" flipV="1">
          <a:off x="3214713" y="936717"/>
          <a:ext cx="598205" cy="145278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0.09479</cdr:x>
      <cdr:y>0.27887</cdr:y>
    </cdr:from>
    <cdr:to>
      <cdr:x>0.12733</cdr:x>
      <cdr:y>0.37759</cdr:y>
    </cdr:to>
    <cdr:cxnSp macro="">
      <cdr:nvCxnSpPr>
        <cdr:cNvPr id="3" name="Соединительная линия уступом 2">
          <a:extLst xmlns:a="http://schemas.openxmlformats.org/drawingml/2006/main">
            <a:ext uri="{FF2B5EF4-FFF2-40B4-BE49-F238E27FC236}">
              <a16:creationId xmlns:a16="http://schemas.microsoft.com/office/drawing/2014/main" id="{32370BBD-D52C-40BE-B430-0D55D5669E29}"/>
            </a:ext>
          </a:extLst>
        </cdr:cNvPr>
        <cdr:cNvCxnSpPr/>
      </cdr:nvCxnSpPr>
      <cdr:spPr>
        <a:xfrm xmlns:a="http://schemas.openxmlformats.org/drawingml/2006/main" rot="16200000" flipV="1">
          <a:off x="883523" y="1506340"/>
          <a:ext cx="503065" cy="332570"/>
        </a:xfrm>
        <a:prstGeom xmlns:a="http://schemas.openxmlformats.org/drawingml/2006/main" prst="bentConnector3">
          <a:avLst>
            <a:gd name="adj1" fmla="val -14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0.21443</cdr:x>
      <cdr:y>0.43795</cdr:y>
    </cdr:from>
    <cdr:to>
      <cdr:x>0.40758</cdr:x>
      <cdr:y>0.64934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91522" y="2231756"/>
          <a:ext cx="1974078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/>
            <a:t>Неналоговые доходы, </a:t>
          </a:r>
        </a:p>
        <a:p xmlns:a="http://schemas.openxmlformats.org/drawingml/2006/main">
          <a:pPr algn="ctr"/>
          <a:r>
            <a:rPr lang="ru-RU" sz="2400" b="1" dirty="0"/>
            <a:t>37,6</a:t>
          </a:r>
          <a:r>
            <a:rPr lang="ru-RU" sz="2000" b="1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4E62-3D01-4A96-8765-0E241D79CA6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74A8-CFF6-4CAC-A550-F337B7129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74A8-CFF6-4CAC-A550-F337B71297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1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74A8-CFF6-4CAC-A550-F337B71297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1"/>
            <a:ext cx="9144000" cy="735806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13">
                <a:cs typeface="Arial" charset="0"/>
              </a:rPr>
              <a:t>       </a:t>
            </a:r>
            <a:endParaRPr lang="ru-RU" altLang="ru-RU" sz="18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74688" cy="5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0"/>
            <a:ext cx="7704856" cy="735546"/>
          </a:xfrm>
        </p:spPr>
        <p:txBody>
          <a:bodyPr/>
          <a:lstStyle>
            <a:lvl1pPr algn="ctr">
              <a:defRPr sz="27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13065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fld id="{FC0EC93E-D858-43D0-ABD5-5D649E3DC54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1" y="4767264"/>
            <a:ext cx="302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4767264"/>
            <a:ext cx="1054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3548A4D8-74EC-4C32-8B87-B83948CE1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862"/>
            <a:ext cx="9176048" cy="68820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5738" y="621506"/>
            <a:ext cx="7620000" cy="4351946"/>
          </a:xfrm>
        </p:spPr>
        <p:txBody>
          <a:bodyPr>
            <a:normAutofit/>
          </a:bodyPr>
          <a:lstStyle/>
          <a:p>
            <a:pPr marL="85725" indent="0" algn="ctr">
              <a:buNone/>
            </a:pPr>
            <a:r>
              <a:rPr lang="ru-RU" sz="4050" b="1" dirty="0">
                <a:solidFill>
                  <a:schemeClr val="bg1"/>
                </a:solidFill>
              </a:rPr>
              <a:t>О проекте бюджета </a:t>
            </a:r>
          </a:p>
          <a:p>
            <a:pPr marL="85725" indent="0" algn="ctr">
              <a:buNone/>
            </a:pPr>
            <a:r>
              <a:rPr lang="ru-RU" sz="4050" b="1" dirty="0">
                <a:solidFill>
                  <a:schemeClr val="bg1"/>
                </a:solidFill>
              </a:rPr>
              <a:t>Чебоксарского района </a:t>
            </a:r>
          </a:p>
          <a:p>
            <a:pPr marL="85725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на 2020 год и на плановый период 2021 и 2022 годов</a:t>
            </a:r>
          </a:p>
          <a:p>
            <a:pPr marL="85725" indent="0"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5535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5402" y="85726"/>
            <a:ext cx="785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Указ Главы Чувашской Республики от 26.09.2019 № 118 «О дополнительных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мерах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по повышению качества жизни населения Чувашской Республики»   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09343"/>
              </p:ext>
            </p:extLst>
          </p:nvPr>
        </p:nvGraphicFramePr>
        <p:xfrm>
          <a:off x="544287" y="1057277"/>
          <a:ext cx="8142515" cy="3924820"/>
        </p:xfrm>
        <a:graphic>
          <a:graphicData uri="http://schemas.openxmlformats.org/drawingml/2006/table">
            <a:tbl>
              <a:tblPr>
                <a:effectLst>
                  <a:outerShdw blurRad="419100" dist="177800" dir="3420000" sx="99000" sy="99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055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38">
                <a:tc>
                  <a:txBody>
                    <a:bodyPr/>
                    <a:lstStyle/>
                    <a:p>
                      <a:pPr marL="180000"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учреждений в сфере физической культуры и спорта (в части проведения капитального и текущего ремонта зданий муниципальных учреждений физической культуры и спорта)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10 564.8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3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детских школ искусств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9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учреждений культурно-досугового типа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14 600.0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73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библиотек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10 200.0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образовательных организаций (в части проведения капитального ремонта зданий муниципальных образовательных организаций)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669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архивов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укрепление материально-технической базы муниципальных образовательных организаций (в части проведения капитального ремонта зданий муниципальных общеобразовательных организаций, имеющих износ 50 процентов и выше)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14 179.2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180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 строительство (реконструкцию) объектов спортивной инфраструктуры муниципальных образований (строительство футбольного поля)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29 760.0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marL="180000"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7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104 374.0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A6D1EC35-75F3-453B-943D-01BC9430F51E}"/>
              </a:ext>
            </a:extLst>
          </p:cNvPr>
          <p:cNvSpPr/>
          <p:nvPr/>
        </p:nvSpPr>
        <p:spPr>
          <a:xfrm>
            <a:off x="4381032" y="1373548"/>
            <a:ext cx="1975237" cy="18734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Культура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</a:rPr>
              <a:t>121,3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25B4441-8C2D-4393-BA69-C09EA457372C}"/>
              </a:ext>
            </a:extLst>
          </p:cNvPr>
          <p:cNvSpPr/>
          <p:nvPr/>
        </p:nvSpPr>
        <p:spPr>
          <a:xfrm>
            <a:off x="689772" y="1078997"/>
            <a:ext cx="2894611" cy="274188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Образование 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</a:rPr>
              <a:t>731,0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A77596D-3680-4379-A2E4-143B98F73F88}"/>
              </a:ext>
            </a:extLst>
          </p:cNvPr>
          <p:cNvSpPr/>
          <p:nvPr/>
        </p:nvSpPr>
        <p:spPr>
          <a:xfrm>
            <a:off x="6946822" y="1453387"/>
            <a:ext cx="1533401" cy="141927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Спорт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</a:rPr>
              <a:t>44,3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BA2EB4-49C4-42B2-9E36-D936B6AF403B}"/>
              </a:ext>
            </a:extLst>
          </p:cNvPr>
          <p:cNvSpPr/>
          <p:nvPr/>
        </p:nvSpPr>
        <p:spPr>
          <a:xfrm>
            <a:off x="1300348" y="200725"/>
            <a:ext cx="71430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Социально-культурная сфера, </a:t>
            </a:r>
            <a:r>
              <a:rPr lang="ru-RU" sz="2700" dirty="0" err="1">
                <a:solidFill>
                  <a:schemeClr val="bg1"/>
                </a:solidFill>
              </a:rPr>
              <a:t>млн.руб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  <a:endParaRPr lang="ru-RU" sz="1013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C074B8-0758-4AA4-AC8E-91D28A93F9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93" y="3640572"/>
            <a:ext cx="1619974" cy="11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0C0B58-CCBE-49D2-9E0C-1DDAACC524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9" y="3386691"/>
            <a:ext cx="1619974" cy="111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627FA3-4397-41D6-9E45-5A10945ED1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" y="3866072"/>
            <a:ext cx="1671638" cy="108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00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уга 1"/>
          <p:cNvSpPr/>
          <p:nvPr/>
        </p:nvSpPr>
        <p:spPr>
          <a:xfrm rot="2341633">
            <a:off x="-3475269" y="610592"/>
            <a:ext cx="4821587" cy="4604601"/>
          </a:xfrm>
          <a:prstGeom prst="arc">
            <a:avLst>
              <a:gd name="adj1" fmla="val 15620620"/>
              <a:gd name="adj2" fmla="val 12478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3247" y="863454"/>
            <a:ext cx="7407446" cy="608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solidFill>
                  <a:schemeClr val="tx1"/>
                </a:solidFill>
              </a:rPr>
              <a:t>    </a:t>
            </a:r>
            <a:r>
              <a:rPr lang="ru-RU" sz="1800" b="1" dirty="0">
                <a:solidFill>
                  <a:schemeClr val="tx1"/>
                </a:solidFill>
              </a:rPr>
              <a:t>Содержание органов власти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600" y="751593"/>
            <a:ext cx="855134" cy="85513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37,4</a:t>
            </a:r>
            <a:r>
              <a:rPr lang="ru-RU" sz="1013" dirty="0"/>
              <a:t> </a:t>
            </a:r>
            <a:r>
              <a:rPr lang="ru-RU" sz="900" dirty="0" err="1"/>
              <a:t>млн.руб</a:t>
            </a:r>
            <a:endParaRPr lang="ru-RU" sz="1013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6919" y="1648485"/>
            <a:ext cx="6783775" cy="608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</a:rPr>
              <a:t>Развитие сети многофункционального центра предоставления государственных и муниципальных услуг</a:t>
            </a:r>
          </a:p>
        </p:txBody>
      </p:sp>
      <p:sp>
        <p:nvSpPr>
          <p:cNvPr id="4" name="Овал 3"/>
          <p:cNvSpPr/>
          <p:nvPr/>
        </p:nvSpPr>
        <p:spPr>
          <a:xfrm>
            <a:off x="684538" y="1525068"/>
            <a:ext cx="855134" cy="85513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4,0</a:t>
            </a:r>
          </a:p>
          <a:p>
            <a:pPr algn="ctr"/>
            <a:r>
              <a:rPr lang="ru-RU" sz="900" dirty="0" err="1"/>
              <a:t>млн.руб</a:t>
            </a:r>
            <a:endParaRPr lang="ru-RU" sz="9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39670" y="2544449"/>
            <a:ext cx="6681023" cy="608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solidFill>
                  <a:schemeClr val="tx1"/>
                </a:solidFill>
              </a:rPr>
              <a:t>    </a:t>
            </a:r>
            <a:r>
              <a:rPr lang="ru-RU" sz="1800" b="1" dirty="0">
                <a:solidFill>
                  <a:schemeClr val="tx1"/>
                </a:solidFill>
              </a:rPr>
              <a:t>Проведение выборов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39672" y="3440412"/>
            <a:ext cx="6681023" cy="608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solidFill>
                  <a:schemeClr val="tx1"/>
                </a:solidFill>
              </a:rPr>
              <a:t>    </a:t>
            </a:r>
            <a:r>
              <a:rPr lang="ru-RU" sz="1800" b="1" dirty="0">
                <a:solidFill>
                  <a:schemeClr val="tx1"/>
                </a:solidFill>
              </a:rPr>
              <a:t>Содержание МБУ «Центр финансово-ресурсного обеспечения»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56734" y="4213887"/>
            <a:ext cx="7263959" cy="608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b="1" dirty="0">
                <a:solidFill>
                  <a:schemeClr val="tx1"/>
                </a:solidFill>
              </a:rPr>
              <a:t>       </a:t>
            </a:r>
            <a:r>
              <a:rPr lang="ru-RU" sz="1800" b="1" dirty="0">
                <a:solidFill>
                  <a:schemeClr val="tx1"/>
                </a:solidFill>
              </a:rPr>
              <a:t>Резервный фонд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9957" y="2421031"/>
            <a:ext cx="855134" cy="85513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1,1</a:t>
            </a:r>
          </a:p>
          <a:p>
            <a:pPr algn="ctr"/>
            <a:r>
              <a:rPr lang="ru-RU" sz="900" dirty="0" err="1"/>
              <a:t>млн.руб</a:t>
            </a:r>
            <a:endParaRPr lang="ru-RU" sz="900" dirty="0"/>
          </a:p>
          <a:p>
            <a:pPr algn="ctr"/>
            <a:endParaRPr lang="ru-RU" sz="1013" dirty="0"/>
          </a:p>
        </p:txBody>
      </p:sp>
      <p:sp>
        <p:nvSpPr>
          <p:cNvPr id="6" name="Овал 5"/>
          <p:cNvSpPr/>
          <p:nvPr/>
        </p:nvSpPr>
        <p:spPr>
          <a:xfrm>
            <a:off x="829957" y="3316994"/>
            <a:ext cx="855134" cy="85513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15,4</a:t>
            </a:r>
          </a:p>
          <a:p>
            <a:pPr algn="ctr"/>
            <a:r>
              <a:rPr lang="ru-RU" sz="900" dirty="0" err="1"/>
              <a:t>млн.руб</a:t>
            </a:r>
            <a:endParaRPr lang="ru-RU" sz="900" dirty="0"/>
          </a:p>
          <a:p>
            <a:pPr algn="ctr"/>
            <a:endParaRPr lang="ru-RU" sz="1013" dirty="0"/>
          </a:p>
        </p:txBody>
      </p:sp>
      <p:sp>
        <p:nvSpPr>
          <p:cNvPr id="7" name="Овал 6"/>
          <p:cNvSpPr/>
          <p:nvPr/>
        </p:nvSpPr>
        <p:spPr>
          <a:xfrm>
            <a:off x="256971" y="4090469"/>
            <a:ext cx="855134" cy="85513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0,5</a:t>
            </a:r>
          </a:p>
          <a:p>
            <a:pPr algn="ctr"/>
            <a:r>
              <a:rPr lang="ru-RU" sz="900" dirty="0" err="1"/>
              <a:t>млн.руб</a:t>
            </a:r>
            <a:endParaRPr lang="ru-RU" sz="900" dirty="0"/>
          </a:p>
          <a:p>
            <a:pPr algn="ctr"/>
            <a:endParaRPr lang="ru-RU" sz="1013" dirty="0"/>
          </a:p>
        </p:txBody>
      </p:sp>
      <p:sp>
        <p:nvSpPr>
          <p:cNvPr id="14" name="TextBox 13"/>
          <p:cNvSpPr txBox="1"/>
          <p:nvPr/>
        </p:nvSpPr>
        <p:spPr>
          <a:xfrm>
            <a:off x="1112105" y="198618"/>
            <a:ext cx="76130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u="sng" dirty="0">
                <a:solidFill>
                  <a:schemeClr val="bg1"/>
                </a:solidFill>
              </a:rPr>
              <a:t>Общегосударственные вопросы </a:t>
            </a:r>
            <a:r>
              <a:rPr lang="ru-RU" sz="2700" u="sng" dirty="0">
                <a:solidFill>
                  <a:schemeClr val="bg1"/>
                </a:solidFill>
              </a:rPr>
              <a:t>(61,4 </a:t>
            </a:r>
            <a:r>
              <a:rPr lang="ru-RU" sz="2700" u="sng" dirty="0" err="1">
                <a:solidFill>
                  <a:schemeClr val="bg1"/>
                </a:solidFill>
              </a:rPr>
              <a:t>млн.руб</a:t>
            </a:r>
            <a:r>
              <a:rPr lang="ru-RU" sz="2700" u="sng" dirty="0">
                <a:solidFill>
                  <a:schemeClr val="bg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87469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477" y="0"/>
            <a:ext cx="721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Национальная безопасность 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правоохранительная деятельность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8794655"/>
              </p:ext>
            </p:extLst>
          </p:nvPr>
        </p:nvGraphicFramePr>
        <p:xfrm>
          <a:off x="302821" y="1016000"/>
          <a:ext cx="5637811" cy="397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6047509" y="1064107"/>
            <a:ext cx="2613891" cy="3736493"/>
            <a:chOff x="0" y="896417"/>
            <a:chExt cx="2411306" cy="81433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896417"/>
              <a:ext cx="2411306" cy="8143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9753" y="936170"/>
              <a:ext cx="2331800" cy="7348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58" tIns="58579" rIns="117158" bIns="58579" numCol="1" spcCol="1270" anchor="ctr" anchorCtr="0">
              <a:noAutofit/>
            </a:bodyPr>
            <a:lstStyle/>
            <a:p>
              <a:pPr algn="ctr" defTabSz="13668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75" dirty="0"/>
                <a:t>Безопасность населения </a:t>
              </a:r>
            </a:p>
            <a:p>
              <a:pPr algn="ctr" defTabSz="1366838">
                <a:spcBef>
                  <a:spcPct val="0"/>
                </a:spcBef>
              </a:pPr>
              <a:r>
                <a:rPr lang="ru-RU" sz="3075" b="1" dirty="0">
                  <a:solidFill>
                    <a:schemeClr val="bg1"/>
                  </a:solidFill>
                </a:rPr>
                <a:t>2,72 </a:t>
              </a:r>
            </a:p>
            <a:p>
              <a:pPr algn="ctr" defTabSz="1366838">
                <a:spcBef>
                  <a:spcPct val="0"/>
                </a:spcBef>
              </a:pPr>
              <a:r>
                <a:rPr lang="ru-RU" sz="3075" b="1" dirty="0">
                  <a:solidFill>
                    <a:schemeClr val="bg1"/>
                  </a:solidFill>
                </a:rPr>
                <a:t>млн. 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30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1" y="1203280"/>
            <a:ext cx="1911247" cy="143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1192463"/>
            <a:ext cx="2078831" cy="143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194463"/>
            <a:ext cx="2135981" cy="1414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3414" y="2795589"/>
            <a:ext cx="1962680" cy="1886478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tx1"/>
                </a:solidFill>
              </a:rPr>
              <a:t>Регулирование численности безнадзорных животны</a:t>
            </a:r>
            <a:r>
              <a:rPr lang="ru-RU" sz="1500" dirty="0">
                <a:solidFill>
                  <a:schemeClr val="tx1"/>
                </a:solidFill>
              </a:rPr>
              <a:t>х – </a:t>
            </a:r>
          </a:p>
          <a:p>
            <a:pPr algn="ctr"/>
            <a:r>
              <a:rPr lang="ru-RU" sz="2100" b="1" u="sng" dirty="0">
                <a:solidFill>
                  <a:srgbClr val="FF0000"/>
                </a:solidFill>
              </a:rPr>
              <a:t>0,7</a:t>
            </a:r>
            <a:r>
              <a:rPr lang="ru-RU" sz="1800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800" u="sng" dirty="0" err="1">
                <a:solidFill>
                  <a:srgbClr val="FF0000"/>
                </a:solidFill>
              </a:rPr>
              <a:t>млн.руб</a:t>
            </a:r>
            <a:r>
              <a:rPr lang="ru-RU" sz="18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16059" y="2795589"/>
            <a:ext cx="1390652" cy="1886478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</a:rPr>
              <a:t>Дорожное хозяйство -</a:t>
            </a:r>
            <a:r>
              <a:rPr lang="ru-RU" sz="2100" b="1" u="sng" dirty="0">
                <a:solidFill>
                  <a:srgbClr val="FF0000"/>
                </a:solidFill>
              </a:rPr>
              <a:t>107,6</a:t>
            </a:r>
            <a:r>
              <a:rPr lang="ru-RU" sz="1800" u="sng" dirty="0">
                <a:solidFill>
                  <a:srgbClr val="FF0000"/>
                </a:solidFill>
              </a:rPr>
              <a:t> </a:t>
            </a:r>
            <a:r>
              <a:rPr lang="ru-RU" sz="1800" u="sng" dirty="0" err="1">
                <a:solidFill>
                  <a:srgbClr val="FF0000"/>
                </a:solidFill>
              </a:rPr>
              <a:t>млн.руб</a:t>
            </a:r>
            <a:r>
              <a:rPr lang="ru-RU" sz="15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76634" y="2795589"/>
            <a:ext cx="1917173" cy="1886478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tx1"/>
                </a:solidFill>
              </a:rPr>
              <a:t>Землеустроительные (кадастровые) работы –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100" b="1" u="sng" dirty="0">
                <a:solidFill>
                  <a:srgbClr val="FF0000"/>
                </a:solidFill>
              </a:rPr>
              <a:t>1,2</a:t>
            </a:r>
            <a:r>
              <a:rPr lang="ru-RU" sz="1800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800" u="sng" dirty="0" err="1">
                <a:solidFill>
                  <a:srgbClr val="FF0000"/>
                </a:solidFill>
              </a:rPr>
              <a:t>млн.руб</a:t>
            </a:r>
            <a:r>
              <a:rPr lang="ru-RU" sz="18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2372" y="164239"/>
            <a:ext cx="65709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u="sng" dirty="0">
                <a:solidFill>
                  <a:schemeClr val="bg1"/>
                </a:solidFill>
              </a:rPr>
              <a:t>Национальная экономика </a:t>
            </a:r>
            <a:r>
              <a:rPr lang="ru-RU" sz="2700" dirty="0">
                <a:solidFill>
                  <a:schemeClr val="bg1"/>
                </a:solidFill>
              </a:rPr>
              <a:t>(109,8 </a:t>
            </a:r>
            <a:r>
              <a:rPr lang="ru-RU" sz="2700" dirty="0" err="1">
                <a:solidFill>
                  <a:schemeClr val="bg1"/>
                </a:solidFill>
              </a:rPr>
              <a:t>млн.руб</a:t>
            </a:r>
            <a:r>
              <a:rPr lang="ru-RU" sz="2700" dirty="0">
                <a:solidFill>
                  <a:schemeClr val="bg1"/>
                </a:solidFill>
              </a:rPr>
              <a:t>.)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897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39" y="160034"/>
            <a:ext cx="65573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endParaRPr lang="ru-RU" sz="18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04399"/>
              </p:ext>
            </p:extLst>
          </p:nvPr>
        </p:nvGraphicFramePr>
        <p:xfrm>
          <a:off x="544287" y="1057276"/>
          <a:ext cx="8142515" cy="3867668"/>
        </p:xfrm>
        <a:graphic>
          <a:graphicData uri="http://schemas.openxmlformats.org/drawingml/2006/table">
            <a:tbl>
              <a:tblPr>
                <a:effectLst>
                  <a:outerShdw blurRad="419100" dist="177800" dir="3420000" sx="99000" sy="99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49">
                <a:tc>
                  <a:txBody>
                    <a:bodyPr/>
                    <a:lstStyle/>
                    <a:p>
                      <a:pPr marL="87313" indent="0" algn="l" fontAlgn="ctr">
                        <a:tabLst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76">
                <a:tc>
                  <a:txBody>
                    <a:bodyPr/>
                    <a:lstStyle/>
                    <a:p>
                      <a:pPr marL="180000"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76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многодетных семей с детьми пять и более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1 333,7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2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 водоснабжения в д.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Крикакасы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Вурман-Сюктерского сельского поселения, д. Янгильдино Кшаушского сельского поселения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15 239,9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7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комфортная городская среда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18 675,1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4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блочно-модульной котельной в д. Хыркасы Вурман-Сюктерского сельского поселения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газоснабжения в населенных пунктах сельских поселений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636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на строительство объектов инженерной инфраструктуры для земельных участков, </a:t>
                      </a:r>
                    </a:p>
                    <a:p>
                      <a:pPr marL="180000"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предоставленных многодетным семьям для целей жилищного строительства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объектов электрификации в населенных пунктах сельских поселений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756"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042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7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49 048,1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11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37373" y="151128"/>
            <a:ext cx="406925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СОЦИАЛЬНАЯ ПОЛИТИКА</a:t>
            </a:r>
          </a:p>
          <a:p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51537"/>
              </p:ext>
            </p:extLst>
          </p:nvPr>
        </p:nvGraphicFramePr>
        <p:xfrm>
          <a:off x="545401" y="1058401"/>
          <a:ext cx="8153400" cy="3919603"/>
        </p:xfrm>
        <a:graphic>
          <a:graphicData uri="http://schemas.openxmlformats.org/drawingml/2006/table">
            <a:tbl>
              <a:tblPr>
                <a:effectLst>
                  <a:outerShdw blurRad="419100" dist="177800" dir="3420000" sx="99000" sy="99000" algn="ctr" rotWithShape="0">
                    <a:srgbClr val="00000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685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62">
                <a:tc>
                  <a:txBody>
                    <a:bodyPr/>
                    <a:lstStyle/>
                    <a:p>
                      <a:pPr marL="180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58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семей, молодых специалистов и граждан, проживающих на селе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18 475,7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just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33">
                <a:tc>
                  <a:txBody>
                    <a:bodyPr/>
                    <a:lstStyle/>
                    <a:p>
                      <a:pPr marL="180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детей-сирот, и детей, оставшихся без попечения родителей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13 183,2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9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оказание социальной поддержки отдельным категориям граждан по оплате жилищно-коммунальных услуг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10 271,3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64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выплату доплаты к пенсии за выслугу лет муниципальных служащим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6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единовременного пособия при всех формах устройства детей, лишенных родительского попечения, в семью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единовременного денежного пособия гражданам, усыновившим (удочерившим) ребенка (детей)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861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6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выплату компенсации платы, взимаемой с родителей за присмотр и уход за детьми в дошкольных образовательных учреждениях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12"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296"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7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000" algn="just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44 237,3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2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54591" y="2247514"/>
            <a:ext cx="1860352" cy="771287"/>
          </a:xfrm>
          <a:prstGeom prst="round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4590" y="1275462"/>
            <a:ext cx="1860352" cy="705026"/>
          </a:xfrm>
          <a:prstGeom prst="round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4589" y="3446062"/>
            <a:ext cx="1860353" cy="752059"/>
          </a:xfrm>
          <a:prstGeom prst="round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</a:rPr>
              <a:t>Дефицит (Профицит)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4451" y="3446063"/>
            <a:ext cx="3009959" cy="752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4451" y="2247514"/>
            <a:ext cx="3009959" cy="771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1 183,7 млн.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4451" y="1275462"/>
            <a:ext cx="3009959" cy="705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1 183,7 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8426" y="117172"/>
            <a:ext cx="44975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Проект бюджета на 2020 год</a:t>
            </a:r>
            <a:endParaRPr lang="ru-RU" sz="2700" dirty="0">
              <a:solidFill>
                <a:schemeClr val="bg1"/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07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19157" y="2092018"/>
            <a:ext cx="1588028" cy="14292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>
                <a:solidFill>
                  <a:schemeClr val="tx1"/>
                </a:solidFill>
              </a:rPr>
              <a:t>Основы разработки проекта бюджета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87486" y="1226383"/>
            <a:ext cx="4920343" cy="60829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Требования Бюджетного кодекса                                      Российской Федерации</a:t>
            </a:r>
          </a:p>
        </p:txBody>
      </p:sp>
      <p:cxnSp>
        <p:nvCxnSpPr>
          <p:cNvPr id="13" name="Прямая соединительная линия 12"/>
          <p:cNvCxnSpPr>
            <a:stCxn id="10" idx="3"/>
          </p:cNvCxnSpPr>
          <p:nvPr/>
        </p:nvCxnSpPr>
        <p:spPr>
          <a:xfrm>
            <a:off x="2107184" y="2806652"/>
            <a:ext cx="516273" cy="1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3287486" y="1993387"/>
            <a:ext cx="4920343" cy="60829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Изменения в нормативные акты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Российской Федерации и Чувашской Республики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87485" y="2806652"/>
            <a:ext cx="4920343" cy="65500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Показатели прогноза социально-экономического развития Чебоксарского района на 2020-2022 годы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87485" y="3680773"/>
            <a:ext cx="4920343" cy="75285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Закон Чувашской Республики о республиканском бюджете на 2020 год и плановый период 2021 и 2022 годов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12571" y="1543318"/>
            <a:ext cx="21772" cy="2526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23457" y="2251506"/>
            <a:ext cx="633465" cy="2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34343" y="3112055"/>
            <a:ext cx="653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612572" y="1538897"/>
            <a:ext cx="645605" cy="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634343" y="4062255"/>
            <a:ext cx="622579" cy="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06267" y="96140"/>
            <a:ext cx="7992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Основы разработки проекта бюджета Чебоксарского района             на 2020 год и на плановый период 2021 и 2022 годов </a:t>
            </a:r>
          </a:p>
        </p:txBody>
      </p:sp>
    </p:spTree>
    <p:extLst>
      <p:ext uri="{BB962C8B-B14F-4D97-AF65-F5344CB8AC3E}">
        <p14:creationId xmlns:p14="http://schemas.microsoft.com/office/powerpoint/2010/main" val="83328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2977479"/>
              </p:ext>
            </p:extLst>
          </p:nvPr>
        </p:nvGraphicFramePr>
        <p:xfrm>
          <a:off x="826806" y="1033445"/>
          <a:ext cx="7588665" cy="388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4454" y="76911"/>
            <a:ext cx="7530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Основные параметры бюджета Чебоксарского района                       на 2020 год и на плановый период 2021 и 2022 годов, </a:t>
            </a:r>
            <a:r>
              <a:rPr lang="ru-RU" sz="2100" dirty="0" err="1">
                <a:solidFill>
                  <a:schemeClr val="bg1"/>
                </a:solidFill>
              </a:rPr>
              <a:t>млн.руб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3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535503" y="1406900"/>
            <a:ext cx="4295955" cy="3213454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noFill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68383" y="1494527"/>
            <a:ext cx="3370772" cy="320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>
                <a:solidFill>
                  <a:schemeClr val="tx1"/>
                </a:solidFill>
              </a:rPr>
              <a:t>Налоговый кодекс РФ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72696" y="2022894"/>
            <a:ext cx="3385868" cy="320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>
                <a:solidFill>
                  <a:schemeClr val="tx1"/>
                </a:solidFill>
              </a:rPr>
              <a:t>Бюджетный кодекс 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79166" y="2587924"/>
            <a:ext cx="3385868" cy="705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>
                <a:solidFill>
                  <a:schemeClr val="tx1"/>
                </a:solidFill>
              </a:rPr>
              <a:t>Проект закона Чувашской Республики о республиканском бюджете на 2020 год и на плановый период 2021 и 2022 годов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83480" y="3588589"/>
            <a:ext cx="3385868" cy="705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>
                <a:solidFill>
                  <a:schemeClr val="tx1"/>
                </a:solidFill>
              </a:rPr>
              <a:t>Прогнозный план приватизации муниципального имущества на 2020-2022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75349" y="3832325"/>
            <a:ext cx="1327067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b="1" dirty="0"/>
              <a:t>Основы                                    формирования                                     доходов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1133" y="128187"/>
            <a:ext cx="772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Основы формирования доходов бюджета </a:t>
            </a:r>
          </a:p>
          <a:p>
            <a:pPr algn="ctr"/>
            <a:r>
              <a:rPr lang="ru-RU" sz="2100" dirty="0">
                <a:solidFill>
                  <a:schemeClr val="bg1"/>
                </a:solidFill>
              </a:rPr>
              <a:t>Чебоксарского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01155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Соединительная линия уступом 7"/>
          <p:cNvCxnSpPr/>
          <p:nvPr/>
        </p:nvCxnSpPr>
        <p:spPr>
          <a:xfrm flipV="1">
            <a:off x="3230310" y="1756162"/>
            <a:ext cx="448654" cy="108959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2740" y="103617"/>
            <a:ext cx="7276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Структура собственных доходов бюджета, </a:t>
            </a:r>
            <a:r>
              <a:rPr lang="ru-RU" sz="2400" dirty="0" err="1">
                <a:solidFill>
                  <a:schemeClr val="bg1"/>
                </a:solidFill>
              </a:rPr>
              <a:t>млн.руб</a:t>
            </a:r>
            <a:r>
              <a:rPr lang="ru-RU" sz="2400" dirty="0">
                <a:solidFill>
                  <a:schemeClr val="bg1"/>
                </a:solidFill>
              </a:rPr>
              <a:t>., %</a:t>
            </a:r>
          </a:p>
          <a:p>
            <a:endParaRPr lang="ru-RU" sz="18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195688"/>
              </p:ext>
            </p:extLst>
          </p:nvPr>
        </p:nvGraphicFramePr>
        <p:xfrm>
          <a:off x="783578" y="972251"/>
          <a:ext cx="7706090" cy="385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5097" y="2838276"/>
            <a:ext cx="110472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/>
              <a:t>Налоговые</a:t>
            </a:r>
          </a:p>
          <a:p>
            <a:pPr algn="ctr"/>
            <a:r>
              <a:rPr lang="ru-RU" sz="1500" b="1" dirty="0"/>
              <a:t>доходы,</a:t>
            </a:r>
          </a:p>
          <a:p>
            <a:pPr>
              <a:lnSpc>
                <a:spcPct val="150000"/>
              </a:lnSpc>
            </a:pPr>
            <a:r>
              <a:rPr lang="ru-RU" sz="1800" b="1" dirty="0"/>
              <a:t>    341,8</a:t>
            </a:r>
          </a:p>
        </p:txBody>
      </p:sp>
    </p:spTree>
    <p:extLst>
      <p:ext uri="{BB962C8B-B14F-4D97-AF65-F5344CB8AC3E}">
        <p14:creationId xmlns:p14="http://schemas.microsoft.com/office/powerpoint/2010/main" val="269194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622" y="145442"/>
            <a:ext cx="7276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Структура собственных доходов бюджета, </a:t>
            </a:r>
            <a:r>
              <a:rPr lang="ru-RU" sz="2400" dirty="0" err="1">
                <a:solidFill>
                  <a:schemeClr val="bg1"/>
                </a:solidFill>
              </a:rPr>
              <a:t>млн.руб</a:t>
            </a:r>
            <a:r>
              <a:rPr lang="ru-RU" sz="2400" dirty="0">
                <a:solidFill>
                  <a:schemeClr val="bg1"/>
                </a:solidFill>
              </a:rPr>
              <a:t>., %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26397"/>
              </p:ext>
            </p:extLst>
          </p:nvPr>
        </p:nvGraphicFramePr>
        <p:xfrm>
          <a:off x="800100" y="1014413"/>
          <a:ext cx="7665244" cy="382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51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66347" y="1501962"/>
            <a:ext cx="2973315" cy="279372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Безвозмездные</a:t>
            </a:r>
          </a:p>
          <a:p>
            <a:pPr algn="ctr"/>
            <a:r>
              <a:rPr lang="ru-RU" sz="2100" b="1" dirty="0"/>
              <a:t>поступления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866,7</a:t>
            </a:r>
          </a:p>
          <a:p>
            <a:pPr algn="ctr"/>
            <a:r>
              <a:rPr lang="ru-RU" sz="1013" dirty="0" err="1"/>
              <a:t>млн.руб</a:t>
            </a:r>
            <a:r>
              <a:rPr lang="ru-RU" sz="1013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586525" y="3498347"/>
            <a:ext cx="1978286" cy="131992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chemeClr val="tx1"/>
                </a:solidFill>
              </a:rPr>
              <a:t>Иные</a:t>
            </a:r>
          </a:p>
          <a:p>
            <a:pPr algn="ctr"/>
            <a:r>
              <a:rPr lang="ru-RU" sz="1013" b="1" dirty="0">
                <a:solidFill>
                  <a:schemeClr val="tx1"/>
                </a:solidFill>
              </a:rPr>
              <a:t>межбюджетные</a:t>
            </a:r>
          </a:p>
          <a:p>
            <a:pPr algn="ctr"/>
            <a:r>
              <a:rPr lang="ru-RU" sz="1013" b="1" dirty="0">
                <a:solidFill>
                  <a:schemeClr val="tx1"/>
                </a:solidFill>
              </a:rPr>
              <a:t>трансферты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</a:rPr>
              <a:t>16,7</a:t>
            </a:r>
          </a:p>
          <a:p>
            <a:pPr algn="ctr"/>
            <a:r>
              <a:rPr lang="ru-RU" sz="1013" dirty="0" err="1"/>
              <a:t>млн.руб</a:t>
            </a:r>
            <a:r>
              <a:rPr lang="ru-RU" sz="1013" dirty="0"/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704" y="1128124"/>
            <a:ext cx="2072802" cy="12869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Субвенции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</a:rPr>
              <a:t>590,4</a:t>
            </a:r>
          </a:p>
          <a:p>
            <a:pPr algn="ctr"/>
            <a:r>
              <a:rPr lang="ru-RU" sz="1013" dirty="0" err="1"/>
              <a:t>млн.руб</a:t>
            </a:r>
            <a:r>
              <a:rPr lang="ru-RU" sz="1013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6549705" y="3531343"/>
            <a:ext cx="2072801" cy="12869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Дотации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</a:rPr>
              <a:t>4,8</a:t>
            </a:r>
          </a:p>
          <a:p>
            <a:pPr algn="ctr"/>
            <a:r>
              <a:rPr lang="ru-RU" sz="1013" dirty="0" err="1"/>
              <a:t>млн.руб</a:t>
            </a:r>
            <a:r>
              <a:rPr lang="ru-RU" sz="1013" dirty="0"/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586525" y="1128125"/>
            <a:ext cx="1978286" cy="128693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/>
              <a:t>Субсидии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</a:rPr>
              <a:t>266,5</a:t>
            </a:r>
          </a:p>
          <a:p>
            <a:pPr algn="ctr"/>
            <a:r>
              <a:rPr lang="ru-RU" sz="1013" dirty="0" err="1"/>
              <a:t>млн.руб</a:t>
            </a:r>
            <a:r>
              <a:rPr lang="ru-RU" sz="1013" dirty="0"/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 rot="1217691">
            <a:off x="2552878" y="2123154"/>
            <a:ext cx="488245" cy="232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1" name="Стрелка вправо 10"/>
          <p:cNvSpPr/>
          <p:nvPr/>
        </p:nvSpPr>
        <p:spPr>
          <a:xfrm rot="19823510">
            <a:off x="2590454" y="3624080"/>
            <a:ext cx="488245" cy="232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2" name="Стрелка вправо 11"/>
          <p:cNvSpPr/>
          <p:nvPr/>
        </p:nvSpPr>
        <p:spPr>
          <a:xfrm rot="9022298">
            <a:off x="5964799" y="2151173"/>
            <a:ext cx="488245" cy="232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Стрелка вправо 12"/>
          <p:cNvSpPr/>
          <p:nvPr/>
        </p:nvSpPr>
        <p:spPr>
          <a:xfrm rot="12131130">
            <a:off x="5934519" y="3648168"/>
            <a:ext cx="488245" cy="2328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4" name="TextBox 13"/>
          <p:cNvSpPr txBox="1"/>
          <p:nvPr/>
        </p:nvSpPr>
        <p:spPr>
          <a:xfrm>
            <a:off x="1575668" y="161502"/>
            <a:ext cx="6580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Безвозмездные поступления в бюджет, </a:t>
            </a:r>
            <a:r>
              <a:rPr lang="ru-RU" sz="2400" dirty="0" err="1">
                <a:solidFill>
                  <a:schemeClr val="bg1"/>
                </a:solidFill>
              </a:rPr>
              <a:t>млн.руб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402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48010" y="1032957"/>
            <a:ext cx="7710190" cy="3810506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98553" y="1289239"/>
            <a:ext cx="2215847" cy="149988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Обеспечение своевременности и полноты выплаты заработной платы работникам бюджетной сферы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467435" y="1289238"/>
            <a:ext cx="2215848" cy="149988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>
                <a:solidFill>
                  <a:schemeClr val="tx1"/>
                </a:solidFill>
              </a:rPr>
              <a:t>Концентрация ресурсов на решение вопросов, связанных с обеспечение жизнедеятельности объектов социальной и инженерной инфраструктуры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5715" y="3084816"/>
            <a:ext cx="2215847" cy="149988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Обеспечение максимальной эффективности бюджетных расходов и оказание муниципальных услуг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95949" y="3084816"/>
            <a:ext cx="2215847" cy="149988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Развитие программно-целевого метода управления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742" y="51276"/>
            <a:ext cx="817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Основы формирования расходов бюджета </a:t>
            </a:r>
          </a:p>
          <a:p>
            <a:pPr algn="ctr"/>
            <a:r>
              <a:rPr lang="ru-RU" sz="2100" dirty="0">
                <a:solidFill>
                  <a:schemeClr val="bg1"/>
                </a:solidFill>
              </a:rPr>
              <a:t>Чебоксарского района</a:t>
            </a:r>
          </a:p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8"/>
          <p:cNvSpPr/>
          <p:nvPr/>
        </p:nvSpPr>
        <p:spPr>
          <a:xfrm>
            <a:off x="470190" y="911626"/>
            <a:ext cx="8221723" cy="4069334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3" name="TextBox 2"/>
          <p:cNvSpPr txBox="1"/>
          <p:nvPr/>
        </p:nvSpPr>
        <p:spPr>
          <a:xfrm>
            <a:off x="1049410" y="160692"/>
            <a:ext cx="721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Структура расходов бюджета, млн. руб., %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615B6C2-A3C4-40F8-B4FC-EBBD0284774C}"/>
              </a:ext>
            </a:extLst>
          </p:cNvPr>
          <p:cNvSpPr/>
          <p:nvPr/>
        </p:nvSpPr>
        <p:spPr>
          <a:xfrm>
            <a:off x="3710026" y="1925914"/>
            <a:ext cx="1905989" cy="18046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</a:t>
            </a:r>
          </a:p>
          <a:p>
            <a:pPr algn="ctr"/>
            <a:r>
              <a:rPr lang="ru-RU" sz="27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1 262,8</a:t>
            </a:r>
            <a:endParaRPr lang="ru-RU" sz="15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22B8674-2610-463A-9A71-B2C92A829F92}"/>
              </a:ext>
            </a:extLst>
          </p:cNvPr>
          <p:cNvSpPr/>
          <p:nvPr/>
        </p:nvSpPr>
        <p:spPr>
          <a:xfrm>
            <a:off x="722856" y="2418708"/>
            <a:ext cx="1324839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Физкультура и спорт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44,3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3D33D0C5-C752-4FC1-8E24-E85DC65A22F1}"/>
              </a:ext>
            </a:extLst>
          </p:cNvPr>
          <p:cNvSpPr/>
          <p:nvPr/>
        </p:nvSpPr>
        <p:spPr>
          <a:xfrm>
            <a:off x="826251" y="3520741"/>
            <a:ext cx="1458439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Социальная политика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44,2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385CCCA-47D5-4F85-9504-CB262A1E49A0}"/>
              </a:ext>
            </a:extLst>
          </p:cNvPr>
          <p:cNvSpPr/>
          <p:nvPr/>
        </p:nvSpPr>
        <p:spPr>
          <a:xfrm>
            <a:off x="5064028" y="3892083"/>
            <a:ext cx="1563572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Образование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731,0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F70801F-FA80-4FE4-9988-0BC7E2A0C582}"/>
              </a:ext>
            </a:extLst>
          </p:cNvPr>
          <p:cNvSpPr/>
          <p:nvPr/>
        </p:nvSpPr>
        <p:spPr>
          <a:xfrm>
            <a:off x="6991530" y="3456049"/>
            <a:ext cx="1524406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ЖКХ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49,0</a:t>
            </a:r>
            <a:endParaRPr lang="ru-RU" sz="1013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C7348A1-C3FB-4C28-9A5B-C61D9DD30E51}"/>
              </a:ext>
            </a:extLst>
          </p:cNvPr>
          <p:cNvSpPr/>
          <p:nvPr/>
        </p:nvSpPr>
        <p:spPr>
          <a:xfrm>
            <a:off x="6839903" y="1240990"/>
            <a:ext cx="1711431" cy="894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Безопасность и правоохр. деят.</a:t>
            </a:r>
          </a:p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5,2</a:t>
            </a:r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D51D13F-2789-487B-818B-01F81803D9C7}"/>
              </a:ext>
            </a:extLst>
          </p:cNvPr>
          <p:cNvSpPr/>
          <p:nvPr/>
        </p:nvSpPr>
        <p:spPr>
          <a:xfrm>
            <a:off x="4945776" y="1025055"/>
            <a:ext cx="1552773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Национальная оборона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2,6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C0DDF62-B451-4E41-871F-F88AD92C374B}"/>
              </a:ext>
            </a:extLst>
          </p:cNvPr>
          <p:cNvSpPr/>
          <p:nvPr/>
        </p:nvSpPr>
        <p:spPr>
          <a:xfrm>
            <a:off x="2720651" y="3916978"/>
            <a:ext cx="1706393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Культура, кинематография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121,3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7F0599-6AB4-46E2-8460-CE4C29BA30E6}"/>
              </a:ext>
            </a:extLst>
          </p:cNvPr>
          <p:cNvSpPr/>
          <p:nvPr/>
        </p:nvSpPr>
        <p:spPr>
          <a:xfrm>
            <a:off x="722857" y="1316677"/>
            <a:ext cx="1709782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Межбюджетные трансферты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93,7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F5CECF6-9496-4CF6-9006-1096B6129D02}"/>
              </a:ext>
            </a:extLst>
          </p:cNvPr>
          <p:cNvSpPr/>
          <p:nvPr/>
        </p:nvSpPr>
        <p:spPr>
          <a:xfrm>
            <a:off x="2548380" y="985104"/>
            <a:ext cx="1683934" cy="703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Общегосударств.</a:t>
            </a:r>
          </a:p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вопросы</a:t>
            </a:r>
          </a:p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61,3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4650FDE-3B3B-42D1-8A2A-5912E20B5E15}"/>
              </a:ext>
            </a:extLst>
          </p:cNvPr>
          <p:cNvSpPr/>
          <p:nvPr/>
        </p:nvSpPr>
        <p:spPr>
          <a:xfrm>
            <a:off x="7163981" y="2370342"/>
            <a:ext cx="1432748" cy="894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Национальная экономика</a:t>
            </a:r>
          </a:p>
          <a:p>
            <a:pPr algn="ctr"/>
            <a:r>
              <a:rPr lang="ru-RU" sz="10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109,8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F83AEC9B-5F4D-48C7-93CA-7F509140A09A}"/>
              </a:ext>
            </a:extLst>
          </p:cNvPr>
          <p:cNvSpPr/>
          <p:nvPr/>
        </p:nvSpPr>
        <p:spPr>
          <a:xfrm rot="3063714">
            <a:off x="3481078" y="3442241"/>
            <a:ext cx="267197" cy="49608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C0912A56-2156-41E6-85D2-45CE5CADE947}"/>
              </a:ext>
            </a:extLst>
          </p:cNvPr>
          <p:cNvSpPr/>
          <p:nvPr/>
        </p:nvSpPr>
        <p:spPr>
          <a:xfrm rot="13306759">
            <a:off x="5231833" y="1718966"/>
            <a:ext cx="267197" cy="3161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38DCD916-5688-4186-A9C9-5A8294604BAE}"/>
              </a:ext>
            </a:extLst>
          </p:cNvPr>
          <p:cNvSpPr/>
          <p:nvPr/>
        </p:nvSpPr>
        <p:spPr>
          <a:xfrm rot="14887153">
            <a:off x="6179994" y="1554112"/>
            <a:ext cx="267197" cy="11467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31706BB0-C80A-4DC2-B97D-A82FB9D168A3}"/>
              </a:ext>
            </a:extLst>
          </p:cNvPr>
          <p:cNvSpPr/>
          <p:nvPr/>
        </p:nvSpPr>
        <p:spPr>
          <a:xfrm rot="16528604">
            <a:off x="6364951" y="2040510"/>
            <a:ext cx="267197" cy="133086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317F44B5-6417-4568-B495-C5D6394C5855}"/>
              </a:ext>
            </a:extLst>
          </p:cNvPr>
          <p:cNvSpPr/>
          <p:nvPr/>
        </p:nvSpPr>
        <p:spPr>
          <a:xfrm rot="17515369">
            <a:off x="6120311" y="2685887"/>
            <a:ext cx="267197" cy="116752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F8C4DFBC-3EE3-4379-A8E8-898236C59086}"/>
              </a:ext>
            </a:extLst>
          </p:cNvPr>
          <p:cNvSpPr/>
          <p:nvPr/>
        </p:nvSpPr>
        <p:spPr>
          <a:xfrm rot="19422711">
            <a:off x="5334042" y="3489637"/>
            <a:ext cx="267197" cy="3906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00B3982-367D-48F4-9E50-F3A6F847AD4C}"/>
              </a:ext>
            </a:extLst>
          </p:cNvPr>
          <p:cNvSpPr/>
          <p:nvPr/>
        </p:nvSpPr>
        <p:spPr>
          <a:xfrm rot="6522015">
            <a:off x="2817094" y="1614519"/>
            <a:ext cx="267197" cy="120405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E2EB1CE9-4490-4A39-931C-C99FAFE6ACD1}"/>
              </a:ext>
            </a:extLst>
          </p:cNvPr>
          <p:cNvSpPr/>
          <p:nvPr/>
        </p:nvSpPr>
        <p:spPr>
          <a:xfrm rot="5400000">
            <a:off x="2665960" y="2095674"/>
            <a:ext cx="267197" cy="134968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CF1A3395-C877-4CE8-82FD-1999209BB1CD}"/>
              </a:ext>
            </a:extLst>
          </p:cNvPr>
          <p:cNvSpPr/>
          <p:nvPr/>
        </p:nvSpPr>
        <p:spPr>
          <a:xfrm rot="4017001">
            <a:off x="2815861" y="2622849"/>
            <a:ext cx="267197" cy="129359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74BBF10D-B901-4A7A-9F7C-B96A89ED4F19}"/>
              </a:ext>
            </a:extLst>
          </p:cNvPr>
          <p:cNvSpPr/>
          <p:nvPr/>
        </p:nvSpPr>
        <p:spPr>
          <a:xfrm rot="8221735">
            <a:off x="3727051" y="1694848"/>
            <a:ext cx="267197" cy="3862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</p:spTree>
    <p:extLst>
      <p:ext uri="{BB962C8B-B14F-4D97-AF65-F5344CB8AC3E}">
        <p14:creationId xmlns:p14="http://schemas.microsoft.com/office/powerpoint/2010/main" val="923713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2272</TotalTime>
  <Words>913</Words>
  <Application>Microsoft Office PowerPoint</Application>
  <PresentationFormat>Экран (16:9)</PresentationFormat>
  <Paragraphs>225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финансовый отдел -  Яковлева Марина Васильевна</dc:creator>
  <cp:lastModifiedBy>Чеб. р-н Сергеева М.И.</cp:lastModifiedBy>
  <cp:revision>183</cp:revision>
  <dcterms:created xsi:type="dcterms:W3CDTF">2017-11-23T17:22:09Z</dcterms:created>
  <dcterms:modified xsi:type="dcterms:W3CDTF">2020-02-06T10:35:25Z</dcterms:modified>
</cp:coreProperties>
</file>