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57" r:id="rId5"/>
    <p:sldId id="260" r:id="rId6"/>
    <p:sldId id="259" r:id="rId7"/>
    <p:sldId id="261" r:id="rId8"/>
    <p:sldId id="263" r:id="rId9"/>
    <p:sldId id="265" r:id="rId10"/>
    <p:sldId id="262" r:id="rId11"/>
    <p:sldId id="269" r:id="rId12"/>
    <p:sldId id="267" r:id="rId13"/>
    <p:sldId id="270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2020\&#1048;&#1090;&#1086;&#1075;&#1080;%202020\0611\&#1076;&#1083;&#1103;%20&#1089;&#1083;&#1072;&#1081;&#1076;&#1086;&#1074;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&#1050;&#1085;&#1080;&#1075;&#1072;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GSHUM-SRV\Home\1%20&#1047;&#1040;&#1052;\&#1048;&#1058;&#1054;&#1043;&#1048;%202020\9%20&#1084;&#1077;&#1089;.%20&#1082;%206%20&#1085;&#1086;&#1103;&#1073;&#1088;&#1103;\&#1050;&#1085;&#1080;&#1075;&#1072;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GSHUM-SRV\Home\1%20&#1047;&#1040;&#1052;\&#1048;&#1058;&#1054;&#1043;&#1048;%202020\9%20&#1084;&#1077;&#1089;.%20&#1082;%206%20&#1085;&#1086;&#1103;&#1073;&#1088;&#1103;\&#1050;&#1085;&#1080;&#1075;&#1072;1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GSHUM-SRV\Home\1%20&#1047;&#1040;&#1052;\&#1048;&#1058;&#1054;&#1043;&#1048;%202020\9%20&#1084;&#1077;&#1089;.%20&#1082;%206%20&#1085;&#1086;&#1103;&#1073;&#1088;&#1103;\&#1050;&#1085;&#1080;&#1075;&#1072;1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GSHUM-SRV\Home\1%20&#1047;&#1040;&#1052;\&#1048;&#1058;&#1054;&#1043;&#1048;%202020\9%20&#1084;&#1077;&#1089;.%20&#1082;%206%20&#1085;&#1086;&#1103;&#1073;&#1088;&#1103;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GSHUM-SRV\Home\1%20&#1047;&#1040;&#1052;\&#1048;&#1058;&#1054;&#1043;&#1048;%202020\9%20&#1084;&#1077;&#1089;.%20&#1082;%206%20&#1085;&#1086;&#1103;&#1073;&#1088;&#1103;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2020\&#1048;&#1090;&#1086;&#1075;&#1080;%202020\0611\&#1076;&#1083;&#1103;%20&#1089;&#1083;&#1072;&#1081;&#1076;&#1086;&#1074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2020\&#1048;&#1090;&#1086;&#1075;&#1080;%202020\0611\&#1076;&#1083;&#1103;%20&#1089;&#1083;&#1072;&#1081;&#1076;&#1086;&#1074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2020\&#1048;&#1090;&#1086;&#1075;&#1080;%202020\0611\&#1076;&#1083;&#1103;%20&#1089;&#1083;&#1072;&#1081;&#1076;&#1086;&#1074;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GSHUM-SRV\Home\1%20&#1047;&#1040;&#1052;\&#1048;&#1058;&#1054;&#1043;&#1048;%202020\9%20&#1084;&#1077;&#1089;.%20&#1082;%206%20&#1085;&#1086;&#1103;&#1073;&#1088;&#1103;\&#1050;&#1085;&#1080;&#1075;&#1072;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GSHUM-SRV\Home\1%20&#1047;&#1040;&#1052;\&#1048;&#1058;&#1054;&#1043;&#1048;%202020\9%20&#1084;&#1077;&#1089;.%20&#1082;%206%20&#1085;&#1086;&#1103;&#1073;&#1088;&#1103;\&#1050;&#1085;&#1080;&#1075;&#1072;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1184550922913329"/>
          <c:w val="0.98100795818008513"/>
          <c:h val="0.627251433342424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Лист1!$B$8</c:f>
              <c:strCache>
                <c:ptCount val="1"/>
                <c:pt idx="0">
                  <c:v>рождаемость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2.4928774928774954E-2"/>
                  <c:y val="-2.328902635613436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85088646370724E-2"/>
                  <c:y val="-1.1757952820057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367521367521371E-2"/>
                  <c:y val="-3.2334370255156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698620381211207E-2"/>
                  <c:y val="-1.4150973965855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337801972620328E-2"/>
                  <c:y val="-4.1153066325963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Лист1!$C$7:$G$7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 (оценка)</c:v>
                </c:pt>
              </c:strCache>
            </c:strRef>
          </c:cat>
          <c:val>
            <c:numRef>
              <c:f>Лист1!$C$8:$G$8</c:f>
              <c:numCache>
                <c:formatCode>General</c:formatCode>
                <c:ptCount val="5"/>
                <c:pt idx="0">
                  <c:v>333</c:v>
                </c:pt>
                <c:pt idx="1">
                  <c:v>275</c:v>
                </c:pt>
                <c:pt idx="2">
                  <c:v>217</c:v>
                </c:pt>
                <c:pt idx="3">
                  <c:v>290</c:v>
                </c:pt>
                <c:pt idx="4">
                  <c:v>190</c:v>
                </c:pt>
              </c:numCache>
            </c:numRef>
          </c:val>
        </c:ser>
        <c:ser>
          <c:idx val="1"/>
          <c:order val="1"/>
          <c:tx>
            <c:strRef>
              <c:f>Лист1!$B$9</c:f>
              <c:strCache>
                <c:ptCount val="1"/>
                <c:pt idx="0">
                  <c:v>смертность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0445790923515627E-3"/>
                  <c:y val="-3.8213346665185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581728335977871E-2"/>
                  <c:y val="-4.9971299485242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074298487252603E-2"/>
                  <c:y val="-4.4092323075213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5222895461757805E-3"/>
                  <c:y val="-4.4092323075213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0148596974505213E-3"/>
                  <c:y val="-3.5273858460171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Лист1!$C$7:$G$7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 (оценка)</c:v>
                </c:pt>
              </c:strCache>
            </c:strRef>
          </c:cat>
          <c:val>
            <c:numRef>
              <c:f>Лист1!$C$9:$G$9</c:f>
              <c:numCache>
                <c:formatCode>General</c:formatCode>
                <c:ptCount val="5"/>
                <c:pt idx="0">
                  <c:v>536</c:v>
                </c:pt>
                <c:pt idx="1">
                  <c:v>506</c:v>
                </c:pt>
                <c:pt idx="2">
                  <c:v>457</c:v>
                </c:pt>
                <c:pt idx="3">
                  <c:v>495</c:v>
                </c:pt>
                <c:pt idx="4">
                  <c:v>521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3035648"/>
        <c:axId val="103037184"/>
        <c:axId val="0"/>
      </c:bar3DChart>
      <c:catAx>
        <c:axId val="103035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103037184"/>
        <c:crosses val="autoZero"/>
        <c:auto val="1"/>
        <c:lblAlgn val="ctr"/>
        <c:lblOffset val="100"/>
        <c:noMultiLvlLbl val="0"/>
      </c:catAx>
      <c:valAx>
        <c:axId val="1030371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3035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179445948500867"/>
          <c:y val="0.90538985251638793"/>
          <c:w val="0.87746658753315909"/>
          <c:h val="9.46101474836131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Лист1!$B$8</c:f>
              <c:strCache>
                <c:ptCount val="1"/>
                <c:pt idx="0">
                  <c:v>открытые лимиты</c:v>
                </c:pt>
              </c:strCache>
            </c:strRef>
          </c:tx>
          <c:spPr>
            <a:solidFill>
              <a:prstClr val="white">
                <a:lumMod val="65000"/>
              </a:prstClr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Лист1!$A$9:$A$14</c:f>
              <c:strCache>
                <c:ptCount val="6"/>
                <c:pt idx="0">
                  <c:v>капремонт школ</c:v>
                </c:pt>
                <c:pt idx="1">
                  <c:v>капремонт детских садов</c:v>
                </c:pt>
                <c:pt idx="2">
                  <c:v>капремонт ДОЛ</c:v>
                </c:pt>
                <c:pt idx="3">
                  <c:v>ремонт учреждений физкультуры и спорта</c:v>
                </c:pt>
                <c:pt idx="4">
                  <c:v>ремонт ДК ВОСХОД</c:v>
                </c:pt>
                <c:pt idx="5">
                  <c:v>ремонт ДШИ</c:v>
                </c:pt>
              </c:strCache>
            </c:strRef>
          </c:cat>
          <c:val>
            <c:numRef>
              <c:f>Лист1!$B$9:$B$14</c:f>
              <c:numCache>
                <c:formatCode>0.0</c:formatCode>
                <c:ptCount val="6"/>
                <c:pt idx="0" formatCode="General">
                  <c:v>31.7</c:v>
                </c:pt>
                <c:pt idx="1">
                  <c:v>10</c:v>
                </c:pt>
                <c:pt idx="2" formatCode="General">
                  <c:v>1.9000000000000001</c:v>
                </c:pt>
                <c:pt idx="3" formatCode="General">
                  <c:v>14.9</c:v>
                </c:pt>
                <c:pt idx="4" formatCode="General">
                  <c:v>4.4000000000000004</c:v>
                </c:pt>
                <c:pt idx="5" formatCode="General">
                  <c:v>4.9000000000000004</c:v>
                </c:pt>
              </c:numCache>
            </c:numRef>
          </c:val>
        </c:ser>
        <c:ser>
          <c:idx val="1"/>
          <c:order val="1"/>
          <c:tx>
            <c:strRef>
              <c:f>Лист1!$C$8</c:f>
              <c:strCache>
                <c:ptCount val="1"/>
                <c:pt idx="0">
                  <c:v>освоено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Лист1!$A$9:$A$14</c:f>
              <c:strCache>
                <c:ptCount val="6"/>
                <c:pt idx="0">
                  <c:v>капремонт школ</c:v>
                </c:pt>
                <c:pt idx="1">
                  <c:v>капремонт детских садов</c:v>
                </c:pt>
                <c:pt idx="2">
                  <c:v>капремонт ДОЛ</c:v>
                </c:pt>
                <c:pt idx="3">
                  <c:v>ремонт учреждений физкультуры и спорта</c:v>
                </c:pt>
                <c:pt idx="4">
                  <c:v>ремонт ДК ВОСХОД</c:v>
                </c:pt>
                <c:pt idx="5">
                  <c:v>ремонт ДШИ</c:v>
                </c:pt>
              </c:strCache>
            </c:strRef>
          </c:cat>
          <c:val>
            <c:numRef>
              <c:f>Лист1!$C$9:$C$14</c:f>
              <c:numCache>
                <c:formatCode>General</c:formatCode>
                <c:ptCount val="6"/>
                <c:pt idx="0">
                  <c:v>30.7</c:v>
                </c:pt>
                <c:pt idx="1">
                  <c:v>4.7</c:v>
                </c:pt>
                <c:pt idx="2">
                  <c:v>1.9000000000000001</c:v>
                </c:pt>
                <c:pt idx="3">
                  <c:v>8.7000000000000011</c:v>
                </c:pt>
                <c:pt idx="4" formatCode="0.0">
                  <c:v>4</c:v>
                </c:pt>
                <c:pt idx="5">
                  <c:v>2.6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2918400"/>
        <c:axId val="102932480"/>
      </c:barChart>
      <c:catAx>
        <c:axId val="1029184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2932480"/>
        <c:crosses val="autoZero"/>
        <c:auto val="1"/>
        <c:lblAlgn val="ctr"/>
        <c:lblOffset val="100"/>
        <c:noMultiLvlLbl val="0"/>
      </c:catAx>
      <c:valAx>
        <c:axId val="10293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0291840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Лист1!$A$54</c:f>
              <c:strCache>
                <c:ptCount val="1"/>
                <c:pt idx="0">
                  <c:v>Грант Главы ЧР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1"/>
              <c:layout>
                <c:manualLayout>
                  <c:x val="0"/>
                  <c:y val="-1.2143348887019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Лист1!$B$53:$C$53</c:f>
              <c:strCache>
                <c:ptCount val="2"/>
                <c:pt idx="0">
                  <c:v>запланировано</c:v>
                </c:pt>
                <c:pt idx="1">
                  <c:v>освоено</c:v>
                </c:pt>
              </c:strCache>
            </c:strRef>
          </c:cat>
          <c:val>
            <c:numRef>
              <c:f>Лист1!$B$54:$C$54</c:f>
              <c:numCache>
                <c:formatCode>General</c:formatCode>
                <c:ptCount val="2"/>
                <c:pt idx="0">
                  <c:v>12500</c:v>
                </c:pt>
                <c:pt idx="1">
                  <c:v>7209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7939712"/>
        <c:axId val="107941248"/>
      </c:barChart>
      <c:catAx>
        <c:axId val="1079397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7941248"/>
        <c:crosses val="autoZero"/>
        <c:auto val="1"/>
        <c:lblAlgn val="ctr"/>
        <c:lblOffset val="100"/>
        <c:noMultiLvlLbl val="0"/>
      </c:catAx>
      <c:valAx>
        <c:axId val="1079412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7939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Лист1!$B$45</c:f>
              <c:strCache>
                <c:ptCount val="1"/>
                <c:pt idx="0">
                  <c:v>запланировано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Лист1!$A$46:$A$49</c:f>
              <c:strCache>
                <c:ptCount val="4"/>
                <c:pt idx="0">
                  <c:v>Детский сад 4</c:v>
                </c:pt>
                <c:pt idx="1">
                  <c:v>Детский сад 11</c:v>
                </c:pt>
                <c:pt idx="2">
                  <c:v>Футбольшое поле СОШ 6</c:v>
                </c:pt>
                <c:pt idx="3">
                  <c:v>Памятников пограничникам</c:v>
                </c:pt>
              </c:strCache>
            </c:strRef>
          </c:cat>
          <c:val>
            <c:numRef>
              <c:f>Лист1!$B$46:$B$49</c:f>
              <c:numCache>
                <c:formatCode>General</c:formatCode>
                <c:ptCount val="4"/>
                <c:pt idx="0">
                  <c:v>1511.8</c:v>
                </c:pt>
                <c:pt idx="1">
                  <c:v>2956.4</c:v>
                </c:pt>
                <c:pt idx="2">
                  <c:v>1139.5999999999999</c:v>
                </c:pt>
                <c:pt idx="3">
                  <c:v>1468.4</c:v>
                </c:pt>
              </c:numCache>
            </c:numRef>
          </c:val>
        </c:ser>
        <c:ser>
          <c:idx val="1"/>
          <c:order val="1"/>
          <c:tx>
            <c:strRef>
              <c:f>Лист1!$C$45</c:f>
              <c:strCache>
                <c:ptCount val="1"/>
                <c:pt idx="0">
                  <c:v>освоено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Лист1!$A$46:$A$49</c:f>
              <c:strCache>
                <c:ptCount val="4"/>
                <c:pt idx="0">
                  <c:v>Детский сад 4</c:v>
                </c:pt>
                <c:pt idx="1">
                  <c:v>Детский сад 11</c:v>
                </c:pt>
                <c:pt idx="2">
                  <c:v>Футбольшое поле СОШ 6</c:v>
                </c:pt>
                <c:pt idx="3">
                  <c:v>Памятников пограничникам</c:v>
                </c:pt>
              </c:strCache>
            </c:strRef>
          </c:cat>
          <c:val>
            <c:numRef>
              <c:f>Лист1!$C$46:$C$49</c:f>
              <c:numCache>
                <c:formatCode>General</c:formatCode>
                <c:ptCount val="4"/>
                <c:pt idx="0">
                  <c:v>1498.4</c:v>
                </c:pt>
                <c:pt idx="1">
                  <c:v>2909.2</c:v>
                </c:pt>
                <c:pt idx="2">
                  <c:v>0</c:v>
                </c:pt>
                <c:pt idx="3">
                  <c:v>1468.4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7962368"/>
        <c:axId val="107963904"/>
      </c:barChart>
      <c:catAx>
        <c:axId val="1079623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50"/>
            </a:pPr>
            <a:endParaRPr lang="ru-RU"/>
          </a:p>
        </c:txPr>
        <c:crossAx val="107963904"/>
        <c:crosses val="autoZero"/>
        <c:auto val="1"/>
        <c:lblAlgn val="ctr"/>
        <c:lblOffset val="100"/>
        <c:noMultiLvlLbl val="0"/>
      </c:catAx>
      <c:valAx>
        <c:axId val="1079639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07962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prstClr val="white">
                  <a:lumMod val="50000"/>
                </a:prstClr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Лист1!$B$57:$C$57</c:f>
              <c:strCache>
                <c:ptCount val="2"/>
                <c:pt idx="0">
                  <c:v>запланировано</c:v>
                </c:pt>
                <c:pt idx="1">
                  <c:v>освоено</c:v>
                </c:pt>
              </c:strCache>
            </c:strRef>
          </c:cat>
          <c:val>
            <c:numRef>
              <c:f>Лист1!$B$58:$C$58</c:f>
              <c:numCache>
                <c:formatCode>General</c:formatCode>
                <c:ptCount val="2"/>
                <c:pt idx="0">
                  <c:v>4500</c:v>
                </c:pt>
                <c:pt idx="1">
                  <c:v>814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7992960"/>
        <c:axId val="107994496"/>
      </c:barChart>
      <c:catAx>
        <c:axId val="1079929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7994496"/>
        <c:crosses val="autoZero"/>
        <c:auto val="1"/>
        <c:lblAlgn val="ctr"/>
        <c:lblOffset val="100"/>
        <c:noMultiLvlLbl val="0"/>
      </c:catAx>
      <c:valAx>
        <c:axId val="107994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7992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Лист1!$B$62:$C$62</c:f>
              <c:strCache>
                <c:ptCount val="2"/>
                <c:pt idx="0">
                  <c:v>запланировано</c:v>
                </c:pt>
                <c:pt idx="1">
                  <c:v>освоено</c:v>
                </c:pt>
              </c:strCache>
            </c:strRef>
          </c:cat>
          <c:val>
            <c:numRef>
              <c:f>Лист1!$B$63:$C$63</c:f>
              <c:numCache>
                <c:formatCode>General</c:formatCode>
                <c:ptCount val="2"/>
                <c:pt idx="0">
                  <c:v>39397</c:v>
                </c:pt>
                <c:pt idx="1">
                  <c:v>30092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8035456"/>
        <c:axId val="108045440"/>
      </c:barChart>
      <c:catAx>
        <c:axId val="1080354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8045440"/>
        <c:crosses val="autoZero"/>
        <c:auto val="1"/>
        <c:lblAlgn val="ctr"/>
        <c:lblOffset val="100"/>
        <c:noMultiLvlLbl val="0"/>
      </c:catAx>
      <c:valAx>
        <c:axId val="1080454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8035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77602799650038"/>
          <c:y val="3.7025601308033208E-2"/>
          <c:w val="0.73993739451123852"/>
          <c:h val="0.4281932791187986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Лист1!$B$65:$B$70</c:f>
              <c:strCache>
                <c:ptCount val="6"/>
                <c:pt idx="0">
                  <c:v>БОЛЕЗНИ СИСТЕМЫ КРОВООБРАЩЕНИЯ</c:v>
                </c:pt>
                <c:pt idx="1">
                  <c:v>БОЛЕЗНИ НЕРВНОЙ СИСТЕМЫ</c:v>
                </c:pt>
                <c:pt idx="2">
                  <c:v>ЗАБОЛЕВАНИЯ ОРГАНОВ ДЫХАНИЯ</c:v>
                </c:pt>
                <c:pt idx="3">
                  <c:v>НОВООБРАЗОВАНИЯ</c:v>
                </c:pt>
                <c:pt idx="4">
                  <c:v>ЗАБОЛЕВАНИЯ ОРГАНОВ ПИЩЕВАРЕНИЯ</c:v>
                </c:pt>
                <c:pt idx="5">
                  <c:v>ПРОЧИЕ</c:v>
                </c:pt>
              </c:strCache>
            </c:strRef>
          </c:cat>
          <c:val>
            <c:numRef>
              <c:f>Лист1!$C$65:$C$70</c:f>
              <c:numCache>
                <c:formatCode>General</c:formatCode>
                <c:ptCount val="6"/>
                <c:pt idx="0">
                  <c:v>200</c:v>
                </c:pt>
                <c:pt idx="1">
                  <c:v>91</c:v>
                </c:pt>
                <c:pt idx="2">
                  <c:v>43</c:v>
                </c:pt>
                <c:pt idx="3">
                  <c:v>39</c:v>
                </c:pt>
                <c:pt idx="4">
                  <c:v>34</c:v>
                </c:pt>
                <c:pt idx="5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6.2548682831076702E-2"/>
          <c:y val="0.49550285951744566"/>
          <c:w val="0.89882209483021425"/>
          <c:h val="0.4911138074953745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210629921259839E-2"/>
          <c:y val="5.1400554097404488E-2"/>
          <c:w val="0.93628956891752158"/>
          <c:h val="0.639235928842227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Лист1!$B$28</c:f>
              <c:strCache>
                <c:ptCount val="1"/>
                <c:pt idx="0">
                  <c:v>Оборот организаций 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5000000000000012E-2"/>
                  <c:y val="1.388888888888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7926E-3"/>
                  <c:y val="9.2592592592593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8518518518518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Лист1!$C$27:$G$27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 (оценка) </c:v>
                </c:pt>
              </c:strCache>
            </c:strRef>
          </c:cat>
          <c:val>
            <c:numRef>
              <c:f>Лист1!$C$28:$G$28</c:f>
              <c:numCache>
                <c:formatCode>General</c:formatCode>
                <c:ptCount val="5"/>
                <c:pt idx="0">
                  <c:v>18.3</c:v>
                </c:pt>
                <c:pt idx="1">
                  <c:v>12.9</c:v>
                </c:pt>
                <c:pt idx="2">
                  <c:v>11.7</c:v>
                </c:pt>
                <c:pt idx="3">
                  <c:v>18.5</c:v>
                </c:pt>
                <c:pt idx="4">
                  <c:v>14.8</c:v>
                </c:pt>
              </c:numCache>
            </c:numRef>
          </c:val>
        </c:ser>
        <c:ser>
          <c:idx val="1"/>
          <c:order val="1"/>
          <c:tx>
            <c:strRef>
              <c:f>Лист1!$B$29</c:f>
              <c:strCache>
                <c:ptCount val="1"/>
                <c:pt idx="0">
                  <c:v>Объем отгруженных товаров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9193176066856801E-2"/>
                  <c:y val="-5.039122637167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33333333333334E-2"/>
                  <c:y val="-4.62962962962964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444444444444445E-2"/>
                  <c:y val="4.62962962962964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642538836072888E-2"/>
                  <c:y val="9.6687669624010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5"/>
                  <c:y val="1.388888888888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Лист1!$C$27:$G$27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 (оценка) </c:v>
                </c:pt>
              </c:strCache>
            </c:strRef>
          </c:cat>
          <c:val>
            <c:numRef>
              <c:f>Лист1!$C$29:$G$29</c:f>
              <c:numCache>
                <c:formatCode>0.0</c:formatCode>
                <c:ptCount val="5"/>
                <c:pt idx="0">
                  <c:v>16.399999999999999</c:v>
                </c:pt>
                <c:pt idx="1">
                  <c:v>11</c:v>
                </c:pt>
                <c:pt idx="2" formatCode="General">
                  <c:v>9.6</c:v>
                </c:pt>
                <c:pt idx="3" formatCode="General">
                  <c:v>16.2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3712640"/>
        <c:axId val="103714176"/>
        <c:axId val="0"/>
      </c:bar3DChart>
      <c:catAx>
        <c:axId val="103712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ru-RU"/>
          </a:p>
        </c:txPr>
        <c:crossAx val="103714176"/>
        <c:crosses val="autoZero"/>
        <c:auto val="1"/>
        <c:lblAlgn val="ctr"/>
        <c:lblOffset val="100"/>
        <c:noMultiLvlLbl val="0"/>
      </c:catAx>
      <c:valAx>
        <c:axId val="1037141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3712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7570866141732287E-2"/>
          <c:y val="0.84144101778944413"/>
          <c:w val="0.93350011374397568"/>
          <c:h val="0.158558982210557"/>
        </c:manualLayout>
      </c:layout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Лист1!$B$33</c:f>
              <c:strCache>
                <c:ptCount val="1"/>
                <c:pt idx="0">
                  <c:v>Оборот организаций 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8.0516416050390546E-2"/>
                  <c:y val="-6.29890329645913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2175265550204545E-2"/>
                  <c:y val="-3.1494516482295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Лист1!$C$32:$D$32</c:f>
              <c:strCache>
                <c:ptCount val="2"/>
                <c:pt idx="0">
                  <c:v>9 мес. 2019</c:v>
                </c:pt>
                <c:pt idx="1">
                  <c:v>9 мес. 2020</c:v>
                </c:pt>
              </c:strCache>
            </c:strRef>
          </c:cat>
          <c:val>
            <c:numRef>
              <c:f>Лист1!$C$33:$D$33</c:f>
              <c:numCache>
                <c:formatCode>General</c:formatCode>
                <c:ptCount val="2"/>
                <c:pt idx="0">
                  <c:v>12.6</c:v>
                </c:pt>
                <c:pt idx="1">
                  <c:v>10.4</c:v>
                </c:pt>
              </c:numCache>
            </c:numRef>
          </c:val>
        </c:ser>
        <c:ser>
          <c:idx val="1"/>
          <c:order val="1"/>
          <c:tx>
            <c:strRef>
              <c:f>Лист1!$B$34</c:f>
              <c:strCache>
                <c:ptCount val="1"/>
                <c:pt idx="0">
                  <c:v>Объем отгруженных товаров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9014070900334915E-2"/>
                  <c:y val="-6.2989032964591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3677610700260357E-2"/>
                  <c:y val="-5.0391226371672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Лист1!$C$32:$D$32</c:f>
              <c:strCache>
                <c:ptCount val="2"/>
                <c:pt idx="0">
                  <c:v>9 мес. 2019</c:v>
                </c:pt>
                <c:pt idx="1">
                  <c:v>9 мес. 2020</c:v>
                </c:pt>
              </c:strCache>
            </c:strRef>
          </c:cat>
          <c:val>
            <c:numRef>
              <c:f>Лист1!$C$34:$D$34</c:f>
              <c:numCache>
                <c:formatCode>General</c:formatCode>
                <c:ptCount val="2"/>
                <c:pt idx="0">
                  <c:v>10.5</c:v>
                </c:pt>
                <c:pt idx="1">
                  <c:v>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7697664"/>
        <c:axId val="107699200"/>
        <c:axId val="0"/>
      </c:bar3DChart>
      <c:catAx>
        <c:axId val="1076976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ru-RU"/>
          </a:p>
        </c:txPr>
        <c:crossAx val="107699200"/>
        <c:crosses val="autoZero"/>
        <c:auto val="1"/>
        <c:lblAlgn val="ctr"/>
        <c:lblOffset val="100"/>
        <c:noMultiLvlLbl val="0"/>
      </c:catAx>
      <c:valAx>
        <c:axId val="1076992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7697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272837265577802E-2"/>
          <c:y val="5.7833859095688812E-2"/>
          <c:w val="0.80883385493328763"/>
          <c:h val="0.6895286354189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Лист1!$B$39</c:f>
              <c:strCache>
                <c:ptCount val="1"/>
                <c:pt idx="0">
                  <c:v>АО "КАФ"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-1.0515247108307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Лист1!$C$38:$E$38</c:f>
              <c:strCache>
                <c:ptCount val="3"/>
                <c:pt idx="0">
                  <c:v>2019</c:v>
                </c:pt>
                <c:pt idx="1">
                  <c:v>9 мес. 2019</c:v>
                </c:pt>
                <c:pt idx="2">
                  <c:v>9 мес. 2020</c:v>
                </c:pt>
              </c:strCache>
            </c:strRef>
          </c:cat>
          <c:val>
            <c:numRef>
              <c:f>Лист1!$C$39:$E$39</c:f>
              <c:numCache>
                <c:formatCode>General</c:formatCode>
                <c:ptCount val="3"/>
                <c:pt idx="0">
                  <c:v>7.2</c:v>
                </c:pt>
                <c:pt idx="1">
                  <c:v>4.9000000000000004</c:v>
                </c:pt>
                <c:pt idx="2">
                  <c:v>4.7</c:v>
                </c:pt>
              </c:numCache>
            </c:numRef>
          </c:val>
        </c:ser>
        <c:ser>
          <c:idx val="1"/>
          <c:order val="1"/>
          <c:tx>
            <c:strRef>
              <c:f>Лист1!$B$40</c:f>
              <c:strCache>
                <c:ptCount val="1"/>
                <c:pt idx="0">
                  <c:v>АО "ШЗСА"</c:v>
                </c:pt>
              </c:strCache>
            </c:strRef>
          </c:tx>
          <c:spPr>
            <a:solidFill>
              <a:srgbClr val="FFAFAF"/>
            </a:solidFill>
          </c:spPr>
          <c:invertIfNegative val="0"/>
          <c:dLbls>
            <c:dLbl>
              <c:idx val="2"/>
              <c:layout>
                <c:manualLayout>
                  <c:x val="4.234724742891712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Лист1!$C$38:$E$38</c:f>
              <c:strCache>
                <c:ptCount val="3"/>
                <c:pt idx="0">
                  <c:v>2019</c:v>
                </c:pt>
                <c:pt idx="1">
                  <c:v>9 мес. 2019</c:v>
                </c:pt>
                <c:pt idx="2">
                  <c:v>9 мес. 2020</c:v>
                </c:pt>
              </c:strCache>
            </c:strRef>
          </c:cat>
          <c:val>
            <c:numRef>
              <c:f>Лист1!$C$40:$E$40</c:f>
              <c:numCache>
                <c:formatCode>General</c:formatCode>
                <c:ptCount val="3"/>
                <c:pt idx="0">
                  <c:v>8.3000000000000007</c:v>
                </c:pt>
                <c:pt idx="1">
                  <c:v>5.5</c:v>
                </c:pt>
                <c:pt idx="2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7745664"/>
        <c:axId val="107747200"/>
        <c:axId val="0"/>
      </c:bar3DChart>
      <c:catAx>
        <c:axId val="1077456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ru-RU"/>
          </a:p>
        </c:txPr>
        <c:crossAx val="107747200"/>
        <c:crosses val="autoZero"/>
        <c:auto val="1"/>
        <c:lblAlgn val="ctr"/>
        <c:lblOffset val="100"/>
        <c:noMultiLvlLbl val="0"/>
      </c:catAx>
      <c:valAx>
        <c:axId val="1077472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7745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9242086771026202E-2"/>
          <c:y val="0.8623400978663156"/>
          <c:w val="0.80623150442848213"/>
          <c:h val="0.10602432582362561"/>
        </c:manualLayout>
      </c:layout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Лист1!$A$8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elete val="1"/>
          </c:dLbls>
          <c:cat>
            <c:strRef>
              <c:f>Лист1!$B$7:$C$7</c:f>
              <c:strCache>
                <c:ptCount val="2"/>
                <c:pt idx="0">
                  <c:v>Расходы</c:v>
                </c:pt>
                <c:pt idx="1">
                  <c:v>Доходы</c:v>
                </c:pt>
              </c:strCache>
            </c:strRef>
          </c:cat>
          <c:val>
            <c:numRef>
              <c:f>Лист1!$B$8:$C$8</c:f>
              <c:numCache>
                <c:formatCode>General</c:formatCode>
                <c:ptCount val="2"/>
                <c:pt idx="0">
                  <c:v>665</c:v>
                </c:pt>
                <c:pt idx="1">
                  <c:v>589.4</c:v>
                </c:pt>
              </c:numCache>
            </c:numRef>
          </c:val>
        </c:ser>
        <c:ser>
          <c:idx val="1"/>
          <c:order val="1"/>
          <c:tx>
            <c:strRef>
              <c:f>Лист1!$A$9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delete val="1"/>
          </c:dLbls>
          <c:cat>
            <c:strRef>
              <c:f>Лист1!$B$7:$C$7</c:f>
              <c:strCache>
                <c:ptCount val="2"/>
                <c:pt idx="0">
                  <c:v>Расходы</c:v>
                </c:pt>
                <c:pt idx="1">
                  <c:v>Доходы</c:v>
                </c:pt>
              </c:strCache>
            </c:strRef>
          </c:cat>
          <c:val>
            <c:numRef>
              <c:f>Лист1!$B$9:$C$9</c:f>
              <c:numCache>
                <c:formatCode>General</c:formatCode>
                <c:ptCount val="2"/>
                <c:pt idx="0">
                  <c:v>406.7</c:v>
                </c:pt>
                <c:pt idx="1">
                  <c:v>333.3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07787776"/>
        <c:axId val="107789312"/>
      </c:barChart>
      <c:catAx>
        <c:axId val="10778777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tx1"/>
                </a:solidFill>
                <a:latin typeface="Arial Narrow" pitchFamily="34" charset="0"/>
              </a:defRPr>
            </a:pPr>
            <a:endParaRPr lang="ru-RU"/>
          </a:p>
        </c:txPr>
        <c:crossAx val="107789312"/>
        <c:crosses val="autoZero"/>
        <c:auto val="1"/>
        <c:lblAlgn val="ctr"/>
        <c:lblOffset val="100"/>
        <c:noMultiLvlLbl val="0"/>
      </c:catAx>
      <c:valAx>
        <c:axId val="1077893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1077877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ru-RU" sz="1600">
                <a:solidFill>
                  <a:schemeClr val="tx1"/>
                </a:solidFill>
                <a:latin typeface="Arial Narrow" pitchFamily="34" charset="0"/>
              </a:rPr>
              <a:t>результат исполнения бюджета (дефицит)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Лист1!$A$30</c:f>
              <c:strCache>
                <c:ptCount val="1"/>
                <c:pt idx="0">
                  <c:v>результат исполнения бюджета (дефицит)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elete val="1"/>
          </c:dLbls>
          <c:cat>
            <c:strRef>
              <c:f>Лист1!$B$29:$C$29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Лист1!$B$30:$C$30</c:f>
              <c:numCache>
                <c:formatCode>General</c:formatCode>
                <c:ptCount val="2"/>
                <c:pt idx="0">
                  <c:v>75.599999999999994</c:v>
                </c:pt>
                <c:pt idx="1">
                  <c:v>73.400000000000006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7833984"/>
        <c:axId val="107856256"/>
      </c:barChart>
      <c:catAx>
        <c:axId val="1078339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  <a:latin typeface="Arial Narrow" pitchFamily="34" charset="0"/>
              </a:defRPr>
            </a:pPr>
            <a:endParaRPr lang="ru-RU"/>
          </a:p>
        </c:txPr>
        <c:crossAx val="107856256"/>
        <c:crosses val="autoZero"/>
        <c:auto val="1"/>
        <c:lblAlgn val="ctr"/>
        <c:lblOffset val="100"/>
        <c:noMultiLvlLbl val="0"/>
      </c:catAx>
      <c:valAx>
        <c:axId val="107856256"/>
        <c:scaling>
          <c:logBase val="10"/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7833984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Лист1!$A$39</c:f>
              <c:strCache>
                <c:ptCount val="1"/>
                <c:pt idx="0">
                  <c:v>на 01.10.2019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38100"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chemeClr val="tx1"/>
                        </a:solidFill>
                      </a:rPr>
                      <a:t>4</a:t>
                    </a:r>
                    <a:r>
                      <a:rPr lang="en-US" smtClean="0"/>
                      <a:t>04</a:t>
                    </a:r>
                    <a:r>
                      <a:rPr lang="ru-RU" smtClean="0"/>
                      <a:t>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smtClean="0"/>
                      <a:t>0,</a:t>
                    </a:r>
                    <a:r>
                      <a:rPr lang="ru-RU" smtClean="0"/>
                      <a:t>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Лист1!$B$38:$H$38</c:f>
              <c:strCache>
                <c:ptCount val="7"/>
                <c:pt idx="0">
                  <c:v>расходы бюджета</c:v>
                </c:pt>
                <c:pt idx="1">
                  <c:v>неналоговые доходы</c:v>
                </c:pt>
                <c:pt idx="2">
                  <c:v>налоги на имущество</c:v>
                </c:pt>
                <c:pt idx="3">
                  <c:v>НДФЛ</c:v>
                </c:pt>
                <c:pt idx="4">
                  <c:v>налоговые доходы</c:v>
                </c:pt>
                <c:pt idx="5">
                  <c:v>собственные доходы</c:v>
                </c:pt>
                <c:pt idx="6">
                  <c:v>доходы бюджета</c:v>
                </c:pt>
              </c:strCache>
            </c:strRef>
          </c:cat>
          <c:val>
            <c:numRef>
              <c:f>Лист1!$B$39:$H$39</c:f>
              <c:numCache>
                <c:formatCode>General</c:formatCode>
                <c:ptCount val="7"/>
                <c:pt idx="0">
                  <c:v>404</c:v>
                </c:pt>
                <c:pt idx="1">
                  <c:v>25.9</c:v>
                </c:pt>
                <c:pt idx="2">
                  <c:v>10.5</c:v>
                </c:pt>
                <c:pt idx="3">
                  <c:v>73.5</c:v>
                </c:pt>
                <c:pt idx="4">
                  <c:v>101.6</c:v>
                </c:pt>
                <c:pt idx="5">
                  <c:v>127.5</c:v>
                </c:pt>
                <c:pt idx="6">
                  <c:v>385.6</c:v>
                </c:pt>
              </c:numCache>
            </c:numRef>
          </c:val>
        </c:ser>
        <c:ser>
          <c:idx val="1"/>
          <c:order val="1"/>
          <c:tx>
            <c:strRef>
              <c:f>Лист1!$A$40</c:f>
              <c:strCache>
                <c:ptCount val="1"/>
                <c:pt idx="0">
                  <c:v>на 01.10.2020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accent1">
                  <a:lumMod val="75000"/>
                </a:schemeClr>
              </a:solidFill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Lbls>
            <c:spPr>
              <a:noFill/>
            </c:spPr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Лист1!$B$38:$H$38</c:f>
              <c:strCache>
                <c:ptCount val="7"/>
                <c:pt idx="0">
                  <c:v>расходы бюджета</c:v>
                </c:pt>
                <c:pt idx="1">
                  <c:v>неналоговые доходы</c:v>
                </c:pt>
                <c:pt idx="2">
                  <c:v>налоги на имущество</c:v>
                </c:pt>
                <c:pt idx="3">
                  <c:v>НДФЛ</c:v>
                </c:pt>
                <c:pt idx="4">
                  <c:v>налоговые доходы</c:v>
                </c:pt>
                <c:pt idx="5">
                  <c:v>собственные доходы</c:v>
                </c:pt>
                <c:pt idx="6">
                  <c:v>доходы бюджета</c:v>
                </c:pt>
              </c:strCache>
            </c:strRef>
          </c:cat>
          <c:val>
            <c:numRef>
              <c:f>Лист1!$B$40:$H$40</c:f>
              <c:numCache>
                <c:formatCode>General</c:formatCode>
                <c:ptCount val="7"/>
                <c:pt idx="0">
                  <c:v>406.7</c:v>
                </c:pt>
                <c:pt idx="1">
                  <c:v>15.1</c:v>
                </c:pt>
                <c:pt idx="2">
                  <c:v>5.8</c:v>
                </c:pt>
                <c:pt idx="3">
                  <c:v>67.099999999999994</c:v>
                </c:pt>
                <c:pt idx="4">
                  <c:v>87.2</c:v>
                </c:pt>
                <c:pt idx="5">
                  <c:v>102.3</c:v>
                </c:pt>
                <c:pt idx="6">
                  <c:v>333.3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7907328"/>
        <c:axId val="107925504"/>
      </c:barChart>
      <c:catAx>
        <c:axId val="10790732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  <a:latin typeface="Arial Narrow" pitchFamily="34" charset="0"/>
              </a:defRPr>
            </a:pPr>
            <a:endParaRPr lang="ru-RU"/>
          </a:p>
        </c:txPr>
        <c:crossAx val="107925504"/>
        <c:crosses val="autoZero"/>
        <c:auto val="1"/>
        <c:lblAlgn val="ctr"/>
        <c:lblOffset val="100"/>
        <c:noMultiLvlLbl val="0"/>
      </c:catAx>
      <c:valAx>
        <c:axId val="107925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079073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открытые лимиты</c:v>
                </c:pt>
              </c:strCache>
            </c:strRef>
          </c:tx>
          <c:spPr>
            <a:solidFill>
              <a:prstClr val="white">
                <a:lumMod val="65000"/>
              </a:prstClr>
            </a:solidFill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капремонт и ремонт дорог</c:v>
                </c:pt>
                <c:pt idx="1">
                  <c:v>капремонт и ремонт дворовых территорий</c:v>
                </c:pt>
                <c:pt idx="2">
                  <c:v>строительство дорог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24.9</c:v>
                </c:pt>
                <c:pt idx="1">
                  <c:v>4.8</c:v>
                </c:pt>
                <c:pt idx="2">
                  <c:v>19.399999999999999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освоено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1553488816283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24796279869310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324279105302687E-2"/>
                  <c:y val="-2.1508450280592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капремонт и ремонт дорог</c:v>
                </c:pt>
                <c:pt idx="1">
                  <c:v>капремонт и ремонт дворовых территорий</c:v>
                </c:pt>
                <c:pt idx="2">
                  <c:v>строительство дорог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11.8</c:v>
                </c:pt>
                <c:pt idx="1">
                  <c:v>4.3</c:v>
                </c:pt>
                <c:pt idx="2">
                  <c:v>4.5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2785792"/>
        <c:axId val="102787328"/>
      </c:barChart>
      <c:catAx>
        <c:axId val="102785792"/>
        <c:scaling>
          <c:orientation val="minMax"/>
        </c:scaling>
        <c:delete val="0"/>
        <c:axPos val="b"/>
        <c:majorTickMark val="none"/>
        <c:minorTickMark val="none"/>
        <c:tickLblPos val="nextTo"/>
        <c:crossAx val="102787328"/>
        <c:crosses val="autoZero"/>
        <c:auto val="1"/>
        <c:lblAlgn val="ctr"/>
        <c:lblOffset val="100"/>
        <c:noMultiLvlLbl val="0"/>
      </c:catAx>
      <c:valAx>
        <c:axId val="1027873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027857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0.62963</cdr:y>
    </cdr:from>
    <cdr:to>
      <cdr:x>0.7</cdr:x>
      <cdr:y>0.77778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800200" y="1224136"/>
          <a:ext cx="720080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4F81BD">
                  <a:lumMod val="50000"/>
                </a:srgbClr>
              </a:solidFill>
              <a:latin typeface="Arial Narrow" pitchFamily="34" charset="0"/>
            </a:rPr>
            <a:t>61,2%</a:t>
          </a:r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0.3525</cdr:x>
      <cdr:y>0.48148</cdr:y>
    </cdr:from>
    <cdr:to>
      <cdr:x>0.48366</cdr:x>
      <cdr:y>0.64815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096344" y="1872208"/>
          <a:ext cx="1152128" cy="6480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2800" b="1" dirty="0" smtClean="0">
              <a:solidFill>
                <a:srgbClr val="C00000"/>
              </a:solidFill>
            </a:rPr>
            <a:t>100</a:t>
          </a:r>
          <a:r>
            <a:rPr lang="ru-RU" sz="2800" b="1" dirty="0" smtClean="0">
              <a:solidFill>
                <a:srgbClr val="C00000"/>
              </a:solidFill>
              <a:latin typeface="Calibri"/>
            </a:rPr>
            <a:t>%</a:t>
          </a:r>
          <a:endParaRPr lang="ru-RU" sz="2800" dirty="0">
            <a:solidFill>
              <a:srgbClr val="C00000"/>
            </a:solidFill>
            <a:latin typeface="Calibri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03FD-E62E-48E4-A3A0-13505A888D48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7AE1-02F5-4BB6-B4F1-1E72683DD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03FD-E62E-48E4-A3A0-13505A888D48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7AE1-02F5-4BB6-B4F1-1E72683DD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03FD-E62E-48E4-A3A0-13505A888D48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7AE1-02F5-4BB6-B4F1-1E72683DD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03FD-E62E-48E4-A3A0-13505A888D48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7AE1-02F5-4BB6-B4F1-1E72683DD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03FD-E62E-48E4-A3A0-13505A888D48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7AE1-02F5-4BB6-B4F1-1E72683DD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03FD-E62E-48E4-A3A0-13505A888D48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7AE1-02F5-4BB6-B4F1-1E72683DD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03FD-E62E-48E4-A3A0-13505A888D48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7AE1-02F5-4BB6-B4F1-1E72683DD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03FD-E62E-48E4-A3A0-13505A888D48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7AE1-02F5-4BB6-B4F1-1E72683DD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03FD-E62E-48E4-A3A0-13505A888D48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7AE1-02F5-4BB6-B4F1-1E72683DD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03FD-E62E-48E4-A3A0-13505A888D48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7AE1-02F5-4BB6-B4F1-1E72683DD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03FD-E62E-48E4-A3A0-13505A888D48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7AE1-02F5-4BB6-B4F1-1E72683DD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B03FD-E62E-48E4-A3A0-13505A888D48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17AE1-02F5-4BB6-B4F1-1E72683DD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ОСНОВНЫЕ ИТОГИ СОЦИАЛЬНО-ЭКОНОМИЧЕСКОГО РАЗВИТИЯ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ГОРОДА ШУМЕРЛЯ ЗА 9 МЕСЯЦЕВ 2020 ГОДА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556792"/>
            <a:ext cx="9085701" cy="445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79512" y="980728"/>
            <a:ext cx="374441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ОСНОВНЫЕ ХАРАКТЕРИСТИКИ</a:t>
            </a:r>
            <a:endParaRPr lang="ru-RU" sz="2000" dirty="0">
              <a:solidFill>
                <a:srgbClr val="C000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ОСНОВНЫЕ ИТОГИ СОЦИАЛЬНО-ЭКОНОМИЧЕСКОГО РАЗВИТИЯ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ГОРОДА ШУМЕРЛЯ ЗА 9 МЕСЯЦЕВ 2020 ГОДА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80728"/>
            <a:ext cx="324036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РЫНОК ТРУДА И ЗАНЯТОСТЬ</a:t>
            </a:r>
            <a:endParaRPr lang="ru-RU" sz="2000" dirty="0">
              <a:solidFill>
                <a:srgbClr val="C0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449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740352" y="980728"/>
            <a:ext cx="129614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млн. рублей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51520" y="1196752"/>
          <a:ext cx="316835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347864" y="1412776"/>
            <a:ext cx="144016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План – 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577,5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Факт – </a:t>
            </a: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333,3</a:t>
            </a: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2276872"/>
            <a:ext cx="144016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План – 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665,0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Факт – </a:t>
            </a: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406,7</a:t>
            </a: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51720" y="1628800"/>
            <a:ext cx="72008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57,7%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932040" y="1196752"/>
            <a:ext cx="72008" cy="5400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067944" y="4941168"/>
            <a:ext cx="792088" cy="2880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-19,8%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75856" y="4941168"/>
            <a:ext cx="633670" cy="2880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-25,2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4797152"/>
            <a:ext cx="295232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  <a:latin typeface="Arial Narrow" pitchFamily="34" charset="0"/>
              </a:rPr>
              <a:t>Выпадающие собственные доходы к аналогичному периоду 2019 г.</a:t>
            </a:r>
            <a:r>
              <a:rPr lang="ru-RU" i="1" dirty="0" smtClean="0">
                <a:solidFill>
                  <a:srgbClr val="C00000"/>
                </a:solidFill>
              </a:rPr>
              <a:t>.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5517232"/>
            <a:ext cx="2952328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  <a:latin typeface="Arial Narrow" pitchFamily="34" charset="0"/>
              </a:rPr>
              <a:t>Выпадающие доходы  бюджетных учреждений от предпринимательской и иной, приносящей доход деятельности к аналогичному периоду 2019 г.</a:t>
            </a:r>
            <a:r>
              <a:rPr lang="ru-RU" i="1" dirty="0" smtClean="0">
                <a:solidFill>
                  <a:srgbClr val="C00000"/>
                </a:solidFill>
              </a:rPr>
              <a:t>.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47864" y="6021288"/>
            <a:ext cx="633670" cy="2880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-3,7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67944" y="6021288"/>
            <a:ext cx="792088" cy="2880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-50,1%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251520" y="3212976"/>
          <a:ext cx="4662264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1187624" y="4365104"/>
            <a:ext cx="633670" cy="2880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</a:rPr>
              <a:t>-115,1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47864" y="4365104"/>
            <a:ext cx="633670" cy="2880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</a:rPr>
              <a:t>-73,4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4" name="Диаграмма 23"/>
          <p:cNvGraphicFramePr/>
          <p:nvPr/>
        </p:nvGraphicFramePr>
        <p:xfrm>
          <a:off x="5220072" y="1628800"/>
          <a:ext cx="367240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5004048" y="1268760"/>
            <a:ext cx="266429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</a:rPr>
              <a:t>к аналогичному периоду 2019 г.</a:t>
            </a:r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ОСНОВНЫЕ ИТОГИ СОЦИАЛЬНО-ЭКОНОМИЧЕСКОГО РАЗВИТИЯ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ГОРОДА ШУМЕРЛЯ ЗА 9 МЕСЯЦЕВ 2020 ГОДА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0" y="836712"/>
            <a:ext cx="619268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ОСНОВНЫЕ ПАРАМЕТРЫ ИСПОЛНЕНИЯ БЮДЖЕТА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ОСНОВНЫЕ ИТОГИ СОЦИАЛЬНО-ЭКОНОМИЧЕСКОГО РАЗВИТИЯ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ГОРОДА ШУМЕРЛЯ ЗА 9 МЕСЯЦЕВ 2020 ГОДА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80728"/>
            <a:ext cx="324036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ДОРОЖНОЕ ХОЗЯЙСТВО</a:t>
            </a:r>
            <a:endParaRPr lang="ru-RU" sz="2000" dirty="0">
              <a:solidFill>
                <a:srgbClr val="C0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4287318" cy="417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Диаграмма 6"/>
          <p:cNvGraphicFramePr/>
          <p:nvPr/>
        </p:nvGraphicFramePr>
        <p:xfrm>
          <a:off x="4499992" y="3068960"/>
          <a:ext cx="435597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716016" y="2492896"/>
            <a:ext cx="1152128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47,5%</a:t>
            </a:r>
            <a:endParaRPr lang="ru-RU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3429000"/>
            <a:ext cx="1152128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89,6%</a:t>
            </a:r>
            <a:endParaRPr lang="ru-RU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84368" y="2924944"/>
            <a:ext cx="1152128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23,0%</a:t>
            </a:r>
            <a:endParaRPr lang="ru-RU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1340768"/>
            <a:ext cx="388843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49,1</a:t>
            </a: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 млн. рублей  - средства дорожного фонда</a:t>
            </a:r>
            <a:endParaRPr lang="ru-RU" sz="2400" b="1" dirty="0" smtClean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ОСНОВНЫЕ ИТОГИ СОЦИАЛЬНО-ЭКОНОМИЧЕСКОГО РАЗВИТИЯ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ГОРОДА ШУМЕРЛЯ ЗА 9 МЕСЯЦЕВ 2020 ГОДА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80728"/>
            <a:ext cx="324036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СОЦИАЛЬНАЯ СФЕРА</a:t>
            </a:r>
            <a:endParaRPr lang="ru-RU" sz="2000" dirty="0">
              <a:solidFill>
                <a:srgbClr val="C0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/>
        </p:nvGraphicFramePr>
        <p:xfrm>
          <a:off x="179512" y="2276872"/>
          <a:ext cx="878396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979712" y="3429000"/>
            <a:ext cx="1152128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47,0%</a:t>
            </a:r>
            <a:endParaRPr lang="ru-RU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5928" y="1781200"/>
            <a:ext cx="1152128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96,9%</a:t>
            </a:r>
            <a:endParaRPr lang="ru-RU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3068960"/>
            <a:ext cx="1152128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58,4%</a:t>
            </a:r>
            <a:endParaRPr lang="ru-RU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84168" y="3933056"/>
            <a:ext cx="1152128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90,9%</a:t>
            </a:r>
            <a:endParaRPr lang="ru-RU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24328" y="3933056"/>
            <a:ext cx="1152128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53,0%</a:t>
            </a:r>
            <a:endParaRPr lang="ru-RU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07904" y="1268760"/>
            <a:ext cx="388843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на 19.11.2020 г.</a:t>
            </a:r>
            <a:endParaRPr lang="ru-RU" sz="24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Правая фигурная скобка 17"/>
          <p:cNvSpPr/>
          <p:nvPr/>
        </p:nvSpPr>
        <p:spPr>
          <a:xfrm rot="5400000">
            <a:off x="4319972" y="-1935596"/>
            <a:ext cx="360040" cy="7488832"/>
          </a:xfrm>
          <a:prstGeom prst="rightBrace">
            <a:avLst>
              <a:gd name="adj1" fmla="val 8333"/>
              <a:gd name="adj2" fmla="val 49861"/>
            </a:avLst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ОСНОВНЫЕ ИТОГИ СОЦИАЛЬНО-ЭКОНОМИЧЕСКОГО РАЗВИТИЯ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ГОРОДА ШУМЕРЛЯ ЗА 9 МЕСЯЦЕВ 2020 ГОДА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08720"/>
            <a:ext cx="23042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ГРАНТ ГЛАВЫ ЧР</a:t>
            </a:r>
            <a:endParaRPr lang="ru-RU" sz="2000" dirty="0">
              <a:solidFill>
                <a:srgbClr val="C0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115616" y="5301208"/>
            <a:ext cx="936104" cy="5760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18,1%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1916832"/>
            <a:ext cx="1152128" cy="5760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57,7%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00192" y="4725144"/>
            <a:ext cx="1152128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76,4%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572000" y="980728"/>
            <a:ext cx="72008" cy="5616624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51520" y="3645024"/>
            <a:ext cx="410445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716016" y="3645024"/>
            <a:ext cx="410445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Диаграмма 21"/>
          <p:cNvGraphicFramePr/>
          <p:nvPr/>
        </p:nvGraphicFramePr>
        <p:xfrm>
          <a:off x="179512" y="1484784"/>
          <a:ext cx="4176464" cy="209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4644008" y="908720"/>
            <a:ext cx="432048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ИНИЦИАТИВНОЕ БЮДЖЕТИРОВАНИЕ</a:t>
            </a:r>
            <a:endParaRPr lang="ru-RU" sz="2000" dirty="0">
              <a:solidFill>
                <a:srgbClr val="C00000"/>
              </a:solidFill>
            </a:endParaRPr>
          </a:p>
        </p:txBody>
      </p:sp>
      <p:graphicFrame>
        <p:nvGraphicFramePr>
          <p:cNvPr id="24" name="Диаграмма 23"/>
          <p:cNvGraphicFramePr/>
          <p:nvPr/>
        </p:nvGraphicFramePr>
        <p:xfrm>
          <a:off x="4716016" y="1340768"/>
          <a:ext cx="4248472" cy="2167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251520" y="3717032"/>
            <a:ext cx="424847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БЛАГОУСТРОЙСТВО ТЕРРИТОРИЙ НАСЕЛЕННЫХ ПУНКТОВ ЧР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76256" y="1340768"/>
            <a:ext cx="2267744" cy="2880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latin typeface="+mj-lt"/>
              </a:rPr>
              <a:t>Всего 7076 тыс.руб.</a:t>
            </a:r>
            <a:endParaRPr lang="ru-RU" sz="18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27" name="Диаграмма 26"/>
          <p:cNvGraphicFramePr/>
          <p:nvPr/>
        </p:nvGraphicFramePr>
        <p:xfrm>
          <a:off x="107504" y="4509120"/>
          <a:ext cx="266429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1979712" y="4365104"/>
            <a:ext cx="2664296" cy="122413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latin typeface="+mj-lt"/>
              </a:rPr>
              <a:t>Светофоры – 1086 т.р.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+mj-lt"/>
              </a:rPr>
              <a:t>Сцена – 1253 т.р.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+mj-lt"/>
              </a:rPr>
              <a:t>Спил деревьев – 409 т.р.</a:t>
            </a:r>
            <a:endParaRPr lang="ru-RU" sz="18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29" name="Диаграмма 28"/>
          <p:cNvGraphicFramePr/>
          <p:nvPr/>
        </p:nvGraphicFramePr>
        <p:xfrm>
          <a:off x="4788024" y="4509120"/>
          <a:ext cx="4086200" cy="2235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4644008" y="3645024"/>
            <a:ext cx="449999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БЛАГОУСТРОЙСТВО ДВОРОВЫХ ТЕРРИТОРИЙ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ОСНОВНЫЕ ИТОГИ СОЦИАЛЬНО-ЭКОНОМИЧЕСКОГО РАЗВИТИЯ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ГОРОДА ШУМЕРЛЯ ЗА 9 МЕСЯЦЕВ 2020 ГОДА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708920"/>
            <a:ext cx="489654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ДИНАМИКА РОЖДАЕМОСТИ И СМЕРТНОСТИ</a:t>
            </a:r>
            <a:endParaRPr lang="ru-RU" sz="2000" dirty="0">
              <a:solidFill>
                <a:srgbClr val="C00000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79512" y="3501008"/>
          <a:ext cx="511256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67544" y="1196752"/>
            <a:ext cx="39239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130 ЧЕЛОВЕК РОДИЛОСЬ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336 ЧЕЛОВЕК УМЕРЛО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51520" y="980728"/>
            <a:ext cx="4392488" cy="12241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508104" y="1047750"/>
          <a:ext cx="3362325" cy="5693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740352" y="980728"/>
            <a:ext cx="129614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млрд. рублей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26" name="Диаграмма 25"/>
          <p:cNvGraphicFramePr/>
          <p:nvPr/>
        </p:nvGraphicFramePr>
        <p:xfrm>
          <a:off x="251520" y="2204864"/>
          <a:ext cx="453650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Диаграмма 26"/>
          <p:cNvGraphicFramePr/>
          <p:nvPr/>
        </p:nvGraphicFramePr>
        <p:xfrm>
          <a:off x="611560" y="4653136"/>
          <a:ext cx="331236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5220072" y="2060848"/>
            <a:ext cx="3779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 Narrow" pitchFamily="34" charset="0"/>
              </a:rPr>
              <a:t>Объем отгруженных товаров собственного производства градообразующих предприятий</a:t>
            </a:r>
            <a:endParaRPr lang="ru-RU" sz="1400" dirty="0">
              <a:latin typeface="Arial Narrow" pitchFamily="34" charset="0"/>
            </a:endParaRPr>
          </a:p>
        </p:txBody>
      </p:sp>
      <p:graphicFrame>
        <p:nvGraphicFramePr>
          <p:cNvPr id="29" name="Диаграмма 28"/>
          <p:cNvGraphicFramePr/>
          <p:nvPr/>
        </p:nvGraphicFramePr>
        <p:xfrm>
          <a:off x="5148064" y="2708920"/>
          <a:ext cx="381000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0" name="Прямая соединительная линия 29"/>
          <p:cNvCxnSpPr/>
          <p:nvPr/>
        </p:nvCxnSpPr>
        <p:spPr>
          <a:xfrm>
            <a:off x="4932040" y="1916832"/>
            <a:ext cx="72008" cy="446449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51520" y="1844824"/>
            <a:ext cx="439248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</a:rPr>
              <a:t>Динамика показателей за последние 5 лет</a:t>
            </a:r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ОСНОВНЫЕ ИТОГИ СОЦИАЛЬНО-ЭКОНОМИЧЕСКОГО РАЗВИТИЯ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ГОРОДА ШУМЕРЛЯ ЗА 9 МЕСЯЦЕВ 2020 ГОДА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124744"/>
            <a:ext cx="864096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C00000"/>
                </a:solidFill>
              </a:rPr>
              <a:t>ДИНАМИКА ОБОРОТА ОРГАНИЗАЦИЙ (не относящихся к МСП)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И ОБЪЕМА ОТГРУЖЕННЫХ ТОВАРОВ В ПРОМЫШЛЕННОМ ПРОИЗВОДСТВЕ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ОСНОВНЫЕ ИТОГИ СОЦИАЛЬНО-ЭКОНОМИЧЕСКОГО РАЗВИТИЯ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ГОРОДА ШУМЕРЛЯ ЗА 9 МЕСЯЦЕВ 2020 ГОДА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80728"/>
            <a:ext cx="439248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ПРОМЫШЛЕННОЕ ПРОИЗВОДСТВО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42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ОСНОВНЫЕ ИТОГИ СОЦИАЛЬНО-ЭКОНОМИЧЕСКОГО РАЗВИТИЯ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ГОРОДА ШУМЕРЛЯ ЗА 9 МЕСЯЦЕВ 2020 ГОДА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80728"/>
            <a:ext cx="468052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ДИНАМИКА ОСНОВНЫХ ПОКАЗАТЕЛЕЙ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6" y="1628800"/>
            <a:ext cx="9145016" cy="275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09120"/>
            <a:ext cx="8676009" cy="101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ОСНОВНЫЕ ИТОГИ СОЦИАЛЬНО-ЭКОНОМИЧЕСКОГО РАЗВИТИЯ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ГОРОДА ШУМЕРЛЯ ЗА 9 МЕСЯЦЕВ 2020 ГОДА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80728"/>
            <a:ext cx="6768752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ОБЪЕМ ВЫПОЛНЕННЫХ РАБОТ ПО ВИДУ ДЕЯТЕЛЬНОСТИ «СТРОИТЕЛЬСТВО» И ВВОД В ДЕЙСТВИЕ ЖИЛЫХ ДОМОВ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8964488" cy="375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ОСНОВНЫЕ ИТОГИ СОЦИАЛЬНО-ЭКОНОМИЧЕСКОГО РАЗВИТИЯ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ГОРОДА ШУМЕРЛЯ ЗА 9 МЕСЯЦЕВ 2020 ГОДА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80728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ИНВЕСТИЦИОННАЯ ДЕЯТЕЛЬНОСТЬ</a:t>
            </a:r>
            <a:endParaRPr lang="ru-RU" sz="2000" dirty="0">
              <a:solidFill>
                <a:srgbClr val="C0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416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ОСНОВНЫЕ ИТОГИ СОЦИАЛЬНО-ЭКОНОМИЧЕСКОГО РАЗВИТИЯ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ГОРОДА ШУМЕРЛЯ ЗА 9 МЕСЯЦЕВ 2020 ГОДА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80728"/>
            <a:ext cx="684076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РАЗВИТИЕ МАЛОГО И СРЕДНЕГО ПРЕДПРИНИМАТЕЛЬСТВА</a:t>
            </a:r>
            <a:endParaRPr lang="ru-RU" sz="2000" dirty="0">
              <a:solidFill>
                <a:srgbClr val="C0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38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156176" y="3356992"/>
            <a:ext cx="100811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2060848"/>
            <a:ext cx="100811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ОСНОВНЫЕ ИТОГИ СОЦИАЛЬНО-ЭКОНОМИЧЕСКОГО РАЗВИТИЯ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ГОРОДА ШУМЕРЛЯ ЗА 9 МЕСЯЦЕВ 2020 ГОДА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80728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ПОТРЕБИТЕЛЬСКИЙ РЫНОК</a:t>
            </a:r>
            <a:endParaRPr lang="ru-RU" sz="2000" dirty="0">
              <a:solidFill>
                <a:srgbClr val="C0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439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380312" y="2924944"/>
            <a:ext cx="129614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2924944"/>
            <a:ext cx="129614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2117</TotalTime>
  <Words>414</Words>
  <Application>Microsoft Office PowerPoint</Application>
  <PresentationFormat>Экран (4:3)</PresentationFormat>
  <Paragraphs>116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gshum-admzamglav</dc:creator>
  <cp:lastModifiedBy>gshum-adminfo3</cp:lastModifiedBy>
  <cp:revision>198</cp:revision>
  <dcterms:created xsi:type="dcterms:W3CDTF">2020-11-17T06:54:01Z</dcterms:created>
  <dcterms:modified xsi:type="dcterms:W3CDTF">2020-11-20T08:18:31Z</dcterms:modified>
</cp:coreProperties>
</file>