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83" r:id="rId2"/>
    <p:sldId id="349" r:id="rId3"/>
    <p:sldId id="347" r:id="rId4"/>
    <p:sldId id="348" r:id="rId5"/>
    <p:sldId id="336" r:id="rId6"/>
    <p:sldId id="350" r:id="rId7"/>
    <p:sldId id="351" r:id="rId8"/>
    <p:sldId id="344" r:id="rId9"/>
    <p:sldId id="282" r:id="rId10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99"/>
    <a:srgbClr val="FFC1C1"/>
    <a:srgbClr val="FFFF99"/>
    <a:srgbClr val="00AFD2"/>
    <a:srgbClr val="66FF33"/>
    <a:srgbClr val="FF66FF"/>
    <a:srgbClr val="FF3399"/>
    <a:srgbClr val="FF0066"/>
    <a:srgbClr val="99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3678" autoAdjust="0"/>
  </p:normalViewPr>
  <p:slideViewPr>
    <p:cSldViewPr>
      <p:cViewPr>
        <p:scale>
          <a:sx n="125" d="100"/>
          <a:sy n="125" d="100"/>
        </p:scale>
        <p:origin x="-1488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1.4222207622580686E-2"/>
          <c:y val="3.3716385584157502E-2"/>
          <c:w val="0.94785190538387087"/>
          <c:h val="0.932567228831684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Красночетайский-59 тыс.руб.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err="1" smtClean="0"/>
                      <a:t>Красночетайский</a:t>
                    </a:r>
                    <a:endParaRPr lang="en-US" sz="1400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Аликовский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Аликовский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Моргаушский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Моргаушский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68.900000000000006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Козловский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Козловский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71.599999999999994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Вурнарский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err="1" smtClean="0"/>
                      <a:t>Вурнарский</a:t>
                    </a:r>
                    <a:endParaRPr lang="en-US" sz="1400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73.8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Комсомольский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Комсомольский</a:t>
                    </a:r>
                    <a:endParaRPr lang="en-US" sz="1400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83.9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Янтиковский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Янтиковский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84.3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Яльчикский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Яльчикский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84.4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Шемуршинский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Шемуршинский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Красноармейский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Красноармейский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85.7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Урмарский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Урмарский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90.2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Канашский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Канашский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90.4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Шумерлинский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err="1" smtClean="0"/>
                      <a:t>Шумерлинский</a:t>
                    </a:r>
                    <a:endParaRPr lang="en-US" sz="1400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</c:f>
              <c:numCache>
                <c:formatCode>General</c:formatCode>
                <c:ptCount val="1"/>
                <c:pt idx="0">
                  <c:v>91.2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Порецкий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Порецкий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Лист1!$O$2</c:f>
              <c:numCache>
                <c:formatCode>General</c:formatCode>
                <c:ptCount val="1"/>
                <c:pt idx="0">
                  <c:v>95.6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Батыревский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Батыревский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Лист1!$P$2</c:f>
              <c:numCache>
                <c:formatCode>General</c:formatCode>
                <c:ptCount val="1"/>
                <c:pt idx="0">
                  <c:v>101.1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Ядринский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Ядринский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Лист1!$Q$2</c:f>
              <c:numCache>
                <c:formatCode>General</c:formatCode>
                <c:ptCount val="1"/>
                <c:pt idx="0">
                  <c:v>102.3</c:v>
                </c:pt>
              </c:numCache>
            </c:numRef>
          </c:val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Мариинско-Посадский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err="1" smtClean="0"/>
                      <a:t>Марпосадский</a:t>
                    </a:r>
                    <a:endParaRPr lang="en-US" sz="1400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Лист1!$R$2</c:f>
              <c:numCache>
                <c:formatCode>General</c:formatCode>
                <c:ptCount val="1"/>
                <c:pt idx="0">
                  <c:v>105.6</c:v>
                </c:pt>
              </c:numCache>
            </c:numRef>
          </c:val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Алатырский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Алатырский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Лист1!$S$2</c:f>
              <c:numCache>
                <c:formatCode>General</c:formatCode>
                <c:ptCount val="1"/>
                <c:pt idx="0">
                  <c:v>111.7</c:v>
                </c:pt>
              </c:numCache>
            </c:numRef>
          </c:val>
        </c:ser>
        <c:ser>
          <c:idx val="18"/>
          <c:order val="18"/>
          <c:tx>
            <c:strRef>
              <c:f>Лист1!$T$1</c:f>
              <c:strCache>
                <c:ptCount val="1"/>
                <c:pt idx="0">
                  <c:v>Чебоксарский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Чебоксарский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Лист1!$T$2</c:f>
              <c:numCache>
                <c:formatCode>General</c:formatCode>
                <c:ptCount val="1"/>
                <c:pt idx="0">
                  <c:v>112.8</c:v>
                </c:pt>
              </c:numCache>
            </c:numRef>
          </c:val>
        </c:ser>
        <c:ser>
          <c:idx val="19"/>
          <c:order val="19"/>
          <c:tx>
            <c:strRef>
              <c:f>Лист1!$U$1</c:f>
              <c:strCache>
                <c:ptCount val="1"/>
                <c:pt idx="0">
                  <c:v>Ибресинский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Ибресинский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Лист1!$U$2</c:f>
              <c:numCache>
                <c:formatCode>General</c:formatCode>
                <c:ptCount val="1"/>
                <c:pt idx="0">
                  <c:v>117.3</c:v>
                </c:pt>
              </c:numCache>
            </c:numRef>
          </c:val>
        </c:ser>
        <c:ser>
          <c:idx val="20"/>
          <c:order val="20"/>
          <c:tx>
            <c:strRef>
              <c:f>Лист1!$V$1</c:f>
              <c:strCache>
                <c:ptCount val="1"/>
                <c:pt idx="0">
                  <c:v>Цивильский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Цивильский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Лист1!$V$2</c:f>
              <c:numCache>
                <c:formatCode>General</c:formatCode>
                <c:ptCount val="1"/>
                <c:pt idx="0">
                  <c:v>120.5</c:v>
                </c:pt>
              </c:numCache>
            </c:numRef>
          </c:val>
        </c:ser>
        <c:dLbls>
          <c:dLblPos val="inBase"/>
          <c:showVal val="1"/>
        </c:dLbls>
        <c:axId val="85398272"/>
        <c:axId val="85399808"/>
      </c:barChart>
      <c:catAx>
        <c:axId val="85398272"/>
        <c:scaling>
          <c:orientation val="minMax"/>
        </c:scaling>
        <c:delete val="1"/>
        <c:axPos val="b"/>
        <c:tickLblPos val="none"/>
        <c:crossAx val="85399808"/>
        <c:crosses val="autoZero"/>
        <c:auto val="1"/>
        <c:lblAlgn val="ctr"/>
        <c:lblOffset val="100"/>
      </c:catAx>
      <c:valAx>
        <c:axId val="85399808"/>
        <c:scaling>
          <c:orientation val="minMax"/>
        </c:scaling>
        <c:delete val="1"/>
        <c:axPos val="l"/>
        <c:numFmt formatCode="General" sourceLinked="1"/>
        <c:tickLblPos val="none"/>
        <c:crossAx val="85398272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39372-4E2D-4162-8A0D-603264F684DA}" type="doc">
      <dgm:prSet loTypeId="urn:microsoft.com/office/officeart/2005/8/layout/vList4#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723509-9DAC-4801-8649-B3D65F70B0AA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	</a:t>
          </a:r>
          <a:r>
            <a:rPr lang="ru-RU" sz="1400" b="1" dirty="0" smtClean="0">
              <a:solidFill>
                <a:schemeClr val="tx1"/>
              </a:solidFill>
            </a:rPr>
            <a:t>Формирование Н(М)ЦК</a:t>
          </a:r>
          <a:endParaRPr lang="ru-RU" sz="1400" b="1" dirty="0">
            <a:solidFill>
              <a:schemeClr val="tx1"/>
            </a:solidFill>
          </a:endParaRPr>
        </a:p>
      </dgm:t>
    </dgm:pt>
    <dgm:pt modelId="{0DA99179-ED84-4291-B1CC-5CA7B461FEF0}" type="parTrans" cxnId="{39AB77AE-9387-44E6-A648-E5B7F6D46A1A}">
      <dgm:prSet/>
      <dgm:spPr/>
      <dgm:t>
        <a:bodyPr/>
        <a:lstStyle/>
        <a:p>
          <a:endParaRPr lang="ru-RU"/>
        </a:p>
      </dgm:t>
    </dgm:pt>
    <dgm:pt modelId="{A159B12E-FADB-4FB4-BE46-305F61D9A58E}" type="sibTrans" cxnId="{39AB77AE-9387-44E6-A648-E5B7F6D46A1A}">
      <dgm:prSet/>
      <dgm:spPr/>
      <dgm:t>
        <a:bodyPr/>
        <a:lstStyle/>
        <a:p>
          <a:endParaRPr lang="ru-RU"/>
        </a:p>
      </dgm:t>
    </dgm:pt>
    <dgm:pt modelId="{522570DA-E0F8-4951-8E36-AA191BF70D7F}">
      <dgm:prSet custT="1"/>
      <dgm:spPr/>
      <dgm:t>
        <a:bodyPr/>
        <a:lstStyle/>
        <a:p>
          <a:pPr algn="l"/>
          <a:r>
            <a:rPr lang="ru-RU" sz="1200" b="1" dirty="0" smtClean="0">
              <a:solidFill>
                <a:schemeClr val="tx1"/>
              </a:solidFill>
            </a:rPr>
            <a:t>→ завышение Н(М)ЦК.</a:t>
          </a:r>
          <a:endParaRPr lang="ru-RU" sz="1400" b="1" dirty="0">
            <a:solidFill>
              <a:schemeClr val="tx1"/>
            </a:solidFill>
          </a:endParaRPr>
        </a:p>
      </dgm:t>
    </dgm:pt>
    <dgm:pt modelId="{83FF329A-649A-4EC1-8810-E0FC1D03BF68}" type="parTrans" cxnId="{EB66A5BF-A181-48B4-B3FC-714CE438FF84}">
      <dgm:prSet/>
      <dgm:spPr/>
      <dgm:t>
        <a:bodyPr/>
        <a:lstStyle/>
        <a:p>
          <a:endParaRPr lang="ru-RU"/>
        </a:p>
      </dgm:t>
    </dgm:pt>
    <dgm:pt modelId="{0F482839-49BD-4C65-9F7A-3AC58503B6CB}" type="sibTrans" cxnId="{EB66A5BF-A181-48B4-B3FC-714CE438FF84}">
      <dgm:prSet/>
      <dgm:spPr/>
      <dgm:t>
        <a:bodyPr/>
        <a:lstStyle/>
        <a:p>
          <a:endParaRPr lang="ru-RU"/>
        </a:p>
      </dgm:t>
    </dgm:pt>
    <dgm:pt modelId="{041F0CCA-4D25-4D5B-B51A-249FD8772EA1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	</a:t>
          </a:r>
          <a:r>
            <a:rPr lang="ru-RU" sz="1400" b="1" dirty="0" smtClean="0">
              <a:solidFill>
                <a:schemeClr val="tx1"/>
              </a:solidFill>
            </a:rPr>
            <a:t>Исполнение контракта</a:t>
          </a:r>
          <a:endParaRPr lang="ru-RU" sz="1400" b="1" dirty="0">
            <a:solidFill>
              <a:schemeClr val="tx1"/>
            </a:solidFill>
          </a:endParaRPr>
        </a:p>
      </dgm:t>
    </dgm:pt>
    <dgm:pt modelId="{E1114C84-3F35-4264-A3F6-2D9841142D55}" type="parTrans" cxnId="{09CEECC2-8AE6-4F34-BDBD-E3D04631A4B2}">
      <dgm:prSet/>
      <dgm:spPr/>
      <dgm:t>
        <a:bodyPr/>
        <a:lstStyle/>
        <a:p>
          <a:endParaRPr lang="ru-RU"/>
        </a:p>
      </dgm:t>
    </dgm:pt>
    <dgm:pt modelId="{46D37031-E5F6-4D11-A89C-BC8E368E7500}" type="sibTrans" cxnId="{09CEECC2-8AE6-4F34-BDBD-E3D04631A4B2}">
      <dgm:prSet/>
      <dgm:spPr/>
      <dgm:t>
        <a:bodyPr/>
        <a:lstStyle/>
        <a:p>
          <a:endParaRPr lang="ru-RU"/>
        </a:p>
      </dgm:t>
    </dgm:pt>
    <dgm:pt modelId="{E9BA5458-3827-4C73-A051-75617D7CF32E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→неприменение мер по взысканию неустоек (пени) за нарушение подрядчиками условий заключенных контрактов;</a:t>
          </a:r>
          <a:endParaRPr lang="ru-RU" sz="1200" b="1" dirty="0">
            <a:solidFill>
              <a:schemeClr val="tx1"/>
            </a:solidFill>
          </a:endParaRPr>
        </a:p>
      </dgm:t>
    </dgm:pt>
    <dgm:pt modelId="{BBEC99EF-B442-4123-AF84-B1385D96FA12}" type="parTrans" cxnId="{52C1F04C-E3EE-4045-88D6-29D1BC7AD7D3}">
      <dgm:prSet/>
      <dgm:spPr/>
      <dgm:t>
        <a:bodyPr/>
        <a:lstStyle/>
        <a:p>
          <a:endParaRPr lang="ru-RU"/>
        </a:p>
      </dgm:t>
    </dgm:pt>
    <dgm:pt modelId="{20A54DEE-8C21-43FD-BB64-E960EA1E102D}" type="sibTrans" cxnId="{52C1F04C-E3EE-4045-88D6-29D1BC7AD7D3}">
      <dgm:prSet/>
      <dgm:spPr/>
      <dgm:t>
        <a:bodyPr/>
        <a:lstStyle/>
        <a:p>
          <a:endParaRPr lang="ru-RU"/>
        </a:p>
      </dgm:t>
    </dgm:pt>
    <dgm:pt modelId="{83279123-DDCB-47E5-8DF2-A731449E5F28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→приемка и  оплата выполненных работ (услуг), не соответствующих условиям заключенных контрактов;</a:t>
          </a:r>
          <a:endParaRPr lang="ru-RU" sz="1200" b="1" dirty="0">
            <a:solidFill>
              <a:schemeClr val="tx1"/>
            </a:solidFill>
          </a:endParaRPr>
        </a:p>
      </dgm:t>
    </dgm:pt>
    <dgm:pt modelId="{5B40F17C-6EED-4A56-9449-4DA6DDCADE38}" type="parTrans" cxnId="{145BE7EC-6A7D-4ADA-AB7A-489C32E57BFD}">
      <dgm:prSet/>
      <dgm:spPr/>
      <dgm:t>
        <a:bodyPr/>
        <a:lstStyle/>
        <a:p>
          <a:endParaRPr lang="ru-RU"/>
        </a:p>
      </dgm:t>
    </dgm:pt>
    <dgm:pt modelId="{BDAAF659-A4E8-41A2-92F5-4996B6419B48}" type="sibTrans" cxnId="{145BE7EC-6A7D-4ADA-AB7A-489C32E57BFD}">
      <dgm:prSet/>
      <dgm:spPr/>
      <dgm:t>
        <a:bodyPr/>
        <a:lstStyle/>
        <a:p>
          <a:endParaRPr lang="ru-RU"/>
        </a:p>
      </dgm:t>
    </dgm:pt>
    <dgm:pt modelId="{CEA701ED-1159-4F82-87F1-86F3AE9D8B7C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→оплата не выполненных работ.</a:t>
          </a:r>
          <a:endParaRPr lang="ru-RU" sz="1200" b="1" dirty="0">
            <a:solidFill>
              <a:schemeClr val="tx1"/>
            </a:solidFill>
          </a:endParaRPr>
        </a:p>
      </dgm:t>
    </dgm:pt>
    <dgm:pt modelId="{35957963-40F8-4953-B6F2-70EC48AA24AC}" type="parTrans" cxnId="{B54030BB-757D-44A2-822A-0AD7E2A3ECB0}">
      <dgm:prSet/>
      <dgm:spPr/>
      <dgm:t>
        <a:bodyPr/>
        <a:lstStyle/>
        <a:p>
          <a:endParaRPr lang="ru-RU"/>
        </a:p>
      </dgm:t>
    </dgm:pt>
    <dgm:pt modelId="{40312651-9D4A-427C-B717-5DB88BA0E92B}" type="sibTrans" cxnId="{B54030BB-757D-44A2-822A-0AD7E2A3ECB0}">
      <dgm:prSet/>
      <dgm:spPr/>
      <dgm:t>
        <a:bodyPr/>
        <a:lstStyle/>
        <a:p>
          <a:endParaRPr lang="ru-RU"/>
        </a:p>
      </dgm:t>
    </dgm:pt>
    <dgm:pt modelId="{7C62FD28-66D9-4B82-9822-C6CC5C8F1C67}">
      <dgm:prSet custT="1"/>
      <dgm:spPr/>
      <dgm:t>
        <a:bodyPr/>
        <a:lstStyle/>
        <a:p>
          <a:pPr algn="l"/>
          <a:r>
            <a:rPr lang="ru-RU" sz="1200" b="1" dirty="0" smtClean="0">
              <a:solidFill>
                <a:schemeClr val="tx1"/>
              </a:solidFill>
            </a:rPr>
            <a:t>→завышение цен на материалы при производстве строительных работ;</a:t>
          </a:r>
          <a:endParaRPr lang="ru-RU" sz="1400" b="1" dirty="0">
            <a:solidFill>
              <a:schemeClr val="tx1"/>
            </a:solidFill>
          </a:endParaRPr>
        </a:p>
      </dgm:t>
    </dgm:pt>
    <dgm:pt modelId="{48E97EF5-DFBB-4D5C-AB6F-C385C80F6254}" type="parTrans" cxnId="{1767CEC7-78EF-4752-9BB9-3802D11B5A9E}">
      <dgm:prSet/>
      <dgm:spPr/>
      <dgm:t>
        <a:bodyPr/>
        <a:lstStyle/>
        <a:p>
          <a:endParaRPr lang="ru-RU"/>
        </a:p>
      </dgm:t>
    </dgm:pt>
    <dgm:pt modelId="{CD4DA7B6-77D0-4262-9F53-6E94945BDC1B}" type="sibTrans" cxnId="{1767CEC7-78EF-4752-9BB9-3802D11B5A9E}">
      <dgm:prSet/>
      <dgm:spPr/>
      <dgm:t>
        <a:bodyPr/>
        <a:lstStyle/>
        <a:p>
          <a:endParaRPr lang="ru-RU"/>
        </a:p>
      </dgm:t>
    </dgm:pt>
    <dgm:pt modelId="{C2879C79-454E-46D6-BF46-4F340A08E87A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	</a:t>
          </a:r>
          <a:r>
            <a:rPr lang="ru-RU" sz="1200" b="1" dirty="0" smtClean="0">
              <a:solidFill>
                <a:schemeClr val="tx1"/>
              </a:solidFill>
            </a:rPr>
            <a:t>Описание объекта закупки</a:t>
          </a:r>
          <a:endParaRPr lang="ru-RU" sz="1200" b="1" dirty="0">
            <a:solidFill>
              <a:schemeClr val="tx1"/>
            </a:solidFill>
          </a:endParaRPr>
        </a:p>
      </dgm:t>
    </dgm:pt>
    <dgm:pt modelId="{94CFD373-2FAE-45BA-BBD2-4BB77AFB9C85}" type="parTrans" cxnId="{B16F586F-E3AC-4317-9574-C67DE00575C5}">
      <dgm:prSet/>
      <dgm:spPr/>
      <dgm:t>
        <a:bodyPr/>
        <a:lstStyle/>
        <a:p>
          <a:endParaRPr lang="ru-RU"/>
        </a:p>
      </dgm:t>
    </dgm:pt>
    <dgm:pt modelId="{939F8C28-51E8-4D9F-84A7-8EA5F6E40088}" type="sibTrans" cxnId="{B16F586F-E3AC-4317-9574-C67DE00575C5}">
      <dgm:prSet/>
      <dgm:spPr/>
      <dgm:t>
        <a:bodyPr/>
        <a:lstStyle/>
        <a:p>
          <a:endParaRPr lang="ru-RU"/>
        </a:p>
      </dgm:t>
    </dgm:pt>
    <dgm:pt modelId="{C63FB8C3-07B8-4F63-A370-4714FCA79754}">
      <dgm:prSet custT="1"/>
      <dgm:spPr/>
      <dgm:t>
        <a:bodyPr/>
        <a:lstStyle/>
        <a:p>
          <a:pPr algn="l"/>
          <a:r>
            <a:rPr lang="ru-RU" sz="1200" b="1" dirty="0" smtClean="0">
              <a:solidFill>
                <a:schemeClr val="tx1"/>
              </a:solidFill>
            </a:rPr>
            <a:t>→формирование лота, объединяющего закупки работ по капитальному и  текущему ремонту автомобильных дорог, что повлекло дополнительные требования к участникам закупки</a:t>
          </a:r>
          <a:endParaRPr lang="ru-RU" sz="1200" b="1" dirty="0">
            <a:solidFill>
              <a:schemeClr val="tx1"/>
            </a:solidFill>
          </a:endParaRPr>
        </a:p>
      </dgm:t>
    </dgm:pt>
    <dgm:pt modelId="{F6822C8B-B8F0-4D15-91E3-BD005CD536DF}" type="parTrans" cxnId="{C33E8F61-7E1E-4E2F-B37A-9B47A6231DEE}">
      <dgm:prSet/>
      <dgm:spPr/>
      <dgm:t>
        <a:bodyPr/>
        <a:lstStyle/>
        <a:p>
          <a:endParaRPr lang="ru-RU"/>
        </a:p>
      </dgm:t>
    </dgm:pt>
    <dgm:pt modelId="{C50CA150-627D-4DF3-82A4-BB7CAF116C93}" type="sibTrans" cxnId="{C33E8F61-7E1E-4E2F-B37A-9B47A6231DEE}">
      <dgm:prSet/>
      <dgm:spPr/>
      <dgm:t>
        <a:bodyPr/>
        <a:lstStyle/>
        <a:p>
          <a:endParaRPr lang="ru-RU"/>
        </a:p>
      </dgm:t>
    </dgm:pt>
    <dgm:pt modelId="{5C7B7FDF-78EA-4C3B-80E7-21E7ABC858F3}" type="pres">
      <dgm:prSet presAssocID="{07339372-4E2D-4162-8A0D-603264F684D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2CE1C-7BCE-427A-94DB-B939517BB498}" type="pres">
      <dgm:prSet presAssocID="{35723509-9DAC-4801-8649-B3D65F70B0AA}" presName="comp" presStyleCnt="0"/>
      <dgm:spPr/>
    </dgm:pt>
    <dgm:pt modelId="{167C7B66-983F-4C03-B300-2BD704491208}" type="pres">
      <dgm:prSet presAssocID="{35723509-9DAC-4801-8649-B3D65F70B0AA}" presName="box" presStyleLbl="node1" presStyleIdx="0" presStyleCnt="3" custScaleY="69029"/>
      <dgm:spPr/>
      <dgm:t>
        <a:bodyPr/>
        <a:lstStyle/>
        <a:p>
          <a:endParaRPr lang="ru-RU"/>
        </a:p>
      </dgm:t>
    </dgm:pt>
    <dgm:pt modelId="{929F993D-BEA0-40E7-962E-A814FEB5CA91}" type="pres">
      <dgm:prSet presAssocID="{35723509-9DAC-4801-8649-B3D65F70B0AA}" presName="img" presStyleLbl="fgImgPlace1" presStyleIdx="0" presStyleCnt="3" custScaleX="101610" custScaleY="841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E4B3704-666D-4011-885C-79740BBFCF76}" type="pres">
      <dgm:prSet presAssocID="{35723509-9DAC-4801-8649-B3D65F70B0A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A8D14-8A89-43C3-AF7C-87DC468A8FC1}" type="pres">
      <dgm:prSet presAssocID="{A159B12E-FADB-4FB4-BE46-305F61D9A58E}" presName="spacer" presStyleCnt="0"/>
      <dgm:spPr/>
    </dgm:pt>
    <dgm:pt modelId="{4332D19B-9C64-43DD-9AC8-538DA6535C00}" type="pres">
      <dgm:prSet presAssocID="{C2879C79-454E-46D6-BF46-4F340A08E87A}" presName="comp" presStyleCnt="0"/>
      <dgm:spPr/>
    </dgm:pt>
    <dgm:pt modelId="{6EB02575-F24D-4239-BE09-8D5EB1B6D794}" type="pres">
      <dgm:prSet presAssocID="{C2879C79-454E-46D6-BF46-4F340A08E87A}" presName="box" presStyleLbl="node1" presStyleIdx="1" presStyleCnt="3" custScaleY="76803" custLinFactNeighborY="1446"/>
      <dgm:spPr/>
      <dgm:t>
        <a:bodyPr/>
        <a:lstStyle/>
        <a:p>
          <a:endParaRPr lang="ru-RU"/>
        </a:p>
      </dgm:t>
    </dgm:pt>
    <dgm:pt modelId="{BB2BBD87-C5A1-4BA9-B722-EC3F989D6E09}" type="pres">
      <dgm:prSet presAssocID="{C2879C79-454E-46D6-BF46-4F340A08E87A}" presName="img" presStyleLbl="fgImgPlace1" presStyleIdx="1" presStyleCnt="3" custScaleY="86387" custLinFactNeighborX="-651" custLinFactNeighborY="32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1688235-C95B-4677-93A0-55BBFA749991}" type="pres">
      <dgm:prSet presAssocID="{C2879C79-454E-46D6-BF46-4F340A08E87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85E36-15AF-4F57-82E4-967B47830627}" type="pres">
      <dgm:prSet presAssocID="{939F8C28-51E8-4D9F-84A7-8EA5F6E40088}" presName="spacer" presStyleCnt="0"/>
      <dgm:spPr/>
    </dgm:pt>
    <dgm:pt modelId="{1AA5FA96-8963-475E-8B69-E21C835DDA5A}" type="pres">
      <dgm:prSet presAssocID="{041F0CCA-4D25-4D5B-B51A-249FD8772EA1}" presName="comp" presStyleCnt="0"/>
      <dgm:spPr/>
    </dgm:pt>
    <dgm:pt modelId="{810B59E4-2B34-481E-89B7-64125142D2EB}" type="pres">
      <dgm:prSet presAssocID="{041F0CCA-4D25-4D5B-B51A-249FD8772EA1}" presName="box" presStyleLbl="node1" presStyleIdx="2" presStyleCnt="3" custScaleY="84434"/>
      <dgm:spPr/>
      <dgm:t>
        <a:bodyPr/>
        <a:lstStyle/>
        <a:p>
          <a:endParaRPr lang="ru-RU"/>
        </a:p>
      </dgm:t>
    </dgm:pt>
    <dgm:pt modelId="{86109644-553B-4D39-B005-2D96C025249F}" type="pres">
      <dgm:prSet presAssocID="{041F0CCA-4D25-4D5B-B51A-249FD8772EA1}" presName="img" presStyleLbl="fgImgPlace1" presStyleIdx="2" presStyleCnt="3" custScaleY="81138"/>
      <dgm:spPr>
        <a:blipFill dpi="0" rotWithShape="0">
          <a:blip xmlns:r="http://schemas.openxmlformats.org/officeDocument/2006/relationships" r:embed="rId3"/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A94E7FD-502B-4CA6-8DB7-54C1E2284057}" type="pres">
      <dgm:prSet presAssocID="{041F0CCA-4D25-4D5B-B51A-249FD8772EA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2283F6-7118-451D-8AE0-B0FD96F6D11D}" type="presOf" srcId="{041F0CCA-4D25-4D5B-B51A-249FD8772EA1}" destId="{810B59E4-2B34-481E-89B7-64125142D2EB}" srcOrd="0" destOrd="0" presId="urn:microsoft.com/office/officeart/2005/8/layout/vList4#1"/>
    <dgm:cxn modelId="{B54030BB-757D-44A2-822A-0AD7E2A3ECB0}" srcId="{041F0CCA-4D25-4D5B-B51A-249FD8772EA1}" destId="{CEA701ED-1159-4F82-87F1-86F3AE9D8B7C}" srcOrd="2" destOrd="0" parTransId="{35957963-40F8-4953-B6F2-70EC48AA24AC}" sibTransId="{40312651-9D4A-427C-B717-5DB88BA0E92B}"/>
    <dgm:cxn modelId="{8235F7C4-AD7A-479F-9FF0-218645A3E3AD}" type="presOf" srcId="{35723509-9DAC-4801-8649-B3D65F70B0AA}" destId="{2E4B3704-666D-4011-885C-79740BBFCF76}" srcOrd="1" destOrd="0" presId="urn:microsoft.com/office/officeart/2005/8/layout/vList4#1"/>
    <dgm:cxn modelId="{D83C9742-20EB-44E4-830B-CDD2497A5192}" type="presOf" srcId="{522570DA-E0F8-4951-8E36-AA191BF70D7F}" destId="{2E4B3704-666D-4011-885C-79740BBFCF76}" srcOrd="1" destOrd="2" presId="urn:microsoft.com/office/officeart/2005/8/layout/vList4#1"/>
    <dgm:cxn modelId="{52C1F04C-E3EE-4045-88D6-29D1BC7AD7D3}" srcId="{041F0CCA-4D25-4D5B-B51A-249FD8772EA1}" destId="{E9BA5458-3827-4C73-A051-75617D7CF32E}" srcOrd="0" destOrd="0" parTransId="{BBEC99EF-B442-4123-AF84-B1385D96FA12}" sibTransId="{20A54DEE-8C21-43FD-BB64-E960EA1E102D}"/>
    <dgm:cxn modelId="{173A1D1A-1B9A-48B0-AF4C-207D943B9AB8}" type="presOf" srcId="{7C62FD28-66D9-4B82-9822-C6CC5C8F1C67}" destId="{167C7B66-983F-4C03-B300-2BD704491208}" srcOrd="0" destOrd="1" presId="urn:microsoft.com/office/officeart/2005/8/layout/vList4#1"/>
    <dgm:cxn modelId="{5472CE2D-CD13-4624-8138-5E3B76926904}" type="presOf" srcId="{83279123-DDCB-47E5-8DF2-A731449E5F28}" destId="{810B59E4-2B34-481E-89B7-64125142D2EB}" srcOrd="0" destOrd="2" presId="urn:microsoft.com/office/officeart/2005/8/layout/vList4#1"/>
    <dgm:cxn modelId="{0F5F4053-1319-49A3-82B1-1B33B155727D}" type="presOf" srcId="{E9BA5458-3827-4C73-A051-75617D7CF32E}" destId="{2A94E7FD-502B-4CA6-8DB7-54C1E2284057}" srcOrd="1" destOrd="1" presId="urn:microsoft.com/office/officeart/2005/8/layout/vList4#1"/>
    <dgm:cxn modelId="{09CEECC2-8AE6-4F34-BDBD-E3D04631A4B2}" srcId="{07339372-4E2D-4162-8A0D-603264F684DA}" destId="{041F0CCA-4D25-4D5B-B51A-249FD8772EA1}" srcOrd="2" destOrd="0" parTransId="{E1114C84-3F35-4264-A3F6-2D9841142D55}" sibTransId="{46D37031-E5F6-4D11-A89C-BC8E368E7500}"/>
    <dgm:cxn modelId="{AA46E322-DF11-4CD9-9871-8638805224AD}" type="presOf" srcId="{C63FB8C3-07B8-4F63-A370-4714FCA79754}" destId="{81688235-C95B-4677-93A0-55BBFA749991}" srcOrd="1" destOrd="1" presId="urn:microsoft.com/office/officeart/2005/8/layout/vList4#1"/>
    <dgm:cxn modelId="{1767CEC7-78EF-4752-9BB9-3802D11B5A9E}" srcId="{35723509-9DAC-4801-8649-B3D65F70B0AA}" destId="{7C62FD28-66D9-4B82-9822-C6CC5C8F1C67}" srcOrd="0" destOrd="0" parTransId="{48E97EF5-DFBB-4D5C-AB6F-C385C80F6254}" sibTransId="{CD4DA7B6-77D0-4262-9F53-6E94945BDC1B}"/>
    <dgm:cxn modelId="{BE07F2D0-A7F1-4518-B0CF-C60F52E97F32}" type="presOf" srcId="{041F0CCA-4D25-4D5B-B51A-249FD8772EA1}" destId="{2A94E7FD-502B-4CA6-8DB7-54C1E2284057}" srcOrd="1" destOrd="0" presId="urn:microsoft.com/office/officeart/2005/8/layout/vList4#1"/>
    <dgm:cxn modelId="{3625DD80-6656-42DC-9BCD-28CDE55D1130}" type="presOf" srcId="{C2879C79-454E-46D6-BF46-4F340A08E87A}" destId="{6EB02575-F24D-4239-BE09-8D5EB1B6D794}" srcOrd="0" destOrd="0" presId="urn:microsoft.com/office/officeart/2005/8/layout/vList4#1"/>
    <dgm:cxn modelId="{5218CE19-465A-48D3-A09E-4BD40528FB76}" type="presOf" srcId="{522570DA-E0F8-4951-8E36-AA191BF70D7F}" destId="{167C7B66-983F-4C03-B300-2BD704491208}" srcOrd="0" destOrd="2" presId="urn:microsoft.com/office/officeart/2005/8/layout/vList4#1"/>
    <dgm:cxn modelId="{EB66A5BF-A181-48B4-B3FC-714CE438FF84}" srcId="{35723509-9DAC-4801-8649-B3D65F70B0AA}" destId="{522570DA-E0F8-4951-8E36-AA191BF70D7F}" srcOrd="1" destOrd="0" parTransId="{83FF329A-649A-4EC1-8810-E0FC1D03BF68}" sibTransId="{0F482839-49BD-4C65-9F7A-3AC58503B6CB}"/>
    <dgm:cxn modelId="{FE99CBE8-A2A6-42AF-8272-BC663662D4D1}" type="presOf" srcId="{E9BA5458-3827-4C73-A051-75617D7CF32E}" destId="{810B59E4-2B34-481E-89B7-64125142D2EB}" srcOrd="0" destOrd="1" presId="urn:microsoft.com/office/officeart/2005/8/layout/vList4#1"/>
    <dgm:cxn modelId="{C33E8F61-7E1E-4E2F-B37A-9B47A6231DEE}" srcId="{C2879C79-454E-46D6-BF46-4F340A08E87A}" destId="{C63FB8C3-07B8-4F63-A370-4714FCA79754}" srcOrd="0" destOrd="0" parTransId="{F6822C8B-B8F0-4D15-91E3-BD005CD536DF}" sibTransId="{C50CA150-627D-4DF3-82A4-BB7CAF116C93}"/>
    <dgm:cxn modelId="{C5C79953-7ECB-4919-81F0-5E41D6737CAF}" type="presOf" srcId="{CEA701ED-1159-4F82-87F1-86F3AE9D8B7C}" destId="{2A94E7FD-502B-4CA6-8DB7-54C1E2284057}" srcOrd="1" destOrd="3" presId="urn:microsoft.com/office/officeart/2005/8/layout/vList4#1"/>
    <dgm:cxn modelId="{39AB77AE-9387-44E6-A648-E5B7F6D46A1A}" srcId="{07339372-4E2D-4162-8A0D-603264F684DA}" destId="{35723509-9DAC-4801-8649-B3D65F70B0AA}" srcOrd="0" destOrd="0" parTransId="{0DA99179-ED84-4291-B1CC-5CA7B461FEF0}" sibTransId="{A159B12E-FADB-4FB4-BE46-305F61D9A58E}"/>
    <dgm:cxn modelId="{917C0896-AA73-4270-B081-8966B0371291}" type="presOf" srcId="{CEA701ED-1159-4F82-87F1-86F3AE9D8B7C}" destId="{810B59E4-2B34-481E-89B7-64125142D2EB}" srcOrd="0" destOrd="3" presId="urn:microsoft.com/office/officeart/2005/8/layout/vList4#1"/>
    <dgm:cxn modelId="{6AD4E90F-ECFE-4051-A611-69E0E455B367}" type="presOf" srcId="{7C62FD28-66D9-4B82-9822-C6CC5C8F1C67}" destId="{2E4B3704-666D-4011-885C-79740BBFCF76}" srcOrd="1" destOrd="1" presId="urn:microsoft.com/office/officeart/2005/8/layout/vList4#1"/>
    <dgm:cxn modelId="{853A22A6-481E-4818-B5A0-1A8C85CBA4B5}" type="presOf" srcId="{35723509-9DAC-4801-8649-B3D65F70B0AA}" destId="{167C7B66-983F-4C03-B300-2BD704491208}" srcOrd="0" destOrd="0" presId="urn:microsoft.com/office/officeart/2005/8/layout/vList4#1"/>
    <dgm:cxn modelId="{B4686AA5-CC43-4B06-ABCB-176163453DD4}" type="presOf" srcId="{C2879C79-454E-46D6-BF46-4F340A08E87A}" destId="{81688235-C95B-4677-93A0-55BBFA749991}" srcOrd="1" destOrd="0" presId="urn:microsoft.com/office/officeart/2005/8/layout/vList4#1"/>
    <dgm:cxn modelId="{145BE7EC-6A7D-4ADA-AB7A-489C32E57BFD}" srcId="{041F0CCA-4D25-4D5B-B51A-249FD8772EA1}" destId="{83279123-DDCB-47E5-8DF2-A731449E5F28}" srcOrd="1" destOrd="0" parTransId="{5B40F17C-6EED-4A56-9449-4DA6DDCADE38}" sibTransId="{BDAAF659-A4E8-41A2-92F5-4996B6419B48}"/>
    <dgm:cxn modelId="{CD9B7A2C-7645-4FB6-BD6C-9C54D1D000D2}" type="presOf" srcId="{83279123-DDCB-47E5-8DF2-A731449E5F28}" destId="{2A94E7FD-502B-4CA6-8DB7-54C1E2284057}" srcOrd="1" destOrd="2" presId="urn:microsoft.com/office/officeart/2005/8/layout/vList4#1"/>
    <dgm:cxn modelId="{2FB49107-1A98-4C95-91BB-BE40AC0007DE}" type="presOf" srcId="{C63FB8C3-07B8-4F63-A370-4714FCA79754}" destId="{6EB02575-F24D-4239-BE09-8D5EB1B6D794}" srcOrd="0" destOrd="1" presId="urn:microsoft.com/office/officeart/2005/8/layout/vList4#1"/>
    <dgm:cxn modelId="{B16F586F-E3AC-4317-9574-C67DE00575C5}" srcId="{07339372-4E2D-4162-8A0D-603264F684DA}" destId="{C2879C79-454E-46D6-BF46-4F340A08E87A}" srcOrd="1" destOrd="0" parTransId="{94CFD373-2FAE-45BA-BBD2-4BB77AFB9C85}" sibTransId="{939F8C28-51E8-4D9F-84A7-8EA5F6E40088}"/>
    <dgm:cxn modelId="{71748F03-5974-47DE-983F-6C12B857D11B}" type="presOf" srcId="{07339372-4E2D-4162-8A0D-603264F684DA}" destId="{5C7B7FDF-78EA-4C3B-80E7-21E7ABC858F3}" srcOrd="0" destOrd="0" presId="urn:microsoft.com/office/officeart/2005/8/layout/vList4#1"/>
    <dgm:cxn modelId="{0E3DC174-A167-439C-B770-961A05E57576}" type="presParOf" srcId="{5C7B7FDF-78EA-4C3B-80E7-21E7ABC858F3}" destId="{A562CE1C-7BCE-427A-94DB-B939517BB498}" srcOrd="0" destOrd="0" presId="urn:microsoft.com/office/officeart/2005/8/layout/vList4#1"/>
    <dgm:cxn modelId="{CF9CCE48-0C0D-4D1B-82EA-E811A85FE8F2}" type="presParOf" srcId="{A562CE1C-7BCE-427A-94DB-B939517BB498}" destId="{167C7B66-983F-4C03-B300-2BD704491208}" srcOrd="0" destOrd="0" presId="urn:microsoft.com/office/officeart/2005/8/layout/vList4#1"/>
    <dgm:cxn modelId="{942CFF96-11CF-4594-969A-5196D3336881}" type="presParOf" srcId="{A562CE1C-7BCE-427A-94DB-B939517BB498}" destId="{929F993D-BEA0-40E7-962E-A814FEB5CA91}" srcOrd="1" destOrd="0" presId="urn:microsoft.com/office/officeart/2005/8/layout/vList4#1"/>
    <dgm:cxn modelId="{5295038B-899A-41DF-9483-6A6F22769AE6}" type="presParOf" srcId="{A562CE1C-7BCE-427A-94DB-B939517BB498}" destId="{2E4B3704-666D-4011-885C-79740BBFCF76}" srcOrd="2" destOrd="0" presId="urn:microsoft.com/office/officeart/2005/8/layout/vList4#1"/>
    <dgm:cxn modelId="{3245D55A-3460-4222-8685-A27DAD6FBA78}" type="presParOf" srcId="{5C7B7FDF-78EA-4C3B-80E7-21E7ABC858F3}" destId="{79FA8D14-8A89-43C3-AF7C-87DC468A8FC1}" srcOrd="1" destOrd="0" presId="urn:microsoft.com/office/officeart/2005/8/layout/vList4#1"/>
    <dgm:cxn modelId="{C2D20301-1533-495E-A47D-82BC0D2F7BBA}" type="presParOf" srcId="{5C7B7FDF-78EA-4C3B-80E7-21E7ABC858F3}" destId="{4332D19B-9C64-43DD-9AC8-538DA6535C00}" srcOrd="2" destOrd="0" presId="urn:microsoft.com/office/officeart/2005/8/layout/vList4#1"/>
    <dgm:cxn modelId="{887F90B7-5824-4DAF-9D5C-01836B5306BA}" type="presParOf" srcId="{4332D19B-9C64-43DD-9AC8-538DA6535C00}" destId="{6EB02575-F24D-4239-BE09-8D5EB1B6D794}" srcOrd="0" destOrd="0" presId="urn:microsoft.com/office/officeart/2005/8/layout/vList4#1"/>
    <dgm:cxn modelId="{82CBD6B2-203B-402D-A3EF-980A4197561A}" type="presParOf" srcId="{4332D19B-9C64-43DD-9AC8-538DA6535C00}" destId="{BB2BBD87-C5A1-4BA9-B722-EC3F989D6E09}" srcOrd="1" destOrd="0" presId="urn:microsoft.com/office/officeart/2005/8/layout/vList4#1"/>
    <dgm:cxn modelId="{6872A99F-1C3F-43B6-B4C2-9850DBED4682}" type="presParOf" srcId="{4332D19B-9C64-43DD-9AC8-538DA6535C00}" destId="{81688235-C95B-4677-93A0-55BBFA749991}" srcOrd="2" destOrd="0" presId="urn:microsoft.com/office/officeart/2005/8/layout/vList4#1"/>
    <dgm:cxn modelId="{77516DF7-1B72-4F45-A53B-449ED60D3CB2}" type="presParOf" srcId="{5C7B7FDF-78EA-4C3B-80E7-21E7ABC858F3}" destId="{7A085E36-15AF-4F57-82E4-967B47830627}" srcOrd="3" destOrd="0" presId="urn:microsoft.com/office/officeart/2005/8/layout/vList4#1"/>
    <dgm:cxn modelId="{A141EB9A-F9A5-48A0-838D-AF3D41EB9668}" type="presParOf" srcId="{5C7B7FDF-78EA-4C3B-80E7-21E7ABC858F3}" destId="{1AA5FA96-8963-475E-8B69-E21C835DDA5A}" srcOrd="4" destOrd="0" presId="urn:microsoft.com/office/officeart/2005/8/layout/vList4#1"/>
    <dgm:cxn modelId="{FC0A13DE-D646-4A0B-AE28-3DC25F0189A5}" type="presParOf" srcId="{1AA5FA96-8963-475E-8B69-E21C835DDA5A}" destId="{810B59E4-2B34-481E-89B7-64125142D2EB}" srcOrd="0" destOrd="0" presId="urn:microsoft.com/office/officeart/2005/8/layout/vList4#1"/>
    <dgm:cxn modelId="{D42253B1-EA43-4C20-B126-035A0984E889}" type="presParOf" srcId="{1AA5FA96-8963-475E-8B69-E21C835DDA5A}" destId="{86109644-553B-4D39-B005-2D96C025249F}" srcOrd="1" destOrd="0" presId="urn:microsoft.com/office/officeart/2005/8/layout/vList4#1"/>
    <dgm:cxn modelId="{74DBFF33-0E65-41CA-B632-FF675FBD7392}" type="presParOf" srcId="{1AA5FA96-8963-475E-8B69-E21C835DDA5A}" destId="{2A94E7FD-502B-4CA6-8DB7-54C1E228405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2721F-2BC7-41DA-AC4F-D1AD45909E6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A512E7FF-9A15-4E8C-99B8-04DD8A21AD48}">
      <dgm:prSet phldrT="[Текст]"/>
      <dgm:spPr/>
      <dgm:t>
        <a:bodyPr/>
        <a:lstStyle/>
        <a:p>
          <a:r>
            <a:rPr lang="ru-RU" b="1" dirty="0" smtClean="0"/>
            <a:t>Н(М)ЦК контракта «не </a:t>
          </a:r>
          <a:r>
            <a:rPr lang="ru-RU" b="1" dirty="0" err="1" smtClean="0"/>
            <a:t>прозарачна</a:t>
          </a:r>
          <a:r>
            <a:rPr lang="ru-RU" b="1" dirty="0" smtClean="0"/>
            <a:t>»</a:t>
          </a:r>
          <a:endParaRPr lang="ru-RU" b="1" dirty="0"/>
        </a:p>
      </dgm:t>
    </dgm:pt>
    <dgm:pt modelId="{AD7CE1F7-CFC7-4BDD-85B8-D41F1A44147F}" type="parTrans" cxnId="{86D0F615-190C-45B8-A857-30BF95A2CE99}">
      <dgm:prSet/>
      <dgm:spPr/>
      <dgm:t>
        <a:bodyPr/>
        <a:lstStyle/>
        <a:p>
          <a:endParaRPr lang="ru-RU"/>
        </a:p>
      </dgm:t>
    </dgm:pt>
    <dgm:pt modelId="{D7C65466-D97D-4E62-ADE2-26FCF5D86328}" type="sibTrans" cxnId="{86D0F615-190C-45B8-A857-30BF95A2CE99}">
      <dgm:prSet/>
      <dgm:spPr/>
      <dgm:t>
        <a:bodyPr/>
        <a:lstStyle/>
        <a:p>
          <a:endParaRPr lang="ru-RU"/>
        </a:p>
      </dgm:t>
    </dgm:pt>
    <dgm:pt modelId="{189E72EC-FDF9-4D97-8A7E-2F589F95AC9C}">
      <dgm:prSet phldrT="[Текст]"/>
      <dgm:spPr/>
      <dgm:t>
        <a:bodyPr/>
        <a:lstStyle/>
        <a:p>
          <a:r>
            <a:rPr lang="ru-RU" b="1" dirty="0" smtClean="0"/>
            <a:t>Нет видов состава работ</a:t>
          </a:r>
          <a:endParaRPr lang="ru-RU" b="1" dirty="0"/>
        </a:p>
      </dgm:t>
    </dgm:pt>
    <dgm:pt modelId="{BDBF0698-8B88-4C73-B126-271B33A0512B}" type="parTrans" cxnId="{3CB1B38F-3B51-4C93-B58B-773CC7CE05BD}">
      <dgm:prSet/>
      <dgm:spPr/>
      <dgm:t>
        <a:bodyPr/>
        <a:lstStyle/>
        <a:p>
          <a:endParaRPr lang="ru-RU"/>
        </a:p>
      </dgm:t>
    </dgm:pt>
    <dgm:pt modelId="{19471EEB-F351-44B9-8A07-FA61FFDB8334}" type="sibTrans" cxnId="{3CB1B38F-3B51-4C93-B58B-773CC7CE05BD}">
      <dgm:prSet/>
      <dgm:spPr/>
      <dgm:t>
        <a:bodyPr/>
        <a:lstStyle/>
        <a:p>
          <a:endParaRPr lang="ru-RU"/>
        </a:p>
      </dgm:t>
    </dgm:pt>
    <dgm:pt modelId="{A526D1D8-482B-45DE-B04D-4565A6F50267}">
      <dgm:prSet phldrT="[Текст]"/>
      <dgm:spPr/>
      <dgm:t>
        <a:bodyPr/>
        <a:lstStyle/>
        <a:p>
          <a:r>
            <a:rPr lang="ru-RU" b="1" dirty="0" smtClean="0"/>
            <a:t>Отсутствии конкуренции</a:t>
          </a:r>
          <a:endParaRPr lang="ru-RU" b="1" dirty="0"/>
        </a:p>
      </dgm:t>
    </dgm:pt>
    <dgm:pt modelId="{687F2833-DC4E-4D62-AB33-79B76C761A65}" type="parTrans" cxnId="{77375704-BEEF-4C81-809D-53B3091891EB}">
      <dgm:prSet/>
      <dgm:spPr/>
      <dgm:t>
        <a:bodyPr/>
        <a:lstStyle/>
        <a:p>
          <a:endParaRPr lang="ru-RU"/>
        </a:p>
      </dgm:t>
    </dgm:pt>
    <dgm:pt modelId="{D63DEBA2-7093-4E8E-A06C-2766F1BCDAB3}" type="sibTrans" cxnId="{77375704-BEEF-4C81-809D-53B3091891EB}">
      <dgm:prSet/>
      <dgm:spPr/>
      <dgm:t>
        <a:bodyPr/>
        <a:lstStyle/>
        <a:p>
          <a:endParaRPr lang="ru-RU"/>
        </a:p>
      </dgm:t>
    </dgm:pt>
    <dgm:pt modelId="{568BBF13-3FCC-4D34-9064-3112F573DE37}">
      <dgm:prSet phldrT="[Текст]"/>
      <dgm:spPr/>
      <dgm:t>
        <a:bodyPr/>
        <a:lstStyle/>
        <a:p>
          <a:r>
            <a:rPr lang="ru-RU" b="1" dirty="0" smtClean="0"/>
            <a:t>Еще что то</a:t>
          </a:r>
          <a:endParaRPr lang="ru-RU" b="1" dirty="0"/>
        </a:p>
      </dgm:t>
    </dgm:pt>
    <dgm:pt modelId="{7D339273-33A6-4FF2-AEF2-B14A0296D9A5}" type="parTrans" cxnId="{DBECED17-5EFD-49A7-804B-2612B0D1B7B3}">
      <dgm:prSet/>
      <dgm:spPr/>
      <dgm:t>
        <a:bodyPr/>
        <a:lstStyle/>
        <a:p>
          <a:endParaRPr lang="ru-RU"/>
        </a:p>
      </dgm:t>
    </dgm:pt>
    <dgm:pt modelId="{008F34A3-6C8F-4DFF-9654-341A2B5AFA10}" type="sibTrans" cxnId="{DBECED17-5EFD-49A7-804B-2612B0D1B7B3}">
      <dgm:prSet/>
      <dgm:spPr/>
      <dgm:t>
        <a:bodyPr/>
        <a:lstStyle/>
        <a:p>
          <a:endParaRPr lang="ru-RU"/>
        </a:p>
      </dgm:t>
    </dgm:pt>
    <dgm:pt modelId="{EDC3C12F-F00B-4378-A1AA-1904DBC6247F}" type="pres">
      <dgm:prSet presAssocID="{30F2721F-2BC7-41DA-AC4F-D1AD45909E65}" presName="CompostProcess" presStyleCnt="0">
        <dgm:presLayoutVars>
          <dgm:dir/>
          <dgm:resizeHandles val="exact"/>
        </dgm:presLayoutVars>
      </dgm:prSet>
      <dgm:spPr/>
    </dgm:pt>
    <dgm:pt modelId="{81C11F2D-88ED-4364-9C6F-A1DBC5B291D0}" type="pres">
      <dgm:prSet presAssocID="{30F2721F-2BC7-41DA-AC4F-D1AD45909E65}" presName="arrow" presStyleLbl="bgShp" presStyleIdx="0" presStyleCnt="1" custAng="5400000" custScaleX="13474" custScaleY="45025" custLinFactNeighborX="-43027" custLinFactNeighborY="201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E6493F0-C138-4FE4-9EE0-4BF66D39C4A2}" type="pres">
      <dgm:prSet presAssocID="{30F2721F-2BC7-41DA-AC4F-D1AD45909E65}" presName="linearProcess" presStyleCnt="0"/>
      <dgm:spPr/>
    </dgm:pt>
    <dgm:pt modelId="{CC672624-E8D6-4252-B3C6-833AAABC8150}" type="pres">
      <dgm:prSet presAssocID="{A512E7FF-9A15-4E8C-99B8-04DD8A21AD48}" presName="textNode" presStyleLbl="node1" presStyleIdx="0" presStyleCnt="4">
        <dgm:presLayoutVars>
          <dgm:bulletEnabled val="1"/>
        </dgm:presLayoutVars>
      </dgm:prSet>
      <dgm:spPr/>
    </dgm:pt>
    <dgm:pt modelId="{358D5959-0E5F-4255-89F0-16CF73ED99EC}" type="pres">
      <dgm:prSet presAssocID="{D7C65466-D97D-4E62-ADE2-26FCF5D86328}" presName="sibTrans" presStyleCnt="0"/>
      <dgm:spPr/>
    </dgm:pt>
    <dgm:pt modelId="{2E15C31A-A50D-4466-A99B-D0E31F0F8CB6}" type="pres">
      <dgm:prSet presAssocID="{189E72EC-FDF9-4D97-8A7E-2F589F95AC9C}" presName="textNode" presStyleLbl="node1" presStyleIdx="1" presStyleCnt="4">
        <dgm:presLayoutVars>
          <dgm:bulletEnabled val="1"/>
        </dgm:presLayoutVars>
      </dgm:prSet>
      <dgm:spPr/>
    </dgm:pt>
    <dgm:pt modelId="{4C8CDE6A-AEBC-47B0-8211-4843CAE4B623}" type="pres">
      <dgm:prSet presAssocID="{19471EEB-F351-44B9-8A07-FA61FFDB8334}" presName="sibTrans" presStyleCnt="0"/>
      <dgm:spPr/>
    </dgm:pt>
    <dgm:pt modelId="{0AFD4C02-6D95-465A-A0C9-585607448EE1}" type="pres">
      <dgm:prSet presAssocID="{A526D1D8-482B-45DE-B04D-4565A6F50267}" presName="textNode" presStyleLbl="node1" presStyleIdx="2" presStyleCnt="4">
        <dgm:presLayoutVars>
          <dgm:bulletEnabled val="1"/>
        </dgm:presLayoutVars>
      </dgm:prSet>
      <dgm:spPr/>
    </dgm:pt>
    <dgm:pt modelId="{03920E06-E6C5-419E-A336-C14A9640AB99}" type="pres">
      <dgm:prSet presAssocID="{D63DEBA2-7093-4E8E-A06C-2766F1BCDAB3}" presName="sibTrans" presStyleCnt="0"/>
      <dgm:spPr/>
    </dgm:pt>
    <dgm:pt modelId="{2B09E7BD-2EBD-4EE9-9B60-80FE44CA43A6}" type="pres">
      <dgm:prSet presAssocID="{568BBF13-3FCC-4D34-9064-3112F573DE3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6D0F615-190C-45B8-A857-30BF95A2CE99}" srcId="{30F2721F-2BC7-41DA-AC4F-D1AD45909E65}" destId="{A512E7FF-9A15-4E8C-99B8-04DD8A21AD48}" srcOrd="0" destOrd="0" parTransId="{AD7CE1F7-CFC7-4BDD-85B8-D41F1A44147F}" sibTransId="{D7C65466-D97D-4E62-ADE2-26FCF5D86328}"/>
    <dgm:cxn modelId="{5C85830F-7AC8-4C3E-A46D-C026CCC348D8}" type="presOf" srcId="{A512E7FF-9A15-4E8C-99B8-04DD8A21AD48}" destId="{CC672624-E8D6-4252-B3C6-833AAABC8150}" srcOrd="0" destOrd="0" presId="urn:microsoft.com/office/officeart/2005/8/layout/hProcess9"/>
    <dgm:cxn modelId="{3CB1B38F-3B51-4C93-B58B-773CC7CE05BD}" srcId="{30F2721F-2BC7-41DA-AC4F-D1AD45909E65}" destId="{189E72EC-FDF9-4D97-8A7E-2F589F95AC9C}" srcOrd="1" destOrd="0" parTransId="{BDBF0698-8B88-4C73-B126-271B33A0512B}" sibTransId="{19471EEB-F351-44B9-8A07-FA61FFDB8334}"/>
    <dgm:cxn modelId="{455C57F1-4213-44A0-9623-0F82A7E2DB7C}" type="presOf" srcId="{30F2721F-2BC7-41DA-AC4F-D1AD45909E65}" destId="{EDC3C12F-F00B-4378-A1AA-1904DBC6247F}" srcOrd="0" destOrd="0" presId="urn:microsoft.com/office/officeart/2005/8/layout/hProcess9"/>
    <dgm:cxn modelId="{6D928C46-F6FA-43AD-A2EC-8E3F47BDC3E7}" type="presOf" srcId="{A526D1D8-482B-45DE-B04D-4565A6F50267}" destId="{0AFD4C02-6D95-465A-A0C9-585607448EE1}" srcOrd="0" destOrd="0" presId="urn:microsoft.com/office/officeart/2005/8/layout/hProcess9"/>
    <dgm:cxn modelId="{DBECED17-5EFD-49A7-804B-2612B0D1B7B3}" srcId="{30F2721F-2BC7-41DA-AC4F-D1AD45909E65}" destId="{568BBF13-3FCC-4D34-9064-3112F573DE37}" srcOrd="3" destOrd="0" parTransId="{7D339273-33A6-4FF2-AEF2-B14A0296D9A5}" sibTransId="{008F34A3-6C8F-4DFF-9654-341A2B5AFA10}"/>
    <dgm:cxn modelId="{77375704-BEEF-4C81-809D-53B3091891EB}" srcId="{30F2721F-2BC7-41DA-AC4F-D1AD45909E65}" destId="{A526D1D8-482B-45DE-B04D-4565A6F50267}" srcOrd="2" destOrd="0" parTransId="{687F2833-DC4E-4D62-AB33-79B76C761A65}" sibTransId="{D63DEBA2-7093-4E8E-A06C-2766F1BCDAB3}"/>
    <dgm:cxn modelId="{F7213AAE-E999-4483-92A2-170199F4A07D}" type="presOf" srcId="{568BBF13-3FCC-4D34-9064-3112F573DE37}" destId="{2B09E7BD-2EBD-4EE9-9B60-80FE44CA43A6}" srcOrd="0" destOrd="0" presId="urn:microsoft.com/office/officeart/2005/8/layout/hProcess9"/>
    <dgm:cxn modelId="{4E2FE098-C164-4E6F-B26C-95F72F135D40}" type="presOf" srcId="{189E72EC-FDF9-4D97-8A7E-2F589F95AC9C}" destId="{2E15C31A-A50D-4466-A99B-D0E31F0F8CB6}" srcOrd="0" destOrd="0" presId="urn:microsoft.com/office/officeart/2005/8/layout/hProcess9"/>
    <dgm:cxn modelId="{DB38BC9B-62B6-421F-BDAD-EC99E9E2CB03}" type="presParOf" srcId="{EDC3C12F-F00B-4378-A1AA-1904DBC6247F}" destId="{81C11F2D-88ED-4364-9C6F-A1DBC5B291D0}" srcOrd="0" destOrd="0" presId="urn:microsoft.com/office/officeart/2005/8/layout/hProcess9"/>
    <dgm:cxn modelId="{EC062C36-CEDD-4571-815B-3FC663D4A55A}" type="presParOf" srcId="{EDC3C12F-F00B-4378-A1AA-1904DBC6247F}" destId="{FE6493F0-C138-4FE4-9EE0-4BF66D39C4A2}" srcOrd="1" destOrd="0" presId="urn:microsoft.com/office/officeart/2005/8/layout/hProcess9"/>
    <dgm:cxn modelId="{645E2AE1-4FFA-4FD9-8802-AC58D5EBDF8A}" type="presParOf" srcId="{FE6493F0-C138-4FE4-9EE0-4BF66D39C4A2}" destId="{CC672624-E8D6-4252-B3C6-833AAABC8150}" srcOrd="0" destOrd="0" presId="urn:microsoft.com/office/officeart/2005/8/layout/hProcess9"/>
    <dgm:cxn modelId="{EDF6DD12-E619-439F-8294-144D987659FF}" type="presParOf" srcId="{FE6493F0-C138-4FE4-9EE0-4BF66D39C4A2}" destId="{358D5959-0E5F-4255-89F0-16CF73ED99EC}" srcOrd="1" destOrd="0" presId="urn:microsoft.com/office/officeart/2005/8/layout/hProcess9"/>
    <dgm:cxn modelId="{E653323C-BB1D-42E6-B663-651FD0A8120D}" type="presParOf" srcId="{FE6493F0-C138-4FE4-9EE0-4BF66D39C4A2}" destId="{2E15C31A-A50D-4466-A99B-D0E31F0F8CB6}" srcOrd="2" destOrd="0" presId="urn:microsoft.com/office/officeart/2005/8/layout/hProcess9"/>
    <dgm:cxn modelId="{2ECFE035-C69F-4FD0-8E4C-389254F0DEA1}" type="presParOf" srcId="{FE6493F0-C138-4FE4-9EE0-4BF66D39C4A2}" destId="{4C8CDE6A-AEBC-47B0-8211-4843CAE4B623}" srcOrd="3" destOrd="0" presId="urn:microsoft.com/office/officeart/2005/8/layout/hProcess9"/>
    <dgm:cxn modelId="{192101B1-2667-45E6-AB50-DE8C5F4AB4CE}" type="presParOf" srcId="{FE6493F0-C138-4FE4-9EE0-4BF66D39C4A2}" destId="{0AFD4C02-6D95-465A-A0C9-585607448EE1}" srcOrd="4" destOrd="0" presId="urn:microsoft.com/office/officeart/2005/8/layout/hProcess9"/>
    <dgm:cxn modelId="{34A80D0E-0F0A-49C5-BE0B-812FD189536C}" type="presParOf" srcId="{FE6493F0-C138-4FE4-9EE0-4BF66D39C4A2}" destId="{03920E06-E6C5-419E-A336-C14A9640AB99}" srcOrd="5" destOrd="0" presId="urn:microsoft.com/office/officeart/2005/8/layout/hProcess9"/>
    <dgm:cxn modelId="{A7B2CDB4-7B8E-4F30-B9B3-059C3A8B3B66}" type="presParOf" srcId="{FE6493F0-C138-4FE4-9EE0-4BF66D39C4A2}" destId="{2B09E7BD-2EBD-4EE9-9B60-80FE44CA43A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7C7B66-983F-4C03-B300-2BD704491208}">
      <dsp:nvSpPr>
        <dsp:cNvPr id="0" name=""/>
        <dsp:cNvSpPr/>
      </dsp:nvSpPr>
      <dsp:spPr>
        <a:xfrm>
          <a:off x="0" y="0"/>
          <a:ext cx="5786478" cy="1102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	</a:t>
          </a:r>
          <a:r>
            <a:rPr lang="ru-RU" sz="1400" b="1" kern="1200" dirty="0" smtClean="0">
              <a:solidFill>
                <a:schemeClr val="tx1"/>
              </a:solidFill>
            </a:rPr>
            <a:t>Формирование Н(М)ЦК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→завышение цен на материалы при производстве строительных работ;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 завышение Н(М)ЦК.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317082" y="0"/>
        <a:ext cx="4469395" cy="1102991"/>
      </dsp:txXfrm>
    </dsp:sp>
    <dsp:sp modelId="{929F993D-BEA0-40E7-962E-A814FEB5CA91}">
      <dsp:nvSpPr>
        <dsp:cNvPr id="0" name=""/>
        <dsp:cNvSpPr/>
      </dsp:nvSpPr>
      <dsp:spPr>
        <a:xfrm>
          <a:off x="150470" y="13615"/>
          <a:ext cx="1175928" cy="10757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02575-F24D-4239-BE09-8D5EB1B6D794}">
      <dsp:nvSpPr>
        <dsp:cNvPr id="0" name=""/>
        <dsp:cNvSpPr/>
      </dsp:nvSpPr>
      <dsp:spPr>
        <a:xfrm>
          <a:off x="0" y="1285883"/>
          <a:ext cx="5786478" cy="1227209"/>
        </a:xfrm>
        <a:prstGeom prst="roundRect">
          <a:avLst>
            <a:gd name="adj" fmla="val 10000"/>
          </a:avLst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	</a:t>
          </a:r>
          <a:r>
            <a:rPr lang="ru-RU" sz="1200" b="1" kern="1200" dirty="0" smtClean="0">
              <a:solidFill>
                <a:schemeClr val="tx1"/>
              </a:solidFill>
            </a:rPr>
            <a:t>Описание объекта закупки</a:t>
          </a:r>
          <a:endParaRPr lang="ru-RU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→формирование лота, объединяющего закупки работ по капитальному и  текущему ремонту автомобильных дорог, что повлекло дополнительные требования к участникам закупки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317082" y="1285883"/>
        <a:ext cx="4469395" cy="1227209"/>
      </dsp:txXfrm>
    </dsp:sp>
    <dsp:sp modelId="{BB2BBD87-C5A1-4BA9-B722-EC3F989D6E09}">
      <dsp:nvSpPr>
        <dsp:cNvPr id="0" name=""/>
        <dsp:cNvSpPr/>
      </dsp:nvSpPr>
      <dsp:spPr>
        <a:xfrm>
          <a:off x="152252" y="1366043"/>
          <a:ext cx="1157295" cy="11042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B59E4-2B34-481E-89B7-64125142D2EB}">
      <dsp:nvSpPr>
        <dsp:cNvPr id="0" name=""/>
        <dsp:cNvSpPr/>
      </dsp:nvSpPr>
      <dsp:spPr>
        <a:xfrm>
          <a:off x="0" y="2649775"/>
          <a:ext cx="5786478" cy="1349143"/>
        </a:xfrm>
        <a:prstGeom prst="roundRect">
          <a:avLst>
            <a:gd name="adj" fmla="val 10000"/>
          </a:avLst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	</a:t>
          </a:r>
          <a:r>
            <a:rPr lang="ru-RU" sz="1400" b="1" kern="1200" dirty="0" smtClean="0">
              <a:solidFill>
                <a:schemeClr val="tx1"/>
              </a:solidFill>
            </a:rPr>
            <a:t>Исполнение контракта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→неприменение мер по взысканию неустоек (пени) за нарушение подрядчиками условий заключенных контрактов;</a:t>
          </a:r>
          <a:endParaRPr lang="ru-RU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→приемка и  оплата выполненных работ (услуг), не соответствующих условиям заключенных контрактов;</a:t>
          </a:r>
          <a:endParaRPr lang="ru-RU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</a:rPr>
            <a:t>→оплата не выполненных работ.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317082" y="2649775"/>
        <a:ext cx="4469395" cy="1349143"/>
      </dsp:txXfrm>
    </dsp:sp>
    <dsp:sp modelId="{86109644-553B-4D39-B005-2D96C025249F}">
      <dsp:nvSpPr>
        <dsp:cNvPr id="0" name=""/>
        <dsp:cNvSpPr/>
      </dsp:nvSpPr>
      <dsp:spPr>
        <a:xfrm>
          <a:off x="159786" y="2805755"/>
          <a:ext cx="1157295" cy="1037181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11F2D-88ED-4364-9C6F-A1DBC5B291D0}">
      <dsp:nvSpPr>
        <dsp:cNvPr id="0" name=""/>
        <dsp:cNvSpPr/>
      </dsp:nvSpPr>
      <dsp:spPr>
        <a:xfrm rot="5400000">
          <a:off x="357575" y="680002"/>
          <a:ext cx="531811" cy="643291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72624-E8D6-4252-B3C6-833AAABC8150}">
      <dsp:nvSpPr>
        <dsp:cNvPr id="0" name=""/>
        <dsp:cNvSpPr/>
      </dsp:nvSpPr>
      <dsp:spPr>
        <a:xfrm>
          <a:off x="2324" y="428622"/>
          <a:ext cx="1117788" cy="5714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Н(М)ЦК контракта «не </a:t>
          </a:r>
          <a:r>
            <a:rPr lang="ru-RU" sz="1000" b="1" kern="1200" dirty="0" err="1" smtClean="0"/>
            <a:t>прозарачна</a:t>
          </a:r>
          <a:r>
            <a:rPr lang="ru-RU" sz="1000" b="1" kern="1200" dirty="0" smtClean="0"/>
            <a:t>»</a:t>
          </a:r>
          <a:endParaRPr lang="ru-RU" sz="1000" b="1" kern="1200" dirty="0"/>
        </a:p>
      </dsp:txBody>
      <dsp:txXfrm>
        <a:off x="2324" y="428622"/>
        <a:ext cx="1117788" cy="571496"/>
      </dsp:txXfrm>
    </dsp:sp>
    <dsp:sp modelId="{2E15C31A-A50D-4466-A99B-D0E31F0F8CB6}">
      <dsp:nvSpPr>
        <dsp:cNvPr id="0" name=""/>
        <dsp:cNvSpPr/>
      </dsp:nvSpPr>
      <dsp:spPr>
        <a:xfrm>
          <a:off x="1176001" y="428622"/>
          <a:ext cx="1117788" cy="571496"/>
        </a:xfrm>
        <a:prstGeom prst="roundRect">
          <a:avLst/>
        </a:prstGeom>
        <a:solidFill>
          <a:schemeClr val="accent5">
            <a:hueOff val="-343741"/>
            <a:satOff val="-4006"/>
            <a:lumOff val="-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Нет видов состава работ</a:t>
          </a:r>
          <a:endParaRPr lang="ru-RU" sz="1000" b="1" kern="1200" dirty="0"/>
        </a:p>
      </dsp:txBody>
      <dsp:txXfrm>
        <a:off x="1176001" y="428622"/>
        <a:ext cx="1117788" cy="571496"/>
      </dsp:txXfrm>
    </dsp:sp>
    <dsp:sp modelId="{0AFD4C02-6D95-465A-A0C9-585607448EE1}">
      <dsp:nvSpPr>
        <dsp:cNvPr id="0" name=""/>
        <dsp:cNvSpPr/>
      </dsp:nvSpPr>
      <dsp:spPr>
        <a:xfrm>
          <a:off x="2349679" y="428622"/>
          <a:ext cx="1117788" cy="571496"/>
        </a:xfrm>
        <a:prstGeom prst="roundRect">
          <a:avLst/>
        </a:prstGeom>
        <a:solidFill>
          <a:schemeClr val="accent5">
            <a:hueOff val="-687482"/>
            <a:satOff val="-8011"/>
            <a:lumOff val="-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Отсутствии конкуренции</a:t>
          </a:r>
          <a:endParaRPr lang="ru-RU" sz="1000" b="1" kern="1200" dirty="0"/>
        </a:p>
      </dsp:txBody>
      <dsp:txXfrm>
        <a:off x="2349679" y="428622"/>
        <a:ext cx="1117788" cy="571496"/>
      </dsp:txXfrm>
    </dsp:sp>
    <dsp:sp modelId="{2B09E7BD-2EBD-4EE9-9B60-80FE44CA43A6}">
      <dsp:nvSpPr>
        <dsp:cNvPr id="0" name=""/>
        <dsp:cNvSpPr/>
      </dsp:nvSpPr>
      <dsp:spPr>
        <a:xfrm>
          <a:off x="3523357" y="428622"/>
          <a:ext cx="1117788" cy="571496"/>
        </a:xfrm>
        <a:prstGeom prst="roundRect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Еще что то</a:t>
          </a:r>
          <a:endParaRPr lang="ru-RU" sz="1000" b="1" kern="1200" dirty="0"/>
        </a:p>
      </dsp:txBody>
      <dsp:txXfrm>
        <a:off x="3523357" y="428622"/>
        <a:ext cx="1117788" cy="571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0.50666</cdr:x>
      <cdr:y>0.24138</cdr:y>
    </cdr:from>
    <cdr:to>
      <cdr:x>0.55836</cdr:x>
      <cdr:y>0.37931</cdr:y>
    </cdr:to>
    <cdr:sp macro="" textlink="">
      <cdr:nvSpPr>
        <cdr:cNvPr id="2" name="TextBox 5"/>
        <cdr:cNvSpPr txBox="1"/>
      </cdr:nvSpPr>
      <cdr:spPr>
        <a:xfrm xmlns:a="http://schemas.openxmlformats.org/drawingml/2006/main" rot="16200000">
          <a:off x="2567360" y="1147384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90,4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0.54666</cdr:x>
      <cdr:y>0.24138</cdr:y>
    </cdr:from>
    <cdr:to>
      <cdr:x>0.59836</cdr:x>
      <cdr:y>0.37931</cdr:y>
    </cdr:to>
    <cdr:sp macro="" textlink="">
      <cdr:nvSpPr>
        <cdr:cNvPr id="3" name="TextBox 5"/>
        <cdr:cNvSpPr txBox="1"/>
      </cdr:nvSpPr>
      <cdr:spPr>
        <a:xfrm xmlns:a="http://schemas.openxmlformats.org/drawingml/2006/main" rot="16200000">
          <a:off x="2781674" y="1147384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91,2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0.58666</cdr:x>
      <cdr:y>0.2069</cdr:y>
    </cdr:from>
    <cdr:to>
      <cdr:x>0.63836</cdr:x>
      <cdr:y>0.34483</cdr:y>
    </cdr:to>
    <cdr:sp macro="" textlink="">
      <cdr:nvSpPr>
        <cdr:cNvPr id="4" name="TextBox 5"/>
        <cdr:cNvSpPr txBox="1"/>
      </cdr:nvSpPr>
      <cdr:spPr>
        <a:xfrm xmlns:a="http://schemas.openxmlformats.org/drawingml/2006/main" rot="16200000">
          <a:off x="2995988" y="1004508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95,6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0.62666</cdr:x>
      <cdr:y>0.17241</cdr:y>
    </cdr:from>
    <cdr:to>
      <cdr:x>0.67836</cdr:x>
      <cdr:y>0.31035</cdr:y>
    </cdr:to>
    <cdr:sp macro="" textlink="">
      <cdr:nvSpPr>
        <cdr:cNvPr id="5" name="TextBox 5"/>
        <cdr:cNvSpPr txBox="1"/>
      </cdr:nvSpPr>
      <cdr:spPr>
        <a:xfrm xmlns:a="http://schemas.openxmlformats.org/drawingml/2006/main" rot="16200000">
          <a:off x="3210302" y="861632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101,1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0.66666</cdr:x>
      <cdr:y>0.15517</cdr:y>
    </cdr:from>
    <cdr:to>
      <cdr:x>0.71836</cdr:x>
      <cdr:y>0.2931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424616" y="790194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102,3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0.72</cdr:x>
      <cdr:y>0.13793</cdr:y>
    </cdr:from>
    <cdr:to>
      <cdr:x>0.7717</cdr:x>
      <cdr:y>0.27586</cdr:y>
    </cdr:to>
    <cdr:sp macro="" textlink="">
      <cdr:nvSpPr>
        <cdr:cNvPr id="7" name="TextBox 5"/>
        <cdr:cNvSpPr txBox="1"/>
      </cdr:nvSpPr>
      <cdr:spPr>
        <a:xfrm xmlns:a="http://schemas.openxmlformats.org/drawingml/2006/main" rot="16200000">
          <a:off x="3710368" y="718756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105,6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0.76</cdr:x>
      <cdr:y>0.10345</cdr:y>
    </cdr:from>
    <cdr:to>
      <cdr:x>0.8117</cdr:x>
      <cdr:y>0.24138</cdr:y>
    </cdr:to>
    <cdr:sp macro="" textlink="">
      <cdr:nvSpPr>
        <cdr:cNvPr id="8" name="TextBox 5"/>
        <cdr:cNvSpPr txBox="1"/>
      </cdr:nvSpPr>
      <cdr:spPr>
        <a:xfrm xmlns:a="http://schemas.openxmlformats.org/drawingml/2006/main" rot="16200000">
          <a:off x="3924682" y="575880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111,7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</cdr:x>
      <cdr:y>0.08621</cdr:y>
    </cdr:from>
    <cdr:to>
      <cdr:x>0.8517</cdr:x>
      <cdr:y>0.22414</cdr:y>
    </cdr:to>
    <cdr:sp macro="" textlink="">
      <cdr:nvSpPr>
        <cdr:cNvPr id="9" name="TextBox 5"/>
        <cdr:cNvSpPr txBox="1"/>
      </cdr:nvSpPr>
      <cdr:spPr>
        <a:xfrm xmlns:a="http://schemas.openxmlformats.org/drawingml/2006/main" rot="16200000">
          <a:off x="4138996" y="504442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112,8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0.84</cdr:x>
      <cdr:y>0.06897</cdr:y>
    </cdr:from>
    <cdr:to>
      <cdr:x>0.8917</cdr:x>
      <cdr:y>0.2069</cdr:y>
    </cdr:to>
    <cdr:sp macro="" textlink="">
      <cdr:nvSpPr>
        <cdr:cNvPr id="10" name="TextBox 5"/>
        <cdr:cNvSpPr txBox="1"/>
      </cdr:nvSpPr>
      <cdr:spPr>
        <a:xfrm xmlns:a="http://schemas.openxmlformats.org/drawingml/2006/main" rot="16200000">
          <a:off x="4353310" y="433004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117,3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0.03999</cdr:x>
      <cdr:y>0.46552</cdr:y>
    </cdr:from>
    <cdr:to>
      <cdr:x>0.09169</cdr:x>
      <cdr:y>0.58621</cdr:y>
    </cdr:to>
    <cdr:sp macro="" textlink="">
      <cdr:nvSpPr>
        <cdr:cNvPr id="20" name="TextBox 5"/>
        <cdr:cNvSpPr txBox="1"/>
      </cdr:nvSpPr>
      <cdr:spPr>
        <a:xfrm xmlns:a="http://schemas.openxmlformats.org/drawingml/2006/main" rot="16200000">
          <a:off x="102753" y="2040355"/>
          <a:ext cx="5000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59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0.17333</cdr:x>
      <cdr:y>0.36207</cdr:y>
    </cdr:from>
    <cdr:to>
      <cdr:x>0.22503</cdr:x>
      <cdr:y>0.5</cdr:y>
    </cdr:to>
    <cdr:sp macro="" textlink="">
      <cdr:nvSpPr>
        <cdr:cNvPr id="21" name="TextBox 5"/>
        <cdr:cNvSpPr txBox="1"/>
      </cdr:nvSpPr>
      <cdr:spPr>
        <a:xfrm xmlns:a="http://schemas.openxmlformats.org/drawingml/2006/main" rot="16200000">
          <a:off x="781413" y="164744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71,6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0.21333</cdr:x>
      <cdr:y>0.34483</cdr:y>
    </cdr:from>
    <cdr:to>
      <cdr:x>0.26503</cdr:x>
      <cdr:y>0.48276</cdr:y>
    </cdr:to>
    <cdr:sp macro="" textlink="">
      <cdr:nvSpPr>
        <cdr:cNvPr id="22" name="TextBox 5"/>
        <cdr:cNvSpPr txBox="1"/>
      </cdr:nvSpPr>
      <cdr:spPr>
        <a:xfrm xmlns:a="http://schemas.openxmlformats.org/drawingml/2006/main" rot="16200000">
          <a:off x="995727" y="1576009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73,8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0.25333</cdr:x>
      <cdr:y>0.27586</cdr:y>
    </cdr:from>
    <cdr:to>
      <cdr:x>0.30503</cdr:x>
      <cdr:y>0.41379</cdr:y>
    </cdr:to>
    <cdr:sp macro="" textlink="">
      <cdr:nvSpPr>
        <cdr:cNvPr id="23" name="TextBox 5"/>
        <cdr:cNvSpPr txBox="1"/>
      </cdr:nvSpPr>
      <cdr:spPr>
        <a:xfrm xmlns:a="http://schemas.openxmlformats.org/drawingml/2006/main" rot="16200000">
          <a:off x="1210041" y="129025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83,9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0.29333</cdr:x>
      <cdr:y>0.27586</cdr:y>
    </cdr:from>
    <cdr:to>
      <cdr:x>0.34503</cdr:x>
      <cdr:y>0.41379</cdr:y>
    </cdr:to>
    <cdr:sp macro="" textlink="">
      <cdr:nvSpPr>
        <cdr:cNvPr id="24" name="TextBox 5"/>
        <cdr:cNvSpPr txBox="1"/>
      </cdr:nvSpPr>
      <cdr:spPr>
        <a:xfrm xmlns:a="http://schemas.openxmlformats.org/drawingml/2006/main" rot="16200000">
          <a:off x="1424355" y="129025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84,3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0.33333</cdr:x>
      <cdr:y>0.27586</cdr:y>
    </cdr:from>
    <cdr:to>
      <cdr:x>0.38503</cdr:x>
      <cdr:y>0.41379</cdr:y>
    </cdr:to>
    <cdr:sp macro="" textlink="">
      <cdr:nvSpPr>
        <cdr:cNvPr id="25" name="TextBox 5"/>
        <cdr:cNvSpPr txBox="1"/>
      </cdr:nvSpPr>
      <cdr:spPr>
        <a:xfrm xmlns:a="http://schemas.openxmlformats.org/drawingml/2006/main" rot="16200000">
          <a:off x="1638669" y="129025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84,4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0.37333</cdr:x>
      <cdr:y>0.27586</cdr:y>
    </cdr:from>
    <cdr:to>
      <cdr:x>0.42503</cdr:x>
      <cdr:y>0.41379</cdr:y>
    </cdr:to>
    <cdr:sp macro="" textlink="">
      <cdr:nvSpPr>
        <cdr:cNvPr id="26" name="TextBox 5"/>
        <cdr:cNvSpPr txBox="1"/>
      </cdr:nvSpPr>
      <cdr:spPr>
        <a:xfrm xmlns:a="http://schemas.openxmlformats.org/drawingml/2006/main" rot="16200000">
          <a:off x="1852983" y="129025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85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0.42666</cdr:x>
      <cdr:y>0.27586</cdr:y>
    </cdr:from>
    <cdr:to>
      <cdr:x>0.47836</cdr:x>
      <cdr:y>0.41379</cdr:y>
    </cdr:to>
    <cdr:sp macro="" textlink="">
      <cdr:nvSpPr>
        <cdr:cNvPr id="27" name="TextBox 5"/>
        <cdr:cNvSpPr txBox="1"/>
      </cdr:nvSpPr>
      <cdr:spPr>
        <a:xfrm xmlns:a="http://schemas.openxmlformats.org/drawingml/2006/main" rot="16200000">
          <a:off x="2138735" y="1290257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85,7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0.46666</cdr:x>
      <cdr:y>0.24138</cdr:y>
    </cdr:from>
    <cdr:to>
      <cdr:x>0.51836</cdr:x>
      <cdr:y>0.37931</cdr:y>
    </cdr:to>
    <cdr:sp macro="" textlink="">
      <cdr:nvSpPr>
        <cdr:cNvPr id="28" name="TextBox 5"/>
        <cdr:cNvSpPr txBox="1"/>
      </cdr:nvSpPr>
      <cdr:spPr>
        <a:xfrm xmlns:a="http://schemas.openxmlformats.org/drawingml/2006/main" rot="16200000">
          <a:off x="2353049" y="1147381"/>
          <a:ext cx="5714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90,2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0.11999</cdr:x>
      <cdr:y>0.39655</cdr:y>
    </cdr:from>
    <cdr:to>
      <cdr:x>0.17169</cdr:x>
      <cdr:y>0.51724</cdr:y>
    </cdr:to>
    <cdr:sp macro="" textlink="">
      <cdr:nvSpPr>
        <cdr:cNvPr id="29" name="TextBox 5"/>
        <cdr:cNvSpPr txBox="1"/>
      </cdr:nvSpPr>
      <cdr:spPr>
        <a:xfrm xmlns:a="http://schemas.openxmlformats.org/drawingml/2006/main" rot="16200000">
          <a:off x="531382" y="1754604"/>
          <a:ext cx="5000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68,9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0.07999</cdr:x>
      <cdr:y>0.43104</cdr:y>
    </cdr:from>
    <cdr:to>
      <cdr:x>0.13169</cdr:x>
      <cdr:y>0.55172</cdr:y>
    </cdr:to>
    <cdr:sp macro="" textlink="">
      <cdr:nvSpPr>
        <cdr:cNvPr id="30" name="TextBox 5"/>
        <cdr:cNvSpPr txBox="1"/>
      </cdr:nvSpPr>
      <cdr:spPr>
        <a:xfrm xmlns:a="http://schemas.openxmlformats.org/drawingml/2006/main" rot="16200000">
          <a:off x="317066" y="1897480"/>
          <a:ext cx="5000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65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0.88001</cdr:x>
      <cdr:y>0.03448</cdr:y>
    </cdr:from>
    <cdr:to>
      <cdr:x>0.93171</cdr:x>
      <cdr:y>0.17241</cdr:y>
    </cdr:to>
    <cdr:sp macro="" textlink="">
      <cdr:nvSpPr>
        <cdr:cNvPr id="31" name="TextBox 5"/>
        <cdr:cNvSpPr txBox="1"/>
      </cdr:nvSpPr>
      <cdr:spPr>
        <a:xfrm xmlns:a="http://schemas.openxmlformats.org/drawingml/2006/main" rot="16200000">
          <a:off x="4567656" y="290128"/>
          <a:ext cx="5715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200" dirty="0" smtClean="0"/>
            <a:t>120,5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13C58E-9DC5-43E5-8E04-777975E2A9C6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3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3C82F-2FD8-4EBC-B11F-ED8F7623D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4210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DB5BA-701C-4833-B4D9-F82E76B2294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E4-E139-4573-8DFA-B881C0CE1EA5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D8173-6926-4825-92B2-62B259EF2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5DD5-1339-4B36-82A2-76B35CB6A784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1349-8B88-4E2B-93A0-4F66374ED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B609-EE6F-4511-AE73-3BBFA4FAA820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893F-B454-4C21-B3D3-795B850CC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86A4-D2E9-40C6-8DA8-F186FE634C62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8294-62E6-43F7-9B72-9935B5864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92EE-2DAA-421C-8EFD-6B52EB1C6EAD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92CE-A5A6-4C2E-99E7-CCD605E73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70D8-2CA9-40A2-9752-C753CB72BC9D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3A39F-9B0C-4A39-B6C8-381416243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9378-7BB7-4C2D-96B9-D745862A2A1F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FAD5-9923-4A54-8CC6-6B0ABDE32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DFD9-6718-4D2E-B470-7C1D966D538F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08CA-61D1-4EC8-8553-9C1CAB40F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5CBE-21E9-4DDF-9A27-9DDEFF92F0AD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CDEC-4493-43EA-BE25-D1CB34F8E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4C26-8EE5-4105-9CF6-F3D84D23C243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2601-4C6B-4A76-98F5-578171369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84CD-FF62-49F5-8196-C8712789833D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7437-FD72-4BF7-B029-A28CC8B5F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4D95A-5039-4792-BC89-5FEE0844217E}" type="datetime1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40440F-6740-4D55-AAB7-D72B0D7B2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chart" Target="../charts/chart1.xm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1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2500312"/>
            <a:ext cx="3286125" cy="2530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палаты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С.И. Аристова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г.Чебоксары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0"/>
            <a:ext cx="9144000" cy="134987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«</a:t>
            </a:r>
            <a:r>
              <a:rPr lang="ru-RU" sz="2400" spc="-1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О результатах деятельности Контрольно-счетной палаты </a:t>
            </a:r>
          </a:p>
          <a:p>
            <a:pPr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spc="-1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Чувашской Республики</a:t>
            </a:r>
          </a:p>
          <a:p>
            <a:pPr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spc="-1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в части пресечения нарушений в дорожной деятельности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»</a:t>
            </a:r>
            <a:endParaRPr lang="ru-RU" sz="240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latin typeface="+mn-lt"/>
              <a:ea typeface="Batang" pitchFamily="18" charset="-127"/>
              <a:cs typeface="AngsanaUPC" pitchFamily="18" charset="-34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1000114"/>
            <a:ext cx="8929750" cy="571505"/>
          </a:xfrm>
          <a:prstGeom prst="rect">
            <a:avLst/>
          </a:prstGeom>
          <a:noFill/>
        </p:spPr>
      </p:pic>
      <p:sp>
        <p:nvSpPr>
          <p:cNvPr id="14" name="Блок-схема: процесс 13"/>
          <p:cNvSpPr/>
          <p:nvPr/>
        </p:nvSpPr>
        <p:spPr>
          <a:xfrm>
            <a:off x="6858016" y="3857634"/>
            <a:ext cx="2071702" cy="3571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98,7 млн.руб.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643438" y="3857634"/>
            <a:ext cx="2071702" cy="3571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28,1 млн.руб.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428860" y="3857634"/>
            <a:ext cx="2071702" cy="3571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22,5 </a:t>
            </a:r>
            <a:r>
              <a:rPr lang="ru-RU" sz="1600" dirty="0" smtClean="0">
                <a:solidFill>
                  <a:schemeClr val="tx1"/>
                </a:solidFill>
              </a:rPr>
              <a:t>млн.руб.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42844" y="3857634"/>
            <a:ext cx="2071702" cy="3571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8,5 млн.руб.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9652" y="4767263"/>
            <a:ext cx="257148" cy="274637"/>
          </a:xfrm>
        </p:spPr>
        <p:txBody>
          <a:bodyPr/>
          <a:lstStyle/>
          <a:p>
            <a:pPr>
              <a:defRPr/>
            </a:pPr>
            <a:fld id="{884CCDEC-4493-43EA-BE25-D1CB34F8E14A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Нарушения, выявленные в ходе контрольных мероприятий, и их </a:t>
            </a:r>
            <a:r>
              <a:rPr lang="ru-RU" sz="2000" b="1" dirty="0" smtClean="0">
                <a:solidFill>
                  <a:schemeClr val="tx1"/>
                </a:solidFill>
              </a:rPr>
              <a:t>последствия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42844" y="714362"/>
            <a:ext cx="8858312" cy="5000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Calibri" pitchFamily="34" charset="0"/>
              </a:rPr>
              <a:t>Объем проверенных средств = </a:t>
            </a:r>
            <a:r>
              <a:rPr lang="ru-RU" sz="1600" b="1" dirty="0" smtClean="0">
                <a:latin typeface="Calibri" pitchFamily="34" charset="0"/>
              </a:rPr>
              <a:t>3 412,4 </a:t>
            </a:r>
            <a:r>
              <a:rPr lang="ru-RU" sz="1600" b="1" dirty="0" smtClean="0">
                <a:latin typeface="Calibri" pitchFamily="34" charset="0"/>
              </a:rPr>
              <a:t>млн. руб.</a:t>
            </a:r>
            <a:endParaRPr lang="ru-RU" sz="1600" b="1" dirty="0" smtClean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2844" y="2500312"/>
            <a:ext cx="2071702" cy="135732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Принятие бюджетных обязательств, сверх доведенных лимитов</a:t>
            </a:r>
            <a:endParaRPr lang="ru-RU" sz="1400" b="1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43438" y="2500312"/>
            <a:ext cx="2071702" cy="135732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Нарушения законодательства о бухгалтерском учете </a:t>
            </a:r>
            <a:endParaRPr lang="ru-RU" sz="14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58016" y="2500312"/>
            <a:ext cx="2071702" cy="135732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b="1" dirty="0" smtClean="0"/>
              <a:t>Нарушения Федерального закона № 44-ФЗ и условий муниципальных контрактов </a:t>
            </a:r>
            <a:endParaRPr lang="ru-RU" sz="1400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428860" y="2500312"/>
            <a:ext cx="2071702" cy="135732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Нецелевое и неэффективное </a:t>
            </a:r>
            <a:r>
              <a:rPr lang="ru-RU" sz="1400" b="1" dirty="0" smtClean="0"/>
              <a:t>расходование бюджетных средств</a:t>
            </a:r>
            <a:endParaRPr lang="ru-RU" sz="1400" b="1" dirty="0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 flipH="1">
            <a:off x="4321967" y="-2107439"/>
            <a:ext cx="428628" cy="8786874"/>
          </a:xfrm>
          <a:prstGeom prst="rightBrace">
            <a:avLst>
              <a:gd name="adj1" fmla="val 8333"/>
              <a:gd name="adj2" fmla="val 49732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42844" y="1571618"/>
            <a:ext cx="8858312" cy="50006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Calibri" pitchFamily="34" charset="0"/>
              </a:rPr>
              <a:t>Сумма выявленных нарушений = 152,8 млн. руб.</a:t>
            </a:r>
            <a:endParaRPr lang="ru-RU" sz="1600" b="1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786050" y="714362"/>
          <a:ext cx="578647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50004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Результаты </a:t>
            </a: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аудита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закупок проверки </a:t>
            </a: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бюджетных средств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части дорожного хозяйства</a:t>
            </a:r>
            <a:endParaRPr lang="ru-RU" sz="20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4767263"/>
            <a:ext cx="357187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5BBB6-714F-4ED0-848A-3C036ABE93E3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flipH="1">
            <a:off x="2428860" y="714362"/>
            <a:ext cx="285752" cy="3929090"/>
          </a:xfrm>
          <a:prstGeom prst="rightBrace">
            <a:avLst>
              <a:gd name="adj1" fmla="val 8333"/>
              <a:gd name="adj2" fmla="val 49732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7158" y="857238"/>
            <a:ext cx="1928826" cy="3571900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В ходе аудита закупок   проверены 18 государственных и 136 муниципальных контрактов</a:t>
            </a:r>
            <a:endParaRPr lang="ru-RU" sz="1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52324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tx1"/>
                </a:solidFill>
              </a:rPr>
              <a:t>Принятые меры по результатам реализации КМ и ЭАМ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098907"/>
            <a:ext cx="1928826" cy="13299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14 представлений в адрес объектов контроля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14546" y="1098907"/>
            <a:ext cx="2143140" cy="13299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9 производств по делам об административных правонарушениях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9124" y="1098907"/>
            <a:ext cx="2286016" cy="13299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5 материалов в органы прокуратуры и правоохранительные органы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86546" y="1098907"/>
            <a:ext cx="2214610" cy="13299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2 материала в УФАС России по Чувашской Республике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984" y="3071816"/>
            <a:ext cx="2071702" cy="107157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7 штрафов на 182,6 тыс. 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143240" y="2482452"/>
            <a:ext cx="357188" cy="589364"/>
          </a:xfrm>
          <a:prstGeom prst="downArrow">
            <a:avLst>
              <a:gd name="adj1" fmla="val 28667"/>
              <a:gd name="adj2" fmla="val 108574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3071816"/>
            <a:ext cx="1928826" cy="107157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Восстановлено в РБ ЧР 4,5 млн. 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000100" y="2482452"/>
            <a:ext cx="357188" cy="589364"/>
          </a:xfrm>
          <a:prstGeom prst="downArrow">
            <a:avLst>
              <a:gd name="adj1" fmla="val 28667"/>
              <a:gd name="adj2" fmla="val 108574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460432" y="47148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8</a:t>
            </a:r>
            <a:endParaRPr lang="ru-RU" sz="1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9256" y="3000378"/>
            <a:ext cx="2286016" cy="13299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Х должностных лиц привлечены к дисциплинарной ответственности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29625" y="4714875"/>
            <a:ext cx="328613" cy="27463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FA83C-D193-4A98-BBCD-C646926A7CD0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0"/>
            <a:ext cx="9144000" cy="50004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Материалы о ходе выполнения работ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3010" name="Picture 2" descr="C:\Users\Петров АГ\Desktop\посев газоновый травы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15566"/>
            <a:ext cx="2950636" cy="23762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pic>
        <p:nvPicPr>
          <p:cNvPr id="41988" name="Picture 4" descr="C:\Users\Петров АГ\Desktop\с.Трехбалтаево.JPG"/>
          <p:cNvPicPr>
            <a:picLocks noChangeAspect="1" noChangeArrowheads="1"/>
          </p:cNvPicPr>
          <p:nvPr/>
        </p:nvPicPr>
        <p:blipFill>
          <a:blip r:embed="rId3" cstate="print"/>
          <a:srcRect l="10773"/>
          <a:stretch>
            <a:fillRect/>
          </a:stretch>
        </p:blipFill>
        <p:spPr bwMode="auto">
          <a:xfrm>
            <a:off x="6012160" y="2293408"/>
            <a:ext cx="2958276" cy="221457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pic>
        <p:nvPicPr>
          <p:cNvPr id="41987" name="Picture 3" descr="C:\Users\Петров АГ\Desktop\посев газоновый травы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15566"/>
            <a:ext cx="2928926" cy="23762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sp>
        <p:nvSpPr>
          <p:cNvPr id="7" name="TextBox 6"/>
          <p:cNvSpPr txBox="1"/>
          <p:nvPr/>
        </p:nvSpPr>
        <p:spPr>
          <a:xfrm flipH="1">
            <a:off x="0" y="3327618"/>
            <a:ext cx="3059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с.Трехболтаево</a:t>
            </a:r>
            <a:r>
              <a:rPr lang="ru-RU" sz="1400" dirty="0" smtClean="0"/>
              <a:t> и </a:t>
            </a:r>
            <a:r>
              <a:rPr lang="ru-RU" sz="1400" dirty="0" err="1" smtClean="0"/>
              <a:t>д.Байдеряково</a:t>
            </a:r>
            <a:endParaRPr lang="ru-RU" sz="1400" dirty="0" smtClean="0"/>
          </a:p>
          <a:p>
            <a:pPr algn="ctr"/>
            <a:r>
              <a:rPr lang="ru-RU" sz="1400" dirty="0" smtClean="0"/>
              <a:t> </a:t>
            </a:r>
            <a:r>
              <a:rPr lang="ru-RU" sz="1400" dirty="0" err="1" smtClean="0"/>
              <a:t>Трехболтаевского</a:t>
            </a:r>
            <a:r>
              <a:rPr lang="ru-RU" sz="1400" dirty="0" smtClean="0"/>
              <a:t> сел. поселения</a:t>
            </a:r>
          </a:p>
          <a:p>
            <a:pPr algn="ctr"/>
            <a:r>
              <a:rPr lang="ru-RU" sz="1400" dirty="0" err="1" smtClean="0"/>
              <a:t>Шемуршинского</a:t>
            </a:r>
            <a:r>
              <a:rPr lang="ru-RU" sz="1400" dirty="0" smtClean="0"/>
              <a:t> района     </a:t>
            </a:r>
          </a:p>
          <a:p>
            <a:pPr algn="ctr"/>
            <a:r>
              <a:rPr lang="ru-RU" sz="1400" dirty="0" smtClean="0"/>
              <a:t>Подрядчик </a:t>
            </a:r>
          </a:p>
          <a:p>
            <a:pPr algn="ctr"/>
            <a:r>
              <a:rPr lang="ru-RU" sz="1400" b="1" dirty="0" smtClean="0"/>
              <a:t>ООО «Строитель Плюс»</a:t>
            </a:r>
            <a:r>
              <a:rPr lang="ru-RU" sz="1400" dirty="0" smtClean="0"/>
              <a:t> Директор: </a:t>
            </a:r>
            <a:r>
              <a:rPr lang="ru-RU" sz="1400" b="1" dirty="0" smtClean="0"/>
              <a:t>Антонов Е.С.</a:t>
            </a:r>
          </a:p>
          <a:p>
            <a:pPr algn="ctr"/>
            <a:r>
              <a:rPr lang="ru-RU" sz="1400" b="1" dirty="0" smtClean="0"/>
              <a:t>(контракт заключен 16.11.2017) </a:t>
            </a:r>
          </a:p>
          <a:p>
            <a:pPr algn="ctr"/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55526"/>
            <a:ext cx="6072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Фотоматериалы, представленные в подтверждение выполнения работ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84168" y="1500180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Фотоматериалы, сделанные в ходе осмотра  благоустройств в 2018 году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4375" y="160338"/>
            <a:ext cx="7704138" cy="428625"/>
          </a:xfrm>
          <a:prstGeom prst="rect">
            <a:avLst/>
          </a:prstGeom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TimesET" pitchFamily="2" charset="0"/>
                <a:ea typeface="+mj-ea"/>
                <a:cs typeface="+mn-cs"/>
              </a:rPr>
              <a:t>Начисление и взыскание неустоек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TimesET" pitchFamily="2" charset="0"/>
                <a:ea typeface="+mj-ea"/>
                <a:cs typeface="+mn-cs"/>
              </a:rPr>
              <a:t>за просрочку исполнения контрактов</a:t>
            </a:r>
          </a:p>
        </p:txBody>
      </p:sp>
      <p:sp>
        <p:nvSpPr>
          <p:cNvPr id="10243" name="TextBox 23"/>
          <p:cNvSpPr txBox="1">
            <a:spLocks noChangeArrowheads="1"/>
          </p:cNvSpPr>
          <p:nvPr/>
        </p:nvSpPr>
        <p:spPr bwMode="auto">
          <a:xfrm>
            <a:off x="8072438" y="0"/>
            <a:ext cx="1071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Calibri" pitchFamily="34" charset="0"/>
              </a:rPr>
              <a:t>Слайд №5</a:t>
            </a:r>
          </a:p>
          <a:p>
            <a:endParaRPr lang="ru-RU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0"/>
            <a:ext cx="9144000" cy="64293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Анализ контрактов содержащих работы по благоустройству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(озеленение, посев трав)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36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15375" y="4868863"/>
            <a:ext cx="328613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1FF520-D98B-4B2F-BC11-8CADFBFDAF22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b="1" smtClean="0">
              <a:solidFill>
                <a:schemeClr val="tx1"/>
              </a:solidFill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1834537"/>
              </p:ext>
            </p:extLst>
          </p:nvPr>
        </p:nvGraphicFramePr>
        <p:xfrm>
          <a:off x="0" y="642924"/>
          <a:ext cx="9144000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794"/>
                <a:gridCol w="2071702"/>
                <a:gridCol w="3929090"/>
                <a:gridCol w="1214414"/>
              </a:tblGrid>
              <a:tr h="313228">
                <a:tc gridSpan="4"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/>
                        <a:t>Нарушение условий контракта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/>
                        <a:t>(сроки заключения</a:t>
                      </a:r>
                      <a:r>
                        <a:rPr lang="ru-RU" sz="1600" baseline="0" dirty="0" smtClean="0"/>
                        <a:t> контрактов</a:t>
                      </a:r>
                      <a:r>
                        <a:rPr lang="ru-RU" sz="1600" dirty="0" smtClean="0"/>
                        <a:t>, оплата невыполненных работ)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85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г.Чебоксары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kern="1200" dirty="0" smtClean="0"/>
                        <a:t>ООО «</a:t>
                      </a:r>
                      <a:r>
                        <a:rPr lang="ru-RU" sz="1400" b="1" u="none" dirty="0" err="1" smtClean="0"/>
                        <a:t>Элитстрой</a:t>
                      </a:r>
                      <a:r>
                        <a:rPr lang="ru-RU" sz="1400" b="1" u="none" kern="1200" dirty="0" smtClean="0"/>
                        <a:t>»</a:t>
                      </a:r>
                      <a:endParaRPr lang="ru-RU" sz="1400" b="1" u="none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kern="1200" dirty="0" smtClean="0"/>
                        <a:t>Директор: </a:t>
                      </a:r>
                      <a:r>
                        <a:rPr lang="ru-RU" sz="1400" b="1" u="none" kern="1200" dirty="0" err="1" smtClean="0"/>
                        <a:t>Атрохов</a:t>
                      </a:r>
                      <a:r>
                        <a:rPr lang="ru-RU" sz="1400" b="1" u="none" kern="1200" dirty="0" smtClean="0"/>
                        <a:t> Валерий Александрович</a:t>
                      </a:r>
                      <a:endParaRPr lang="ru-RU" sz="1400" b="1" u="none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kern="1200" dirty="0" smtClean="0">
                          <a:solidFill>
                            <a:schemeClr val="tx1"/>
                          </a:solidFill>
                        </a:rPr>
                        <a:t>∑=5 336,7т.р</a:t>
                      </a:r>
                    </a:p>
                  </a:txBody>
                  <a:tcPr/>
                </a:tc>
              </a:tr>
              <a:tr h="164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Шемуршинский</a:t>
                      </a:r>
                      <a:r>
                        <a:rPr lang="ru-RU" sz="1400" b="1" dirty="0" smtClean="0"/>
                        <a:t> р-н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«Строитель Плюс»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Антонов Евгений Сергеевич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∑=144,5т.р.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667050"/>
              </p:ext>
            </p:extLst>
          </p:nvPr>
        </p:nvGraphicFramePr>
        <p:xfrm>
          <a:off x="0" y="1785932"/>
          <a:ext cx="9144000" cy="124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794"/>
                <a:gridCol w="2071702"/>
                <a:gridCol w="3929090"/>
                <a:gridCol w="1214414"/>
              </a:tblGrid>
              <a:tr h="16371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Нарушение технологии посева</a:t>
                      </a:r>
                      <a:r>
                        <a:rPr lang="ru-RU" sz="1600" baseline="0" dirty="0" smtClean="0"/>
                        <a:t> трав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Канашский</a:t>
                      </a:r>
                      <a:r>
                        <a:rPr lang="ru-RU" sz="1400" b="1" dirty="0" smtClean="0"/>
                        <a:t> р-н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«Строитель»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Фарбер Владимир Федорович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∑=55,9т.р.</a:t>
                      </a:r>
                    </a:p>
                  </a:txBody>
                  <a:tcPr/>
                </a:tc>
              </a:tr>
              <a:tr h="145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/>
                        <a:t>г. Алатырь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/>
                        <a:t>ООО «СК Восход»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Директор: </a:t>
                      </a:r>
                      <a:r>
                        <a:rPr lang="ru-RU" sz="1400" b="1" kern="1200" dirty="0" smtClean="0"/>
                        <a:t>Тонких Александр Иванович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∑=48,0т.р.</a:t>
                      </a:r>
                    </a:p>
                  </a:txBody>
                  <a:tcPr/>
                </a:tc>
              </a:tr>
              <a:tr h="253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Урмарский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р-н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ООО «Эльбрус»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Директор: </a:t>
                      </a:r>
                      <a:r>
                        <a:rPr lang="ru-RU" sz="1400" b="1" dirty="0" smtClean="0"/>
                        <a:t>Алексеев Андрей Михайлович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∑=37,7т.р.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1113404"/>
              </p:ext>
            </p:extLst>
          </p:nvPr>
        </p:nvGraphicFramePr>
        <p:xfrm>
          <a:off x="0" y="3000378"/>
          <a:ext cx="9144000" cy="2164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794"/>
                <a:gridCol w="2071702"/>
                <a:gridCol w="3929090"/>
                <a:gridCol w="1214414"/>
              </a:tblGrid>
              <a:tr h="2105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Сведения</a:t>
                      </a:r>
                      <a:r>
                        <a:rPr lang="ru-RU" sz="1600" dirty="0" smtClean="0"/>
                        <a:t>, выявляемые в ходе анализа документов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г.Цивильск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«СК «</a:t>
                      </a:r>
                      <a:r>
                        <a:rPr kumimoji="0" lang="ru-RU" sz="14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Алсер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Строй»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Ередавкин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Петр Леонидович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∑=316,7т.р.</a:t>
                      </a:r>
                    </a:p>
                  </a:txBody>
                  <a:tcPr/>
                </a:tc>
              </a:tr>
              <a:tr h="145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Красночетайский</a:t>
                      </a:r>
                      <a:r>
                        <a:rPr lang="ru-RU" sz="1400" b="1" dirty="0" smtClean="0"/>
                        <a:t> р-н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«СТРОЙРЕСУРС»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Еремеев Алексей Владимирович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∑=68,4т.р.</a:t>
                      </a:r>
                      <a:endParaRPr lang="ru-RU" dirty="0"/>
                    </a:p>
                  </a:txBody>
                  <a:tcPr/>
                </a:tc>
              </a:tr>
              <a:tr h="19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Цивильский</a:t>
                      </a:r>
                      <a:r>
                        <a:rPr lang="ru-RU" sz="1400" b="1" dirty="0" smtClean="0"/>
                        <a:t> р-н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</a:t>
                      </a:r>
                      <a:r>
                        <a:rPr kumimoji="0" lang="ru-RU" sz="14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СтройТех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»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Романова Наталия Михайловна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∑=82,9т.р.</a:t>
                      </a:r>
                    </a:p>
                  </a:txBody>
                  <a:tcPr/>
                </a:tc>
              </a:tr>
              <a:tr h="19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smtClean="0"/>
                        <a:t>Аликовский р-н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/>
                        <a:t>ООО «Арка»</a:t>
                      </a:r>
                      <a:endParaRPr lang="ru-RU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Директор: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Шарафутдинов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Фагиль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Фазылянович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∑=53,0т.р.</a:t>
                      </a:r>
                    </a:p>
                  </a:txBody>
                  <a:tcPr/>
                </a:tc>
              </a:tr>
              <a:tr h="229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Шемуршинский</a:t>
                      </a:r>
                      <a:r>
                        <a:rPr lang="ru-RU" sz="1400" b="1" dirty="0" smtClean="0"/>
                        <a:t> р-н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ООО «Строитель Плюс»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Директор: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Антонов Евгений Сергеевич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∑=143,4т.р.</a:t>
                      </a:r>
                    </a:p>
                  </a:txBody>
                  <a:tcPr/>
                </a:tc>
              </a:tr>
              <a:tr h="229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∑=6 287,2т.р.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>
          <a:xfrm rot="5400000">
            <a:off x="7787094" y="4071564"/>
            <a:ext cx="531811" cy="675456"/>
          </a:xfrm>
          <a:prstGeom prst="rightArrow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Стрелка вправо 28"/>
          <p:cNvSpPr/>
          <p:nvPr/>
        </p:nvSpPr>
        <p:spPr>
          <a:xfrm rot="5400000">
            <a:off x="6572648" y="4071564"/>
            <a:ext cx="531811" cy="675456"/>
          </a:xfrm>
          <a:prstGeom prst="rightArrow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Стрелка вправо 27"/>
          <p:cNvSpPr/>
          <p:nvPr/>
        </p:nvSpPr>
        <p:spPr>
          <a:xfrm rot="5400000">
            <a:off x="5429640" y="4071564"/>
            <a:ext cx="531811" cy="675456"/>
          </a:xfrm>
          <a:prstGeom prst="rightArrow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CCDEC-4493-43EA-BE25-D1CB34F8E14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4293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Содержание автомобильных дорог общего пользования в границах муниципального района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429784" y="785800"/>
          <a:ext cx="5143504" cy="4143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5000628" y="1000114"/>
            <a:ext cx="1785950" cy="285752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Субсидия РБ ЧР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357686" y="1500180"/>
            <a:ext cx="2286017" cy="28575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21 муниципальны</a:t>
            </a:r>
            <a:r>
              <a:rPr lang="ru-RU" sz="1400" dirty="0" smtClean="0">
                <a:solidFill>
                  <a:schemeClr val="tx1"/>
                </a:solidFill>
              </a:rPr>
              <a:t>й район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22222" r="48437" b="1388"/>
          <a:stretch>
            <a:fillRect/>
          </a:stretch>
        </p:blipFill>
        <p:spPr bwMode="auto">
          <a:xfrm rot="5400000">
            <a:off x="-398854" y="1113216"/>
            <a:ext cx="4429138" cy="363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488" y="1000114"/>
            <a:ext cx="2286016" cy="285752"/>
          </a:xfrm>
          <a:prstGeom prst="round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Минтранс Чувашии</a:t>
            </a:r>
            <a:endParaRPr lang="ru-RU" sz="1400" dirty="0"/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786578" y="1142990"/>
            <a:ext cx="642942" cy="626276"/>
          </a:xfrm>
          <a:prstGeom prst="curvedLeftArrow">
            <a:avLst>
              <a:gd name="adj1" fmla="val 17342"/>
              <a:gd name="adj2" fmla="val 38154"/>
              <a:gd name="adj3" fmla="val 52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ест 13"/>
          <p:cNvSpPr/>
          <p:nvPr/>
        </p:nvSpPr>
        <p:spPr>
          <a:xfrm>
            <a:off x="6715140" y="1857370"/>
            <a:ext cx="214314" cy="214314"/>
          </a:xfrm>
          <a:prstGeom prst="plus">
            <a:avLst>
              <a:gd name="adj" fmla="val 40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00892" y="1714494"/>
            <a:ext cx="2214578" cy="5715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err="1" smtClean="0">
                <a:solidFill>
                  <a:schemeClr val="tx1"/>
                </a:solidFill>
              </a:rPr>
              <a:t>Софинансирование</a:t>
            </a:r>
            <a:r>
              <a:rPr lang="ru-RU" sz="1300" dirty="0" smtClean="0">
                <a:solidFill>
                  <a:schemeClr val="tx1"/>
                </a:solidFill>
              </a:rPr>
              <a:t> МБ ЧР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 rot="10800000">
            <a:off x="5214942" y="1857370"/>
            <a:ext cx="914400" cy="571504"/>
          </a:xfrm>
          <a:prstGeom prst="mathEqual">
            <a:avLst>
              <a:gd name="adj1" fmla="val 8768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4286248" y="2428874"/>
            <a:ext cx="2571768" cy="785818"/>
          </a:xfrm>
          <a:prstGeom prst="downArrowCallout">
            <a:avLst>
              <a:gd name="adj1" fmla="val 122624"/>
              <a:gd name="adj2" fmla="val 87033"/>
              <a:gd name="adj3" fmla="val 28026"/>
              <a:gd name="adj4" fmla="val 57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Содержание дорог</a:t>
            </a:r>
          </a:p>
          <a:p>
            <a:pPr algn="ctr"/>
            <a:r>
              <a:rPr lang="ru-RU" sz="1400" dirty="0" smtClean="0"/>
              <a:t>322 587,9 тыс. </a:t>
            </a:r>
            <a:r>
              <a:rPr lang="ru-RU" sz="1400" dirty="0" smtClean="0"/>
              <a:t>р</a:t>
            </a:r>
            <a:r>
              <a:rPr lang="ru-RU" sz="1400" dirty="0" smtClean="0"/>
              <a:t>уб. (на 2017)</a:t>
            </a:r>
            <a:endParaRPr lang="ru-RU" sz="1400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357687" y="3214692"/>
            <a:ext cx="2428892" cy="42862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Целевое и эффективное использование средств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3929058" y="3429006"/>
          <a:ext cx="4643470" cy="1428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572000" y="4643452"/>
            <a:ext cx="3500462" cy="21431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Проявление коррупции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CCDEC-4493-43EA-BE25-D1CB34F8E14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5552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Реализация мероприятий по стимулированию программ развития жилищного строительства субъектов РФ  в рамках приоритетного проекта  "Ипотека и арендное жилье</a:t>
            </a:r>
            <a:r>
              <a:rPr lang="ru-RU" sz="2400" dirty="0" smtClean="0">
                <a:solidFill>
                  <a:schemeClr val="tx1"/>
                </a:solidFill>
              </a:rPr>
              <a:t>"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1486"/>
            <a:ext cx="2786082" cy="2349579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Реконструкция</a:t>
            </a:r>
          </a:p>
          <a:p>
            <a:pPr algn="ctr"/>
            <a:r>
              <a:rPr lang="ru-RU" sz="1200" dirty="0" smtClean="0"/>
              <a:t>автодороги «Новый город» 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28926" y="571487"/>
            <a:ext cx="3143272" cy="2349579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 автодороги по бульвару Солнечный</a:t>
            </a:r>
          </a:p>
          <a:p>
            <a:pPr algn="ctr"/>
            <a:r>
              <a:rPr lang="ru-RU" sz="1200" dirty="0" smtClean="0"/>
              <a:t>в </a:t>
            </a:r>
            <a:r>
              <a:rPr lang="ru-RU" sz="1200" dirty="0" err="1" smtClean="0"/>
              <a:t>мкр</a:t>
            </a:r>
            <a:r>
              <a:rPr lang="ru-RU" sz="1200" dirty="0" smtClean="0"/>
              <a:t>. «Солнечный»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43636" y="571486"/>
            <a:ext cx="2928958" cy="2349579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</a:t>
            </a:r>
          </a:p>
          <a:p>
            <a:pPr algn="ctr"/>
            <a:r>
              <a:rPr lang="ru-RU" sz="1200" dirty="0" smtClean="0"/>
              <a:t>автодороги ул. </a:t>
            </a:r>
            <a:r>
              <a:rPr lang="ru-RU" sz="1200" dirty="0" err="1" smtClean="0"/>
              <a:t>А.Асламаса</a:t>
            </a:r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4714876" y="1285866"/>
            <a:ext cx="1225276" cy="691162"/>
            <a:chOff x="1857387" y="413526"/>
            <a:chExt cx="691162" cy="691162"/>
          </a:xfrm>
          <a:solidFill>
            <a:srgbClr val="FFC1C1"/>
          </a:solidFill>
        </p:grpSpPr>
        <p:sp>
          <p:nvSpPr>
            <p:cNvPr id="13" name="Овал 12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АО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Д</a:t>
              </a:r>
              <a:r>
                <a:rPr lang="ru-RU" sz="1100" b="1" kern="1200" dirty="0" err="1" smtClean="0">
                  <a:solidFill>
                    <a:schemeClr val="tx1"/>
                  </a:solidFill>
                </a:rPr>
                <a:t>орисс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785918" y="2000246"/>
            <a:ext cx="1057890" cy="691162"/>
            <a:chOff x="1857387" y="413526"/>
            <a:chExt cx="691162" cy="69116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" name="Овал 15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Тус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79512" y="2071684"/>
            <a:ext cx="1106340" cy="644082"/>
            <a:chOff x="1725179" y="413526"/>
            <a:chExt cx="823372" cy="64408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Овал 24"/>
            <p:cNvSpPr/>
            <p:nvPr/>
          </p:nvSpPr>
          <p:spPr>
            <a:xfrm>
              <a:off x="1725179" y="413526"/>
              <a:ext cx="823372" cy="64408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ИСКО-Ч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572000" y="2143122"/>
            <a:ext cx="1428760" cy="691162"/>
            <a:chOff x="1857387" y="413526"/>
            <a:chExt cx="691162" cy="691162"/>
          </a:xfrm>
          <a:solidFill>
            <a:schemeClr val="bg1"/>
          </a:solidFill>
        </p:grpSpPr>
        <p:sp>
          <p:nvSpPr>
            <p:cNvPr id="28" name="Овал 27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b="1" dirty="0" smtClean="0">
                  <a:solidFill>
                    <a:schemeClr val="tx1"/>
                  </a:solidFill>
                </a:rPr>
                <a:t>Ценовое предложение не дает </a:t>
              </a: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Воддорстрой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987824" y="2139702"/>
            <a:ext cx="1298994" cy="691162"/>
            <a:chOff x="1857387" y="413526"/>
            <a:chExt cx="691162" cy="691162"/>
          </a:xfrm>
          <a:noFill/>
        </p:grpSpPr>
        <p:sp>
          <p:nvSpPr>
            <p:cNvPr id="31" name="Овал 30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Овал 4"/>
            <p:cNvSpPr/>
            <p:nvPr/>
          </p:nvSpPr>
          <p:spPr>
            <a:xfrm>
              <a:off x="1900478" y="514744"/>
              <a:ext cx="603274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Ценовое предложение не </a:t>
              </a:r>
              <a:r>
                <a:rPr lang="ru-RU" sz="1100" b="1" smtClean="0">
                  <a:solidFill>
                    <a:schemeClr val="tx1"/>
                  </a:solidFill>
                </a:rPr>
                <a:t>дает </a:t>
              </a:r>
              <a:r>
                <a:rPr lang="ru-RU" sz="1100" b="1" kern="1200" smtClean="0">
                  <a:solidFill>
                    <a:schemeClr val="tx1"/>
                  </a:solidFill>
                </a:rPr>
                <a:t>АО </a:t>
              </a:r>
              <a:r>
                <a:rPr lang="ru-RU" sz="1100" b="1" kern="1200" dirty="0" smtClean="0">
                  <a:solidFill>
                    <a:schemeClr val="tx1"/>
                  </a:solidFill>
                </a:rPr>
                <a:t>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Д</a:t>
              </a:r>
              <a:r>
                <a:rPr lang="ru-RU" sz="1100" b="1" kern="1200" dirty="0" err="1" smtClean="0">
                  <a:solidFill>
                    <a:schemeClr val="tx1"/>
                  </a:solidFill>
                </a:rPr>
                <a:t>орэкс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714348" y="1142990"/>
            <a:ext cx="1428760" cy="691162"/>
            <a:chOff x="1857387" y="413526"/>
            <a:chExt cx="691162" cy="69116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4" name="Овал 33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Воддорстрой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215074" y="1142990"/>
            <a:ext cx="1428760" cy="691162"/>
            <a:chOff x="1857387" y="413526"/>
            <a:chExt cx="691162" cy="691162"/>
          </a:xfrm>
          <a:solidFill>
            <a:schemeClr val="bg1"/>
          </a:solidFill>
        </p:grpSpPr>
        <p:sp>
          <p:nvSpPr>
            <p:cNvPr id="38" name="Овал 37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b="1" dirty="0" smtClean="0">
                  <a:solidFill>
                    <a:schemeClr val="tx1"/>
                  </a:solidFill>
                </a:rPr>
                <a:t>Ценовое предложение не дает </a:t>
              </a: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Элитстрой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643834" y="1428742"/>
            <a:ext cx="1428760" cy="854976"/>
            <a:chOff x="1857387" y="413526"/>
            <a:chExt cx="691162" cy="69116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1" name="Овал 40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Овал 4"/>
            <p:cNvSpPr/>
            <p:nvPr/>
          </p:nvSpPr>
          <p:spPr>
            <a:xfrm>
              <a:off x="1958605" y="514744"/>
              <a:ext cx="537648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Предложена 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 цена без снижения </a:t>
              </a: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Волгадорстрой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588224" y="3214692"/>
            <a:ext cx="1728192" cy="691162"/>
            <a:chOff x="1857387" y="413526"/>
            <a:chExt cx="691162" cy="691162"/>
          </a:xfrm>
          <a:solidFill>
            <a:srgbClr val="FFFF99"/>
          </a:solidFill>
        </p:grpSpPr>
        <p:sp>
          <p:nvSpPr>
            <p:cNvPr id="44" name="Овал 43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Победитель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ПАО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Д</a:t>
              </a:r>
              <a:r>
                <a:rPr lang="ru-RU" sz="1100" b="1" kern="1200" dirty="0" err="1" smtClean="0">
                  <a:solidFill>
                    <a:schemeClr val="tx1"/>
                  </a:solidFill>
                </a:rPr>
                <a:t>орисс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071802" y="1295390"/>
            <a:ext cx="1428760" cy="691162"/>
            <a:chOff x="1857387" y="413526"/>
            <a:chExt cx="691162" cy="6911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Овал 46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Элитстрой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 descr="C:\Users\Петров АГ\Desktop\105481_hammer_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94"/>
            <a:ext cx="857256" cy="857256"/>
          </a:xfrm>
          <a:prstGeom prst="rect">
            <a:avLst/>
          </a:prstGeom>
          <a:noFill/>
        </p:spPr>
      </p:pic>
      <p:pic>
        <p:nvPicPr>
          <p:cNvPr id="52" name="Picture 2" descr="C:\Users\Петров АГ\Desktop\105481_hammer_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714494"/>
            <a:ext cx="857256" cy="857256"/>
          </a:xfrm>
          <a:prstGeom prst="rect">
            <a:avLst/>
          </a:prstGeom>
          <a:noFill/>
        </p:spPr>
      </p:pic>
      <p:pic>
        <p:nvPicPr>
          <p:cNvPr id="53" name="Picture 2" descr="C:\Users\Петров АГ\Desktop\105481_hammer_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714494"/>
            <a:ext cx="857256" cy="857256"/>
          </a:xfrm>
          <a:prstGeom prst="rect">
            <a:avLst/>
          </a:prstGeom>
          <a:noFill/>
        </p:spPr>
      </p:pic>
      <p:pic>
        <p:nvPicPr>
          <p:cNvPr id="2052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571751"/>
            <a:ext cx="428628" cy="642941"/>
          </a:xfrm>
          <a:prstGeom prst="rect">
            <a:avLst/>
          </a:prstGeom>
          <a:noFill/>
        </p:spPr>
      </p:pic>
      <p:pic>
        <p:nvPicPr>
          <p:cNvPr id="55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571750"/>
            <a:ext cx="428628" cy="642941"/>
          </a:xfrm>
          <a:prstGeom prst="rect">
            <a:avLst/>
          </a:prstGeom>
          <a:noFill/>
        </p:spPr>
      </p:pic>
      <p:pic>
        <p:nvPicPr>
          <p:cNvPr id="56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571750"/>
            <a:ext cx="428628" cy="642941"/>
          </a:xfrm>
          <a:prstGeom prst="rect">
            <a:avLst/>
          </a:prstGeom>
          <a:noFill/>
        </p:spPr>
      </p:pic>
      <p:grpSp>
        <p:nvGrpSpPr>
          <p:cNvPr id="60" name="Группа 59"/>
          <p:cNvGrpSpPr/>
          <p:nvPr/>
        </p:nvGrpSpPr>
        <p:grpSpPr>
          <a:xfrm>
            <a:off x="3786182" y="3214692"/>
            <a:ext cx="1428760" cy="691162"/>
            <a:chOff x="1857387" y="413526"/>
            <a:chExt cx="691162" cy="6911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1" name="Овал 60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Овал 4"/>
            <p:cNvSpPr/>
            <p:nvPr/>
          </p:nvSpPr>
          <p:spPr>
            <a:xfrm>
              <a:off x="1924022" y="514744"/>
              <a:ext cx="557341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Победитель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Элитстрой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83568" y="3214692"/>
            <a:ext cx="1440160" cy="691162"/>
            <a:chOff x="1857387" y="413526"/>
            <a:chExt cx="691162" cy="69116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7" name="Овал 66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Победитель ООО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Тус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6215074" y="2000246"/>
            <a:ext cx="928694" cy="691162"/>
            <a:chOff x="1857387" y="413526"/>
            <a:chExt cx="691162" cy="691162"/>
          </a:xfrm>
          <a:solidFill>
            <a:srgbClr val="FFFF99"/>
          </a:solidFill>
        </p:grpSpPr>
        <p:sp>
          <p:nvSpPr>
            <p:cNvPr id="70" name="Овал 69"/>
            <p:cNvSpPr/>
            <p:nvPr/>
          </p:nvSpPr>
          <p:spPr>
            <a:xfrm>
              <a:off x="1857387" y="413526"/>
              <a:ext cx="691162" cy="691162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Овал 4"/>
            <p:cNvSpPr/>
            <p:nvPr/>
          </p:nvSpPr>
          <p:spPr>
            <a:xfrm>
              <a:off x="1958605" y="514744"/>
              <a:ext cx="488726" cy="48872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ПАО «</a:t>
              </a:r>
              <a:r>
                <a:rPr lang="ru-RU" sz="1100" b="1" dirty="0" err="1" smtClean="0">
                  <a:solidFill>
                    <a:schemeClr val="tx1"/>
                  </a:solidFill>
                </a:rPr>
                <a:t>Д</a:t>
              </a:r>
              <a:r>
                <a:rPr lang="ru-RU" sz="1100" b="1" kern="1200" dirty="0" err="1" smtClean="0">
                  <a:solidFill>
                    <a:schemeClr val="tx1"/>
                  </a:solidFill>
                </a:rPr>
                <a:t>орисс</a:t>
              </a:r>
              <a:r>
                <a:rPr lang="ru-RU" sz="1100" kern="1200" dirty="0" smtClean="0">
                  <a:solidFill>
                    <a:schemeClr val="tx1"/>
                  </a:solidFill>
                </a:rPr>
                <a:t>»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0" y="4000510"/>
            <a:ext cx="2857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Цена контракта - 220,9 млн.руб.</a:t>
            </a:r>
          </a:p>
          <a:p>
            <a:pPr algn="ctr"/>
            <a:r>
              <a:rPr lang="ru-RU" sz="1400" dirty="0" smtClean="0"/>
              <a:t>Экономия - 11,5 %</a:t>
            </a:r>
          </a:p>
          <a:p>
            <a:pPr algn="ctr"/>
            <a:r>
              <a:rPr lang="ru-RU" sz="1400" dirty="0" smtClean="0"/>
              <a:t> (все участники подавали ценовые предложения)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71802" y="3939903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Цена контракта – 219,8 млн.руб.</a:t>
            </a:r>
          </a:p>
          <a:p>
            <a:pPr algn="ctr"/>
            <a:r>
              <a:rPr lang="ru-RU" sz="1400" dirty="0" smtClean="0"/>
              <a:t>Экономия - 6 %</a:t>
            </a:r>
          </a:p>
          <a:p>
            <a:pPr algn="ctr"/>
            <a:r>
              <a:rPr lang="ru-RU" sz="1400" dirty="0" smtClean="0"/>
              <a:t>(из 4 участников – два участники не подавали ценовые предложения)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43636" y="3939902"/>
            <a:ext cx="30003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Цена контракта – 237,7 млн.руб.</a:t>
            </a:r>
          </a:p>
          <a:p>
            <a:pPr algn="ctr"/>
            <a:r>
              <a:rPr lang="ru-RU" sz="1400" dirty="0" smtClean="0"/>
              <a:t>Экономия - 0,5 %</a:t>
            </a:r>
          </a:p>
          <a:p>
            <a:pPr algn="ctr"/>
            <a:r>
              <a:rPr lang="ru-RU" sz="1400" dirty="0" smtClean="0"/>
              <a:t>(из 3 </a:t>
            </a:r>
            <a:r>
              <a:rPr lang="ru-RU" sz="1400" dirty="0" err="1" smtClean="0"/>
              <a:t>уч</a:t>
            </a:r>
            <a:r>
              <a:rPr lang="ru-RU" sz="1400" dirty="0" smtClean="0"/>
              <a:t>. – один участник не подавал ценовое предложение, второй не снижал)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5" y="1977684"/>
            <a:ext cx="69076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7861</TotalTime>
  <Words>797</Words>
  <Application>Microsoft Office PowerPoint</Application>
  <PresentationFormat>Экран (16:9)</PresentationFormat>
  <Paragraphs>215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Петров АГ</cp:lastModifiedBy>
  <cp:revision>1240</cp:revision>
  <cp:lastPrinted>2018-02-07T14:34:18Z</cp:lastPrinted>
  <dcterms:created xsi:type="dcterms:W3CDTF">2017-01-26T12:12:44Z</dcterms:created>
  <dcterms:modified xsi:type="dcterms:W3CDTF">2018-12-12T12:44:02Z</dcterms:modified>
</cp:coreProperties>
</file>