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83" r:id="rId2"/>
    <p:sldId id="304" r:id="rId3"/>
    <p:sldId id="305" r:id="rId4"/>
    <p:sldId id="317" r:id="rId5"/>
    <p:sldId id="310" r:id="rId6"/>
    <p:sldId id="308" r:id="rId7"/>
    <p:sldId id="319" r:id="rId8"/>
    <p:sldId id="307" r:id="rId9"/>
    <p:sldId id="314" r:id="rId10"/>
    <p:sldId id="318" r:id="rId11"/>
    <p:sldId id="315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2"/>
    <a:srgbClr val="FF66FF"/>
    <a:srgbClr val="FFFF99"/>
    <a:srgbClr val="FF3399"/>
    <a:srgbClr val="FF0066"/>
    <a:srgbClr val="9999FF"/>
    <a:srgbClr val="FF9999"/>
    <a:srgbClr val="66FF33"/>
    <a:srgbClr val="66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262" autoAdjust="0"/>
    <p:restoredTop sz="93548" autoAdjust="0"/>
  </p:normalViewPr>
  <p:slideViewPr>
    <p:cSldViewPr>
      <p:cViewPr>
        <p:scale>
          <a:sx n="125" d="100"/>
          <a:sy n="125" d="100"/>
        </p:scale>
        <p:origin x="-1224" y="-4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Сумма (млн.руб.)</a:t>
            </a:r>
          </a:p>
        </c:rich>
      </c:tx>
      <c:layout>
        <c:manualLayout>
          <c:xMode val="edge"/>
          <c:yMode val="edge"/>
          <c:x val="0.25836795234952431"/>
          <c:y val="0.2124936796138818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361886549046563E-2"/>
          <c:y val="0.19742663272136571"/>
          <c:w val="0.70429118725092532"/>
          <c:h val="0.628576660866619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0406860178351145E-3"/>
                  <c:y val="-4.67092622385658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10290267527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8 месяцев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107.6</c:v>
                </c:pt>
                <c:pt idx="1">
                  <c:v>147.9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60171504458781E-2"/>
                  <c:y val="3.5026430705584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41404943947628E-2"/>
                  <c:y val="-1.6345667662606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8 месяцев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406.9</c:v>
                </c:pt>
                <c:pt idx="1">
                  <c:v>345.1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9"/>
        <c:gapDepth val="87"/>
        <c:shape val="cylinder"/>
        <c:axId val="117734784"/>
        <c:axId val="119669888"/>
        <c:axId val="0"/>
      </c:bar3DChart>
      <c:catAx>
        <c:axId val="117734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669888"/>
        <c:crosses val="autoZero"/>
        <c:auto val="1"/>
        <c:lblAlgn val="ctr"/>
        <c:lblOffset val="100"/>
        <c:noMultiLvlLbl val="0"/>
      </c:catAx>
      <c:valAx>
        <c:axId val="119669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77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Количество фактов</a:t>
            </a:r>
          </a:p>
        </c:rich>
      </c:tx>
      <c:layout>
        <c:manualLayout>
          <c:xMode val="edge"/>
          <c:yMode val="edge"/>
          <c:x val="0.39372596651564001"/>
          <c:y val="0.2057960621148690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097997994431237"/>
          <c:w val="1"/>
          <c:h val="0.649806013871451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1.4758893715967801E-2"/>
                  <c:y val="9.16346501731483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839947415912986E-2"/>
                  <c:y val="2.393161104698240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8 месяцев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</c:v>
                </c:pt>
                <c:pt idx="1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dLbl>
              <c:idx val="0"/>
              <c:layout>
                <c:manualLayout>
                  <c:x val="2.5396772656274852E-2"/>
                  <c:y val="6.83760315628068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29344947857443E-2"/>
                  <c:y val="-3.1217965560016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8 месяцев 2018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722</c:v>
                </c:pt>
                <c:pt idx="1">
                  <c:v>398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9943552"/>
        <c:axId val="119945088"/>
        <c:axId val="0"/>
      </c:bar3DChart>
      <c:catAx>
        <c:axId val="119943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945088"/>
        <c:crosses val="autoZero"/>
        <c:auto val="1"/>
        <c:lblAlgn val="ctr"/>
        <c:lblOffset val="100"/>
        <c:noMultiLvlLbl val="0"/>
      </c:catAx>
      <c:valAx>
        <c:axId val="11994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199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dPt>
            <c:idx val="3"/>
            <c:bubble3D val="0"/>
            <c:explosion val="30"/>
            <c:spPr>
              <a:solidFill>
                <a:srgbClr val="FF0000"/>
              </a:solidFill>
            </c:spPr>
          </c:dPt>
          <c:dPt>
            <c:idx val="4"/>
            <c:bubble3D val="0"/>
            <c:explosion val="36"/>
            <c:spPr>
              <a:solidFill>
                <a:schemeClr val="accent6"/>
              </a:solidFill>
            </c:spPr>
          </c:dPt>
          <c:dPt>
            <c:idx val="5"/>
            <c:bubble3D val="0"/>
            <c:explosion val="45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0.16539632545931759"/>
                  <c:y val="0.10412598776882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70,8</a:t>
                    </a:r>
                    <a:r>
                      <a:rPr lang="ru-RU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134543641438578"/>
                  <c:y val="-2.0374396152171775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10,4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44402010237827E-2"/>
                  <c:y val="-8.6665257513423213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1,1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0372544105627733E-2"/>
                  <c:y val="-0.13931124602275829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smtClean="0">
                        <a:solidFill>
                          <a:schemeClr val="bg1"/>
                        </a:solidFill>
                      </a:rPr>
                      <a:t>16,7</a:t>
                    </a:r>
                    <a:r>
                      <a:rPr lang="ru-RU" b="1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11485632238818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0,3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0448472879609259"/>
                  <c:y val="-8.88909730669754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0,7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532,8 млн руб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 5</c:v>
                </c:pt>
                <c:pt idx="5">
                  <c:v>Кв. 6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0.70800000000000063</c:v>
                </c:pt>
                <c:pt idx="1">
                  <c:v>0.10400000000000002</c:v>
                </c:pt>
                <c:pt idx="2">
                  <c:v>1.0999999999999998E-2</c:v>
                </c:pt>
                <c:pt idx="3">
                  <c:v>0.16700000000000001</c:v>
                </c:pt>
                <c:pt idx="4">
                  <c:v>3.0000000000000092E-3</c:v>
                </c:pt>
                <c:pt idx="5">
                  <c:v>7.0000000000000114E-3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A1A30F-CF31-43BE-B10C-3766A8FF8AD5}" type="doc">
      <dgm:prSet loTypeId="urn:microsoft.com/office/officeart/2005/8/layout/cycle4#1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E2CCBF5-2F9E-4AA7-89EE-425DAA57D28C}">
      <dgm:prSet phldrT="[Текст]" custT="1"/>
      <dgm:spPr/>
      <dgm:t>
        <a:bodyPr/>
        <a:lstStyle/>
        <a:p>
          <a:r>
            <a:rPr lang="ru-RU" sz="1300" dirty="0" smtClean="0"/>
            <a:t>Формирование НМЦК</a:t>
          </a:r>
          <a:endParaRPr lang="ru-RU" sz="1300" dirty="0"/>
        </a:p>
      </dgm:t>
    </dgm:pt>
    <dgm:pt modelId="{61B1D617-78BE-407D-827C-F871CD227F2C}" type="parTrans" cxnId="{0B324DAB-7D39-47B3-B5EA-A37B51D4F6D1}">
      <dgm:prSet/>
      <dgm:spPr/>
      <dgm:t>
        <a:bodyPr/>
        <a:lstStyle/>
        <a:p>
          <a:endParaRPr lang="ru-RU"/>
        </a:p>
      </dgm:t>
    </dgm:pt>
    <dgm:pt modelId="{35707E4E-00F6-4167-B3D3-F0FEC24BF2E1}" type="sibTrans" cxnId="{0B324DAB-7D39-47B3-B5EA-A37B51D4F6D1}">
      <dgm:prSet/>
      <dgm:spPr/>
      <dgm:t>
        <a:bodyPr/>
        <a:lstStyle/>
        <a:p>
          <a:endParaRPr lang="ru-RU"/>
        </a:p>
      </dgm:t>
    </dgm:pt>
    <dgm:pt modelId="{E7F180B7-D3FD-4D47-948B-B254D18C4A8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Статьи 18, 19, 22 – Федерального закона № 44-ФЗ</a:t>
          </a:r>
          <a:endParaRPr lang="ru-RU" sz="1600" dirty="0"/>
        </a:p>
      </dgm:t>
    </dgm:pt>
    <dgm:pt modelId="{92BA65C8-98A2-4078-B941-7D20F2227298}" type="parTrans" cxnId="{014054E6-FB49-4C59-9C18-7C2BB66D4474}">
      <dgm:prSet/>
      <dgm:spPr/>
      <dgm:t>
        <a:bodyPr/>
        <a:lstStyle/>
        <a:p>
          <a:endParaRPr lang="ru-RU"/>
        </a:p>
      </dgm:t>
    </dgm:pt>
    <dgm:pt modelId="{4FBC5591-6CEF-4E4F-87CE-A424038B01C2}" type="sibTrans" cxnId="{014054E6-FB49-4C59-9C18-7C2BB66D4474}">
      <dgm:prSet/>
      <dgm:spPr/>
      <dgm:t>
        <a:bodyPr/>
        <a:lstStyle/>
        <a:p>
          <a:endParaRPr lang="ru-RU"/>
        </a:p>
      </dgm:t>
    </dgm:pt>
    <dgm:pt modelId="{C815DB97-1834-41B0-9D1E-CFCF785467BC}">
      <dgm:prSet phldrT="[Текст]" custT="1"/>
      <dgm:spPr/>
      <dgm:t>
        <a:bodyPr/>
        <a:lstStyle/>
        <a:p>
          <a:r>
            <a:rPr lang="ru-RU" sz="1600" dirty="0" smtClean="0"/>
            <a:t>Заключение контрактов</a:t>
          </a:r>
          <a:endParaRPr lang="ru-RU" sz="1600" dirty="0"/>
        </a:p>
      </dgm:t>
    </dgm:pt>
    <dgm:pt modelId="{A6DC9701-DFFD-4E8F-9F1D-2DC817BB1078}" type="parTrans" cxnId="{FE87F6BD-EAB2-4819-8471-C7D9174322C5}">
      <dgm:prSet/>
      <dgm:spPr/>
      <dgm:t>
        <a:bodyPr/>
        <a:lstStyle/>
        <a:p>
          <a:endParaRPr lang="ru-RU"/>
        </a:p>
      </dgm:t>
    </dgm:pt>
    <dgm:pt modelId="{C7DA1348-3883-4C82-91F4-7CC142D3F934}" type="sibTrans" cxnId="{FE87F6BD-EAB2-4819-8471-C7D9174322C5}">
      <dgm:prSet/>
      <dgm:spPr/>
      <dgm:t>
        <a:bodyPr/>
        <a:lstStyle/>
        <a:p>
          <a:endParaRPr lang="ru-RU"/>
        </a:p>
      </dgm:t>
    </dgm:pt>
    <dgm:pt modelId="{E0E85EB1-530B-4CA3-A3BE-E542415EB9A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r"/>
          <a:r>
            <a:rPr lang="ru-RU" sz="1600" dirty="0" smtClean="0"/>
            <a:t>Статья 34 Федерального закона № 44-ФЗ</a:t>
          </a:r>
          <a:endParaRPr lang="ru-RU" sz="1600" dirty="0"/>
        </a:p>
      </dgm:t>
    </dgm:pt>
    <dgm:pt modelId="{40D0D7BF-A516-4228-8196-792F4BB18C63}" type="parTrans" cxnId="{91FB95F6-27A6-46A0-B935-9ED87D48F08D}">
      <dgm:prSet/>
      <dgm:spPr/>
      <dgm:t>
        <a:bodyPr/>
        <a:lstStyle/>
        <a:p>
          <a:endParaRPr lang="ru-RU"/>
        </a:p>
      </dgm:t>
    </dgm:pt>
    <dgm:pt modelId="{7F1D29ED-CAE4-46D4-B78C-B586185B388D}" type="sibTrans" cxnId="{91FB95F6-27A6-46A0-B935-9ED87D48F08D}">
      <dgm:prSet/>
      <dgm:spPr/>
      <dgm:t>
        <a:bodyPr/>
        <a:lstStyle/>
        <a:p>
          <a:endParaRPr lang="ru-RU"/>
        </a:p>
      </dgm:t>
    </dgm:pt>
    <dgm:pt modelId="{109A3AE9-B863-4889-954B-827A14DD6DAB}">
      <dgm:prSet phldrT="[Текст]" custT="1"/>
      <dgm:spPr/>
      <dgm:t>
        <a:bodyPr/>
        <a:lstStyle/>
        <a:p>
          <a:r>
            <a:rPr lang="ru-RU" sz="1600" dirty="0" smtClean="0"/>
            <a:t>Исполнение контрактов</a:t>
          </a:r>
          <a:endParaRPr lang="ru-RU" sz="1600" dirty="0"/>
        </a:p>
      </dgm:t>
    </dgm:pt>
    <dgm:pt modelId="{973914A6-AA9D-4B6F-A6FB-C93B0CC40F31}" type="parTrans" cxnId="{7878039C-F12E-4C14-B6F8-AFAEBAF2ECA6}">
      <dgm:prSet/>
      <dgm:spPr/>
      <dgm:t>
        <a:bodyPr/>
        <a:lstStyle/>
        <a:p>
          <a:endParaRPr lang="ru-RU"/>
        </a:p>
      </dgm:t>
    </dgm:pt>
    <dgm:pt modelId="{E4D5CDE4-C3A4-408E-9CBD-D079802A48A3}" type="sibTrans" cxnId="{7878039C-F12E-4C14-B6F8-AFAEBAF2ECA6}">
      <dgm:prSet/>
      <dgm:spPr/>
      <dgm:t>
        <a:bodyPr/>
        <a:lstStyle/>
        <a:p>
          <a:endParaRPr lang="ru-RU"/>
        </a:p>
      </dgm:t>
    </dgm:pt>
    <dgm:pt modelId="{924F3472-C302-4EBA-8738-1CBAC267195B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r"/>
          <a:r>
            <a:rPr lang="ru-RU" sz="1600" dirty="0" smtClean="0"/>
            <a:t>   Статья 94 Федерального закона № 44-ФЗ</a:t>
          </a:r>
          <a:endParaRPr lang="ru-RU" sz="1600" dirty="0"/>
        </a:p>
      </dgm:t>
    </dgm:pt>
    <dgm:pt modelId="{5F13CC6F-691F-4183-95F4-36E5FC84FE3E}" type="parTrans" cxnId="{E7DA509E-02C0-4E97-BB96-4B8664E0F6A8}">
      <dgm:prSet/>
      <dgm:spPr/>
      <dgm:t>
        <a:bodyPr/>
        <a:lstStyle/>
        <a:p>
          <a:endParaRPr lang="ru-RU"/>
        </a:p>
      </dgm:t>
    </dgm:pt>
    <dgm:pt modelId="{DF65BC35-AA93-4910-B560-A5C8A5191F53}" type="sibTrans" cxnId="{E7DA509E-02C0-4E97-BB96-4B8664E0F6A8}">
      <dgm:prSet/>
      <dgm:spPr/>
      <dgm:t>
        <a:bodyPr/>
        <a:lstStyle/>
        <a:p>
          <a:endParaRPr lang="ru-RU"/>
        </a:p>
      </dgm:t>
    </dgm:pt>
    <dgm:pt modelId="{07427756-4C44-4386-A768-E76927162FA1}">
      <dgm:prSet phldrT="[Текст]" custT="1"/>
      <dgm:spPr/>
      <dgm:t>
        <a:bodyPr/>
        <a:lstStyle/>
        <a:p>
          <a:r>
            <a:rPr lang="ru-RU" sz="1200" b="0" baseline="0" dirty="0" smtClean="0"/>
            <a:t>Дополнительные соглашения к контрактам</a:t>
          </a:r>
          <a:endParaRPr lang="ru-RU" sz="1200" b="0" baseline="0" dirty="0"/>
        </a:p>
      </dgm:t>
    </dgm:pt>
    <dgm:pt modelId="{4C0D4ADA-1588-414C-93EA-2456FA4DCEBB}" type="parTrans" cxnId="{DE57412D-5661-45B7-BF30-FFBC67DA6C34}">
      <dgm:prSet/>
      <dgm:spPr/>
      <dgm:t>
        <a:bodyPr/>
        <a:lstStyle/>
        <a:p>
          <a:endParaRPr lang="ru-RU"/>
        </a:p>
      </dgm:t>
    </dgm:pt>
    <dgm:pt modelId="{F83194F9-B2E7-4428-ADAC-4B7A4A13BE6C}" type="sibTrans" cxnId="{DE57412D-5661-45B7-BF30-FFBC67DA6C34}">
      <dgm:prSet/>
      <dgm:spPr/>
      <dgm:t>
        <a:bodyPr/>
        <a:lstStyle/>
        <a:p>
          <a:endParaRPr lang="ru-RU"/>
        </a:p>
      </dgm:t>
    </dgm:pt>
    <dgm:pt modelId="{9AD272DD-E795-4AED-821A-D7BBE8959FFF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Статья 95 Федерального закона № 44-ФЗ</a:t>
          </a:r>
          <a:endParaRPr lang="ru-RU" sz="1600" dirty="0"/>
        </a:p>
      </dgm:t>
    </dgm:pt>
    <dgm:pt modelId="{6AE04E47-4D38-4D72-BD0D-6945637127FD}" type="parTrans" cxnId="{3A997527-3246-41D8-A173-0DAF594FC06D}">
      <dgm:prSet/>
      <dgm:spPr/>
      <dgm:t>
        <a:bodyPr/>
        <a:lstStyle/>
        <a:p>
          <a:endParaRPr lang="ru-RU"/>
        </a:p>
      </dgm:t>
    </dgm:pt>
    <dgm:pt modelId="{B68DA6DA-F557-4936-B011-4D258EDE5167}" type="sibTrans" cxnId="{3A997527-3246-41D8-A173-0DAF594FC06D}">
      <dgm:prSet/>
      <dgm:spPr/>
      <dgm:t>
        <a:bodyPr/>
        <a:lstStyle/>
        <a:p>
          <a:endParaRPr lang="ru-RU"/>
        </a:p>
      </dgm:t>
    </dgm:pt>
    <dgm:pt modelId="{EE6E3E44-981C-4650-BDA2-3DDEC8ACEE42}" type="pres">
      <dgm:prSet presAssocID="{E9A1A30F-CF31-43BE-B10C-3766A8FF8AD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A775DD-FDBB-4217-A0D5-981247A60735}" type="pres">
      <dgm:prSet presAssocID="{E9A1A30F-CF31-43BE-B10C-3766A8FF8AD5}" presName="children" presStyleCnt="0"/>
      <dgm:spPr/>
    </dgm:pt>
    <dgm:pt modelId="{3E548ED8-4955-47F9-8694-76F72C417ABD}" type="pres">
      <dgm:prSet presAssocID="{E9A1A30F-CF31-43BE-B10C-3766A8FF8AD5}" presName="child1group" presStyleCnt="0"/>
      <dgm:spPr/>
    </dgm:pt>
    <dgm:pt modelId="{485839F3-59DC-4D82-B892-A7D6CF272A9B}" type="pres">
      <dgm:prSet presAssocID="{E9A1A30F-CF31-43BE-B10C-3766A8FF8AD5}" presName="child1" presStyleLbl="bgAcc1" presStyleIdx="0" presStyleCnt="4" custScaleX="150966" custScaleY="80766" custLinFactNeighborX="-22946" custLinFactNeighborY="2102"/>
      <dgm:spPr/>
      <dgm:t>
        <a:bodyPr/>
        <a:lstStyle/>
        <a:p>
          <a:endParaRPr lang="ru-RU"/>
        </a:p>
      </dgm:t>
    </dgm:pt>
    <dgm:pt modelId="{A48D50FB-DADB-477B-87F2-4F0C4CC9AC12}" type="pres">
      <dgm:prSet presAssocID="{E9A1A30F-CF31-43BE-B10C-3766A8FF8AD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56C3C-3F5B-468D-B949-681C01F5E181}" type="pres">
      <dgm:prSet presAssocID="{E9A1A30F-CF31-43BE-B10C-3766A8FF8AD5}" presName="child2group" presStyleCnt="0"/>
      <dgm:spPr/>
    </dgm:pt>
    <dgm:pt modelId="{A1C99336-C9D7-49FF-BC6E-CC8F67134F9A}" type="pres">
      <dgm:prSet presAssocID="{E9A1A30F-CF31-43BE-B10C-3766A8FF8AD5}" presName="child2" presStyleLbl="bgAcc1" presStyleIdx="1" presStyleCnt="4" custScaleX="145203" custScaleY="77369" custLinFactNeighborX="14204" custLinFactNeighborY="403"/>
      <dgm:spPr/>
      <dgm:t>
        <a:bodyPr/>
        <a:lstStyle/>
        <a:p>
          <a:endParaRPr lang="ru-RU"/>
        </a:p>
      </dgm:t>
    </dgm:pt>
    <dgm:pt modelId="{7AF82342-9B3B-4C30-9A4F-DFB399DB1857}" type="pres">
      <dgm:prSet presAssocID="{E9A1A30F-CF31-43BE-B10C-3766A8FF8AD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22493-8F0C-4BDB-BC3B-1687CF4CA9E4}" type="pres">
      <dgm:prSet presAssocID="{E9A1A30F-CF31-43BE-B10C-3766A8FF8AD5}" presName="child3group" presStyleCnt="0"/>
      <dgm:spPr/>
    </dgm:pt>
    <dgm:pt modelId="{DF2DF6AA-3551-4EE2-87B7-C5FC97D6F76D}" type="pres">
      <dgm:prSet presAssocID="{E9A1A30F-CF31-43BE-B10C-3766A8FF8AD5}" presName="child3" presStyleLbl="bgAcc1" presStyleIdx="2" presStyleCnt="4" custScaleX="146688" custScaleY="77577" custLinFactNeighborX="10503" custLinFactNeighborY="-16132"/>
      <dgm:spPr/>
      <dgm:t>
        <a:bodyPr/>
        <a:lstStyle/>
        <a:p>
          <a:endParaRPr lang="ru-RU"/>
        </a:p>
      </dgm:t>
    </dgm:pt>
    <dgm:pt modelId="{D72E49BE-31EB-4B5F-9C9E-922015523E5A}" type="pres">
      <dgm:prSet presAssocID="{E9A1A30F-CF31-43BE-B10C-3766A8FF8AD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E615-9EAD-4F59-87A1-AE43BF3FF533}" type="pres">
      <dgm:prSet presAssocID="{E9A1A30F-CF31-43BE-B10C-3766A8FF8AD5}" presName="child4group" presStyleCnt="0"/>
      <dgm:spPr/>
    </dgm:pt>
    <dgm:pt modelId="{0D1ADEA4-7359-4AF1-A632-B2EB5546640F}" type="pres">
      <dgm:prSet presAssocID="{E9A1A30F-CF31-43BE-B10C-3766A8FF8AD5}" presName="child4" presStyleLbl="bgAcc1" presStyleIdx="3" presStyleCnt="4" custScaleX="151469" custScaleY="77578" custLinFactNeighborX="-19320" custLinFactNeighborY="-19284"/>
      <dgm:spPr/>
      <dgm:t>
        <a:bodyPr/>
        <a:lstStyle/>
        <a:p>
          <a:endParaRPr lang="ru-RU"/>
        </a:p>
      </dgm:t>
    </dgm:pt>
    <dgm:pt modelId="{2CE01F6F-E62C-459A-91FD-695924F76F90}" type="pres">
      <dgm:prSet presAssocID="{E9A1A30F-CF31-43BE-B10C-3766A8FF8AD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8248B-5F25-4BB0-92C4-27451C0730A6}" type="pres">
      <dgm:prSet presAssocID="{E9A1A30F-CF31-43BE-B10C-3766A8FF8AD5}" presName="childPlaceholder" presStyleCnt="0"/>
      <dgm:spPr/>
    </dgm:pt>
    <dgm:pt modelId="{43CD63A4-0250-4C21-A655-2E96D7BC5976}" type="pres">
      <dgm:prSet presAssocID="{E9A1A30F-CF31-43BE-B10C-3766A8FF8AD5}" presName="circle" presStyleCnt="0"/>
      <dgm:spPr/>
    </dgm:pt>
    <dgm:pt modelId="{25447F56-117A-4C57-B5D0-22BDAEB4FD28}" type="pres">
      <dgm:prSet presAssocID="{E9A1A30F-CF31-43BE-B10C-3766A8FF8AD5}" presName="quadrant1" presStyleLbl="node1" presStyleIdx="0" presStyleCnt="4" custScaleX="101646" custLinFactNeighborY="-45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BF84E-E613-4CDB-800E-855C7B2BB067}" type="pres">
      <dgm:prSet presAssocID="{E9A1A30F-CF31-43BE-B10C-3766A8FF8AD5}" presName="quadrant2" presStyleLbl="node1" presStyleIdx="1" presStyleCnt="4" custLinFactNeighborY="-50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BA505-16AC-417B-9DD2-71645E94B955}" type="pres">
      <dgm:prSet presAssocID="{E9A1A30F-CF31-43BE-B10C-3766A8FF8AD5}" presName="quadrant3" presStyleLbl="node1" presStyleIdx="2" presStyleCnt="4" custLinFactNeighborX="577" custLinFactNeighborY="-5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78F46-0A09-42FB-98E8-5BEEA3231235}" type="pres">
      <dgm:prSet presAssocID="{E9A1A30F-CF31-43BE-B10C-3766A8FF8AD5}" presName="quadrant4" presStyleLbl="node1" presStyleIdx="3" presStyleCnt="4" custLinFactNeighborX="577" custLinFactNeighborY="-51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E6D85-FE00-4D8C-BE6B-76985471A2EF}" type="pres">
      <dgm:prSet presAssocID="{E9A1A30F-CF31-43BE-B10C-3766A8FF8AD5}" presName="quadrantPlaceholder" presStyleCnt="0"/>
      <dgm:spPr/>
    </dgm:pt>
    <dgm:pt modelId="{592FDCF6-5C75-431C-B597-ADE2C4F216E6}" type="pres">
      <dgm:prSet presAssocID="{E9A1A30F-CF31-43BE-B10C-3766A8FF8AD5}" presName="center1" presStyleLbl="fgShp" presStyleIdx="0" presStyleCnt="2" custLinFactX="200000" custLinFactNeighborX="208445" custLinFactNeighborY="20158"/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CA766B36-9A42-4294-8FB2-5EFDB148A5E5}" type="pres">
      <dgm:prSet presAssocID="{E9A1A30F-CF31-43BE-B10C-3766A8FF8AD5}" presName="center2" presStyleLbl="fgShp" presStyleIdx="1" presStyleCnt="2" custScaleY="114726" custLinFactX="200000" custLinFactNeighborX="209532" custLinFactNeighborY="1923"/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0B324DAB-7D39-47B3-B5EA-A37B51D4F6D1}" srcId="{E9A1A30F-CF31-43BE-B10C-3766A8FF8AD5}" destId="{4E2CCBF5-2F9E-4AA7-89EE-425DAA57D28C}" srcOrd="0" destOrd="0" parTransId="{61B1D617-78BE-407D-827C-F871CD227F2C}" sibTransId="{35707E4E-00F6-4167-B3D3-F0FEC24BF2E1}"/>
    <dgm:cxn modelId="{5CE82915-DBB4-423F-9F6D-B36F2D7A98C1}" type="presOf" srcId="{109A3AE9-B863-4889-954B-827A14DD6DAB}" destId="{F73BA505-16AC-417B-9DD2-71645E94B955}" srcOrd="0" destOrd="0" presId="urn:microsoft.com/office/officeart/2005/8/layout/cycle4#1"/>
    <dgm:cxn modelId="{687B4182-4AD8-479B-B65B-F370114D3351}" type="presOf" srcId="{E7F180B7-D3FD-4D47-948B-B254D18C4A85}" destId="{A48D50FB-DADB-477B-87F2-4F0C4CC9AC12}" srcOrd="1" destOrd="0" presId="urn:microsoft.com/office/officeart/2005/8/layout/cycle4#1"/>
    <dgm:cxn modelId="{6060F593-80FD-4E45-AC97-C78ED0598017}" type="presOf" srcId="{C815DB97-1834-41B0-9D1E-CFCF785467BC}" destId="{48EBF84E-E613-4CDB-800E-855C7B2BB067}" srcOrd="0" destOrd="0" presId="urn:microsoft.com/office/officeart/2005/8/layout/cycle4#1"/>
    <dgm:cxn modelId="{7F7F2FB3-6185-4E4B-839F-52D6A0DADF68}" type="presOf" srcId="{E9A1A30F-CF31-43BE-B10C-3766A8FF8AD5}" destId="{EE6E3E44-981C-4650-BDA2-3DDEC8ACEE42}" srcOrd="0" destOrd="0" presId="urn:microsoft.com/office/officeart/2005/8/layout/cycle4#1"/>
    <dgm:cxn modelId="{91FB95F6-27A6-46A0-B935-9ED87D48F08D}" srcId="{C815DB97-1834-41B0-9D1E-CFCF785467BC}" destId="{E0E85EB1-530B-4CA3-A3BE-E542415EB9AB}" srcOrd="0" destOrd="0" parTransId="{40D0D7BF-A516-4228-8196-792F4BB18C63}" sibTransId="{7F1D29ED-CAE4-46D4-B78C-B586185B388D}"/>
    <dgm:cxn modelId="{014054E6-FB49-4C59-9C18-7C2BB66D4474}" srcId="{4E2CCBF5-2F9E-4AA7-89EE-425DAA57D28C}" destId="{E7F180B7-D3FD-4D47-948B-B254D18C4A85}" srcOrd="0" destOrd="0" parTransId="{92BA65C8-98A2-4078-B941-7D20F2227298}" sibTransId="{4FBC5591-6CEF-4E4F-87CE-A424038B01C2}"/>
    <dgm:cxn modelId="{1F8C24F3-3B4E-48E2-AC5F-A42266DAA78E}" type="presOf" srcId="{9AD272DD-E795-4AED-821A-D7BBE8959FFF}" destId="{2CE01F6F-E62C-459A-91FD-695924F76F90}" srcOrd="1" destOrd="0" presId="urn:microsoft.com/office/officeart/2005/8/layout/cycle4#1"/>
    <dgm:cxn modelId="{58D1F61B-E4B5-4F29-8B81-CC355E3A443B}" type="presOf" srcId="{E0E85EB1-530B-4CA3-A3BE-E542415EB9AB}" destId="{7AF82342-9B3B-4C30-9A4F-DFB399DB1857}" srcOrd="1" destOrd="0" presId="urn:microsoft.com/office/officeart/2005/8/layout/cycle4#1"/>
    <dgm:cxn modelId="{E7DA509E-02C0-4E97-BB96-4B8664E0F6A8}" srcId="{109A3AE9-B863-4889-954B-827A14DD6DAB}" destId="{924F3472-C302-4EBA-8738-1CBAC267195B}" srcOrd="0" destOrd="0" parTransId="{5F13CC6F-691F-4183-95F4-36E5FC84FE3E}" sibTransId="{DF65BC35-AA93-4910-B560-A5C8A5191F53}"/>
    <dgm:cxn modelId="{FE87F6BD-EAB2-4819-8471-C7D9174322C5}" srcId="{E9A1A30F-CF31-43BE-B10C-3766A8FF8AD5}" destId="{C815DB97-1834-41B0-9D1E-CFCF785467BC}" srcOrd="1" destOrd="0" parTransId="{A6DC9701-DFFD-4E8F-9F1D-2DC817BB1078}" sibTransId="{C7DA1348-3883-4C82-91F4-7CC142D3F934}"/>
    <dgm:cxn modelId="{8C3C758A-0FA1-410F-B746-26663AF07C0F}" type="presOf" srcId="{E0E85EB1-530B-4CA3-A3BE-E542415EB9AB}" destId="{A1C99336-C9D7-49FF-BC6E-CC8F67134F9A}" srcOrd="0" destOrd="0" presId="urn:microsoft.com/office/officeart/2005/8/layout/cycle4#1"/>
    <dgm:cxn modelId="{7878039C-F12E-4C14-B6F8-AFAEBAF2ECA6}" srcId="{E9A1A30F-CF31-43BE-B10C-3766A8FF8AD5}" destId="{109A3AE9-B863-4889-954B-827A14DD6DAB}" srcOrd="2" destOrd="0" parTransId="{973914A6-AA9D-4B6F-A6FB-C93B0CC40F31}" sibTransId="{E4D5CDE4-C3A4-408E-9CBD-D079802A48A3}"/>
    <dgm:cxn modelId="{2FFDCA83-F14F-4311-B4E6-15793067EB13}" type="presOf" srcId="{9AD272DD-E795-4AED-821A-D7BBE8959FFF}" destId="{0D1ADEA4-7359-4AF1-A632-B2EB5546640F}" srcOrd="0" destOrd="0" presId="urn:microsoft.com/office/officeart/2005/8/layout/cycle4#1"/>
    <dgm:cxn modelId="{3350DA9F-5529-4E54-A27A-195751E99415}" type="presOf" srcId="{07427756-4C44-4386-A768-E76927162FA1}" destId="{62A78F46-0A09-42FB-98E8-5BEEA3231235}" srcOrd="0" destOrd="0" presId="urn:microsoft.com/office/officeart/2005/8/layout/cycle4#1"/>
    <dgm:cxn modelId="{8E9CAFCA-37F4-4261-8C5A-558E3EA3B230}" type="presOf" srcId="{E7F180B7-D3FD-4D47-948B-B254D18C4A85}" destId="{485839F3-59DC-4D82-B892-A7D6CF272A9B}" srcOrd="0" destOrd="0" presId="urn:microsoft.com/office/officeart/2005/8/layout/cycle4#1"/>
    <dgm:cxn modelId="{316C16FB-6D52-4A9E-A993-4FE2E25DA95C}" type="presOf" srcId="{924F3472-C302-4EBA-8738-1CBAC267195B}" destId="{DF2DF6AA-3551-4EE2-87B7-C5FC97D6F76D}" srcOrd="0" destOrd="0" presId="urn:microsoft.com/office/officeart/2005/8/layout/cycle4#1"/>
    <dgm:cxn modelId="{DE57412D-5661-45B7-BF30-FFBC67DA6C34}" srcId="{E9A1A30F-CF31-43BE-B10C-3766A8FF8AD5}" destId="{07427756-4C44-4386-A768-E76927162FA1}" srcOrd="3" destOrd="0" parTransId="{4C0D4ADA-1588-414C-93EA-2456FA4DCEBB}" sibTransId="{F83194F9-B2E7-4428-ADAC-4B7A4A13BE6C}"/>
    <dgm:cxn modelId="{6C4B5A06-9E0C-41ED-B2A3-688610DDE0DE}" type="presOf" srcId="{924F3472-C302-4EBA-8738-1CBAC267195B}" destId="{D72E49BE-31EB-4B5F-9C9E-922015523E5A}" srcOrd="1" destOrd="0" presId="urn:microsoft.com/office/officeart/2005/8/layout/cycle4#1"/>
    <dgm:cxn modelId="{FFC9DF2A-BC3C-4377-9683-415DFA80BEFE}" type="presOf" srcId="{4E2CCBF5-2F9E-4AA7-89EE-425DAA57D28C}" destId="{25447F56-117A-4C57-B5D0-22BDAEB4FD28}" srcOrd="0" destOrd="0" presId="urn:microsoft.com/office/officeart/2005/8/layout/cycle4#1"/>
    <dgm:cxn modelId="{3A997527-3246-41D8-A173-0DAF594FC06D}" srcId="{07427756-4C44-4386-A768-E76927162FA1}" destId="{9AD272DD-E795-4AED-821A-D7BBE8959FFF}" srcOrd="0" destOrd="0" parTransId="{6AE04E47-4D38-4D72-BD0D-6945637127FD}" sibTransId="{B68DA6DA-F557-4936-B011-4D258EDE5167}"/>
    <dgm:cxn modelId="{CFE1E59C-DB07-41C0-B3C2-27B83715B298}" type="presParOf" srcId="{EE6E3E44-981C-4650-BDA2-3DDEC8ACEE42}" destId="{04A775DD-FDBB-4217-A0D5-981247A60735}" srcOrd="0" destOrd="0" presId="urn:microsoft.com/office/officeart/2005/8/layout/cycle4#1"/>
    <dgm:cxn modelId="{E4511C3B-320E-4C04-B8FF-D385EC65F5A3}" type="presParOf" srcId="{04A775DD-FDBB-4217-A0D5-981247A60735}" destId="{3E548ED8-4955-47F9-8694-76F72C417ABD}" srcOrd="0" destOrd="0" presId="urn:microsoft.com/office/officeart/2005/8/layout/cycle4#1"/>
    <dgm:cxn modelId="{88A50D11-29EF-47FC-8154-28AF863AC48B}" type="presParOf" srcId="{3E548ED8-4955-47F9-8694-76F72C417ABD}" destId="{485839F3-59DC-4D82-B892-A7D6CF272A9B}" srcOrd="0" destOrd="0" presId="urn:microsoft.com/office/officeart/2005/8/layout/cycle4#1"/>
    <dgm:cxn modelId="{C17D594F-5E57-4F69-B88F-6D8BF43EDCC7}" type="presParOf" srcId="{3E548ED8-4955-47F9-8694-76F72C417ABD}" destId="{A48D50FB-DADB-477B-87F2-4F0C4CC9AC12}" srcOrd="1" destOrd="0" presId="urn:microsoft.com/office/officeart/2005/8/layout/cycle4#1"/>
    <dgm:cxn modelId="{9E5ED764-C5CB-4F2A-A6A5-324350E24455}" type="presParOf" srcId="{04A775DD-FDBB-4217-A0D5-981247A60735}" destId="{2A756C3C-3F5B-468D-B949-681C01F5E181}" srcOrd="1" destOrd="0" presId="urn:microsoft.com/office/officeart/2005/8/layout/cycle4#1"/>
    <dgm:cxn modelId="{444D551C-B89C-4129-8273-325D596E3291}" type="presParOf" srcId="{2A756C3C-3F5B-468D-B949-681C01F5E181}" destId="{A1C99336-C9D7-49FF-BC6E-CC8F67134F9A}" srcOrd="0" destOrd="0" presId="urn:microsoft.com/office/officeart/2005/8/layout/cycle4#1"/>
    <dgm:cxn modelId="{975AD291-0360-4209-BEC8-050B0FA3A721}" type="presParOf" srcId="{2A756C3C-3F5B-468D-B949-681C01F5E181}" destId="{7AF82342-9B3B-4C30-9A4F-DFB399DB1857}" srcOrd="1" destOrd="0" presId="urn:microsoft.com/office/officeart/2005/8/layout/cycle4#1"/>
    <dgm:cxn modelId="{EA578462-EFAB-403E-9292-5FBD7ED8B3BE}" type="presParOf" srcId="{04A775DD-FDBB-4217-A0D5-981247A60735}" destId="{6F422493-8F0C-4BDB-BC3B-1687CF4CA9E4}" srcOrd="2" destOrd="0" presId="urn:microsoft.com/office/officeart/2005/8/layout/cycle4#1"/>
    <dgm:cxn modelId="{D8370E55-EE22-4B94-8811-696C4478879E}" type="presParOf" srcId="{6F422493-8F0C-4BDB-BC3B-1687CF4CA9E4}" destId="{DF2DF6AA-3551-4EE2-87B7-C5FC97D6F76D}" srcOrd="0" destOrd="0" presId="urn:microsoft.com/office/officeart/2005/8/layout/cycle4#1"/>
    <dgm:cxn modelId="{581B7656-C067-454D-8C4F-DF5E2B035F32}" type="presParOf" srcId="{6F422493-8F0C-4BDB-BC3B-1687CF4CA9E4}" destId="{D72E49BE-31EB-4B5F-9C9E-922015523E5A}" srcOrd="1" destOrd="0" presId="urn:microsoft.com/office/officeart/2005/8/layout/cycle4#1"/>
    <dgm:cxn modelId="{2738C748-8D2A-4DF6-A05D-5BFFC0BFF884}" type="presParOf" srcId="{04A775DD-FDBB-4217-A0D5-981247A60735}" destId="{7950E615-9EAD-4F59-87A1-AE43BF3FF533}" srcOrd="3" destOrd="0" presId="urn:microsoft.com/office/officeart/2005/8/layout/cycle4#1"/>
    <dgm:cxn modelId="{AA94F398-DE69-42E1-99C9-F756E55E0BA6}" type="presParOf" srcId="{7950E615-9EAD-4F59-87A1-AE43BF3FF533}" destId="{0D1ADEA4-7359-4AF1-A632-B2EB5546640F}" srcOrd="0" destOrd="0" presId="urn:microsoft.com/office/officeart/2005/8/layout/cycle4#1"/>
    <dgm:cxn modelId="{DADE3F5E-F20B-4DA5-8D5C-380B2C56C387}" type="presParOf" srcId="{7950E615-9EAD-4F59-87A1-AE43BF3FF533}" destId="{2CE01F6F-E62C-459A-91FD-695924F76F90}" srcOrd="1" destOrd="0" presId="urn:microsoft.com/office/officeart/2005/8/layout/cycle4#1"/>
    <dgm:cxn modelId="{D47022D9-3C62-4838-A2FE-1EF22BE72C82}" type="presParOf" srcId="{04A775DD-FDBB-4217-A0D5-981247A60735}" destId="{8318248B-5F25-4BB0-92C4-27451C0730A6}" srcOrd="4" destOrd="0" presId="urn:microsoft.com/office/officeart/2005/8/layout/cycle4#1"/>
    <dgm:cxn modelId="{8383739D-821A-4D71-8803-E892B9D474C9}" type="presParOf" srcId="{EE6E3E44-981C-4650-BDA2-3DDEC8ACEE42}" destId="{43CD63A4-0250-4C21-A655-2E96D7BC5976}" srcOrd="1" destOrd="0" presId="urn:microsoft.com/office/officeart/2005/8/layout/cycle4#1"/>
    <dgm:cxn modelId="{E8E51CDB-A55B-41C2-9F3F-269DCA99C1AE}" type="presParOf" srcId="{43CD63A4-0250-4C21-A655-2E96D7BC5976}" destId="{25447F56-117A-4C57-B5D0-22BDAEB4FD28}" srcOrd="0" destOrd="0" presId="urn:microsoft.com/office/officeart/2005/8/layout/cycle4#1"/>
    <dgm:cxn modelId="{E123EC9E-C563-4879-99C3-42E29FB04B8E}" type="presParOf" srcId="{43CD63A4-0250-4C21-A655-2E96D7BC5976}" destId="{48EBF84E-E613-4CDB-800E-855C7B2BB067}" srcOrd="1" destOrd="0" presId="urn:microsoft.com/office/officeart/2005/8/layout/cycle4#1"/>
    <dgm:cxn modelId="{F0265FD5-0DE1-468E-B01F-ABEA099F78F0}" type="presParOf" srcId="{43CD63A4-0250-4C21-A655-2E96D7BC5976}" destId="{F73BA505-16AC-417B-9DD2-71645E94B955}" srcOrd="2" destOrd="0" presId="urn:microsoft.com/office/officeart/2005/8/layout/cycle4#1"/>
    <dgm:cxn modelId="{1256C928-1865-4933-B772-FE965628119F}" type="presParOf" srcId="{43CD63A4-0250-4C21-A655-2E96D7BC5976}" destId="{62A78F46-0A09-42FB-98E8-5BEEA3231235}" srcOrd="3" destOrd="0" presId="urn:microsoft.com/office/officeart/2005/8/layout/cycle4#1"/>
    <dgm:cxn modelId="{28003E65-43BF-481F-BAC5-767B476655BE}" type="presParOf" srcId="{43CD63A4-0250-4C21-A655-2E96D7BC5976}" destId="{D99E6D85-FE00-4D8C-BE6B-76985471A2EF}" srcOrd="4" destOrd="0" presId="urn:microsoft.com/office/officeart/2005/8/layout/cycle4#1"/>
    <dgm:cxn modelId="{427910FD-DAD7-47DC-8AE7-CB7D8F2A19B5}" type="presParOf" srcId="{EE6E3E44-981C-4650-BDA2-3DDEC8ACEE42}" destId="{592FDCF6-5C75-431C-B597-ADE2C4F216E6}" srcOrd="2" destOrd="0" presId="urn:microsoft.com/office/officeart/2005/8/layout/cycle4#1"/>
    <dgm:cxn modelId="{7E431AED-50F2-41F3-800F-AF0E0A702C77}" type="presParOf" srcId="{EE6E3E44-981C-4650-BDA2-3DDEC8ACEE42}" destId="{CA766B36-9A42-4294-8FB2-5EFDB148A5E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39372-4E2D-4162-8A0D-603264F684DA}" type="doc">
      <dgm:prSet loTypeId="urn:microsoft.com/office/officeart/2005/8/layout/vList5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5723509-9DAC-4801-8649-B3D65F70B0A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Формирование Н(М)ЦК</a:t>
          </a:r>
          <a:endParaRPr lang="ru-RU" sz="1600" b="1" dirty="0">
            <a:solidFill>
              <a:schemeClr val="tx1"/>
            </a:solidFill>
          </a:endParaRPr>
        </a:p>
      </dgm:t>
    </dgm:pt>
    <dgm:pt modelId="{0DA99179-ED84-4291-B1CC-5CA7B461FEF0}" type="parTrans" cxnId="{39AB77AE-9387-44E6-A648-E5B7F6D46A1A}">
      <dgm:prSet/>
      <dgm:spPr/>
      <dgm:t>
        <a:bodyPr/>
        <a:lstStyle/>
        <a:p>
          <a:endParaRPr lang="ru-RU"/>
        </a:p>
      </dgm:t>
    </dgm:pt>
    <dgm:pt modelId="{A159B12E-FADB-4FB4-BE46-305F61D9A58E}" type="sibTrans" cxnId="{39AB77AE-9387-44E6-A648-E5B7F6D46A1A}">
      <dgm:prSet/>
      <dgm:spPr/>
      <dgm:t>
        <a:bodyPr/>
        <a:lstStyle/>
        <a:p>
          <a:endParaRPr lang="ru-RU"/>
        </a:p>
      </dgm:t>
    </dgm:pt>
    <dgm:pt modelId="{0A6962C4-3261-40A4-92ED-14A83E6CBA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Заключение контрактов</a:t>
          </a:r>
          <a:endParaRPr lang="ru-RU" sz="1600" b="1" dirty="0">
            <a:solidFill>
              <a:schemeClr val="tx1"/>
            </a:solidFill>
          </a:endParaRPr>
        </a:p>
      </dgm:t>
    </dgm:pt>
    <dgm:pt modelId="{B3E3C441-BEF0-4DFA-A8D1-A81A7EEF1575}" type="parTrans" cxnId="{C4BCE885-ED75-4F47-AF46-03ECDE9D18BB}">
      <dgm:prSet/>
      <dgm:spPr/>
      <dgm:t>
        <a:bodyPr/>
        <a:lstStyle/>
        <a:p>
          <a:endParaRPr lang="ru-RU"/>
        </a:p>
      </dgm:t>
    </dgm:pt>
    <dgm:pt modelId="{D348C54E-5536-4FCD-B242-3F699F2C03AA}" type="sibTrans" cxnId="{C4BCE885-ED75-4F47-AF46-03ECDE9D18BB}">
      <dgm:prSet/>
      <dgm:spPr/>
      <dgm:t>
        <a:bodyPr/>
        <a:lstStyle/>
        <a:p>
          <a:endParaRPr lang="ru-RU"/>
        </a:p>
      </dgm:t>
    </dgm:pt>
    <dgm:pt modelId="{F68E9680-97AC-4EC2-B309-F601062649F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Исполнение контрактов</a:t>
          </a:r>
        </a:p>
      </dgm:t>
    </dgm:pt>
    <dgm:pt modelId="{7840A22D-6F8D-4693-9D94-8601226DD4BF}" type="parTrans" cxnId="{9DD62C52-7EE2-4FFF-B743-B9E69D5D6585}">
      <dgm:prSet/>
      <dgm:spPr/>
      <dgm:t>
        <a:bodyPr/>
        <a:lstStyle/>
        <a:p>
          <a:endParaRPr lang="ru-RU"/>
        </a:p>
      </dgm:t>
    </dgm:pt>
    <dgm:pt modelId="{334632EB-6162-4691-B98F-D8F280844AE1}" type="sibTrans" cxnId="{9DD62C52-7EE2-4FFF-B743-B9E69D5D6585}">
      <dgm:prSet/>
      <dgm:spPr/>
      <dgm:t>
        <a:bodyPr/>
        <a:lstStyle/>
        <a:p>
          <a:endParaRPr lang="ru-RU"/>
        </a:p>
      </dgm:t>
    </dgm:pt>
    <dgm:pt modelId="{7BCAC8A0-39DE-4107-82EA-12F8600FD639}">
      <dgm:prSet phldrT="[Текст]" custT="1"/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</a:rPr>
            <a:t>Дополнительные соглашения к контрактам</a:t>
          </a:r>
          <a:endParaRPr lang="ru-RU" sz="1600" b="1" dirty="0">
            <a:solidFill>
              <a:schemeClr val="tx1"/>
            </a:solidFill>
          </a:endParaRPr>
        </a:p>
      </dgm:t>
    </dgm:pt>
    <dgm:pt modelId="{5CC24A95-AD44-4255-97A3-8A397C88FE0A}" type="parTrans" cxnId="{9CADB0B7-45EA-41C7-99F1-9636B13982A0}">
      <dgm:prSet/>
      <dgm:spPr/>
      <dgm:t>
        <a:bodyPr/>
        <a:lstStyle/>
        <a:p>
          <a:endParaRPr lang="ru-RU"/>
        </a:p>
      </dgm:t>
    </dgm:pt>
    <dgm:pt modelId="{C94DE353-915F-4BC7-A61E-969025C3637A}" type="sibTrans" cxnId="{9CADB0B7-45EA-41C7-99F1-9636B13982A0}">
      <dgm:prSet/>
      <dgm:spPr/>
      <dgm:t>
        <a:bodyPr/>
        <a:lstStyle/>
        <a:p>
          <a:endParaRPr lang="ru-RU"/>
        </a:p>
      </dgm:t>
    </dgm:pt>
    <dgm:pt modelId="{E4DF050C-D062-4023-B37A-9B80B80AB6FF}">
      <dgm:prSet custT="1"/>
      <dgm:spPr/>
      <dgm:t>
        <a:bodyPr/>
        <a:lstStyle/>
        <a:p>
          <a:r>
            <a:rPr lang="ru-RU" sz="1200" b="1" dirty="0" smtClean="0"/>
            <a:t>→Завышение Н(М)Ц путем включения в цену авторского надзора</a:t>
          </a:r>
          <a:r>
            <a:rPr lang="ru-RU" sz="1200" b="1" smtClean="0"/>
            <a:t>, строительного </a:t>
          </a:r>
          <a:r>
            <a:rPr lang="ru-RU" sz="1200" b="1" dirty="0" smtClean="0"/>
            <a:t>контроля и т.д.;</a:t>
          </a:r>
          <a:endParaRPr lang="ru-RU" sz="1200" b="1" dirty="0"/>
        </a:p>
      </dgm:t>
    </dgm:pt>
    <dgm:pt modelId="{DF4F47E7-B85E-4004-AD82-C9FA00D6CD39}" type="parTrans" cxnId="{58B4D309-1D60-42AE-A79F-AFEE11F98769}">
      <dgm:prSet/>
      <dgm:spPr/>
      <dgm:t>
        <a:bodyPr/>
        <a:lstStyle/>
        <a:p>
          <a:endParaRPr lang="ru-RU"/>
        </a:p>
      </dgm:t>
    </dgm:pt>
    <dgm:pt modelId="{92182F3A-3BC7-4CDB-8D27-3C0F32B9D0DA}" type="sibTrans" cxnId="{58B4D309-1D60-42AE-A79F-AFEE11F98769}">
      <dgm:prSet/>
      <dgm:spPr/>
      <dgm:t>
        <a:bodyPr/>
        <a:lstStyle/>
        <a:p>
          <a:endParaRPr lang="ru-RU"/>
        </a:p>
      </dgm:t>
    </dgm:pt>
    <dgm:pt modelId="{4E7408F5-C7FD-4499-ADE8-DF3666B6FE04}">
      <dgm:prSet custT="1"/>
      <dgm:spPr/>
      <dgm:t>
        <a:bodyPr/>
        <a:lstStyle/>
        <a:p>
          <a:r>
            <a:rPr lang="ru-RU" sz="1200" b="1" dirty="0" smtClean="0"/>
            <a:t>→Заключение контрактов на условиях, несоответствующих документации о закупке, в т.ч. исключение из локальных смет НДС и включение повышающих коэффициентов;</a:t>
          </a:r>
          <a:endParaRPr lang="ru-RU" sz="1200" b="1" dirty="0"/>
        </a:p>
      </dgm:t>
    </dgm:pt>
    <dgm:pt modelId="{C95C0378-B331-419B-95AD-F51BFCFF85D5}" type="parTrans" cxnId="{B36BCF52-5757-4AEF-9DED-1028DAF03DC8}">
      <dgm:prSet/>
      <dgm:spPr/>
      <dgm:t>
        <a:bodyPr/>
        <a:lstStyle/>
        <a:p>
          <a:endParaRPr lang="ru-RU"/>
        </a:p>
      </dgm:t>
    </dgm:pt>
    <dgm:pt modelId="{2FB827B2-CD6E-4E6A-BD6C-C0D3E699C926}" type="sibTrans" cxnId="{B36BCF52-5757-4AEF-9DED-1028DAF03DC8}">
      <dgm:prSet/>
      <dgm:spPr/>
      <dgm:t>
        <a:bodyPr/>
        <a:lstStyle/>
        <a:p>
          <a:endParaRPr lang="ru-RU"/>
        </a:p>
      </dgm:t>
    </dgm:pt>
    <dgm:pt modelId="{4E30BEB5-A18F-4E66-AF38-B1D072BDEC1B}">
      <dgm:prSet custT="1"/>
      <dgm:spPr/>
      <dgm:t>
        <a:bodyPr/>
        <a:lstStyle/>
        <a:p>
          <a:r>
            <a:rPr lang="ru-RU" sz="1200" b="1" smtClean="0"/>
            <a:t>→Допуск участника и признание победителем при условии несоответствия поданной заявки.</a:t>
          </a:r>
          <a:endParaRPr lang="ru-RU" sz="1200" b="1" dirty="0"/>
        </a:p>
      </dgm:t>
    </dgm:pt>
    <dgm:pt modelId="{5E6F1314-547E-4F79-9CCB-45513F55E248}" type="parTrans" cxnId="{2828C556-8906-4249-9F9C-5E002CEC1792}">
      <dgm:prSet/>
      <dgm:spPr/>
      <dgm:t>
        <a:bodyPr/>
        <a:lstStyle/>
        <a:p>
          <a:endParaRPr lang="ru-RU"/>
        </a:p>
      </dgm:t>
    </dgm:pt>
    <dgm:pt modelId="{BF71ABBD-CF1B-4B5A-BF66-39691AF971D2}" type="sibTrans" cxnId="{2828C556-8906-4249-9F9C-5E002CEC1792}">
      <dgm:prSet/>
      <dgm:spPr/>
      <dgm:t>
        <a:bodyPr/>
        <a:lstStyle/>
        <a:p>
          <a:endParaRPr lang="ru-RU"/>
        </a:p>
      </dgm:t>
    </dgm:pt>
    <dgm:pt modelId="{35AA72E6-747E-44AD-B60C-2DB63632B18D}">
      <dgm:prSet custT="1"/>
      <dgm:spPr/>
      <dgm:t>
        <a:bodyPr/>
        <a:lstStyle/>
        <a:p>
          <a:r>
            <a:rPr lang="ru-RU" sz="1200" b="1" smtClean="0"/>
            <a:t>→При приемке работ не запрашивается исполнительская документация;</a:t>
          </a:r>
          <a:endParaRPr lang="ru-RU" sz="1200" b="1" dirty="0"/>
        </a:p>
      </dgm:t>
    </dgm:pt>
    <dgm:pt modelId="{33831A7B-1C7E-43E5-A2B0-5F90B3467BF8}" type="parTrans" cxnId="{F9BA5D64-6DBE-44F6-9353-4F61051338E8}">
      <dgm:prSet/>
      <dgm:spPr/>
      <dgm:t>
        <a:bodyPr/>
        <a:lstStyle/>
        <a:p>
          <a:endParaRPr lang="ru-RU"/>
        </a:p>
      </dgm:t>
    </dgm:pt>
    <dgm:pt modelId="{839D66A5-1513-4958-BC04-B06A2AA65EB8}" type="sibTrans" cxnId="{F9BA5D64-6DBE-44F6-9353-4F61051338E8}">
      <dgm:prSet/>
      <dgm:spPr/>
      <dgm:t>
        <a:bodyPr/>
        <a:lstStyle/>
        <a:p>
          <a:endParaRPr lang="ru-RU"/>
        </a:p>
      </dgm:t>
    </dgm:pt>
    <dgm:pt modelId="{3A6A904A-103C-4491-9B65-229CFE304FA4}">
      <dgm:prSet custT="1"/>
      <dgm:spPr/>
      <dgm:t>
        <a:bodyPr/>
        <a:lstStyle/>
        <a:p>
          <a:r>
            <a:rPr lang="ru-RU" sz="1200" b="1" dirty="0" smtClean="0"/>
            <a:t>→Приемка и оплата работ (товаров), несоответствующих аукционной документации;</a:t>
          </a:r>
        </a:p>
      </dgm:t>
    </dgm:pt>
    <dgm:pt modelId="{CB7BDD81-24D5-4068-8044-320B157AB607}" type="parTrans" cxnId="{71EC4DE9-794C-4459-A862-6DDA3FB46EA2}">
      <dgm:prSet/>
      <dgm:spPr/>
      <dgm:t>
        <a:bodyPr/>
        <a:lstStyle/>
        <a:p>
          <a:endParaRPr lang="ru-RU"/>
        </a:p>
      </dgm:t>
    </dgm:pt>
    <dgm:pt modelId="{7CA87018-56F1-4A1B-A098-01CAAA1E82CB}" type="sibTrans" cxnId="{71EC4DE9-794C-4459-A862-6DDA3FB46EA2}">
      <dgm:prSet/>
      <dgm:spPr/>
      <dgm:t>
        <a:bodyPr/>
        <a:lstStyle/>
        <a:p>
          <a:endParaRPr lang="ru-RU"/>
        </a:p>
      </dgm:t>
    </dgm:pt>
    <dgm:pt modelId="{C531B169-035A-4D09-8774-72CBDD9B8641}">
      <dgm:prSet custT="1"/>
      <dgm:spPr/>
      <dgm:t>
        <a:bodyPr/>
        <a:lstStyle/>
        <a:p>
          <a:r>
            <a:rPr lang="ru-RU" sz="1200" b="1" smtClean="0"/>
            <a:t>→Изменения существенных условий  контракта, которые привели к увеличению:</a:t>
          </a:r>
          <a:br>
            <a:rPr lang="ru-RU" sz="1200" b="1" smtClean="0"/>
          </a:br>
          <a:r>
            <a:rPr lang="ru-RU" sz="1200" b="1" smtClean="0"/>
            <a:t>-сроков исполнения;</a:t>
          </a:r>
          <a:br>
            <a:rPr lang="ru-RU" sz="1200" b="1" smtClean="0"/>
          </a:br>
          <a:r>
            <a:rPr lang="ru-RU" sz="1200" b="1" smtClean="0"/>
            <a:t>-цены контракта.</a:t>
          </a:r>
          <a:endParaRPr lang="ru-RU" sz="1200" b="1" dirty="0"/>
        </a:p>
      </dgm:t>
    </dgm:pt>
    <dgm:pt modelId="{4133FC10-B195-461C-B41A-3782F94B87E8}" type="parTrans" cxnId="{A3DC964D-D1F6-45A4-AFF2-08D8C07045A0}">
      <dgm:prSet/>
      <dgm:spPr/>
      <dgm:t>
        <a:bodyPr/>
        <a:lstStyle/>
        <a:p>
          <a:endParaRPr lang="ru-RU"/>
        </a:p>
      </dgm:t>
    </dgm:pt>
    <dgm:pt modelId="{5C7F85E8-B2E1-4DC2-BCFA-B159367F460C}" type="sibTrans" cxnId="{A3DC964D-D1F6-45A4-AFF2-08D8C07045A0}">
      <dgm:prSet/>
      <dgm:spPr/>
      <dgm:t>
        <a:bodyPr/>
        <a:lstStyle/>
        <a:p>
          <a:endParaRPr lang="ru-RU"/>
        </a:p>
      </dgm:t>
    </dgm:pt>
    <dgm:pt modelId="{5019B36B-9B40-46C9-8F94-AB3653D368F5}">
      <dgm:prSet custT="1"/>
      <dgm:spPr/>
      <dgm:t>
        <a:bodyPr/>
        <a:lstStyle/>
        <a:p>
          <a:r>
            <a:rPr lang="ru-RU" sz="1200" b="1" dirty="0" smtClean="0"/>
            <a:t>→Не использование  приоритетного метода определения Н(М)ЦК-«анализ рынка», использование иных методов, которые не отражают реальную рыночную стоимость объекта закупки.</a:t>
          </a:r>
          <a:endParaRPr lang="ru-RU" sz="1200" b="1" dirty="0"/>
        </a:p>
      </dgm:t>
    </dgm:pt>
    <dgm:pt modelId="{E4F3E9F4-F4BD-49E7-BDBB-7110F9650D9D}" type="parTrans" cxnId="{E9808D88-BBE3-49FE-8AF2-E074016FE387}">
      <dgm:prSet/>
      <dgm:spPr/>
      <dgm:t>
        <a:bodyPr/>
        <a:lstStyle/>
        <a:p>
          <a:endParaRPr lang="ru-RU"/>
        </a:p>
      </dgm:t>
    </dgm:pt>
    <dgm:pt modelId="{BEE8E157-C651-4A88-8F10-5A40C9370454}" type="sibTrans" cxnId="{E9808D88-BBE3-49FE-8AF2-E074016FE387}">
      <dgm:prSet/>
      <dgm:spPr/>
      <dgm:t>
        <a:bodyPr/>
        <a:lstStyle/>
        <a:p>
          <a:endParaRPr lang="ru-RU"/>
        </a:p>
      </dgm:t>
    </dgm:pt>
    <dgm:pt modelId="{7B973F10-C783-4D8A-B541-4BEF6CED7D11}">
      <dgm:prSet custT="1"/>
      <dgm:spPr/>
      <dgm:t>
        <a:bodyPr/>
        <a:lstStyle/>
        <a:p>
          <a:r>
            <a:rPr lang="ru-RU" sz="1200" b="1" smtClean="0"/>
            <a:t>→Оплата невыполненных работ.</a:t>
          </a:r>
          <a:endParaRPr lang="ru-RU" sz="1200" b="1" dirty="0" smtClean="0"/>
        </a:p>
      </dgm:t>
    </dgm:pt>
    <dgm:pt modelId="{D26B31A6-0561-4C7E-AE11-3A9DD6661148}" type="parTrans" cxnId="{BFD525A9-843E-42B1-A185-B60E5716A15C}">
      <dgm:prSet/>
      <dgm:spPr/>
      <dgm:t>
        <a:bodyPr/>
        <a:lstStyle/>
        <a:p>
          <a:endParaRPr lang="ru-RU"/>
        </a:p>
      </dgm:t>
    </dgm:pt>
    <dgm:pt modelId="{132EE154-421E-43A6-B415-12AE7C16322B}" type="sibTrans" cxnId="{BFD525A9-843E-42B1-A185-B60E5716A15C}">
      <dgm:prSet/>
      <dgm:spPr/>
      <dgm:t>
        <a:bodyPr/>
        <a:lstStyle/>
        <a:p>
          <a:endParaRPr lang="ru-RU"/>
        </a:p>
      </dgm:t>
    </dgm:pt>
    <dgm:pt modelId="{EFC8FE96-45C0-4D91-8520-AF8E8B4B78D3}" type="pres">
      <dgm:prSet presAssocID="{07339372-4E2D-4162-8A0D-603264F684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7CED37-6117-4917-8056-D73032F52302}" type="pres">
      <dgm:prSet presAssocID="{35723509-9DAC-4801-8649-B3D65F70B0AA}" presName="linNode" presStyleCnt="0"/>
      <dgm:spPr/>
      <dgm:t>
        <a:bodyPr/>
        <a:lstStyle/>
        <a:p>
          <a:endParaRPr lang="ru-RU"/>
        </a:p>
      </dgm:t>
    </dgm:pt>
    <dgm:pt modelId="{4754AFBC-2143-486A-AA30-7724520E85C8}" type="pres">
      <dgm:prSet presAssocID="{35723509-9DAC-4801-8649-B3D65F70B0AA}" presName="parentText" presStyleLbl="node1" presStyleIdx="0" presStyleCnt="4" custScaleX="82149" custLinFactNeighborX="-1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7721B-D2ED-4813-A98B-53E85BF3B400}" type="pres">
      <dgm:prSet presAssocID="{35723509-9DAC-4801-8649-B3D65F70B0AA}" presName="descendantText" presStyleLbl="alignAccFollowNode1" presStyleIdx="0" presStyleCnt="4" custLinFactNeighborX="-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DBB5E5-1EA7-4428-A556-A74D80B201C8}" type="pres">
      <dgm:prSet presAssocID="{A159B12E-FADB-4FB4-BE46-305F61D9A58E}" presName="sp" presStyleCnt="0"/>
      <dgm:spPr/>
      <dgm:t>
        <a:bodyPr/>
        <a:lstStyle/>
        <a:p>
          <a:endParaRPr lang="ru-RU"/>
        </a:p>
      </dgm:t>
    </dgm:pt>
    <dgm:pt modelId="{71C6EBFF-B705-47D5-A678-9BDAFA3D361C}" type="pres">
      <dgm:prSet presAssocID="{0A6962C4-3261-40A4-92ED-14A83E6CBAE8}" presName="linNode" presStyleCnt="0"/>
      <dgm:spPr/>
      <dgm:t>
        <a:bodyPr/>
        <a:lstStyle/>
        <a:p>
          <a:endParaRPr lang="ru-RU"/>
        </a:p>
      </dgm:t>
    </dgm:pt>
    <dgm:pt modelId="{A5943B17-E740-4F74-B18C-30C1E707552E}" type="pres">
      <dgm:prSet presAssocID="{0A6962C4-3261-40A4-92ED-14A83E6CBAE8}" presName="parentText" presStyleLbl="node1" presStyleIdx="1" presStyleCnt="4" custScaleX="81785" custLinFactNeighborX="-11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2991E-BB87-42C2-9708-DCC2EF54D9C3}" type="pres">
      <dgm:prSet presAssocID="{0A6962C4-3261-40A4-92ED-14A83E6CBAE8}" presName="descendantText" presStyleLbl="alignAccFollowNode1" presStyleIdx="1" presStyleCnt="4" custLinFactNeighborX="-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A057C-65B6-4A44-B8E5-DE0C34874A6C}" type="pres">
      <dgm:prSet presAssocID="{D348C54E-5536-4FCD-B242-3F699F2C03AA}" presName="sp" presStyleCnt="0"/>
      <dgm:spPr/>
      <dgm:t>
        <a:bodyPr/>
        <a:lstStyle/>
        <a:p>
          <a:endParaRPr lang="ru-RU"/>
        </a:p>
      </dgm:t>
    </dgm:pt>
    <dgm:pt modelId="{903A7D5F-3957-40A2-9636-CC294E13A1D6}" type="pres">
      <dgm:prSet presAssocID="{F68E9680-97AC-4EC2-B309-F601062649FB}" presName="linNode" presStyleCnt="0"/>
      <dgm:spPr/>
      <dgm:t>
        <a:bodyPr/>
        <a:lstStyle/>
        <a:p>
          <a:endParaRPr lang="ru-RU"/>
        </a:p>
      </dgm:t>
    </dgm:pt>
    <dgm:pt modelId="{4A10D737-873B-4297-BEA8-A4C9929365C8}" type="pres">
      <dgm:prSet presAssocID="{F68E9680-97AC-4EC2-B309-F601062649FB}" presName="parentText" presStyleLbl="node1" presStyleIdx="2" presStyleCnt="4" custScaleX="81785" custLinFactNeighborX="-1178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84D76-03B2-4E9F-969A-65BAA3240EB6}" type="pres">
      <dgm:prSet presAssocID="{F68E9680-97AC-4EC2-B309-F601062649FB}" presName="descendantText" presStyleLbl="alignAccFollowNode1" presStyleIdx="2" presStyleCnt="4" custLinFactNeighborX="-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1972C-D29D-40C5-80DF-82DF847F1564}" type="pres">
      <dgm:prSet presAssocID="{334632EB-6162-4691-B98F-D8F280844AE1}" presName="sp" presStyleCnt="0"/>
      <dgm:spPr/>
      <dgm:t>
        <a:bodyPr/>
        <a:lstStyle/>
        <a:p>
          <a:endParaRPr lang="ru-RU"/>
        </a:p>
      </dgm:t>
    </dgm:pt>
    <dgm:pt modelId="{8F9D775E-4C30-49E9-8E28-23FD84090D0B}" type="pres">
      <dgm:prSet presAssocID="{7BCAC8A0-39DE-4107-82EA-12F8600FD639}" presName="linNode" presStyleCnt="0"/>
      <dgm:spPr/>
      <dgm:t>
        <a:bodyPr/>
        <a:lstStyle/>
        <a:p>
          <a:endParaRPr lang="ru-RU"/>
        </a:p>
      </dgm:t>
    </dgm:pt>
    <dgm:pt modelId="{DA955D79-2BA4-4397-8C7D-938D25348100}" type="pres">
      <dgm:prSet presAssocID="{7BCAC8A0-39DE-4107-82EA-12F8600FD639}" presName="parentText" presStyleLbl="node1" presStyleIdx="3" presStyleCnt="4" custScaleX="82149" custLinFactNeighborX="-1281" custLinFactNeighborY="-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6E848-CF3F-484F-8570-05EA6540A2E0}" type="pres">
      <dgm:prSet presAssocID="{7BCAC8A0-39DE-4107-82EA-12F8600FD639}" presName="descendantText" presStyleLbl="alignAccFollowNode1" presStyleIdx="3" presStyleCnt="4" custLinFactNeighborX="-2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671C07-1381-47D5-891D-B33C01FBA8F6}" type="presOf" srcId="{7B973F10-C783-4D8A-B541-4BEF6CED7D11}" destId="{9AD84D76-03B2-4E9F-969A-65BAA3240EB6}" srcOrd="0" destOrd="2" presId="urn:microsoft.com/office/officeart/2005/8/layout/vList5"/>
    <dgm:cxn modelId="{2828C556-8906-4249-9F9C-5E002CEC1792}" srcId="{0A6962C4-3261-40A4-92ED-14A83E6CBAE8}" destId="{4E30BEB5-A18F-4E66-AF38-B1D072BDEC1B}" srcOrd="1" destOrd="0" parTransId="{5E6F1314-547E-4F79-9CCB-45513F55E248}" sibTransId="{BF71ABBD-CF1B-4B5A-BF66-39691AF971D2}"/>
    <dgm:cxn modelId="{8191A106-3630-4BFA-97F8-0DE557958C78}" type="presOf" srcId="{5019B36B-9B40-46C9-8F94-AB3653D368F5}" destId="{E767721B-D2ED-4813-A98B-53E85BF3B400}" srcOrd="0" destOrd="1" presId="urn:microsoft.com/office/officeart/2005/8/layout/vList5"/>
    <dgm:cxn modelId="{9CADB0B7-45EA-41C7-99F1-9636B13982A0}" srcId="{07339372-4E2D-4162-8A0D-603264F684DA}" destId="{7BCAC8A0-39DE-4107-82EA-12F8600FD639}" srcOrd="3" destOrd="0" parTransId="{5CC24A95-AD44-4255-97A3-8A397C88FE0A}" sibTransId="{C94DE353-915F-4BC7-A61E-969025C3637A}"/>
    <dgm:cxn modelId="{E9808D88-BBE3-49FE-8AF2-E074016FE387}" srcId="{35723509-9DAC-4801-8649-B3D65F70B0AA}" destId="{5019B36B-9B40-46C9-8F94-AB3653D368F5}" srcOrd="1" destOrd="0" parTransId="{E4F3E9F4-F4BD-49E7-BDBB-7110F9650D9D}" sibTransId="{BEE8E157-C651-4A88-8F10-5A40C9370454}"/>
    <dgm:cxn modelId="{F452ED2D-FD78-4F90-AB34-C6B761296AEC}" type="presOf" srcId="{F68E9680-97AC-4EC2-B309-F601062649FB}" destId="{4A10D737-873B-4297-BEA8-A4C9929365C8}" srcOrd="0" destOrd="0" presId="urn:microsoft.com/office/officeart/2005/8/layout/vList5"/>
    <dgm:cxn modelId="{C4BCE885-ED75-4F47-AF46-03ECDE9D18BB}" srcId="{07339372-4E2D-4162-8A0D-603264F684DA}" destId="{0A6962C4-3261-40A4-92ED-14A83E6CBAE8}" srcOrd="1" destOrd="0" parTransId="{B3E3C441-BEF0-4DFA-A8D1-A81A7EEF1575}" sibTransId="{D348C54E-5536-4FCD-B242-3F699F2C03AA}"/>
    <dgm:cxn modelId="{B88CCEB5-D76B-44C9-B76B-9F4F60003987}" type="presOf" srcId="{E4DF050C-D062-4023-B37A-9B80B80AB6FF}" destId="{E767721B-D2ED-4813-A98B-53E85BF3B400}" srcOrd="0" destOrd="0" presId="urn:microsoft.com/office/officeart/2005/8/layout/vList5"/>
    <dgm:cxn modelId="{BFD525A9-843E-42B1-A185-B60E5716A15C}" srcId="{F68E9680-97AC-4EC2-B309-F601062649FB}" destId="{7B973F10-C783-4D8A-B541-4BEF6CED7D11}" srcOrd="2" destOrd="0" parTransId="{D26B31A6-0561-4C7E-AE11-3A9DD6661148}" sibTransId="{132EE154-421E-43A6-B415-12AE7C16322B}"/>
    <dgm:cxn modelId="{9AD1C278-0355-4484-90E1-339B5E1D05BE}" type="presOf" srcId="{4E7408F5-C7FD-4499-ADE8-DF3666B6FE04}" destId="{7E32991E-BB87-42C2-9708-DCC2EF54D9C3}" srcOrd="0" destOrd="0" presId="urn:microsoft.com/office/officeart/2005/8/layout/vList5"/>
    <dgm:cxn modelId="{9DD62C52-7EE2-4FFF-B743-B9E69D5D6585}" srcId="{07339372-4E2D-4162-8A0D-603264F684DA}" destId="{F68E9680-97AC-4EC2-B309-F601062649FB}" srcOrd="2" destOrd="0" parTransId="{7840A22D-6F8D-4693-9D94-8601226DD4BF}" sibTransId="{334632EB-6162-4691-B98F-D8F280844AE1}"/>
    <dgm:cxn modelId="{77A55F24-393F-4578-9675-C43F980D5E94}" type="presOf" srcId="{07339372-4E2D-4162-8A0D-603264F684DA}" destId="{EFC8FE96-45C0-4D91-8520-AF8E8B4B78D3}" srcOrd="0" destOrd="0" presId="urn:microsoft.com/office/officeart/2005/8/layout/vList5"/>
    <dgm:cxn modelId="{7ECE97AA-5879-4C85-96DB-1E3830C90F7A}" type="presOf" srcId="{3A6A904A-103C-4491-9B65-229CFE304FA4}" destId="{9AD84D76-03B2-4E9F-969A-65BAA3240EB6}" srcOrd="0" destOrd="1" presId="urn:microsoft.com/office/officeart/2005/8/layout/vList5"/>
    <dgm:cxn modelId="{65723C1B-BB4B-4EDB-A018-52DBA0D45810}" type="presOf" srcId="{4E30BEB5-A18F-4E66-AF38-B1D072BDEC1B}" destId="{7E32991E-BB87-42C2-9708-DCC2EF54D9C3}" srcOrd="0" destOrd="1" presId="urn:microsoft.com/office/officeart/2005/8/layout/vList5"/>
    <dgm:cxn modelId="{BAE2AAB5-A06F-4A67-8C97-9953050F03DF}" type="presOf" srcId="{7BCAC8A0-39DE-4107-82EA-12F8600FD639}" destId="{DA955D79-2BA4-4397-8C7D-938D25348100}" srcOrd="0" destOrd="0" presId="urn:microsoft.com/office/officeart/2005/8/layout/vList5"/>
    <dgm:cxn modelId="{71EC4DE9-794C-4459-A862-6DDA3FB46EA2}" srcId="{F68E9680-97AC-4EC2-B309-F601062649FB}" destId="{3A6A904A-103C-4491-9B65-229CFE304FA4}" srcOrd="1" destOrd="0" parTransId="{CB7BDD81-24D5-4068-8044-320B157AB607}" sibTransId="{7CA87018-56F1-4A1B-A098-01CAAA1E82CB}"/>
    <dgm:cxn modelId="{A52B37AD-7846-4CA9-8314-C0894F6837B1}" type="presOf" srcId="{C531B169-035A-4D09-8774-72CBDD9B8641}" destId="{C3E6E848-CF3F-484F-8570-05EA6540A2E0}" srcOrd="0" destOrd="0" presId="urn:microsoft.com/office/officeart/2005/8/layout/vList5"/>
    <dgm:cxn modelId="{58B4D309-1D60-42AE-A79F-AFEE11F98769}" srcId="{35723509-9DAC-4801-8649-B3D65F70B0AA}" destId="{E4DF050C-D062-4023-B37A-9B80B80AB6FF}" srcOrd="0" destOrd="0" parTransId="{DF4F47E7-B85E-4004-AD82-C9FA00D6CD39}" sibTransId="{92182F3A-3BC7-4CDB-8D27-3C0F32B9D0DA}"/>
    <dgm:cxn modelId="{39AB77AE-9387-44E6-A648-E5B7F6D46A1A}" srcId="{07339372-4E2D-4162-8A0D-603264F684DA}" destId="{35723509-9DAC-4801-8649-B3D65F70B0AA}" srcOrd="0" destOrd="0" parTransId="{0DA99179-ED84-4291-B1CC-5CA7B461FEF0}" sibTransId="{A159B12E-FADB-4FB4-BE46-305F61D9A58E}"/>
    <dgm:cxn modelId="{14D570AA-35C3-4B78-A4B8-EACADB6721A6}" type="presOf" srcId="{0A6962C4-3261-40A4-92ED-14A83E6CBAE8}" destId="{A5943B17-E740-4F74-B18C-30C1E707552E}" srcOrd="0" destOrd="0" presId="urn:microsoft.com/office/officeart/2005/8/layout/vList5"/>
    <dgm:cxn modelId="{276BE67C-895E-4978-B937-B911A27EC022}" type="presOf" srcId="{35AA72E6-747E-44AD-B60C-2DB63632B18D}" destId="{9AD84D76-03B2-4E9F-969A-65BAA3240EB6}" srcOrd="0" destOrd="0" presId="urn:microsoft.com/office/officeart/2005/8/layout/vList5"/>
    <dgm:cxn modelId="{B36BCF52-5757-4AEF-9DED-1028DAF03DC8}" srcId="{0A6962C4-3261-40A4-92ED-14A83E6CBAE8}" destId="{4E7408F5-C7FD-4499-ADE8-DF3666B6FE04}" srcOrd="0" destOrd="0" parTransId="{C95C0378-B331-419B-95AD-F51BFCFF85D5}" sibTransId="{2FB827B2-CD6E-4E6A-BD6C-C0D3E699C926}"/>
    <dgm:cxn modelId="{A3DC964D-D1F6-45A4-AFF2-08D8C07045A0}" srcId="{7BCAC8A0-39DE-4107-82EA-12F8600FD639}" destId="{C531B169-035A-4D09-8774-72CBDD9B8641}" srcOrd="0" destOrd="0" parTransId="{4133FC10-B195-461C-B41A-3782F94B87E8}" sibTransId="{5C7F85E8-B2E1-4DC2-BCFA-B159367F460C}"/>
    <dgm:cxn modelId="{0480B285-81B0-48FD-8F7A-2A1FB2911B98}" type="presOf" srcId="{35723509-9DAC-4801-8649-B3D65F70B0AA}" destId="{4754AFBC-2143-486A-AA30-7724520E85C8}" srcOrd="0" destOrd="0" presId="urn:microsoft.com/office/officeart/2005/8/layout/vList5"/>
    <dgm:cxn modelId="{F9BA5D64-6DBE-44F6-9353-4F61051338E8}" srcId="{F68E9680-97AC-4EC2-B309-F601062649FB}" destId="{35AA72E6-747E-44AD-B60C-2DB63632B18D}" srcOrd="0" destOrd="0" parTransId="{33831A7B-1C7E-43E5-A2B0-5F90B3467BF8}" sibTransId="{839D66A5-1513-4958-BC04-B06A2AA65EB8}"/>
    <dgm:cxn modelId="{35DC52EC-69A9-4B31-A13E-1F75B5E94C9B}" type="presParOf" srcId="{EFC8FE96-45C0-4D91-8520-AF8E8B4B78D3}" destId="{287CED37-6117-4917-8056-D73032F52302}" srcOrd="0" destOrd="0" presId="urn:microsoft.com/office/officeart/2005/8/layout/vList5"/>
    <dgm:cxn modelId="{26DD2B24-BB1E-4E40-B7E6-DEAF46FFCAB8}" type="presParOf" srcId="{287CED37-6117-4917-8056-D73032F52302}" destId="{4754AFBC-2143-486A-AA30-7724520E85C8}" srcOrd="0" destOrd="0" presId="urn:microsoft.com/office/officeart/2005/8/layout/vList5"/>
    <dgm:cxn modelId="{BB92F38B-8958-460E-B093-EB41F177D2CF}" type="presParOf" srcId="{287CED37-6117-4917-8056-D73032F52302}" destId="{E767721B-D2ED-4813-A98B-53E85BF3B400}" srcOrd="1" destOrd="0" presId="urn:microsoft.com/office/officeart/2005/8/layout/vList5"/>
    <dgm:cxn modelId="{CBDCA6B2-7DC0-4A8C-B9DE-F0D72372AB8F}" type="presParOf" srcId="{EFC8FE96-45C0-4D91-8520-AF8E8B4B78D3}" destId="{B1DBB5E5-1EA7-4428-A556-A74D80B201C8}" srcOrd="1" destOrd="0" presId="urn:microsoft.com/office/officeart/2005/8/layout/vList5"/>
    <dgm:cxn modelId="{560F1D76-2672-43E7-84B1-7BE348252D0E}" type="presParOf" srcId="{EFC8FE96-45C0-4D91-8520-AF8E8B4B78D3}" destId="{71C6EBFF-B705-47D5-A678-9BDAFA3D361C}" srcOrd="2" destOrd="0" presId="urn:microsoft.com/office/officeart/2005/8/layout/vList5"/>
    <dgm:cxn modelId="{E4BA0C74-3896-4DB6-8B2B-AEED3CA06AED}" type="presParOf" srcId="{71C6EBFF-B705-47D5-A678-9BDAFA3D361C}" destId="{A5943B17-E740-4F74-B18C-30C1E707552E}" srcOrd="0" destOrd="0" presId="urn:microsoft.com/office/officeart/2005/8/layout/vList5"/>
    <dgm:cxn modelId="{8DBA3395-1CBF-4C73-8FB6-7F9B52A7EECA}" type="presParOf" srcId="{71C6EBFF-B705-47D5-A678-9BDAFA3D361C}" destId="{7E32991E-BB87-42C2-9708-DCC2EF54D9C3}" srcOrd="1" destOrd="0" presId="urn:microsoft.com/office/officeart/2005/8/layout/vList5"/>
    <dgm:cxn modelId="{431A6181-8FE4-4193-97C7-42DE5E5C1C4F}" type="presParOf" srcId="{EFC8FE96-45C0-4D91-8520-AF8E8B4B78D3}" destId="{C6AA057C-65B6-4A44-B8E5-DE0C34874A6C}" srcOrd="3" destOrd="0" presId="urn:microsoft.com/office/officeart/2005/8/layout/vList5"/>
    <dgm:cxn modelId="{90BEC51E-3E93-4A3A-9CA3-11DD1E3B67EE}" type="presParOf" srcId="{EFC8FE96-45C0-4D91-8520-AF8E8B4B78D3}" destId="{903A7D5F-3957-40A2-9636-CC294E13A1D6}" srcOrd="4" destOrd="0" presId="urn:microsoft.com/office/officeart/2005/8/layout/vList5"/>
    <dgm:cxn modelId="{8BCAA492-36CE-4A58-B389-2BFD67049F2B}" type="presParOf" srcId="{903A7D5F-3957-40A2-9636-CC294E13A1D6}" destId="{4A10D737-873B-4297-BEA8-A4C9929365C8}" srcOrd="0" destOrd="0" presId="urn:microsoft.com/office/officeart/2005/8/layout/vList5"/>
    <dgm:cxn modelId="{AF77DF08-F5C5-458B-AB7B-AA65D072D7AD}" type="presParOf" srcId="{903A7D5F-3957-40A2-9636-CC294E13A1D6}" destId="{9AD84D76-03B2-4E9F-969A-65BAA3240EB6}" srcOrd="1" destOrd="0" presId="urn:microsoft.com/office/officeart/2005/8/layout/vList5"/>
    <dgm:cxn modelId="{6B6D2A54-E01F-4B7C-87E2-6C20718563F1}" type="presParOf" srcId="{EFC8FE96-45C0-4D91-8520-AF8E8B4B78D3}" destId="{5731972C-D29D-40C5-80DF-82DF847F1564}" srcOrd="5" destOrd="0" presId="urn:microsoft.com/office/officeart/2005/8/layout/vList5"/>
    <dgm:cxn modelId="{74F49C7C-D355-476D-B54A-D6F2B8D98B00}" type="presParOf" srcId="{EFC8FE96-45C0-4D91-8520-AF8E8B4B78D3}" destId="{8F9D775E-4C30-49E9-8E28-23FD84090D0B}" srcOrd="6" destOrd="0" presId="urn:microsoft.com/office/officeart/2005/8/layout/vList5"/>
    <dgm:cxn modelId="{CAC18958-553E-4150-B4B2-2AA0449F4553}" type="presParOf" srcId="{8F9D775E-4C30-49E9-8E28-23FD84090D0B}" destId="{DA955D79-2BA4-4397-8C7D-938D25348100}" srcOrd="0" destOrd="0" presId="urn:microsoft.com/office/officeart/2005/8/layout/vList5"/>
    <dgm:cxn modelId="{0B4C615F-918A-4A0E-954F-EFC5E1AD930F}" type="presParOf" srcId="{8F9D775E-4C30-49E9-8E28-23FD84090D0B}" destId="{C3E6E848-CF3F-484F-8570-05EA6540A2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DF6AA-3551-4EE2-87B7-C5FC97D6F76D}">
      <dsp:nvSpPr>
        <dsp:cNvPr id="0" name=""/>
        <dsp:cNvSpPr/>
      </dsp:nvSpPr>
      <dsp:spPr>
        <a:xfrm>
          <a:off x="4994069" y="2847180"/>
          <a:ext cx="3106004" cy="1064053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hueOff val="3083677"/>
              <a:satOff val="-16531"/>
              <a:lumOff val="-22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   Статья 94 Федерального закона № 44-ФЗ</a:t>
          </a:r>
          <a:endParaRPr lang="ru-RU" sz="1600" kern="1200" dirty="0"/>
        </a:p>
      </dsp:txBody>
      <dsp:txXfrm>
        <a:off x="5949245" y="3136567"/>
        <a:ext cx="2127455" cy="751292"/>
      </dsp:txXfrm>
    </dsp:sp>
    <dsp:sp modelId="{0D1ADEA4-7359-4AF1-A632-B2EB5546640F}">
      <dsp:nvSpPr>
        <dsp:cNvPr id="0" name=""/>
        <dsp:cNvSpPr/>
      </dsp:nvSpPr>
      <dsp:spPr>
        <a:xfrm>
          <a:off x="857232" y="2803940"/>
          <a:ext cx="3207238" cy="1064067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Статья 95 Федерального закона № 44-ФЗ</a:t>
          </a:r>
          <a:endParaRPr lang="ru-RU" sz="1600" kern="1200" dirty="0"/>
        </a:p>
      </dsp:txBody>
      <dsp:txXfrm>
        <a:off x="880606" y="3093331"/>
        <a:ext cx="2198318" cy="751302"/>
      </dsp:txXfrm>
    </dsp:sp>
    <dsp:sp modelId="{A1C99336-C9D7-49FF-BC6E-CC8F67134F9A}">
      <dsp:nvSpPr>
        <dsp:cNvPr id="0" name=""/>
        <dsp:cNvSpPr/>
      </dsp:nvSpPr>
      <dsp:spPr>
        <a:xfrm>
          <a:off x="5088157" y="160732"/>
          <a:ext cx="3074560" cy="106120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hueOff val="1541839"/>
              <a:satOff val="-8265"/>
              <a:lumOff val="-11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Статья 34 Федерального закона № 44-ФЗ</a:t>
          </a:r>
          <a:endParaRPr lang="ru-RU" sz="1600" kern="1200" dirty="0"/>
        </a:p>
      </dsp:txBody>
      <dsp:txXfrm>
        <a:off x="6033836" y="184043"/>
        <a:ext cx="2105570" cy="749278"/>
      </dsp:txXfrm>
    </dsp:sp>
    <dsp:sp modelId="{485839F3-59DC-4D82-B892-A7D6CF272A9B}">
      <dsp:nvSpPr>
        <dsp:cNvPr id="0" name=""/>
        <dsp:cNvSpPr/>
      </dsp:nvSpPr>
      <dsp:spPr>
        <a:xfrm>
          <a:off x="785780" y="160738"/>
          <a:ext cx="3196587" cy="110779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Статьи 18, 19, 22 – Федерального закона № 44-ФЗ</a:t>
          </a:r>
          <a:endParaRPr lang="ru-RU" sz="1600" kern="1200" dirty="0"/>
        </a:p>
      </dsp:txBody>
      <dsp:txXfrm>
        <a:off x="810115" y="185073"/>
        <a:ext cx="2188941" cy="782175"/>
      </dsp:txXfrm>
    </dsp:sp>
    <dsp:sp modelId="{25447F56-117A-4C57-B5D0-22BDAEB4FD28}">
      <dsp:nvSpPr>
        <dsp:cNvPr id="0" name=""/>
        <dsp:cNvSpPr/>
      </dsp:nvSpPr>
      <dsp:spPr>
        <a:xfrm>
          <a:off x="2657903" y="160744"/>
          <a:ext cx="1886508" cy="185595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Формирование НМЦК</a:t>
          </a:r>
          <a:endParaRPr lang="ru-RU" sz="1300" kern="1200" dirty="0"/>
        </a:p>
      </dsp:txBody>
      <dsp:txXfrm>
        <a:off x="3210448" y="704342"/>
        <a:ext cx="1333963" cy="1312361"/>
      </dsp:txXfrm>
    </dsp:sp>
    <dsp:sp modelId="{48EBF84E-E613-4CDB-800E-855C7B2BB067}">
      <dsp:nvSpPr>
        <dsp:cNvPr id="0" name=""/>
        <dsp:cNvSpPr/>
      </dsp:nvSpPr>
      <dsp:spPr>
        <a:xfrm rot="5400000">
          <a:off x="4614862" y="150443"/>
          <a:ext cx="1855959" cy="1855959"/>
        </a:xfrm>
        <a:prstGeom prst="pieWedge">
          <a:avLst/>
        </a:prstGeom>
        <a:gradFill rotWithShape="0">
          <a:gsLst>
            <a:gs pos="0">
              <a:schemeClr val="accent3">
                <a:hueOff val="1541839"/>
                <a:satOff val="-8265"/>
                <a:lumOff val="-1111"/>
                <a:alphaOff val="0"/>
                <a:tint val="50000"/>
                <a:satMod val="300000"/>
              </a:schemeClr>
            </a:gs>
            <a:gs pos="35000">
              <a:schemeClr val="accent3">
                <a:hueOff val="1541839"/>
                <a:satOff val="-8265"/>
                <a:lumOff val="-1111"/>
                <a:alphaOff val="0"/>
                <a:tint val="37000"/>
                <a:satMod val="300000"/>
              </a:schemeClr>
            </a:gs>
            <a:gs pos="100000">
              <a:schemeClr val="accent3">
                <a:hueOff val="1541839"/>
                <a:satOff val="-8265"/>
                <a:lumOff val="-11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Заключение контрактов</a:t>
          </a:r>
          <a:endParaRPr lang="ru-RU" sz="1600" kern="1200" dirty="0"/>
        </a:p>
      </dsp:txBody>
      <dsp:txXfrm rot="-5400000">
        <a:off x="4614862" y="694041"/>
        <a:ext cx="1312361" cy="1312361"/>
      </dsp:txXfrm>
    </dsp:sp>
    <dsp:sp modelId="{F73BA505-16AC-417B-9DD2-71645E94B955}">
      <dsp:nvSpPr>
        <dsp:cNvPr id="0" name=""/>
        <dsp:cNvSpPr/>
      </dsp:nvSpPr>
      <dsp:spPr>
        <a:xfrm rot="10800000">
          <a:off x="4625571" y="2089567"/>
          <a:ext cx="1855959" cy="1855959"/>
        </a:xfrm>
        <a:prstGeom prst="pieWedge">
          <a:avLst/>
        </a:prstGeom>
        <a:gradFill rotWithShape="0">
          <a:gsLst>
            <a:gs pos="0">
              <a:schemeClr val="accent3">
                <a:hueOff val="3083677"/>
                <a:satOff val="-16531"/>
                <a:lumOff val="-2223"/>
                <a:alphaOff val="0"/>
                <a:tint val="50000"/>
                <a:satMod val="300000"/>
              </a:schemeClr>
            </a:gs>
            <a:gs pos="35000">
              <a:schemeClr val="accent3">
                <a:hueOff val="3083677"/>
                <a:satOff val="-16531"/>
                <a:lumOff val="-2223"/>
                <a:alphaOff val="0"/>
                <a:tint val="37000"/>
                <a:satMod val="300000"/>
              </a:schemeClr>
            </a:gs>
            <a:gs pos="100000">
              <a:schemeClr val="accent3">
                <a:hueOff val="3083677"/>
                <a:satOff val="-16531"/>
                <a:lumOff val="-22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Исполнение контрактов</a:t>
          </a:r>
          <a:endParaRPr lang="ru-RU" sz="1600" kern="1200" dirty="0"/>
        </a:p>
      </dsp:txBody>
      <dsp:txXfrm rot="10800000">
        <a:off x="4625571" y="2089567"/>
        <a:ext cx="1312361" cy="1312361"/>
      </dsp:txXfrm>
    </dsp:sp>
    <dsp:sp modelId="{62A78F46-0A09-42FB-98E8-5BEEA3231235}">
      <dsp:nvSpPr>
        <dsp:cNvPr id="0" name=""/>
        <dsp:cNvSpPr/>
      </dsp:nvSpPr>
      <dsp:spPr>
        <a:xfrm rot="16200000">
          <a:off x="2683886" y="2089567"/>
          <a:ext cx="1855959" cy="1855959"/>
        </a:xfrm>
        <a:prstGeom prst="pieWedge">
          <a:avLst/>
        </a:prstGeom>
        <a:gradFill rotWithShape="0">
          <a:gsLst>
            <a:gs pos="0">
              <a:schemeClr val="accent3">
                <a:hueOff val="4625516"/>
                <a:satOff val="-24796"/>
                <a:lumOff val="-3334"/>
                <a:alphaOff val="0"/>
                <a:tint val="50000"/>
                <a:satMod val="300000"/>
              </a:schemeClr>
            </a:gs>
            <a:gs pos="35000">
              <a:schemeClr val="accent3">
                <a:hueOff val="4625516"/>
                <a:satOff val="-24796"/>
                <a:lumOff val="-3334"/>
                <a:alphaOff val="0"/>
                <a:tint val="37000"/>
                <a:satMod val="300000"/>
              </a:schemeClr>
            </a:gs>
            <a:gs pos="100000">
              <a:schemeClr val="accent3">
                <a:hueOff val="4625516"/>
                <a:satOff val="-24796"/>
                <a:lumOff val="-33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baseline="0" dirty="0" smtClean="0"/>
            <a:t>Дополнительные соглашения к контрактам</a:t>
          </a:r>
          <a:endParaRPr lang="ru-RU" sz="1200" b="0" kern="1200" baseline="0" dirty="0"/>
        </a:p>
      </dsp:txBody>
      <dsp:txXfrm rot="5400000">
        <a:off x="3227484" y="2089567"/>
        <a:ext cx="1312361" cy="1312361"/>
      </dsp:txXfrm>
    </dsp:sp>
    <dsp:sp modelId="{592FDCF6-5C75-431C-B597-ADE2C4F216E6}">
      <dsp:nvSpPr>
        <dsp:cNvPr id="0" name=""/>
        <dsp:cNvSpPr/>
      </dsp:nvSpPr>
      <dsp:spPr>
        <a:xfrm>
          <a:off x="6868911" y="1869698"/>
          <a:ext cx="640798" cy="557216"/>
        </a:xfrm>
        <a:prstGeom prst="circularArrow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A766B36-9A42-4294-8FB2-5EFDB148A5E5}">
      <dsp:nvSpPr>
        <dsp:cNvPr id="0" name=""/>
        <dsp:cNvSpPr/>
      </dsp:nvSpPr>
      <dsp:spPr>
        <a:xfrm rot="10800000">
          <a:off x="6875876" y="1941376"/>
          <a:ext cx="640798" cy="639272"/>
        </a:xfrm>
        <a:prstGeom prst="circularArrow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7721B-D2ED-4813-A98B-53E85BF3B400}">
      <dsp:nvSpPr>
        <dsp:cNvPr id="0" name=""/>
        <dsp:cNvSpPr/>
      </dsp:nvSpPr>
      <dsp:spPr>
        <a:xfrm rot="5400000">
          <a:off x="5313117" y="-2356730"/>
          <a:ext cx="797928" cy="571501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→Завышение Н(М)Ц путем включения в цену авторского надзора</a:t>
          </a:r>
          <a:r>
            <a:rPr lang="ru-RU" sz="1200" b="1" kern="1200" smtClean="0"/>
            <a:t>, строительного </a:t>
          </a:r>
          <a:r>
            <a:rPr lang="ru-RU" sz="1200" b="1" kern="1200" dirty="0" smtClean="0"/>
            <a:t>контроля и т.д.;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→Не использование  приоритетного метода определения Н(М)ЦК-«анализ рынка», использование иных методов, которые не отражают реальную рыночную стоимость объекта закупки.</a:t>
          </a:r>
          <a:endParaRPr lang="ru-RU" sz="1200" b="1" kern="1200" dirty="0"/>
        </a:p>
      </dsp:txBody>
      <dsp:txXfrm rot="-5400000">
        <a:off x="2854572" y="140767"/>
        <a:ext cx="5676067" cy="720024"/>
      </dsp:txXfrm>
    </dsp:sp>
    <dsp:sp modelId="{4754AFBC-2143-486A-AA30-7724520E85C8}">
      <dsp:nvSpPr>
        <dsp:cNvPr id="0" name=""/>
        <dsp:cNvSpPr/>
      </dsp:nvSpPr>
      <dsp:spPr>
        <a:xfrm>
          <a:off x="219604" y="2073"/>
          <a:ext cx="2640842" cy="9974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Формирование Н(М)ЦК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8294" y="50763"/>
        <a:ext cx="2543462" cy="900031"/>
      </dsp:txXfrm>
    </dsp:sp>
    <dsp:sp modelId="{7E32991E-BB87-42C2-9708-DCC2EF54D9C3}">
      <dsp:nvSpPr>
        <dsp:cNvPr id="0" name=""/>
        <dsp:cNvSpPr/>
      </dsp:nvSpPr>
      <dsp:spPr>
        <a:xfrm rot="5400000">
          <a:off x="5301415" y="-1309448"/>
          <a:ext cx="797928" cy="5715019"/>
        </a:xfrm>
        <a:prstGeom prst="round2SameRect">
          <a:avLst/>
        </a:prstGeom>
        <a:solidFill>
          <a:schemeClr val="accent5">
            <a:tint val="40000"/>
            <a:alpha val="90000"/>
            <a:hueOff val="-219192"/>
            <a:satOff val="-6519"/>
            <a:lumOff val="-34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9192"/>
              <a:satOff val="-6519"/>
              <a:lumOff val="-34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→Заключение контрактов на условиях, несоответствующих документации о закупке, в т.ч. исключение из локальных смет НДС и включение повышающих коэффициентов;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→Допуск участника и признание победителем при условии несоответствия поданной заявки.</a:t>
          </a:r>
          <a:endParaRPr lang="ru-RU" sz="1200" b="1" kern="1200" dirty="0"/>
        </a:p>
      </dsp:txBody>
      <dsp:txXfrm rot="-5400000">
        <a:off x="2842870" y="1188049"/>
        <a:ext cx="5676067" cy="720024"/>
      </dsp:txXfrm>
    </dsp:sp>
    <dsp:sp modelId="{A5943B17-E740-4F74-B18C-30C1E707552E}">
      <dsp:nvSpPr>
        <dsp:cNvPr id="0" name=""/>
        <dsp:cNvSpPr/>
      </dsp:nvSpPr>
      <dsp:spPr>
        <a:xfrm>
          <a:off x="219604" y="1049355"/>
          <a:ext cx="2629141" cy="997411"/>
        </a:xfrm>
        <a:prstGeom prst="roundRect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Заключение контрактов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8294" y="1098045"/>
        <a:ext cx="2531761" cy="900031"/>
      </dsp:txXfrm>
    </dsp:sp>
    <dsp:sp modelId="{9AD84D76-03B2-4E9F-969A-65BAA3240EB6}">
      <dsp:nvSpPr>
        <dsp:cNvPr id="0" name=""/>
        <dsp:cNvSpPr/>
      </dsp:nvSpPr>
      <dsp:spPr>
        <a:xfrm rot="5400000">
          <a:off x="5301415" y="-262166"/>
          <a:ext cx="797928" cy="5715019"/>
        </a:xfrm>
        <a:prstGeom prst="round2SameRect">
          <a:avLst/>
        </a:prstGeom>
        <a:solidFill>
          <a:schemeClr val="accent5">
            <a:tint val="40000"/>
            <a:alpha val="90000"/>
            <a:hueOff val="-438385"/>
            <a:satOff val="-13039"/>
            <a:lumOff val="-6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38385"/>
              <a:satOff val="-13039"/>
              <a:lumOff val="-69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→При приемке работ не запрашивается исполнительская документация;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→Приемка и оплата работ (товаров), несоответствующих аукционной документации;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→Оплата невыполненных работ.</a:t>
          </a:r>
          <a:endParaRPr lang="ru-RU" sz="1200" b="1" kern="1200" dirty="0" smtClean="0"/>
        </a:p>
      </dsp:txBody>
      <dsp:txXfrm rot="-5400000">
        <a:off x="2842870" y="2235331"/>
        <a:ext cx="5676067" cy="720024"/>
      </dsp:txXfrm>
    </dsp:sp>
    <dsp:sp modelId="{4A10D737-873B-4297-BEA8-A4C9929365C8}">
      <dsp:nvSpPr>
        <dsp:cNvPr id="0" name=""/>
        <dsp:cNvSpPr/>
      </dsp:nvSpPr>
      <dsp:spPr>
        <a:xfrm>
          <a:off x="219604" y="2071701"/>
          <a:ext cx="2629141" cy="997411"/>
        </a:xfrm>
        <a:prstGeom prst="roundRect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Исполнение контрактов</a:t>
          </a:r>
        </a:p>
      </dsp:txBody>
      <dsp:txXfrm>
        <a:off x="268294" y="2120391"/>
        <a:ext cx="2531761" cy="900031"/>
      </dsp:txXfrm>
    </dsp:sp>
    <dsp:sp modelId="{C3E6E848-CF3F-484F-8570-05EA6540A2E0}">
      <dsp:nvSpPr>
        <dsp:cNvPr id="0" name=""/>
        <dsp:cNvSpPr/>
      </dsp:nvSpPr>
      <dsp:spPr>
        <a:xfrm rot="5400000">
          <a:off x="5313117" y="785114"/>
          <a:ext cx="797928" cy="5715019"/>
        </a:xfrm>
        <a:prstGeom prst="round2SameRect">
          <a:avLst/>
        </a:prstGeom>
        <a:solidFill>
          <a:schemeClr val="accent5">
            <a:tint val="40000"/>
            <a:alpha val="90000"/>
            <a:hueOff val="-657577"/>
            <a:satOff val="-19558"/>
            <a:lumOff val="-10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57577"/>
              <a:satOff val="-19558"/>
              <a:lumOff val="-104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smtClean="0"/>
            <a:t>→Изменения существенных условий  контракта, которые привели к увеличению:</a:t>
          </a:r>
          <a:br>
            <a:rPr lang="ru-RU" sz="1200" b="1" kern="1200" smtClean="0"/>
          </a:br>
          <a:r>
            <a:rPr lang="ru-RU" sz="1200" b="1" kern="1200" smtClean="0"/>
            <a:t>-сроков исполнения;</a:t>
          </a:r>
          <a:br>
            <a:rPr lang="ru-RU" sz="1200" b="1" kern="1200" smtClean="0"/>
          </a:br>
          <a:r>
            <a:rPr lang="ru-RU" sz="1200" b="1" kern="1200" smtClean="0"/>
            <a:t>-цены контракта.</a:t>
          </a:r>
          <a:endParaRPr lang="ru-RU" sz="1200" b="1" kern="1200" dirty="0"/>
        </a:p>
      </dsp:txBody>
      <dsp:txXfrm rot="-5400000">
        <a:off x="2854572" y="3282611"/>
        <a:ext cx="5676067" cy="720024"/>
      </dsp:txXfrm>
    </dsp:sp>
    <dsp:sp modelId="{DA955D79-2BA4-4397-8C7D-938D25348100}">
      <dsp:nvSpPr>
        <dsp:cNvPr id="0" name=""/>
        <dsp:cNvSpPr/>
      </dsp:nvSpPr>
      <dsp:spPr>
        <a:xfrm>
          <a:off x="213718" y="3143270"/>
          <a:ext cx="2640842" cy="997411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chemeClr val="tx1"/>
              </a:solidFill>
            </a:rPr>
            <a:t>Дополнительные соглашения к контрактам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62408" y="3191960"/>
        <a:ext cx="2543462" cy="90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0.75248</cdr:x>
      <cdr:y>0.3415</cdr:y>
    </cdr:from>
    <cdr:to>
      <cdr:x>0.9703</cdr:x>
      <cdr:y>0.94571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5429298" y="928676"/>
          <a:ext cx="1571616" cy="1643074"/>
        </a:xfrm>
        <a:prstGeom xmlns:a="http://schemas.openxmlformats.org/drawingml/2006/main" prst="wedgeRectCallout">
          <a:avLst>
            <a:gd name="adj1" fmla="val -139937"/>
            <a:gd name="adj2" fmla="val 11808"/>
          </a:avLst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</a:rPr>
            <a:t>Неэффективное использование денежных средств и материальных ресурсов и имущества</a:t>
          </a:r>
          <a:endParaRPr lang="ru-RU" sz="14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9AE8-63BA-4346-B177-3D2D709F239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FFE24-037D-42DB-9C73-4EDAFC4478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76251-8B24-4BD4-943B-86921C6EA03E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FFE24-037D-42DB-9C73-4EDAFC4478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615B-C63F-4604-99FE-71E1A3197995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38523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34B48-3D85-4A71-8643-8CFA2697C3D1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55610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D3D51-05D5-49EC-AACD-8E29ED47917E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0401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9AF8-DD33-4CFF-8C7B-59670EE42267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89052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7B140-E1F8-4D9B-83B0-9B5919773949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10160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46ED-F26F-47A7-A48A-9E51F11EC0C9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85359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DC46-7F45-4F1C-AAF1-F8D0F6FDD796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9861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B49D9-8CC5-4B8D-BF55-44B3642054AD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26123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3C74-FB95-4F18-AE9A-8C55C95B74E6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45765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C4BDE-D09D-4400-A53D-DEDBFE607F39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1607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DB65C-746D-4651-9AB9-69D12693876C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47111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213B2-0E41-4027-930C-782E91C1A887}" type="datetime1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84C4F-D262-4AB8-866A-5788B5C5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9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714348" y="411510"/>
            <a:ext cx="7920880" cy="13029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UPC" pitchFamily="18" charset="-34"/>
              </a:rPr>
              <a:t>"Резервы эффективного использования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ru-RU" sz="4000" b="1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UPC" pitchFamily="18" charset="-34"/>
              </a:rPr>
              <a:t>бюджетных средств"</a:t>
            </a:r>
            <a:endParaRPr lang="ru-RU" sz="4000" b="1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atang" pitchFamily="18" charset="-127"/>
              <a:ea typeface="Batang" pitchFamily="18" charset="-127"/>
              <a:cs typeface="AngsanaUPC" pitchFamily="18" charset="-34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2844" y="2500312"/>
            <a:ext cx="3286148" cy="252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Докладчик: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Председатель 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Контрольно-счетной палаты 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Чувашской Республики</a:t>
            </a:r>
          </a:p>
          <a:p>
            <a:pPr>
              <a:buNone/>
              <a:defRPr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С.И. Аристова</a:t>
            </a:r>
          </a:p>
          <a:p>
            <a:pPr>
              <a:buNone/>
              <a:defRPr/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г.Чебоксары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201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8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4662115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571486"/>
          <a:ext cx="892971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5232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Основные нарушения, выявляемые в ходе аудита закупок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57190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535767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Резервы при проведении ремонтных (строительных) работ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C:\Users\Петров АГ\Desktop\536312161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9" y="4018369"/>
            <a:ext cx="1736545" cy="910835"/>
          </a:xfrm>
          <a:prstGeom prst="rect">
            <a:avLst/>
          </a:prstGeom>
          <a:noFill/>
        </p:spPr>
      </p:pic>
      <p:pic>
        <p:nvPicPr>
          <p:cNvPr id="22534" name="Picture 6" descr="C:\Users\Петров АГ\Desktop\depositphotos_6737494-stock-illustration-cartoon-rural-house-with-am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5" y="3857635"/>
            <a:ext cx="1734613" cy="101799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589346"/>
            <a:ext cx="8786874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Проектирование капитальных вложений и капитальных ремонтов и осуществления строительного контроля;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Многочисленные корректировки в проектно-сметной документации после экспертизы;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Применение различных коэффициентов (непредвиденные расходы на временные сооружения, зимнее удорожание, коэффициент на ФОТ, замена НДС на коэффициенты доведения до цены контракта);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Требования исполнительной документации (сертификаты, </a:t>
            </a:r>
            <a:r>
              <a:rPr lang="ru-RU" sz="1600" b="1" dirty="0" err="1" smtClean="0"/>
              <a:t>прайсы</a:t>
            </a:r>
            <a:r>
              <a:rPr lang="ru-RU" sz="1600" b="1" dirty="0" smtClean="0"/>
              <a:t>, паспорта, журнал учета выполненных работ КС-6, акты скрытых работ, лабораторные исследования и т.д.);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Замена материалов и оборудования с худшими характеристиками, но оплата в соответствии с локальной сметой;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Оплата фактически не выполненных работ или принятия работ не соответствующих смете (проекту), в том числе строительного контроля при отсутствии подписей в акте подряда, по договорам заключенным после завершенного строительства.</a:t>
            </a:r>
            <a:endParaRPr lang="ru-RU" b="1" dirty="0"/>
          </a:p>
        </p:txBody>
      </p:sp>
      <p:pic>
        <p:nvPicPr>
          <p:cNvPr id="22536" name="Picture 8" descr="http://bdg.by/sites/default/files/field/image/qg5yxslr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143386"/>
            <a:ext cx="1053420" cy="704475"/>
          </a:xfrm>
          <a:prstGeom prst="rect">
            <a:avLst/>
          </a:prstGeom>
          <a:noFill/>
        </p:spPr>
      </p:pic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428628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етров АГ\Desktop\474791357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62"/>
            <a:ext cx="2000264" cy="176306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53578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Сведения о выявленных нарушениях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57356" y="0"/>
          <a:ext cx="7215206" cy="27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Петров АГ\Desktop\факт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502"/>
            <a:ext cx="2286016" cy="1821669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2732485"/>
            <a:ext cx="9144000" cy="53579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 w="9525" cap="flat" cmpd="sng" algn="ctr">
            <a:solidFill>
              <a:srgbClr val="FF8021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 smtClea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928662" y="2357436"/>
          <a:ext cx="6500826" cy="278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ая выноска 13"/>
          <p:cNvSpPr/>
          <p:nvPr/>
        </p:nvSpPr>
        <p:spPr>
          <a:xfrm>
            <a:off x="142844" y="3071816"/>
            <a:ext cx="1571616" cy="1571636"/>
          </a:xfrm>
          <a:prstGeom prst="wedgeRectCallout">
            <a:avLst>
              <a:gd name="adj1" fmla="val 111849"/>
              <a:gd name="adj2" fmla="val 3251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Неэффективное использование денежных средств и материальных ресурсов и имущества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5232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Структура выявленных нарушений за 2017 и 8 месяцев 2018 года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0"/>
          <a:ext cx="4500562" cy="44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Выноска 3 9"/>
          <p:cNvSpPr/>
          <p:nvPr/>
        </p:nvSpPr>
        <p:spPr>
          <a:xfrm>
            <a:off x="4857752" y="1785932"/>
            <a:ext cx="4143404" cy="571503"/>
          </a:xfrm>
          <a:prstGeom prst="borderCallout3">
            <a:avLst>
              <a:gd name="adj1" fmla="val 79702"/>
              <a:gd name="adj2" fmla="val -413"/>
              <a:gd name="adj3" fmla="val 82051"/>
              <a:gd name="adj4" fmla="val -9306"/>
              <a:gd name="adj5" fmla="val 132685"/>
              <a:gd name="adj6" fmla="val -18980"/>
              <a:gd name="adj7" fmla="val 184211"/>
              <a:gd name="adj8" fmla="val -2948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«Нарушения в сфере управления и распоряжения государственной (муниципальной) собственностью» – 8,0 млн.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4857752" y="1071552"/>
            <a:ext cx="4143404" cy="642942"/>
          </a:xfrm>
          <a:prstGeom prst="borderCallout2">
            <a:avLst>
              <a:gd name="adj1" fmla="val 71575"/>
              <a:gd name="adj2" fmla="val 284"/>
              <a:gd name="adj3" fmla="val 75668"/>
              <a:gd name="adj4" fmla="val -15657"/>
              <a:gd name="adj5" fmla="val 124509"/>
              <a:gd name="adj6" fmla="val -27599"/>
            </a:avLst>
          </a:prstGeom>
          <a:solidFill>
            <a:srgbClr val="00AFD2"/>
          </a:solidFill>
          <a:ln>
            <a:solidFill>
              <a:srgbClr val="00AF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«Нарушения ведения бухгалтерского учета, составления и представления бухгалтерской (финансовой) отчетности» - 78,4 млн.руб.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Выноска 3 11"/>
          <p:cNvSpPr/>
          <p:nvPr/>
        </p:nvSpPr>
        <p:spPr>
          <a:xfrm>
            <a:off x="4857752" y="589344"/>
            <a:ext cx="4143404" cy="410769"/>
          </a:xfrm>
          <a:prstGeom prst="borderCallout3">
            <a:avLst>
              <a:gd name="adj1" fmla="val 70124"/>
              <a:gd name="adj2" fmla="val 428"/>
              <a:gd name="adj3" fmla="val 70994"/>
              <a:gd name="adj4" fmla="val -11833"/>
              <a:gd name="adj5" fmla="val 72136"/>
              <a:gd name="adj6" fmla="val -21282"/>
              <a:gd name="adj7" fmla="val 225127"/>
              <a:gd name="adj8" fmla="val -44841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«Нарушения при формировании и исполнении бюджетов»– 532,8 млн. руб.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4857752" y="4071948"/>
            <a:ext cx="4143404" cy="482207"/>
          </a:xfrm>
          <a:prstGeom prst="borderCallout2">
            <a:avLst>
              <a:gd name="adj1" fmla="val 75639"/>
              <a:gd name="adj2" fmla="val 74"/>
              <a:gd name="adj3" fmla="val 74246"/>
              <a:gd name="adj4" fmla="val -61878"/>
              <a:gd name="adj5" fmla="val 42388"/>
              <a:gd name="adj6" fmla="val -6167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«Нецелевое использование бюджетных средств» – 5,3 млн.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4857752" y="3696898"/>
            <a:ext cx="4143404" cy="267893"/>
          </a:xfrm>
          <a:prstGeom prst="borderCallout2">
            <a:avLst>
              <a:gd name="adj1" fmla="val 16312"/>
              <a:gd name="adj2" fmla="val 284"/>
              <a:gd name="adj3" fmla="val 170226"/>
              <a:gd name="adj4" fmla="val -24083"/>
              <a:gd name="adj5" fmla="val 181117"/>
              <a:gd name="adj6" fmla="val -60315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«Иные нарушения» - 1,9 млн.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Выноска 2 14"/>
          <p:cNvSpPr/>
          <p:nvPr/>
        </p:nvSpPr>
        <p:spPr>
          <a:xfrm>
            <a:off x="4857752" y="3000378"/>
            <a:ext cx="4143404" cy="589365"/>
          </a:xfrm>
          <a:prstGeom prst="borderCallout2">
            <a:avLst>
              <a:gd name="adj1" fmla="val 13332"/>
              <a:gd name="adj2" fmla="val -136"/>
              <a:gd name="adj3" fmla="val 74960"/>
              <a:gd name="adj4" fmla="val -24088"/>
              <a:gd name="adj5" fmla="val 75276"/>
              <a:gd name="adj6" fmla="val -2722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«Нарушения при осуществлении государственных (муниципальных) закупок и закупок отдельными видами юридических лиц» – 125,6 млн. руб.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4929190" y="2643188"/>
            <a:ext cx="4214810" cy="2674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+mn-lt"/>
                <a:ea typeface="+mn-ea"/>
                <a:cs typeface="+mn-cs"/>
              </a:rPr>
              <a:t>«Нарушения, в которых заложены резервы»</a:t>
            </a:r>
            <a:endParaRPr lang="ru-RU" sz="1600" b="1" dirty="0"/>
          </a:p>
        </p:txBody>
      </p:sp>
      <p:sp>
        <p:nvSpPr>
          <p:cNvPr id="1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925234"/>
            <a:ext cx="1671910" cy="2503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не приведшие к необходимому результату для республики (муниципали-тета)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200" y="690500"/>
            <a:ext cx="1671910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Безрезультат-ные расходы бюджетных средств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35222" y="690500"/>
            <a:ext cx="1728964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бюджетных средств, собственности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6323" y="696502"/>
            <a:ext cx="171895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Избыточные расходы бюджетных средств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27674" y="696502"/>
            <a:ext cx="1608623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Недопосту-пление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в бюджет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6992" y="696502"/>
            <a:ext cx="163749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Упущенная выгода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2640" y="1925234"/>
            <a:ext cx="1667238" cy="2503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средств до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невозврат средств, снижение стоимости объектов собственности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5298" y="1925234"/>
            <a:ext cx="1680349" cy="2503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фактическими и минимально возможными (достаточными) расходами, а также расходы, обусловленные необходимостью компенсации вреда, причиненного гражданам и организациям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0698" y="1925608"/>
            <a:ext cx="1575599" cy="25035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Непоступление денежных средств в бюджет или объектов в собственность города, которые должны были поступить, при этом отсутству-ют объективные причины не поступления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1348" y="1925234"/>
            <a:ext cx="1613141" cy="2503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длительного безрезультатного отвлечения бюджетных средств. Ущерб оценивается в размере доходов, которые могли быть получены от размещения средств на депозитах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71670" y="4714890"/>
            <a:ext cx="1671910" cy="2944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Убытки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5074" y="4714890"/>
            <a:ext cx="2214578" cy="2964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Неполученные доходы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0"/>
            <a:ext cx="9144000" cy="5232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Последствия нарушений и недостатков (ущерб)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2705682" y="1866300"/>
            <a:ext cx="375050" cy="5214974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7134838" y="2866432"/>
            <a:ext cx="375050" cy="321471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282" y="160717"/>
            <a:ext cx="8715436" cy="7500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 smtClean="0"/>
              <a:t>Риски неправомерного и неэффективного </a:t>
            </a:r>
          </a:p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 smtClean="0"/>
              <a:t>использования бюджетных средств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6116" y="1553758"/>
            <a:ext cx="2571768" cy="1160867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Проведение закупочных процедур, заключение и исполнения контрактов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57686" y="964395"/>
            <a:ext cx="357188" cy="535785"/>
          </a:xfrm>
          <a:prstGeom prst="downArrow">
            <a:avLst>
              <a:gd name="adj1" fmla="val 28667"/>
              <a:gd name="adj2" fmla="val 10857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1553758"/>
            <a:ext cx="2857520" cy="1160867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Обеспечения жильем (выплата субсидий) социальных групп населения по различным программам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1553758"/>
            <a:ext cx="2857520" cy="1160867"/>
          </a:xfrm>
          <a:prstGeom prst="roundRect">
            <a:avLst/>
          </a:prstGeom>
          <a:solidFill>
            <a:srgbClr val="FFFF99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Проведение ремонтных работ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Петров АГ\Desktop\remontno-otdelochnye-raboty-kiev_17522_1 (1).jpg"/>
          <p:cNvPicPr>
            <a:picLocks noChangeAspect="1" noChangeArrowheads="1"/>
          </p:cNvPicPr>
          <p:nvPr/>
        </p:nvPicPr>
        <p:blipFill>
          <a:blip r:embed="rId2" cstate="print"/>
          <a:srcRect l="17919" r="7006"/>
          <a:stretch>
            <a:fillRect/>
          </a:stretch>
        </p:blipFill>
        <p:spPr bwMode="auto">
          <a:xfrm>
            <a:off x="6286512" y="2839643"/>
            <a:ext cx="2214578" cy="1793808"/>
          </a:xfrm>
          <a:prstGeom prst="rect">
            <a:avLst/>
          </a:prstGeom>
          <a:noFill/>
        </p:spPr>
      </p:pic>
      <p:pic>
        <p:nvPicPr>
          <p:cNvPr id="1028" name="Picture 4" descr="C:\Users\Петров АГ\Desktop\доставка-грузов-min-120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893221"/>
            <a:ext cx="2357454" cy="1768091"/>
          </a:xfrm>
          <a:prstGeom prst="rect">
            <a:avLst/>
          </a:prstGeom>
          <a:noFill/>
        </p:spPr>
      </p:pic>
      <p:sp>
        <p:nvSpPr>
          <p:cNvPr id="21" name="Стрелка вниз 20"/>
          <p:cNvSpPr/>
          <p:nvPr/>
        </p:nvSpPr>
        <p:spPr>
          <a:xfrm rot="1996999">
            <a:off x="2257995" y="935985"/>
            <a:ext cx="357188" cy="589364"/>
          </a:xfrm>
          <a:prstGeom prst="downArrow">
            <a:avLst>
              <a:gd name="adj1" fmla="val 28667"/>
              <a:gd name="adj2" fmla="val 10857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9748388">
            <a:off x="6605644" y="937803"/>
            <a:ext cx="357188" cy="589364"/>
          </a:xfrm>
          <a:prstGeom prst="downArrow">
            <a:avLst>
              <a:gd name="adj1" fmla="val 28667"/>
              <a:gd name="adj2" fmla="val 10857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4286262"/>
            <a:ext cx="1785950" cy="750099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00232" y="4286262"/>
            <a:ext cx="1400184" cy="750099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57357" y="3143254"/>
            <a:ext cx="1560205" cy="780103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 descr="олдолдол"/>
          <p:cNvSpPr/>
          <p:nvPr/>
        </p:nvSpPr>
        <p:spPr>
          <a:xfrm>
            <a:off x="142844" y="3143254"/>
            <a:ext cx="1560205" cy="780103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44" y="2839643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Многодетные семьи   Молодые семьи</a:t>
            </a:r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42844" y="400051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Сельские территории    Дети сироты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1928794" y="2714627"/>
            <a:ext cx="357188" cy="214314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928794" y="4357700"/>
            <a:ext cx="357188" cy="267893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6286512" y="357172"/>
            <a:ext cx="2560938" cy="1875248"/>
          </a:xfrm>
          <a:prstGeom prst="wedgeRectCallout">
            <a:avLst>
              <a:gd name="adj1" fmla="val -212505"/>
              <a:gd name="adj2" fmla="val 8667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КСП Чувашии выборочной проверкой выявлено неправомерное признание администрациями муниципальных районов нуждающимся </a:t>
            </a:r>
            <a:r>
              <a:rPr lang="ru-RU" sz="1400" b="1" dirty="0" smtClean="0">
                <a:solidFill>
                  <a:schemeClr val="tx1"/>
                </a:solidFill>
              </a:rPr>
              <a:t>8 семей</a:t>
            </a:r>
            <a:r>
              <a:rPr lang="ru-RU" sz="1400" dirty="0" smtClean="0">
                <a:solidFill>
                  <a:schemeClr val="tx1"/>
                </a:solidFill>
              </a:rPr>
              <a:t>, неправомерно предоставлены соц.выплаты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4,6 млн.руб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6572264" y="2500312"/>
            <a:ext cx="2286016" cy="1285885"/>
          </a:xfrm>
          <a:prstGeom prst="wedgeRectCallout">
            <a:avLst>
              <a:gd name="adj1" fmla="val -244055"/>
              <a:gd name="adj2" fmla="val 1136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КСП Чувашии выборочной проверкой выявлено </a:t>
            </a:r>
            <a:r>
              <a:rPr lang="ru-RU" sz="1400" b="1" dirty="0" smtClean="0">
                <a:solidFill>
                  <a:schemeClr val="tx1"/>
                </a:solidFill>
              </a:rPr>
              <a:t>нарушения порядка использования субсидий и</a:t>
            </a:r>
            <a:r>
              <a:rPr lang="ru-RU" sz="1400" dirty="0" smtClean="0">
                <a:solidFill>
                  <a:schemeClr val="tx1"/>
                </a:solidFill>
              </a:rPr>
              <a:t> не оформления  жилых домов в собственность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5400000">
            <a:off x="6224005" y="2598539"/>
            <a:ext cx="267891" cy="428628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928940"/>
            <a:ext cx="3214710" cy="4286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Признание нуждающейся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в улучшении жилищных условий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607733"/>
            <a:ext cx="3312368" cy="5357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Не соблюдения условий , при использования субсидии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Петров АГ\Desktop\2-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10"/>
            <a:ext cx="2357454" cy="845043"/>
          </a:xfrm>
          <a:prstGeom prst="rect">
            <a:avLst/>
          </a:prstGeom>
          <a:noFill/>
        </p:spPr>
      </p:pic>
      <p:pic>
        <p:nvPicPr>
          <p:cNvPr id="1030" name="Picture 6" descr="C:\Users\Петров АГ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 b="8878"/>
          <a:stretch>
            <a:fillRect/>
          </a:stretch>
        </p:blipFill>
        <p:spPr bwMode="auto">
          <a:xfrm>
            <a:off x="1071538" y="1428742"/>
            <a:ext cx="2071702" cy="13173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85852" y="2428874"/>
            <a:ext cx="17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Администрация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5" name="Picture 11" descr="C:\Users\Петров АГ\Desktop\Paym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00444"/>
            <a:ext cx="2880320" cy="8526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85984" y="400051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Субсидия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3357568"/>
            <a:ext cx="357188" cy="214314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928794" y="1285866"/>
            <a:ext cx="357188" cy="267893"/>
          </a:xfrm>
          <a:prstGeom prst="downArrow">
            <a:avLst>
              <a:gd name="adj1" fmla="val 28667"/>
              <a:gd name="adj2" fmla="val 42847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71604" y="0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Молодые семьи, получившие социальную выплату на строительство жилья</a:t>
            </a:r>
            <a:endParaRPr lang="ru-RU" b="1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8286776" y="3786196"/>
            <a:ext cx="357188" cy="321471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572264" y="3786196"/>
            <a:ext cx="357188" cy="321471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4107667"/>
            <a:ext cx="1857388" cy="589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18 семей </a:t>
            </a:r>
            <a:r>
              <a:rPr lang="ru-RU" sz="1400" dirty="0" smtClean="0">
                <a:solidFill>
                  <a:schemeClr val="tx1"/>
                </a:solidFill>
              </a:rPr>
              <a:t>проживают в построенных домах</a:t>
            </a:r>
            <a:endParaRPr lang="ru-RU" dirty="0"/>
          </a:p>
        </p:txBody>
      </p:sp>
      <p:graphicFrame>
        <p:nvGraphicFramePr>
          <p:cNvPr id="26" name="Объект 25"/>
          <p:cNvGraphicFramePr>
            <a:graphicFrameLocks/>
          </p:cNvGraphicFramePr>
          <p:nvPr/>
        </p:nvGraphicFramePr>
        <p:xfrm>
          <a:off x="1524000" y="1047750"/>
          <a:ext cx="6096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Точечный рисунок" r:id="rId6" imgW="0" imgH="0" progId="PBrush">
                  <p:embed/>
                </p:oleObj>
              </mc:Choice>
              <mc:Fallback>
                <p:oleObj name="Точечный рисунок" r:id="rId6" imgW="0" imgH="0" progId="PBrush">
                  <p:embed/>
                  <p:pic>
                    <p:nvPicPr>
                      <p:cNvPr id="0" name="AutoShape 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47750"/>
                        <a:ext cx="60960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Скругленный прямоугольник 29"/>
          <p:cNvSpPr/>
          <p:nvPr/>
        </p:nvSpPr>
        <p:spPr>
          <a:xfrm>
            <a:off x="7072330" y="4107667"/>
            <a:ext cx="1857388" cy="589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21 семья </a:t>
            </a:r>
            <a:r>
              <a:rPr lang="ru-RU" sz="1400" dirty="0" smtClean="0">
                <a:solidFill>
                  <a:schemeClr val="tx1"/>
                </a:solidFill>
              </a:rPr>
              <a:t>не построила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(не достроила)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929058" y="2500312"/>
            <a:ext cx="2214578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Направили субсидию </a:t>
            </a:r>
            <a:r>
              <a:rPr lang="ru-RU" sz="1400" b="1" dirty="0" smtClean="0">
                <a:solidFill>
                  <a:schemeClr val="tx1"/>
                </a:solidFill>
              </a:rPr>
              <a:t>на реконструкцию</a:t>
            </a:r>
            <a:r>
              <a:rPr lang="ru-RU" sz="1400" dirty="0" smtClean="0">
                <a:solidFill>
                  <a:schemeClr val="tx1"/>
                </a:solidFill>
              </a:rPr>
              <a:t> своего жилья, что </a:t>
            </a:r>
            <a:r>
              <a:rPr lang="ru-RU" sz="1400" b="1" dirty="0" smtClean="0">
                <a:solidFill>
                  <a:schemeClr val="tx1"/>
                </a:solidFill>
              </a:rPr>
              <a:t>не предусмотрено </a:t>
            </a:r>
            <a:r>
              <a:rPr lang="ru-RU" sz="1400" dirty="0" smtClean="0">
                <a:solidFill>
                  <a:schemeClr val="tx1"/>
                </a:solidFill>
              </a:rPr>
              <a:t>правилами</a:t>
            </a:r>
            <a:endParaRPr lang="ru-RU" dirty="0"/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трелка вниз 38"/>
          <p:cNvSpPr/>
          <p:nvPr/>
        </p:nvSpPr>
        <p:spPr>
          <a:xfrm>
            <a:off x="1571604" y="2571750"/>
            <a:ext cx="357188" cy="232174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358082" y="2571750"/>
            <a:ext cx="357188" cy="214314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" descr="C:\Users\Петров АГ\Desktop\3064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643320"/>
            <a:ext cx="2786082" cy="1339463"/>
          </a:xfrm>
          <a:prstGeom prst="rect">
            <a:avLst/>
          </a:prstGeom>
          <a:noFill/>
        </p:spPr>
      </p:pic>
      <p:pic>
        <p:nvPicPr>
          <p:cNvPr id="24" name="Picture 6" descr="C:\Users\Петров АГ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b="8878"/>
          <a:stretch>
            <a:fillRect/>
          </a:stretch>
        </p:blipFill>
        <p:spPr bwMode="auto">
          <a:xfrm>
            <a:off x="6500826" y="1285866"/>
            <a:ext cx="2071702" cy="131734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2786064"/>
            <a:ext cx="2857488" cy="8036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Признание нуждающейся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в улучшении жилищных условий  не старше 35 лет и постоянное проживание на селе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Петров АГ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b="8878"/>
          <a:stretch>
            <a:fillRect/>
          </a:stretch>
        </p:blipFill>
        <p:spPr bwMode="auto">
          <a:xfrm>
            <a:off x="714348" y="1285866"/>
            <a:ext cx="2071702" cy="13173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2285998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Администрация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0562" y="4714890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Субсидия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142985" y="1225144"/>
            <a:ext cx="357188" cy="267893"/>
          </a:xfrm>
          <a:prstGeom prst="downArrow">
            <a:avLst>
              <a:gd name="adj1" fmla="val 28667"/>
              <a:gd name="adj2" fmla="val 4284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928794" y="0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Устойчивое развитие сельских территорий</a:t>
            </a:r>
            <a:endParaRPr lang="ru-RU" sz="2400" b="1" dirty="0"/>
          </a:p>
        </p:txBody>
      </p:sp>
      <p:pic>
        <p:nvPicPr>
          <p:cNvPr id="1026" name="Picture 2" descr="C:\Users\Петров АГ\Desktop\семья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00048"/>
            <a:ext cx="1428760" cy="1080943"/>
          </a:xfrm>
          <a:prstGeom prst="rect">
            <a:avLst/>
          </a:prstGeom>
          <a:noFill/>
        </p:spPr>
      </p:pic>
      <p:pic>
        <p:nvPicPr>
          <p:cNvPr id="1027" name="Picture 3" descr="C:\Users\Петров АГ\Desktop\граждане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71486"/>
            <a:ext cx="1389448" cy="1017992"/>
          </a:xfrm>
          <a:prstGeom prst="rect">
            <a:avLst/>
          </a:prstGeom>
          <a:noFill/>
        </p:spPr>
      </p:pic>
      <p:pic>
        <p:nvPicPr>
          <p:cNvPr id="23" name="Picture 11" descr="C:\Users\Петров АГ\Desktop\Paym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286262"/>
            <a:ext cx="1643074" cy="70039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715140" y="2285998"/>
            <a:ext cx="17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Администрация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3636" y="2786064"/>
            <a:ext cx="2857488" cy="839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Признание нуждающейся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>
                <a:solidFill>
                  <a:schemeClr val="tx1"/>
                </a:solidFill>
              </a:rPr>
              <a:t>в улучшении жилищных условий граждан, проживающих на селе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6" y="500048"/>
            <a:ext cx="1285884" cy="53578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230394"/>
              </a:avLst>
            </a:prstTxWarp>
            <a:spAutoFit/>
          </a:bodyPr>
          <a:lstStyle/>
          <a:p>
            <a:r>
              <a:rPr lang="ru-RU" dirty="0" smtClean="0"/>
              <a:t>Граждане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28662" y="428610"/>
            <a:ext cx="1571636" cy="119658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8839476"/>
              </a:avLst>
            </a:prstTxWarp>
            <a:spAutoFit/>
          </a:bodyPr>
          <a:lstStyle/>
          <a:p>
            <a:r>
              <a:rPr lang="ru-RU" dirty="0" smtClean="0"/>
              <a:t>Молодые семьи и специалисты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142976" y="357188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Требования !</a:t>
            </a:r>
            <a:endParaRPr lang="ru-RU" sz="1400" b="1" dirty="0"/>
          </a:p>
        </p:txBody>
      </p:sp>
      <p:pic>
        <p:nvPicPr>
          <p:cNvPr id="27" name="Picture 2" descr="C:\Users\Петров АГ\Desktop\30647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20"/>
            <a:ext cx="2786082" cy="1339463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929454" y="3571882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Требования !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42910" y="3786196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Работа по трудовому договору не менее 5 лет в организации агропромышленного комплекса или социальной сферы в сельской местности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72264" y="380405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Работа в организациях АПК не менее 1 года на момент получения субсидии</a:t>
            </a:r>
            <a:endParaRPr lang="ru-RU" sz="1200" b="1" dirty="0"/>
          </a:p>
        </p:txBody>
      </p:sp>
      <p:sp>
        <p:nvSpPr>
          <p:cNvPr id="36" name="Стрелка вниз 35"/>
          <p:cNvSpPr/>
          <p:nvPr/>
        </p:nvSpPr>
        <p:spPr>
          <a:xfrm rot="18945130">
            <a:off x="3293464" y="4264894"/>
            <a:ext cx="357188" cy="431852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2700000">
            <a:off x="5672505" y="4277866"/>
            <a:ext cx="357188" cy="431852"/>
          </a:xfrm>
          <a:prstGeom prst="downArrow">
            <a:avLst>
              <a:gd name="adj1" fmla="val 28667"/>
              <a:gd name="adj2" fmla="val 6235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ая выноска 37"/>
          <p:cNvSpPr/>
          <p:nvPr/>
        </p:nvSpPr>
        <p:spPr>
          <a:xfrm rot="10800000" flipH="1" flipV="1">
            <a:off x="3500430" y="2928940"/>
            <a:ext cx="2500330" cy="785818"/>
          </a:xfrm>
          <a:prstGeom prst="wedgeRectCallout">
            <a:avLst>
              <a:gd name="adj1" fmla="val -95576"/>
              <a:gd name="adj2" fmla="val 5192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КСП Чувашии выборочной проверкой установлено, что 27 молодыми семьями не выполнены условия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3500430" y="1714494"/>
            <a:ext cx="2500330" cy="1071570"/>
          </a:xfrm>
          <a:prstGeom prst="wedgeRectCallout">
            <a:avLst>
              <a:gd name="adj1" fmla="val -115328"/>
              <a:gd name="adj2" fmla="val 4710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Выборочной проверкой КСП  выявлено неправомерное выдача  субсидии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86852" y="4869656"/>
            <a:ext cx="257148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a-minin.ru/WPress/wp-content/uploads/2016/03/doverie.jpg"/>
          <p:cNvPicPr>
            <a:picLocks noChangeAspect="1" noChangeArrowheads="1"/>
          </p:cNvPicPr>
          <p:nvPr/>
        </p:nvPicPr>
        <p:blipFill>
          <a:blip r:embed="rId2" cstate="print"/>
          <a:srcRect l="11808" t="5042" r="12619" b="9242"/>
          <a:stretch>
            <a:fillRect/>
          </a:stretch>
        </p:blipFill>
        <p:spPr bwMode="auto">
          <a:xfrm>
            <a:off x="6643702" y="3357568"/>
            <a:ext cx="1714512" cy="1366252"/>
          </a:xfrm>
          <a:prstGeom prst="rect">
            <a:avLst/>
          </a:prstGeom>
          <a:noFill/>
        </p:spPr>
      </p:pic>
      <p:pic>
        <p:nvPicPr>
          <p:cNvPr id="5122" name="Picture 2" descr="https://la-viva.ru/upload/prava-cheloveka.jpg"/>
          <p:cNvPicPr>
            <a:picLocks noChangeAspect="1" noChangeArrowheads="1"/>
          </p:cNvPicPr>
          <p:nvPr/>
        </p:nvPicPr>
        <p:blipFill>
          <a:blip r:embed="rId3" cstate="print"/>
          <a:srcRect l="26786" t="5964" r="23928"/>
          <a:stretch>
            <a:fillRect/>
          </a:stretch>
        </p:blipFill>
        <p:spPr bwMode="auto">
          <a:xfrm>
            <a:off x="642910" y="2357436"/>
            <a:ext cx="1428760" cy="146912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107139"/>
            <a:ext cx="8643998" cy="750099"/>
          </a:xfrm>
          <a:prstGeom prst="roundRect">
            <a:avLst/>
          </a:prstGeom>
          <a:solidFill>
            <a:srgbClr val="FFFF99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Обеспечения жильем (выплата субсидий) социальных групп населения по различным программам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1178709"/>
            <a:ext cx="2786082" cy="964413"/>
          </a:xfrm>
          <a:prstGeom prst="roundRect">
            <a:avLst/>
          </a:prstGeom>
          <a:solidFill>
            <a:srgbClr val="FFFF99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Отсутствие контроля за выполнением условий, прописанных в порядках и правилах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1178709"/>
            <a:ext cx="2714644" cy="964413"/>
          </a:xfrm>
          <a:prstGeom prst="roundRect">
            <a:avLst/>
          </a:prstGeom>
          <a:solidFill>
            <a:srgbClr val="FFFF99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Создание социальной напряженности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1178709"/>
            <a:ext cx="2786082" cy="964413"/>
          </a:xfrm>
          <a:prstGeom prst="roundRect">
            <a:avLst/>
          </a:prstGeom>
          <a:solidFill>
            <a:srgbClr val="FFFF99"/>
          </a:solidFill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Не правомерная постановка на учет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2857502"/>
            <a:ext cx="1214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нарушения прав других граждан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6116" y="2428874"/>
            <a:ext cx="27860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не достижения показателей программы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не создана налогооблагаемой базы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отсутствие специалистов на селе и т.д.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2428874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изымание у получателей субсидию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отсутствие доверия муниципалитетам</a:t>
            </a:r>
            <a:endParaRPr lang="ru-RU" sz="1400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1500166" y="2143122"/>
            <a:ext cx="357188" cy="321471"/>
          </a:xfrm>
          <a:prstGeom prst="downArrow">
            <a:avLst>
              <a:gd name="adj1" fmla="val 28667"/>
              <a:gd name="adj2" fmla="val 632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857238"/>
            <a:ext cx="357188" cy="321471"/>
          </a:xfrm>
          <a:prstGeom prst="downArrow">
            <a:avLst>
              <a:gd name="adj1" fmla="val 28667"/>
              <a:gd name="adj2" fmla="val 632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429124" y="2143122"/>
            <a:ext cx="357188" cy="321471"/>
          </a:xfrm>
          <a:prstGeom prst="downArrow">
            <a:avLst>
              <a:gd name="adj1" fmla="val 28667"/>
              <a:gd name="adj2" fmla="val 632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429520" y="2143122"/>
            <a:ext cx="357188" cy="321471"/>
          </a:xfrm>
          <a:prstGeom prst="downArrow">
            <a:avLst>
              <a:gd name="adj1" fmla="val 28667"/>
              <a:gd name="adj2" fmla="val 6324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4" name="Picture 4" descr="https://image.freepik.com/free-icon/no-translate-detected_318-47380.jpg"/>
          <p:cNvPicPr>
            <a:picLocks noChangeAspect="1" noChangeArrowheads="1"/>
          </p:cNvPicPr>
          <p:nvPr/>
        </p:nvPicPr>
        <p:blipFill>
          <a:blip r:embed="rId4" cstate="print"/>
          <a:srcRect t="11981" b="12539"/>
          <a:stretch>
            <a:fillRect/>
          </a:stretch>
        </p:blipFill>
        <p:spPr bwMode="auto">
          <a:xfrm>
            <a:off x="1571604" y="3929072"/>
            <a:ext cx="1514324" cy="85725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85720" y="3973949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400" dirty="0" smtClean="0"/>
              <a:t>возврат денег в бюджет, в том числе в ФБ</a:t>
            </a:r>
          </a:p>
          <a:p>
            <a:pPr>
              <a:buClr>
                <a:srgbClr val="FF0000"/>
              </a:buClr>
            </a:pPr>
            <a:endParaRPr lang="ru-RU" sz="1400" dirty="0" smtClean="0"/>
          </a:p>
        </p:txBody>
      </p:sp>
      <p:pic>
        <p:nvPicPr>
          <p:cNvPr id="5132" name="Picture 12" descr="https://im0-tub-ru.yandex.net/i?id=58b66a3448127ebefad098c5044bb560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3" y="3750459"/>
            <a:ext cx="2428892" cy="1278365"/>
          </a:xfrm>
          <a:prstGeom prst="rect">
            <a:avLst/>
          </a:prstGeom>
          <a:noFill/>
        </p:spPr>
      </p:pic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remodelersadvantage.com/wp-content/uploads/2013/04/Protecting-Prof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6"/>
            <a:ext cx="2285984" cy="150494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696503"/>
          <a:ext cx="9144000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523240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Аудит закупок</a:t>
            </a:r>
            <a:endParaRPr lang="ru-RU" sz="24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https://www.shareicon.net/download/2016/08/18/815854_document_512x51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2143122"/>
            <a:ext cx="1285883" cy="1164410"/>
          </a:xfrm>
          <a:prstGeom prst="rect">
            <a:avLst/>
          </a:prstGeom>
          <a:noFill/>
        </p:spPr>
      </p:pic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4767263"/>
            <a:ext cx="328586" cy="273844"/>
          </a:xfrm>
        </p:spPr>
        <p:txBody>
          <a:bodyPr/>
          <a:lstStyle/>
          <a:p>
            <a:fld id="{F1A84C4F-D262-4AB8-866A-5788B5C554D0}" type="slidenum">
              <a:rPr lang="ru-RU" b="1" smtClean="0">
                <a:solidFill>
                  <a:schemeClr val="tx1"/>
                </a:solidFill>
              </a:rPr>
              <a:pPr/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899</Words>
  <Application>Microsoft Office PowerPoint</Application>
  <PresentationFormat>Экран (16:9)</PresentationFormat>
  <Paragraphs>138</Paragraphs>
  <Slides>11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Sasha</dc:creator>
  <cp:lastModifiedBy>Родионова ИВ</cp:lastModifiedBy>
  <cp:revision>646</cp:revision>
  <cp:lastPrinted>2018-02-07T14:34:18Z</cp:lastPrinted>
  <dcterms:created xsi:type="dcterms:W3CDTF">2017-01-26T12:12:44Z</dcterms:created>
  <dcterms:modified xsi:type="dcterms:W3CDTF">2020-05-11T06:19:36Z</dcterms:modified>
</cp:coreProperties>
</file>