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sldIdLst>
    <p:sldId id="283" r:id="rId2"/>
    <p:sldId id="338" r:id="rId3"/>
    <p:sldId id="328" r:id="rId4"/>
    <p:sldId id="337" r:id="rId5"/>
    <p:sldId id="335" r:id="rId6"/>
    <p:sldId id="339" r:id="rId7"/>
    <p:sldId id="336" r:id="rId8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7E3"/>
    <a:srgbClr val="33CC33"/>
    <a:srgbClr val="6BD3B5"/>
    <a:srgbClr val="99FF66"/>
    <a:srgbClr val="FFFF66"/>
    <a:srgbClr val="FF6743"/>
    <a:srgbClr val="00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43" autoAdjust="0"/>
    <p:restoredTop sz="93548" autoAdjust="0"/>
  </p:normalViewPr>
  <p:slideViewPr>
    <p:cSldViewPr>
      <p:cViewPr varScale="1">
        <p:scale>
          <a:sx n="146" d="100"/>
          <a:sy n="146" d="100"/>
        </p:scale>
        <p:origin x="-117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D19720-E970-46F4-BA32-96EB83A6A3BB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AE461-1DD1-423B-9694-FDFF36B0C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7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31D74-7E2C-4FEF-92FB-0C9C9841703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Сделать ярче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0780E-93E3-4C71-AB3E-D6A5382C6B3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5229-E845-4D27-A798-4157300A3AA0}" type="datetime1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8627-A823-468A-914F-3AA274F7B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77442-B1D3-45D3-BF5F-CFC91F0E6F39}" type="datetime1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308F-F12E-4F44-8A80-867C1ED1C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92437-8AD8-45B3-A32F-C4C1DE142D9F}" type="datetime1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9ADB5-9006-46D4-AEB1-60D3E6563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4DB2-7121-4459-A7CE-C4655A9A7F2C}" type="datetime1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BD14-FDC3-49A7-BBD4-2D57F5798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8BF84-A403-44DE-A783-841575AEE41F}" type="datetime1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9072-5F98-4DB6-A489-7F00D85BA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3D2B-6A5E-4D55-907A-E1D554BA8A4C}" type="datetime1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343B-3E93-47B4-8521-7955627F0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1214-1C98-4914-8C93-ACE345D8036D}" type="datetime1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EFC6B-16EB-4E8A-937D-4BCC0702E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1160-2B77-4347-9B80-07BA9725A90E}" type="datetime1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1254-55E2-4E5D-BA83-ADEFE21F1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26611-3372-4588-873F-66913CB0ABAB}" type="datetime1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9B9A9-6172-4B22-91EC-DF0B6850C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8B8B-BAF0-4CCC-A9BA-50A6541C06EB}" type="datetime1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0FE1-CF0F-4559-943F-4713FCF25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863F9-4B32-46D5-8A5C-336BFBCFE7B9}" type="datetime1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CDF2-9570-4CCF-B43B-0DADFD7BC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E705F6-804D-4828-81C7-E01232EBBB0F}" type="datetime1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08CF09-FCEE-49AF-8D24-01B13F2E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42844" y="214296"/>
            <a:ext cx="9001156" cy="185738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Итоги устранения нарушений, выявленных по результатам контрольных мероприятий целевого и эффективного использования бюджетных средств, направленных на благоустройство дворовых и общественных территорий</a:t>
            </a:r>
            <a:endParaRPr lang="ru-RU" sz="2400" b="1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Заголовок 1"/>
          <p:cNvSpPr txBox="1">
            <a:spLocks/>
          </p:cNvSpPr>
          <p:nvPr/>
        </p:nvSpPr>
        <p:spPr bwMode="auto">
          <a:xfrm>
            <a:off x="214313" y="3000375"/>
            <a:ext cx="328612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Контрольно-счетной палаты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Чувашской Республики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С.И. Аристова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г.Чебоксары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802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Реализация двух направлений благоустройства территории</a:t>
            </a:r>
            <a:endParaRPr lang="ru-RU" sz="2400" b="1" dirty="0" smtClean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85720" y="3929072"/>
            <a:ext cx="1726482" cy="804058"/>
          </a:xfrm>
          <a:prstGeom prst="roundRect">
            <a:avLst/>
          </a:prstGeom>
          <a:ln>
            <a:noFill/>
          </a:ln>
          <a:effectLst>
            <a:glow rad="139700">
              <a:srgbClr val="99FF66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КСП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проверено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148,5 </a:t>
            </a:r>
            <a:r>
              <a:rPr lang="ru-RU" sz="1400" dirty="0"/>
              <a:t>млн. руб.</a:t>
            </a:r>
            <a:endParaRPr lang="ru-RU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714612" y="3929072"/>
            <a:ext cx="1296144" cy="8034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Выявлено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13,9 </a:t>
            </a:r>
            <a:r>
              <a:rPr lang="ru-RU" sz="1400" dirty="0"/>
              <a:t>млн.руб.</a:t>
            </a:r>
            <a:endParaRPr lang="ru-RU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714876" y="3929072"/>
            <a:ext cx="1584176" cy="803488"/>
          </a:xfrm>
          <a:prstGeom prst="roundRect">
            <a:avLst/>
          </a:prstGeom>
          <a:ln>
            <a:noFill/>
          </a:ln>
          <a:effectLst>
            <a:glow rad="139700">
              <a:srgbClr val="99FF66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Предотвращено и устранено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6,9 </a:t>
            </a:r>
            <a:r>
              <a:rPr lang="ru-RU" sz="1400" dirty="0"/>
              <a:t>млн.руб.</a:t>
            </a:r>
            <a:endParaRPr lang="ru-RU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0" name="Нашивка 49"/>
          <p:cNvSpPr/>
          <p:nvPr/>
        </p:nvSpPr>
        <p:spPr>
          <a:xfrm>
            <a:off x="2143108" y="4071948"/>
            <a:ext cx="428628" cy="561977"/>
          </a:xfrm>
          <a:prstGeom prst="chevron">
            <a:avLst/>
          </a:prstGeom>
          <a:ln>
            <a:noFill/>
          </a:ln>
          <a:effectLst>
            <a:glow rad="139700">
              <a:srgbClr val="99FF66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51" name="Нашивка 50"/>
          <p:cNvSpPr/>
          <p:nvPr/>
        </p:nvSpPr>
        <p:spPr>
          <a:xfrm>
            <a:off x="4143372" y="4071948"/>
            <a:ext cx="428628" cy="561977"/>
          </a:xfrm>
          <a:prstGeom prst="chevron">
            <a:avLst/>
          </a:prstGeom>
          <a:ln>
            <a:noFill/>
          </a:ln>
          <a:effectLst>
            <a:glow rad="139700">
              <a:srgbClr val="99FF66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00826" y="3929072"/>
            <a:ext cx="2428892" cy="8029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Проанализировано ЭАМ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106,2</a:t>
            </a:r>
            <a:r>
              <a:rPr lang="ru-RU" sz="1400" dirty="0"/>
              <a:t> млн.руб.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73572"/>
              </p:ext>
            </p:extLst>
          </p:nvPr>
        </p:nvGraphicFramePr>
        <p:xfrm>
          <a:off x="214282" y="642924"/>
          <a:ext cx="8715438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905146"/>
                <a:gridCol w="2905146"/>
              </a:tblGrid>
              <a:tr h="32400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kern="1200" dirty="0" smtClean="0">
                          <a:ln w="190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r>
                        <a:rPr lang="ru-RU" sz="1800" b="0" kern="1200" dirty="0" smtClean="0">
                          <a:ln w="190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b="1" dirty="0" smtClean="0">
                          <a:ln w="190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2018</a:t>
                      </a:r>
                      <a:r>
                        <a:rPr lang="ru-RU" b="0" dirty="0" smtClean="0">
                          <a:ln w="190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b="1" dirty="0" smtClean="0">
                          <a:ln w="190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2019</a:t>
                      </a:r>
                      <a:r>
                        <a:rPr lang="ru-RU" b="0" dirty="0" smtClean="0">
                          <a:ln w="190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год</a:t>
                      </a:r>
                    </a:p>
                  </a:txBody>
                  <a:tcP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364,2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млн.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388,5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млн.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672,0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млн. руб.</a:t>
                      </a:r>
                    </a:p>
                  </a:txBody>
                  <a:tcPr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Местные инициативы (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развитие общественной инфраструктуры)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b="0" dirty="0" smtClean="0">
                        <a:ln w="1905"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b="0" dirty="0" smtClean="0">
                        <a:ln w="1905"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b="1" dirty="0" smtClean="0">
                          <a:ln w="190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108 </a:t>
                      </a:r>
                      <a:r>
                        <a:rPr lang="ru-RU" b="0" dirty="0" smtClean="0">
                          <a:ln w="190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проектов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b="1" dirty="0" smtClean="0">
                          <a:ln w="190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265 </a:t>
                      </a:r>
                      <a:r>
                        <a:rPr lang="ru-RU" b="0" dirty="0" smtClean="0">
                          <a:ln w="190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проектов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b="1" dirty="0" smtClean="0">
                          <a:ln w="190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645 </a:t>
                      </a:r>
                      <a:r>
                        <a:rPr lang="ru-RU" b="0" dirty="0" smtClean="0">
                          <a:ln w="190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проектов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214282" y="2285998"/>
          <a:ext cx="8715438" cy="14973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05146"/>
                <a:gridCol w="2905146"/>
                <a:gridCol w="2905146"/>
              </a:tblGrid>
              <a:tr h="42862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n w="1905"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Формирование комфортной городской среды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ln w="1905">
                          <a:noFill/>
                        </a:ln>
                        <a:solidFill>
                          <a:schemeClr val="dk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ln w="1905">
                          <a:noFill/>
                        </a:ln>
                        <a:solidFill>
                          <a:schemeClr val="dk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n w="1905"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r>
                        <a:rPr lang="ru-RU" sz="1800" kern="1200" dirty="0" smtClean="0">
                          <a:ln w="1905"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0" kern="1200" dirty="0" smtClean="0">
                          <a:ln w="1905"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дворовых  территорий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n w="1905"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r>
                        <a:rPr lang="ru-RU" sz="1800" kern="1200" dirty="0" smtClean="0">
                          <a:ln w="1905"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0" kern="1200" dirty="0" smtClean="0">
                          <a:ln w="1905"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дворовых  территорий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n w="1905"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ru-RU" sz="1800" kern="1200" dirty="0" smtClean="0">
                          <a:ln w="1905"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0" kern="1200" dirty="0" smtClean="0">
                          <a:ln w="1905"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дворовых  территорий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14</a:t>
                      </a:r>
                      <a:r>
                        <a:rPr lang="ru-RU" dirty="0" smtClean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общественных территорий</a:t>
                      </a:r>
                      <a:endParaRPr lang="ru-RU" dirty="0" smtClean="0">
                        <a:ln w="1905">
                          <a:noFill/>
                        </a:ln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23</a:t>
                      </a:r>
                      <a:r>
                        <a:rPr lang="ru-RU" dirty="0" smtClean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общественных территорий</a:t>
                      </a:r>
                      <a:endParaRPr lang="ru-RU" dirty="0" smtClean="0">
                        <a:ln w="1905">
                          <a:noFill/>
                        </a:ln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31</a:t>
                      </a:r>
                      <a:r>
                        <a:rPr lang="ru-RU" dirty="0" smtClean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общественная территория</a:t>
                      </a:r>
                      <a:endParaRPr lang="ru-RU" dirty="0" smtClean="0">
                        <a:ln w="1905">
                          <a:noFill/>
                        </a:ln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8365296" y="4740322"/>
            <a:ext cx="3286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FE0E851-7F4B-41FD-AD54-5EB2BE70C5A4}" type="slidenum">
              <a:rPr lang="ru-RU" sz="1200" b="1">
                <a:latin typeface="Calibri" pitchFamily="34" charset="0"/>
              </a:rPr>
              <a:pPr algn="r"/>
              <a:t>2</a:t>
            </a:fld>
            <a:endParaRPr lang="ru-RU" sz="1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C:\Users\Петров АГ\Desktop\bc61c35998920c79a57e03ad91265e8b_X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750199" y="2536031"/>
            <a:ext cx="3714776" cy="92869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Результаты контрольных мероприятий</a:t>
            </a: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45500" y="5253038"/>
            <a:ext cx="257175" cy="273050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D37B1-FBBF-452B-939B-4D8BDCA21EC0}" type="slidenum">
              <a:rPr lang="ru-RU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b="1" smtClean="0"/>
          </a:p>
        </p:txBody>
      </p:sp>
      <p:sp>
        <p:nvSpPr>
          <p:cNvPr id="12" name="Параллелограмм 11"/>
          <p:cNvSpPr/>
          <p:nvPr/>
        </p:nvSpPr>
        <p:spPr>
          <a:xfrm>
            <a:off x="-142908" y="627063"/>
            <a:ext cx="3778283" cy="428625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Организационные недостатки</a:t>
            </a:r>
            <a:endParaRPr lang="ru-RU" sz="16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" y="1143000"/>
            <a:ext cx="3500400" cy="790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Не обеспечено проведение полной инвентаризации дворовых и общественных территорий, подлежащих благоустройству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" y="2571750"/>
            <a:ext cx="3500400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Не </a:t>
            </a:r>
            <a:r>
              <a:rPr lang="ru-RU" sz="1200" dirty="0" smtClean="0"/>
              <a:t>осуществлены </a:t>
            </a:r>
            <a:r>
              <a:rPr lang="ru-RU" sz="1200" dirty="0"/>
              <a:t>своевременная разработка и утверждение дизайн-проектов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" y="3143254"/>
            <a:ext cx="3500400" cy="8572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Не соблюдаются рекомендуемые сроки проведения работ по озеленению территории, а также не обеспечивается синхронизация поэтапного выполнения работ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4071948"/>
            <a:ext cx="3500400" cy="714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Проведение конкурсных процедур осуществляется без учета результатов государственной экспертизы сметной документации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71938" y="1571618"/>
            <a:ext cx="4572000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Расходование средств на оплату фактически не подтвержденного объема выполненных работ по благоустройству территорий (отсутствие исполнительной документации)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67175" y="2214560"/>
            <a:ext cx="4573588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Неприменение мер ответственности за несоблюдение сроков исполнения работ по </a:t>
            </a:r>
            <a:r>
              <a:rPr lang="ru-RU" sz="1200" dirty="0" smtClean="0"/>
              <a:t>контрактам, установление различных гарантийных сроков 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67175" y="3429006"/>
            <a:ext cx="4573588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Создание объектов благоустройства, которые длительное время не могли быть использованы по прямому назначению, а также уничтожение ранее выполненных работ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067175" y="1142990"/>
            <a:ext cx="4573588" cy="3571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Завышение Н(М)ЦК по объектам благоустройства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067175" y="4071948"/>
            <a:ext cx="457358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Несоблюдение условий предоставления (использования) межбюджетных субсидий, в том числе в части обеспечения уровня </a:t>
            </a:r>
            <a:r>
              <a:rPr lang="ru-RU" sz="1200" dirty="0" err="1"/>
              <a:t>софинансирования</a:t>
            </a:r>
            <a:r>
              <a:rPr lang="ru-RU" sz="1200" dirty="0"/>
              <a:t> со стороны населения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67175" y="2857502"/>
            <a:ext cx="4573588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Нарушения в части оформления в муниципальную собственность вновь созданных объектов благоустройства</a:t>
            </a:r>
          </a:p>
        </p:txBody>
      </p:sp>
      <p:sp>
        <p:nvSpPr>
          <p:cNvPr id="30" name="Параллелограмм 29"/>
          <p:cNvSpPr/>
          <p:nvPr/>
        </p:nvSpPr>
        <p:spPr>
          <a:xfrm>
            <a:off x="4071934" y="627063"/>
            <a:ext cx="5214974" cy="428625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Системные недостатки</a:t>
            </a:r>
            <a:endParaRPr lang="ru-RU" sz="16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43938" y="1571618"/>
            <a:ext cx="500062" cy="571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3,9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643938" y="2214560"/>
            <a:ext cx="500062" cy="57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0,3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643938" y="3429006"/>
            <a:ext cx="500062" cy="57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1,7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643938" y="1142990"/>
            <a:ext cx="500062" cy="357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4,7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643938" y="2857502"/>
            <a:ext cx="500062" cy="500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3,3</a:t>
            </a:r>
          </a:p>
        </p:txBody>
      </p:sp>
      <p:sp>
        <p:nvSpPr>
          <p:cNvPr id="36" name="Прямоугольник с одним вырезанным углом 35"/>
          <p:cNvSpPr/>
          <p:nvPr/>
        </p:nvSpPr>
        <p:spPr>
          <a:xfrm rot="16200000">
            <a:off x="8741073" y="592931"/>
            <a:ext cx="285750" cy="642937"/>
          </a:xfrm>
          <a:prstGeom prst="snip1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млн.руб.</a:t>
            </a:r>
          </a:p>
        </p:txBody>
      </p:sp>
      <p:sp>
        <p:nvSpPr>
          <p:cNvPr id="4119" name="Номер слайда 2"/>
          <p:cNvSpPr txBox="1">
            <a:spLocks/>
          </p:cNvSpPr>
          <p:nvPr/>
        </p:nvSpPr>
        <p:spPr bwMode="auto">
          <a:xfrm>
            <a:off x="8365296" y="4740322"/>
            <a:ext cx="3286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FE0E851-7F4B-41FD-AD54-5EB2BE70C5A4}" type="slidenum">
              <a:rPr lang="ru-RU" sz="1200" b="1">
                <a:latin typeface="Calibri" pitchFamily="34" charset="0"/>
              </a:rPr>
              <a:pPr algn="r"/>
              <a:t>3</a:t>
            </a:fld>
            <a:endParaRPr lang="ru-RU" sz="1200" b="1" dirty="0"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" y="2000250"/>
            <a:ext cx="3500400" cy="500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Не разработан порядок использования средств экономии, полученной по результатам конкурентных процедур 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4380-1291-4D03-AFF1-EF4F81DDF64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" y="2165350"/>
            <a:ext cx="4953000" cy="35718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Уничтожение ранее выполненных работ г. </a:t>
            </a:r>
            <a:r>
              <a:rPr lang="ru-RU" sz="1200" b="1" dirty="0" err="1"/>
              <a:t>Козловка</a:t>
            </a:r>
            <a:endParaRPr lang="ru-RU" sz="1200" dirty="0"/>
          </a:p>
        </p:txBody>
      </p:sp>
      <p:pic>
        <p:nvPicPr>
          <p:cNvPr id="8199" name="Picture 11" descr="O:\Сорокина Е.С\Тарабаи\фото\ZvCWfa6xoCg.jpg"/>
          <p:cNvPicPr>
            <a:picLocks noChangeAspect="1" noChangeArrowheads="1"/>
          </p:cNvPicPr>
          <p:nvPr/>
        </p:nvPicPr>
        <p:blipFill>
          <a:blip r:embed="rId2" cstate="print"/>
          <a:srcRect l="3258" r="40945" b="37007"/>
          <a:stretch>
            <a:fillRect/>
          </a:stretch>
        </p:blipFill>
        <p:spPr bwMode="auto">
          <a:xfrm>
            <a:off x="4859338" y="2571087"/>
            <a:ext cx="2179543" cy="209140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00" name="Picture 12" descr="O:\Сорокина Е.С\Тарабаи\фото\jpZCCvXd7yM.jpg"/>
          <p:cNvPicPr>
            <a:picLocks noChangeAspect="1" noChangeArrowheads="1"/>
          </p:cNvPicPr>
          <p:nvPr/>
        </p:nvPicPr>
        <p:blipFill>
          <a:blip r:embed="rId3" cstate="print"/>
          <a:srcRect l="25169" r="36240" b="35123"/>
          <a:stretch>
            <a:fillRect/>
          </a:stretch>
        </p:blipFill>
        <p:spPr bwMode="auto">
          <a:xfrm>
            <a:off x="6929454" y="2568046"/>
            <a:ext cx="1693846" cy="213571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2844" y="4643452"/>
            <a:ext cx="4429156" cy="42862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Отсутствие газона на футбольном поле </a:t>
            </a:r>
            <a:r>
              <a:rPr lang="ru-RU" sz="1200" b="1" dirty="0">
                <a:solidFill>
                  <a:schemeClr val="tx1"/>
                </a:solidFill>
              </a:rPr>
              <a:t>и </a:t>
            </a:r>
            <a:r>
              <a:rPr lang="ru-RU" sz="1200" b="1" dirty="0" smtClean="0">
                <a:solidFill>
                  <a:schemeClr val="tx1"/>
                </a:solidFill>
              </a:rPr>
              <a:t>3-метровых деревьев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/>
              <a:t>г. </a:t>
            </a:r>
            <a:r>
              <a:rPr lang="ru-RU" sz="1200" b="1" dirty="0" err="1"/>
              <a:t>Мариинский</a:t>
            </a:r>
            <a:r>
              <a:rPr lang="ru-RU" sz="1200" b="1" dirty="0"/>
              <a:t> Посад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45050" y="4621213"/>
            <a:ext cx="3790950" cy="4286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Несоответствие </a:t>
            </a:r>
            <a:r>
              <a:rPr lang="ru-RU" sz="1200" b="1" dirty="0" err="1"/>
              <a:t>техзаданию</a:t>
            </a:r>
            <a:r>
              <a:rPr lang="ru-RU" sz="1200" b="1" dirty="0"/>
              <a:t> (установка более дешевых аналогов) д. </a:t>
            </a:r>
            <a:r>
              <a:rPr lang="ru-RU" sz="1200" b="1" dirty="0" err="1"/>
              <a:t>Тарабаи</a:t>
            </a:r>
            <a:r>
              <a:rPr lang="ru-RU" sz="1200" b="1" dirty="0"/>
              <a:t> </a:t>
            </a:r>
            <a:r>
              <a:rPr lang="ru-RU" sz="1200" b="1" dirty="0" err="1"/>
              <a:t>Красночетайского</a:t>
            </a:r>
            <a:r>
              <a:rPr lang="ru-RU" sz="1200" b="1" dirty="0"/>
              <a:t> р-на</a:t>
            </a:r>
            <a:endParaRPr lang="ru-RU" sz="1200" dirty="0"/>
          </a:p>
        </p:txBody>
      </p:sp>
      <p:sp>
        <p:nvSpPr>
          <p:cNvPr id="16" name="Овал 15"/>
          <p:cNvSpPr/>
          <p:nvPr/>
        </p:nvSpPr>
        <p:spPr>
          <a:xfrm>
            <a:off x="6786563" y="1071563"/>
            <a:ext cx="1071562" cy="1143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2203450"/>
            <a:ext cx="3898896" cy="31750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Благоустройство городского парка г. Шумерля</a:t>
            </a:r>
            <a:endParaRPr lang="ru-RU" sz="12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6999292" y="428625"/>
            <a:ext cx="2032000" cy="1785938"/>
            <a:chOff x="6572250" y="428625"/>
            <a:chExt cx="2032000" cy="1785938"/>
          </a:xfrm>
        </p:grpSpPr>
        <p:pic>
          <p:nvPicPr>
            <p:cNvPr id="8206" name="Рисунок 17" descr="O:\Родионова И.В\2019 год\Проверки\формирование городской среды\г. Шумерля\фото\DSC0182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2250" y="428625"/>
              <a:ext cx="2032000" cy="1785938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</p:pic>
        <p:sp>
          <p:nvSpPr>
            <p:cNvPr id="2" name="Овал 1"/>
            <p:cNvSpPr/>
            <p:nvPr/>
          </p:nvSpPr>
          <p:spPr>
            <a:xfrm>
              <a:off x="6673850" y="842963"/>
              <a:ext cx="1643063" cy="136525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8208" name="Рисунок 18" descr="O:\Родионова И.В\2019 год\Проверки\формирование городской среды\Марпосадский район\фото\DSC01630.JPG"/>
          <p:cNvPicPr>
            <a:picLocks noChangeAspect="1" noChangeArrowheads="1"/>
          </p:cNvPicPr>
          <p:nvPr/>
        </p:nvPicPr>
        <p:blipFill>
          <a:blip r:embed="rId5" cstate="print"/>
          <a:srcRect r="-2592" b="13917"/>
          <a:stretch>
            <a:fillRect/>
          </a:stretch>
        </p:blipFill>
        <p:spPr bwMode="auto">
          <a:xfrm>
            <a:off x="147607" y="2595562"/>
            <a:ext cx="2929193" cy="204789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28" name="Группа 27"/>
          <p:cNvGrpSpPr/>
          <p:nvPr/>
        </p:nvGrpSpPr>
        <p:grpSpPr>
          <a:xfrm>
            <a:off x="5143499" y="428610"/>
            <a:ext cx="1894536" cy="1785950"/>
            <a:chOff x="5232282" y="611665"/>
            <a:chExt cx="1184534" cy="1116641"/>
          </a:xfrm>
        </p:grpSpPr>
        <p:pic>
          <p:nvPicPr>
            <p:cNvPr id="8205" name="Picture 15" descr="O:\Родионова И.В\2019 год\Проверки\формирование городской среды\г. Шумерля\фото\DSC01809.JPG"/>
            <p:cNvPicPr>
              <a:picLocks noChangeAspect="1" noChangeArrowheads="1"/>
            </p:cNvPicPr>
            <p:nvPr/>
          </p:nvPicPr>
          <p:blipFill>
            <a:blip r:embed="rId6" cstate="print"/>
            <a:srcRect l="27795" t="7307" r="7221" b="26933"/>
            <a:stretch>
              <a:fillRect/>
            </a:stretch>
          </p:blipFill>
          <p:spPr bwMode="auto">
            <a:xfrm>
              <a:off x="5232282" y="611665"/>
              <a:ext cx="1184534" cy="1116641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</p:pic>
        <p:sp>
          <p:nvSpPr>
            <p:cNvPr id="5" name="Овал 4"/>
            <p:cNvSpPr/>
            <p:nvPr/>
          </p:nvSpPr>
          <p:spPr>
            <a:xfrm>
              <a:off x="5232284" y="1102987"/>
              <a:ext cx="1013479" cy="244475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11" name="TextBox 6"/>
          <p:cNvSpPr txBox="1">
            <a:spLocks noChangeArrowheads="1"/>
          </p:cNvSpPr>
          <p:nvPr/>
        </p:nvSpPr>
        <p:spPr bwMode="auto">
          <a:xfrm>
            <a:off x="1455738" y="1646238"/>
            <a:ext cx="9620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07.05.2019</a:t>
            </a:r>
          </a:p>
        </p:txBody>
      </p:sp>
      <p:sp>
        <p:nvSpPr>
          <p:cNvPr id="8212" name="TextBox 8"/>
          <p:cNvSpPr txBox="1">
            <a:spLocks noChangeArrowheads="1"/>
          </p:cNvSpPr>
          <p:nvPr/>
        </p:nvSpPr>
        <p:spPr bwMode="auto">
          <a:xfrm>
            <a:off x="3400425" y="1631950"/>
            <a:ext cx="1041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17.06.2019</a:t>
            </a:r>
          </a:p>
        </p:txBody>
      </p:sp>
      <p:pic>
        <p:nvPicPr>
          <p:cNvPr id="21" name="Рисунок 4" descr="F:\фото для слайда\Козловский район\DSC01517.JPG"/>
          <p:cNvPicPr>
            <a:picLocks noChangeAspect="1" noChangeArrowheads="1"/>
          </p:cNvPicPr>
          <p:nvPr/>
        </p:nvPicPr>
        <p:blipFill>
          <a:blip r:embed="rId7" cstate="print"/>
          <a:srcRect t="17500"/>
          <a:stretch>
            <a:fillRect/>
          </a:stretch>
        </p:blipFill>
        <p:spPr bwMode="auto">
          <a:xfrm>
            <a:off x="111093" y="415910"/>
            <a:ext cx="2888431" cy="1786541"/>
          </a:xfrm>
          <a:prstGeom prst="rect">
            <a:avLst/>
          </a:prstGeom>
          <a:noFill/>
          <a:ln w="1905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27" name="Рисунок 5" descr="F:\фото для слайда\Козловский район\IMG_20190617_093657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t="47276"/>
          <a:stretch>
            <a:fillRect/>
          </a:stretch>
        </p:blipFill>
        <p:spPr bwMode="auto">
          <a:xfrm>
            <a:off x="2509414" y="389133"/>
            <a:ext cx="2530902" cy="1824235"/>
          </a:xfrm>
          <a:prstGeom prst="rect">
            <a:avLst/>
          </a:prstGeom>
          <a:noFill/>
          <a:ln w="19050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28625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Состояние отдельных объектов после проведения работ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71630" y="1817682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07.05.19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6248" y="1785932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17.06.19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Петров АГ\Desktop\Безимени-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63563" y="2589204"/>
            <a:ext cx="1589066" cy="2051816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6" name="Номер слайда 2"/>
          <p:cNvSpPr txBox="1">
            <a:spLocks/>
          </p:cNvSpPr>
          <p:nvPr/>
        </p:nvSpPr>
        <p:spPr bwMode="auto">
          <a:xfrm>
            <a:off x="8706490" y="4883624"/>
            <a:ext cx="3286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FE0E851-7F4B-41FD-AD54-5EB2BE70C5A4}" type="slidenum">
              <a:rPr lang="ru-RU" sz="1200" b="1">
                <a:latin typeface="Calibri" pitchFamily="34" charset="0"/>
              </a:rPr>
              <a:pPr algn="r"/>
              <a:t>4</a:t>
            </a:fld>
            <a:endParaRPr lang="ru-RU" sz="1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DF21F-6BE1-4E8F-9055-385925A1F5CE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Принятые ГРБС меры по устранению выявленных нарушений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0" y="642924"/>
          <a:ext cx="4572000" cy="3656474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Минстрой Чувашии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«Формирование современной городской среды»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21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Подготовлены и проходят процедуру согласования изменения в Порядок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предоставления межбюджетных субсидий на благоустройство дворовых и общественных территорий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C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Доработаны Соглашения с муниципальными образованиями в части включения условий по установлению 3-летнего гарантийного срока на результаты выполненных работ по благоустройству территорий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Установлены сроки заключения Соглашений, проведения конкурсных процедур, заключения контрактов и завершения работ по благоустройству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30619"/>
              </p:ext>
            </p:extLst>
          </p:nvPr>
        </p:nvGraphicFramePr>
        <p:xfrm>
          <a:off x="0" y="642924"/>
          <a:ext cx="4500562" cy="3657656"/>
        </p:xfrm>
        <a:graphic>
          <a:graphicData uri="http://schemas.openxmlformats.org/drawingml/2006/table">
            <a:tbl>
              <a:tblPr/>
              <a:tblGrid>
                <a:gridCol w="4500562"/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Минсельхоз Чувашии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«Реализация проектов местных инициатив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2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 порядок представления администрациями муниципальных районов заявок в случае проведения в течение одного финансового года нескольких конкурсных отборов, а также предельного количества проектов, представляемых от одного муниципального района в течении финансового года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C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 документ, подтверждающий фактическое поступление в доход местного бюджета средств, в виде безвозмездных поступлений от физических и юридических 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Определен срок, в течение которого вновь созданные в рамках реализации проектов, основанных на местных инициативах, объекты капитального строительства оформляются в собственность муниципального образования</a:t>
                      </a:r>
                    </a:p>
                    <a:p>
                      <a:pPr algn="just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C"/>
                    </a:solidFill>
                  </a:tcPr>
                </a:tc>
              </a:tr>
            </a:tbl>
          </a:graphicData>
        </a:graphic>
      </p:graphicFrame>
      <p:sp>
        <p:nvSpPr>
          <p:cNvPr id="10" name="Лента лицом вниз 9"/>
          <p:cNvSpPr/>
          <p:nvPr/>
        </p:nvSpPr>
        <p:spPr>
          <a:xfrm>
            <a:off x="71406" y="4357700"/>
            <a:ext cx="8929750" cy="714380"/>
          </a:xfrm>
          <a:prstGeom prst="ribbon">
            <a:avLst>
              <a:gd name="adj1" fmla="val 16667"/>
              <a:gd name="adj2" fmla="val 7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dk1"/>
                </a:solidFill>
              </a:rPr>
              <a:t>Различные подходы к использованию экономии, полученной по результатам конкурентных процедур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8713314" y="4904095"/>
            <a:ext cx="3286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FE0E851-7F4B-41FD-AD54-5EB2BE70C5A4}" type="slidenum">
              <a:rPr lang="ru-RU" sz="1200" b="1">
                <a:latin typeface="Calibri" pitchFamily="34" charset="0"/>
              </a:rPr>
              <a:pPr algn="r"/>
              <a:t>5</a:t>
            </a:fld>
            <a:endParaRPr lang="ru-RU" sz="1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8625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Меры, принятые муниципалитетами по результатам проверок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65069"/>
              </p:ext>
            </p:extLst>
          </p:nvPr>
        </p:nvGraphicFramePr>
        <p:xfrm>
          <a:off x="4714875" y="500063"/>
          <a:ext cx="4429125" cy="3786200"/>
        </p:xfrm>
        <a:graphic>
          <a:graphicData uri="http://schemas.openxmlformats.org/drawingml/2006/table">
            <a:tbl>
              <a:tblPr/>
              <a:tblGrid>
                <a:gridCol w="4429125"/>
              </a:tblGrid>
              <a:tr h="49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 устраненные нарушения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21"/>
                    </a:solidFill>
                  </a:tcPr>
                </a:tc>
              </a:tr>
              <a:tr h="1645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 приняты меры, направленные на возмещение ущерба бюджетам различных уровней по фактам оплаты работ, не подтвержденных исполнительной документацией (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сумму 1,6 млн. руб.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 также оплаты выполненных работ по завышенной стоимости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сумму 0,7 млн. руб.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C"/>
                    </a:solidFill>
                  </a:tcPr>
                </a:tc>
              </a:tr>
              <a:tr h="16454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 устранены нарушения в части формирования Н(М)ЦК, 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допущение завышения сметной стоимости строительства 90 контейнерных площадок (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сумму 2,5 млн. руб.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завышения Н(М)ЦК на благоустройство общественных территорий (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сумму 2,0 млн. руб.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7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109184"/>
              </p:ext>
            </p:extLst>
          </p:nvPr>
        </p:nvGraphicFramePr>
        <p:xfrm>
          <a:off x="0" y="500063"/>
          <a:ext cx="4643438" cy="3781575"/>
        </p:xfrm>
        <a:graphic>
          <a:graphicData uri="http://schemas.openxmlformats.org/drawingml/2006/table">
            <a:tbl>
              <a:tblPr/>
              <a:tblGrid>
                <a:gridCol w="4643438"/>
              </a:tblGrid>
              <a:tr h="468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Устраненные нарушения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2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Проведена инвентаризация дворовых и общественных территорий, оформлены паспорта благоустройства территорий, осуществляется актуализация информации, размещенной на сайте ГИС ЖКХ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Нарушения по фактам оплаты фактически не выполненных работ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устранены на общую сумму 1,6 млн. руб.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Вновь созданные объекты благоустройства приняты к учету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сумму 3,3 млн. руб.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Объекты, которые длительное время не использовались по прямому назначению </a:t>
                      </a:r>
                    </a:p>
                    <a:p>
                      <a:pPr algn="ctr"/>
                      <a:r>
                        <a:rPr lang="ru-RU" sz="1100" b="1" dirty="0" smtClean="0">
                          <a:effectLst/>
                        </a:rPr>
                        <a:t>(устранено на сумму 1,4 млн.</a:t>
                      </a:r>
                      <a:r>
                        <a:rPr lang="ru-RU" sz="1100" b="1" baseline="0" dirty="0" smtClean="0">
                          <a:effectLst/>
                        </a:rPr>
                        <a:t> руб.</a:t>
                      </a:r>
                      <a:r>
                        <a:rPr lang="ru-RU" sz="1100" baseline="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Обеспечено взыскание неустойки (пени и штрафы) за ненадлежащее выполнение Подрядчиками условий муниципальных контрактов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сумму 0,3 млн.руб.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Восстановлены ранее уничтоженные работы</a:t>
                      </a:r>
                    </a:p>
                    <a:p>
                      <a:pPr algn="ctr"/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общую сумму 0,3 млн. руб.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7E3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365296" y="4740322"/>
            <a:ext cx="3286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FE0E851-7F4B-41FD-AD54-5EB2BE70C5A4}" type="slidenum">
              <a:rPr lang="ru-RU" sz="1200" b="1">
                <a:latin typeface="Calibri" pitchFamily="34" charset="0"/>
              </a:rPr>
              <a:pPr algn="r"/>
              <a:t>6</a:t>
            </a:fld>
            <a:endParaRPr lang="ru-RU" sz="1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7410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6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Предложения </a:t>
            </a:r>
            <a:endParaRPr lang="ru-RU" sz="20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в </a:t>
            </a:r>
            <a:r>
              <a:rPr lang="ru-RU" sz="2000" b="1" dirty="0"/>
              <a:t>целях </a:t>
            </a:r>
            <a:r>
              <a:rPr lang="ru-RU" sz="2000" b="1" dirty="0" smtClean="0"/>
              <a:t>повышения эффективности использования бюджетных средств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313" y="681038"/>
            <a:ext cx="8715375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>
              <a:buFont typeface="Wingdings" pitchFamily="2" charset="2"/>
              <a:buChar char="Ø"/>
              <a:defRPr/>
            </a:pPr>
            <a:r>
              <a:rPr lang="ru-RU" sz="1400" dirty="0"/>
              <a:t>Главным распорядителям бюджетных средств в Соглашениях и Правилах предоставления межбюджетных субсидий в рамках трех направлений по благоустройству территорий </a:t>
            </a:r>
            <a:r>
              <a:rPr lang="ru-RU" sz="1400" u="sng" dirty="0"/>
              <a:t>уточнить порядок использования </a:t>
            </a:r>
            <a:r>
              <a:rPr lang="ru-RU" sz="1400" u="sng" dirty="0" smtClean="0"/>
              <a:t>экономии, </a:t>
            </a:r>
            <a:r>
              <a:rPr lang="ru-RU" sz="1400" u="sng" dirty="0"/>
              <a:t>полученной по результатам проведенных закупочных процедур</a:t>
            </a:r>
            <a:r>
              <a:rPr lang="en-US" sz="1400" dirty="0"/>
              <a:t>;</a:t>
            </a:r>
            <a:endParaRPr lang="ru-RU" sz="1400" dirty="0"/>
          </a:p>
          <a:p>
            <a:pPr algn="just">
              <a:buFont typeface="Wingdings" pitchFamily="2" charset="2"/>
              <a:buChar char="Ø"/>
              <a:defRPr/>
            </a:pPr>
            <a:endParaRPr lang="ru-RU" sz="1400" dirty="0"/>
          </a:p>
          <a:p>
            <a:pPr algn="just">
              <a:defRPr/>
            </a:pPr>
            <a:r>
              <a:rPr lang="ru-RU" sz="1400" dirty="0"/>
              <a:t>	</a:t>
            </a:r>
            <a:r>
              <a:rPr lang="ru-RU" b="1" dirty="0"/>
              <a:t>Муниципальным заказчикам (органам местного самоуправления):</a:t>
            </a:r>
          </a:p>
          <a:p>
            <a:pPr indent="361950" algn="just">
              <a:buFont typeface="Wingdings" pitchFamily="2" charset="2"/>
              <a:buChar char="Ø"/>
              <a:defRPr/>
            </a:pPr>
            <a:r>
              <a:rPr lang="ru-RU" sz="1400" dirty="0" err="1"/>
              <a:t>Проинвентаризировать</a:t>
            </a:r>
            <a:r>
              <a:rPr lang="ru-RU" sz="1400" dirty="0"/>
              <a:t> объекты благоустройства (выполненные в 2019 </a:t>
            </a:r>
            <a:r>
              <a:rPr lang="ru-RU" sz="1400" dirty="0" smtClean="0"/>
              <a:t>году)  </a:t>
            </a:r>
            <a:r>
              <a:rPr lang="ru-RU" sz="1400" dirty="0"/>
              <a:t>в целях устранения дефектов в рамках гарантийных обязательств в срок до 1 мая 2020</a:t>
            </a:r>
            <a:r>
              <a:rPr lang="en-US" sz="1400" dirty="0"/>
              <a:t>;</a:t>
            </a:r>
            <a:endParaRPr lang="ru-RU" sz="1400" dirty="0"/>
          </a:p>
          <a:p>
            <a:pPr indent="361950" algn="just">
              <a:buFont typeface="Wingdings" pitchFamily="2" charset="2"/>
              <a:buChar char="Ø"/>
              <a:defRPr/>
            </a:pPr>
            <a:endParaRPr lang="ru-RU" sz="1400" dirty="0"/>
          </a:p>
          <a:p>
            <a:pPr indent="361950" algn="just">
              <a:buFont typeface="Wingdings" pitchFamily="2" charset="2"/>
              <a:buChar char="Ø"/>
              <a:defRPr/>
            </a:pPr>
            <a:r>
              <a:rPr lang="ru-RU" sz="1400" dirty="0"/>
              <a:t>Провести </a:t>
            </a:r>
            <a:r>
              <a:rPr lang="ru-RU" sz="1400" dirty="0" smtClean="0"/>
              <a:t>обследование планируемых объектов(территорий</a:t>
            </a:r>
            <a:r>
              <a:rPr lang="ru-RU" sz="1400" dirty="0"/>
              <a:t>) благоустройства </a:t>
            </a:r>
            <a:r>
              <a:rPr lang="ru-RU" sz="1400" dirty="0" smtClean="0"/>
              <a:t>и качественно сформировать дефектные ведомости и соответственно технические задания, проектно-сметную документацию</a:t>
            </a:r>
            <a:r>
              <a:rPr lang="ru-RU" sz="1400" dirty="0"/>
              <a:t>;</a:t>
            </a:r>
            <a:r>
              <a:rPr lang="ru-RU" sz="1400" dirty="0" smtClean="0"/>
              <a:t>  </a:t>
            </a:r>
            <a:r>
              <a:rPr lang="ru-RU" sz="1400" smtClean="0"/>
              <a:t>анализировать цены(</a:t>
            </a:r>
            <a:r>
              <a:rPr lang="ru-RU" sz="1400" dirty="0" err="1" smtClean="0"/>
              <a:t>прайсы</a:t>
            </a:r>
            <a:r>
              <a:rPr lang="ru-RU" sz="1400" dirty="0" smtClean="0"/>
              <a:t>) на оборудование </a:t>
            </a:r>
            <a:r>
              <a:rPr lang="ru-RU" sz="1400" dirty="0"/>
              <a:t>(детские и спортивные площадки, малые архитектурные формы</a:t>
            </a:r>
            <a:r>
              <a:rPr lang="ru-RU" sz="1400" dirty="0" smtClean="0"/>
              <a:t>) при формировании Н(М)ЦК</a:t>
            </a:r>
            <a:r>
              <a:rPr lang="en-US" sz="1400" dirty="0" smtClean="0"/>
              <a:t>;</a:t>
            </a:r>
            <a:endParaRPr lang="ru-RU" sz="1400" dirty="0"/>
          </a:p>
          <a:p>
            <a:pPr algn="just">
              <a:defRPr/>
            </a:pPr>
            <a:endParaRPr lang="ru-RU" sz="1400" dirty="0"/>
          </a:p>
          <a:p>
            <a:pPr indent="361950" algn="just">
              <a:buFont typeface="Wingdings" pitchFamily="2" charset="2"/>
              <a:buChar char="Ø"/>
              <a:defRPr/>
            </a:pPr>
            <a:r>
              <a:rPr lang="ru-RU" sz="1400" dirty="0"/>
              <a:t>Соблюдать нормативные сроки выполнения работ по благоустройству территорий, в том числе по выполнению работ по озеленению</a:t>
            </a:r>
            <a:r>
              <a:rPr lang="en-US" sz="1400" dirty="0"/>
              <a:t>;</a:t>
            </a:r>
            <a:endParaRPr lang="ru-RU" sz="1400" dirty="0"/>
          </a:p>
          <a:p>
            <a:pPr indent="361950" algn="just">
              <a:buFont typeface="Wingdings" pitchFamily="2" charset="2"/>
              <a:buChar char="Ø"/>
              <a:defRPr/>
            </a:pPr>
            <a:endParaRPr lang="ru-RU" sz="1400" dirty="0"/>
          </a:p>
          <a:p>
            <a:pPr indent="361950" algn="just">
              <a:buFont typeface="Wingdings" pitchFamily="2" charset="2"/>
              <a:buChar char="Ø"/>
              <a:defRPr/>
            </a:pPr>
            <a:r>
              <a:rPr lang="ru-RU" sz="1400" dirty="0"/>
              <a:t>При выполнении работ по благоустройству территорий обеспечить наличие исполнительской документации (фото, видео-съемку, территориальные схемы, </a:t>
            </a:r>
            <a:r>
              <a:rPr lang="ru-RU" sz="1400" dirty="0" smtClean="0"/>
              <a:t>журнал учета выполненных работ КС-6, сертификаты</a:t>
            </a:r>
            <a:r>
              <a:rPr lang="ru-RU" sz="1400" dirty="0"/>
              <a:t>, паспорта и т.д.), подтверждающей объемы выполняемых работ на объектах.</a:t>
            </a:r>
          </a:p>
          <a:p>
            <a:pPr>
              <a:defRPr/>
            </a:pPr>
            <a:endParaRPr lang="ru-RU" sz="1400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365296" y="4740322"/>
            <a:ext cx="3286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FE0E851-7F4B-41FD-AD54-5EB2BE70C5A4}" type="slidenum">
              <a:rPr lang="ru-RU" sz="1200" b="1">
                <a:latin typeface="Calibri" pitchFamily="34" charset="0"/>
              </a:rPr>
              <a:pPr algn="r"/>
              <a:t>7</a:t>
            </a:fld>
            <a:endParaRPr lang="ru-RU" sz="1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7527</TotalTime>
  <Words>760</Words>
  <Application>Microsoft Office PowerPoint</Application>
  <PresentationFormat>Экран (16:9)</PresentationFormat>
  <Paragraphs>125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Родионова ИВ</cp:lastModifiedBy>
  <cp:revision>1653</cp:revision>
  <cp:lastPrinted>2018-02-07T14:34:18Z</cp:lastPrinted>
  <dcterms:created xsi:type="dcterms:W3CDTF">2017-01-26T12:12:44Z</dcterms:created>
  <dcterms:modified xsi:type="dcterms:W3CDTF">2020-05-11T06:44:48Z</dcterms:modified>
</cp:coreProperties>
</file>