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xls" ContentType="application/vnd.ms-exce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3"/>
  </p:notesMasterIdLst>
  <p:sldIdLst>
    <p:sldId id="283" r:id="rId2"/>
    <p:sldId id="337" r:id="rId3"/>
    <p:sldId id="344" r:id="rId4"/>
    <p:sldId id="346" r:id="rId5"/>
    <p:sldId id="338" r:id="rId6"/>
    <p:sldId id="331" r:id="rId7"/>
    <p:sldId id="332" r:id="rId8"/>
    <p:sldId id="334" r:id="rId9"/>
    <p:sldId id="341" r:id="rId10"/>
    <p:sldId id="318" r:id="rId11"/>
    <p:sldId id="282" r:id="rId12"/>
  </p:sldIdLst>
  <p:sldSz cx="9144000" cy="5143500" type="screen16x9"/>
  <p:notesSz cx="6797675" cy="987425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showAnimation="0" useTimings="0">
    <p:present/>
    <p:sldAll/>
    <p:penClr>
      <a:srgbClr val="FF0000"/>
    </p:penClr>
  </p:showPr>
  <p:clrMru>
    <a:srgbClr val="66FF33"/>
    <a:srgbClr val="00AFD2"/>
    <a:srgbClr val="FF66FF"/>
    <a:srgbClr val="FFFF99"/>
    <a:srgbClr val="FF3399"/>
    <a:srgbClr val="FF0066"/>
    <a:srgbClr val="9999FF"/>
    <a:srgbClr val="FF99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7262" autoAdjust="0"/>
    <p:restoredTop sz="93548" autoAdjust="0"/>
  </p:normalViewPr>
  <p:slideViewPr>
    <p:cSldViewPr>
      <p:cViewPr varScale="1">
        <p:scale>
          <a:sx n="145" d="100"/>
          <a:sy n="145" d="100"/>
        </p:scale>
        <p:origin x="-654" y="-9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7339372-4E2D-4162-8A0D-603264F684DA}" type="doc">
      <dgm:prSet loTypeId="urn:microsoft.com/office/officeart/2005/8/layout/vList5" loCatId="list" qsTypeId="urn:microsoft.com/office/officeart/2005/8/quickstyle/3d4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35723509-9DAC-4801-8649-B3D65F70B0AA}">
      <dgm:prSet phldrT="[Текст]" custT="1"/>
      <dgm:spPr/>
      <dgm:t>
        <a:bodyPr/>
        <a:lstStyle/>
        <a:p>
          <a:r>
            <a:rPr lang="ru-RU" sz="1300" b="1" dirty="0" smtClean="0">
              <a:solidFill>
                <a:schemeClr val="tx1"/>
              </a:solidFill>
            </a:rPr>
            <a:t>Формирование Н(М)ЦК</a:t>
          </a:r>
          <a:endParaRPr lang="ru-RU" sz="1300" b="1" dirty="0">
            <a:solidFill>
              <a:schemeClr val="tx1"/>
            </a:solidFill>
          </a:endParaRPr>
        </a:p>
      </dgm:t>
    </dgm:pt>
    <dgm:pt modelId="{0DA99179-ED84-4291-B1CC-5CA7B461FEF0}" type="parTrans" cxnId="{39AB77AE-9387-44E6-A648-E5B7F6D46A1A}">
      <dgm:prSet/>
      <dgm:spPr/>
      <dgm:t>
        <a:bodyPr/>
        <a:lstStyle/>
        <a:p>
          <a:endParaRPr lang="ru-RU"/>
        </a:p>
      </dgm:t>
    </dgm:pt>
    <dgm:pt modelId="{A159B12E-FADB-4FB4-BE46-305F61D9A58E}" type="sibTrans" cxnId="{39AB77AE-9387-44E6-A648-E5B7F6D46A1A}">
      <dgm:prSet/>
      <dgm:spPr/>
      <dgm:t>
        <a:bodyPr/>
        <a:lstStyle/>
        <a:p>
          <a:endParaRPr lang="ru-RU"/>
        </a:p>
      </dgm:t>
    </dgm:pt>
    <dgm:pt modelId="{0A6962C4-3261-40A4-92ED-14A83E6CBAE8}">
      <dgm:prSet phldrT="[Текст]" custT="1"/>
      <dgm:spPr/>
      <dgm:t>
        <a:bodyPr/>
        <a:lstStyle/>
        <a:p>
          <a:r>
            <a:rPr lang="ru-RU" sz="1300" b="1" dirty="0" smtClean="0">
              <a:solidFill>
                <a:schemeClr val="tx1"/>
              </a:solidFill>
            </a:rPr>
            <a:t>Описание объекта закупки</a:t>
          </a:r>
          <a:endParaRPr lang="ru-RU" sz="1300" b="1" dirty="0">
            <a:solidFill>
              <a:schemeClr val="tx1"/>
            </a:solidFill>
          </a:endParaRPr>
        </a:p>
      </dgm:t>
    </dgm:pt>
    <dgm:pt modelId="{B3E3C441-BEF0-4DFA-A8D1-A81A7EEF1575}" type="parTrans" cxnId="{C4BCE885-ED75-4F47-AF46-03ECDE9D18BB}">
      <dgm:prSet/>
      <dgm:spPr/>
      <dgm:t>
        <a:bodyPr/>
        <a:lstStyle/>
        <a:p>
          <a:endParaRPr lang="ru-RU"/>
        </a:p>
      </dgm:t>
    </dgm:pt>
    <dgm:pt modelId="{D348C54E-5536-4FCD-B242-3F699F2C03AA}" type="sibTrans" cxnId="{C4BCE885-ED75-4F47-AF46-03ECDE9D18BB}">
      <dgm:prSet/>
      <dgm:spPr/>
      <dgm:t>
        <a:bodyPr/>
        <a:lstStyle/>
        <a:p>
          <a:endParaRPr lang="ru-RU"/>
        </a:p>
      </dgm:t>
    </dgm:pt>
    <dgm:pt modelId="{F68E9680-97AC-4EC2-B309-F601062649FB}">
      <dgm:prSet phldrT="[Текст]" custT="1"/>
      <dgm:spPr/>
      <dgm:t>
        <a:bodyPr/>
        <a:lstStyle/>
        <a:p>
          <a:r>
            <a:rPr lang="ru-RU" sz="1300" b="1" dirty="0" smtClean="0">
              <a:solidFill>
                <a:schemeClr val="tx1"/>
              </a:solidFill>
            </a:rPr>
            <a:t>Исполнение контрактов</a:t>
          </a:r>
        </a:p>
      </dgm:t>
    </dgm:pt>
    <dgm:pt modelId="{7840A22D-6F8D-4693-9D94-8601226DD4BF}" type="parTrans" cxnId="{9DD62C52-7EE2-4FFF-B743-B9E69D5D6585}">
      <dgm:prSet/>
      <dgm:spPr/>
      <dgm:t>
        <a:bodyPr/>
        <a:lstStyle/>
        <a:p>
          <a:endParaRPr lang="ru-RU"/>
        </a:p>
      </dgm:t>
    </dgm:pt>
    <dgm:pt modelId="{334632EB-6162-4691-B98F-D8F280844AE1}" type="sibTrans" cxnId="{9DD62C52-7EE2-4FFF-B743-B9E69D5D6585}">
      <dgm:prSet/>
      <dgm:spPr/>
      <dgm:t>
        <a:bodyPr/>
        <a:lstStyle/>
        <a:p>
          <a:endParaRPr lang="ru-RU"/>
        </a:p>
      </dgm:t>
    </dgm:pt>
    <dgm:pt modelId="{E4DF050C-D062-4023-B37A-9B80B80AB6FF}">
      <dgm:prSet custT="1"/>
      <dgm:spPr/>
      <dgm:t>
        <a:bodyPr/>
        <a:lstStyle/>
        <a:p>
          <a:r>
            <a:rPr lang="ru-RU" sz="1200" b="1" dirty="0" smtClean="0"/>
            <a:t>→</a:t>
          </a:r>
          <a:r>
            <a:rPr lang="ru-RU" sz="1400" b="1" dirty="0" smtClean="0"/>
            <a:t>Не использование  приоритетного метода определения Н(М)ЦК-«анализ рынка», использование иных методов, которые не отражают реальную рыночную стоимость объекта закупки.</a:t>
          </a:r>
          <a:endParaRPr lang="ru-RU" sz="1400" b="1" dirty="0"/>
        </a:p>
      </dgm:t>
    </dgm:pt>
    <dgm:pt modelId="{DF4F47E7-B85E-4004-AD82-C9FA00D6CD39}" type="parTrans" cxnId="{58B4D309-1D60-42AE-A79F-AFEE11F98769}">
      <dgm:prSet/>
      <dgm:spPr/>
      <dgm:t>
        <a:bodyPr/>
        <a:lstStyle/>
        <a:p>
          <a:endParaRPr lang="ru-RU"/>
        </a:p>
      </dgm:t>
    </dgm:pt>
    <dgm:pt modelId="{92182F3A-3BC7-4CDB-8D27-3C0F32B9D0DA}" type="sibTrans" cxnId="{58B4D309-1D60-42AE-A79F-AFEE11F98769}">
      <dgm:prSet/>
      <dgm:spPr/>
      <dgm:t>
        <a:bodyPr/>
        <a:lstStyle/>
        <a:p>
          <a:endParaRPr lang="ru-RU"/>
        </a:p>
      </dgm:t>
    </dgm:pt>
    <dgm:pt modelId="{4E7408F5-C7FD-4499-ADE8-DF3666B6FE04}">
      <dgm:prSet custT="1"/>
      <dgm:spPr/>
      <dgm:t>
        <a:bodyPr/>
        <a:lstStyle/>
        <a:p>
          <a:r>
            <a:rPr lang="ru-RU" sz="1400" b="1" dirty="0" smtClean="0"/>
            <a:t>→излишняя детализация характеристик закупаемых жилых помещений</a:t>
          </a:r>
          <a:endParaRPr lang="ru-RU" sz="1400" b="1" dirty="0"/>
        </a:p>
      </dgm:t>
    </dgm:pt>
    <dgm:pt modelId="{C95C0378-B331-419B-95AD-F51BFCFF85D5}" type="parTrans" cxnId="{B36BCF52-5757-4AEF-9DED-1028DAF03DC8}">
      <dgm:prSet/>
      <dgm:spPr/>
      <dgm:t>
        <a:bodyPr/>
        <a:lstStyle/>
        <a:p>
          <a:endParaRPr lang="ru-RU"/>
        </a:p>
      </dgm:t>
    </dgm:pt>
    <dgm:pt modelId="{2FB827B2-CD6E-4E6A-BD6C-C0D3E699C926}" type="sibTrans" cxnId="{B36BCF52-5757-4AEF-9DED-1028DAF03DC8}">
      <dgm:prSet/>
      <dgm:spPr/>
      <dgm:t>
        <a:bodyPr/>
        <a:lstStyle/>
        <a:p>
          <a:endParaRPr lang="ru-RU"/>
        </a:p>
      </dgm:t>
    </dgm:pt>
    <dgm:pt modelId="{4E30BEB5-A18F-4E66-AF38-B1D072BDEC1B}">
      <dgm:prSet custT="1"/>
      <dgm:spPr/>
      <dgm:t>
        <a:bodyPr/>
        <a:lstStyle/>
        <a:p>
          <a:r>
            <a:rPr lang="ru-RU" sz="1400" b="1" dirty="0" smtClean="0"/>
            <a:t>→допуск участника и признание победителем при условии несоответствия поданной заявки</a:t>
          </a:r>
          <a:r>
            <a:rPr lang="ru-RU" sz="1200" b="1" dirty="0" smtClean="0"/>
            <a:t>.</a:t>
          </a:r>
          <a:endParaRPr lang="ru-RU" sz="1200" b="1" dirty="0"/>
        </a:p>
      </dgm:t>
    </dgm:pt>
    <dgm:pt modelId="{5E6F1314-547E-4F79-9CCB-45513F55E248}" type="parTrans" cxnId="{2828C556-8906-4249-9F9C-5E002CEC1792}">
      <dgm:prSet/>
      <dgm:spPr/>
      <dgm:t>
        <a:bodyPr/>
        <a:lstStyle/>
        <a:p>
          <a:endParaRPr lang="ru-RU"/>
        </a:p>
      </dgm:t>
    </dgm:pt>
    <dgm:pt modelId="{BF71ABBD-CF1B-4B5A-BF66-39691AF971D2}" type="sibTrans" cxnId="{2828C556-8906-4249-9F9C-5E002CEC1792}">
      <dgm:prSet/>
      <dgm:spPr/>
      <dgm:t>
        <a:bodyPr/>
        <a:lstStyle/>
        <a:p>
          <a:endParaRPr lang="ru-RU"/>
        </a:p>
      </dgm:t>
    </dgm:pt>
    <dgm:pt modelId="{35AA72E6-747E-44AD-B60C-2DB63632B18D}">
      <dgm:prSet custT="1"/>
      <dgm:spPr/>
      <dgm:t>
        <a:bodyPr/>
        <a:lstStyle/>
        <a:p>
          <a:r>
            <a:rPr lang="ru-RU" sz="1400" b="1" dirty="0" smtClean="0"/>
            <a:t>→неприменение  санкций за несвоевременное исп.контракта;</a:t>
          </a:r>
          <a:endParaRPr lang="ru-RU" sz="1400" b="1" dirty="0"/>
        </a:p>
      </dgm:t>
    </dgm:pt>
    <dgm:pt modelId="{33831A7B-1C7E-43E5-A2B0-5F90B3467BF8}" type="parTrans" cxnId="{F9BA5D64-6DBE-44F6-9353-4F61051338E8}">
      <dgm:prSet/>
      <dgm:spPr/>
      <dgm:t>
        <a:bodyPr/>
        <a:lstStyle/>
        <a:p>
          <a:endParaRPr lang="ru-RU"/>
        </a:p>
      </dgm:t>
    </dgm:pt>
    <dgm:pt modelId="{839D66A5-1513-4958-BC04-B06A2AA65EB8}" type="sibTrans" cxnId="{F9BA5D64-6DBE-44F6-9353-4F61051338E8}">
      <dgm:prSet/>
      <dgm:spPr/>
      <dgm:t>
        <a:bodyPr/>
        <a:lstStyle/>
        <a:p>
          <a:endParaRPr lang="ru-RU"/>
        </a:p>
      </dgm:t>
    </dgm:pt>
    <dgm:pt modelId="{ABF88221-7D78-47C9-A3C5-C6168E1F0E8D}">
      <dgm:prSet custT="1"/>
      <dgm:spPr/>
      <dgm:t>
        <a:bodyPr/>
        <a:lstStyle/>
        <a:p>
          <a:r>
            <a:rPr lang="ru-RU" sz="1400" b="1" dirty="0" smtClean="0"/>
            <a:t>→ установление требований, которые ограничивают конкуренцию;</a:t>
          </a:r>
          <a:endParaRPr lang="ru-RU" sz="1400" b="1" dirty="0"/>
        </a:p>
      </dgm:t>
    </dgm:pt>
    <dgm:pt modelId="{48E322F6-2233-4B86-B0A1-F2C67BA38DCB}" type="parTrans" cxnId="{F2E99B95-0952-4A4E-92D2-057687B2C0A1}">
      <dgm:prSet/>
      <dgm:spPr/>
      <dgm:t>
        <a:bodyPr/>
        <a:lstStyle/>
        <a:p>
          <a:endParaRPr lang="ru-RU"/>
        </a:p>
      </dgm:t>
    </dgm:pt>
    <dgm:pt modelId="{AAF34048-ABF2-45BA-AD24-40F0958D35A8}" type="sibTrans" cxnId="{F2E99B95-0952-4A4E-92D2-057687B2C0A1}">
      <dgm:prSet/>
      <dgm:spPr/>
      <dgm:t>
        <a:bodyPr/>
        <a:lstStyle/>
        <a:p>
          <a:endParaRPr lang="ru-RU"/>
        </a:p>
      </dgm:t>
    </dgm:pt>
    <dgm:pt modelId="{811205C7-240D-48E6-99F8-3BE7D7CFB6E9}">
      <dgm:prSet custT="1"/>
      <dgm:spPr/>
      <dgm:t>
        <a:bodyPr/>
        <a:lstStyle/>
        <a:p>
          <a:r>
            <a:rPr lang="ru-RU" sz="1400" b="1" dirty="0" smtClean="0"/>
            <a:t>→Заключение доп. соглашений.</a:t>
          </a:r>
          <a:endParaRPr lang="ru-RU" sz="1400" b="1" dirty="0"/>
        </a:p>
      </dgm:t>
    </dgm:pt>
    <dgm:pt modelId="{7430E2BB-13DB-4C8F-8C17-474624D69BDD}" type="parTrans" cxnId="{DD57BC68-48D2-49DE-AE22-427BD1138047}">
      <dgm:prSet/>
      <dgm:spPr/>
      <dgm:t>
        <a:bodyPr/>
        <a:lstStyle/>
        <a:p>
          <a:endParaRPr lang="ru-RU"/>
        </a:p>
      </dgm:t>
    </dgm:pt>
    <dgm:pt modelId="{14D56C44-D295-48B4-90EF-C9C77855FA4F}" type="sibTrans" cxnId="{DD57BC68-48D2-49DE-AE22-427BD1138047}">
      <dgm:prSet/>
      <dgm:spPr/>
      <dgm:t>
        <a:bodyPr/>
        <a:lstStyle/>
        <a:p>
          <a:endParaRPr lang="ru-RU"/>
        </a:p>
      </dgm:t>
    </dgm:pt>
    <dgm:pt modelId="{EFC8FE96-45C0-4D91-8520-AF8E8B4B78D3}" type="pres">
      <dgm:prSet presAssocID="{07339372-4E2D-4162-8A0D-603264F684D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87CED37-6117-4917-8056-D73032F52302}" type="pres">
      <dgm:prSet presAssocID="{35723509-9DAC-4801-8649-B3D65F70B0AA}" presName="linNode" presStyleCnt="0"/>
      <dgm:spPr/>
      <dgm:t>
        <a:bodyPr/>
        <a:lstStyle/>
        <a:p>
          <a:endParaRPr lang="ru-RU"/>
        </a:p>
      </dgm:t>
    </dgm:pt>
    <dgm:pt modelId="{4754AFBC-2143-486A-AA30-7724520E85C8}" type="pres">
      <dgm:prSet presAssocID="{35723509-9DAC-4801-8649-B3D65F70B0AA}" presName="parentText" presStyleLbl="node1" presStyleIdx="0" presStyleCnt="3" custScaleX="96364" custScaleY="44452" custLinFactNeighborX="-2982" custLinFactNeighborY="-4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67721B-D2ED-4813-A98B-53E85BF3B400}" type="pres">
      <dgm:prSet presAssocID="{35723509-9DAC-4801-8649-B3D65F70B0AA}" presName="descendantText" presStyleLbl="alignAccFollowNode1" presStyleIdx="0" presStyleCnt="3" custScaleX="151176" custScaleY="41828" custLinFactNeighborX="-7556" custLinFactNeighborY="-66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DBB5E5-1EA7-4428-A556-A74D80B201C8}" type="pres">
      <dgm:prSet presAssocID="{A159B12E-FADB-4FB4-BE46-305F61D9A58E}" presName="sp" presStyleCnt="0"/>
      <dgm:spPr/>
      <dgm:t>
        <a:bodyPr/>
        <a:lstStyle/>
        <a:p>
          <a:endParaRPr lang="ru-RU"/>
        </a:p>
      </dgm:t>
    </dgm:pt>
    <dgm:pt modelId="{71C6EBFF-B705-47D5-A678-9BDAFA3D361C}" type="pres">
      <dgm:prSet presAssocID="{0A6962C4-3261-40A4-92ED-14A83E6CBAE8}" presName="linNode" presStyleCnt="0"/>
      <dgm:spPr/>
      <dgm:t>
        <a:bodyPr/>
        <a:lstStyle/>
        <a:p>
          <a:endParaRPr lang="ru-RU"/>
        </a:p>
      </dgm:t>
    </dgm:pt>
    <dgm:pt modelId="{A5943B17-E740-4F74-B18C-30C1E707552E}" type="pres">
      <dgm:prSet presAssocID="{0A6962C4-3261-40A4-92ED-14A83E6CBAE8}" presName="parentText" presStyleLbl="node1" presStyleIdx="1" presStyleCnt="3" custScaleX="75820" custScaleY="62879" custLinFactNeighborX="-2358" custLinFactNeighborY="-180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32991E-BB87-42C2-9708-DCC2EF54D9C3}" type="pres">
      <dgm:prSet presAssocID="{0A6962C4-3261-40A4-92ED-14A83E6CBAE8}" presName="descendantText" presStyleLbl="alignAccFollowNode1" presStyleIdx="1" presStyleCnt="3" custScaleX="119673" custScaleY="65567" custLinFactNeighborX="-2877" custLinFactNeighborY="-28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AA057C-65B6-4A44-B8E5-DE0C34874A6C}" type="pres">
      <dgm:prSet presAssocID="{D348C54E-5536-4FCD-B242-3F699F2C03AA}" presName="sp" presStyleCnt="0"/>
      <dgm:spPr/>
      <dgm:t>
        <a:bodyPr/>
        <a:lstStyle/>
        <a:p>
          <a:endParaRPr lang="ru-RU"/>
        </a:p>
      </dgm:t>
    </dgm:pt>
    <dgm:pt modelId="{903A7D5F-3957-40A2-9636-CC294E13A1D6}" type="pres">
      <dgm:prSet presAssocID="{F68E9680-97AC-4EC2-B309-F601062649FB}" presName="linNode" presStyleCnt="0"/>
      <dgm:spPr/>
      <dgm:t>
        <a:bodyPr/>
        <a:lstStyle/>
        <a:p>
          <a:endParaRPr lang="ru-RU"/>
        </a:p>
      </dgm:t>
    </dgm:pt>
    <dgm:pt modelId="{4A10D737-873B-4297-BEA8-A4C9929365C8}" type="pres">
      <dgm:prSet presAssocID="{F68E9680-97AC-4EC2-B309-F601062649FB}" presName="parentText" presStyleLbl="node1" presStyleIdx="2" presStyleCnt="3" custScaleX="74832" custScaleY="30348" custLinFactNeighborX="-2328" custLinFactNeighborY="-250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D84D76-03B2-4E9F-969A-65BAA3240EB6}" type="pres">
      <dgm:prSet presAssocID="{F68E9680-97AC-4EC2-B309-F601062649FB}" presName="descendantText" presStyleLbl="alignAccFollowNode1" presStyleIdx="2" presStyleCnt="3" custScaleX="118116" custScaleY="27509" custLinFactNeighborX="-2877" custLinFactNeighborY="-166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0845996-C5D6-4A59-81FA-7111209659C7}" type="presOf" srcId="{07339372-4E2D-4162-8A0D-603264F684DA}" destId="{EFC8FE96-45C0-4D91-8520-AF8E8B4B78D3}" srcOrd="0" destOrd="0" presId="urn:microsoft.com/office/officeart/2005/8/layout/vList5"/>
    <dgm:cxn modelId="{58B4D309-1D60-42AE-A79F-AFEE11F98769}" srcId="{35723509-9DAC-4801-8649-B3D65F70B0AA}" destId="{E4DF050C-D062-4023-B37A-9B80B80AB6FF}" srcOrd="0" destOrd="0" parTransId="{DF4F47E7-B85E-4004-AD82-C9FA00D6CD39}" sibTransId="{92182F3A-3BC7-4CDB-8D27-3C0F32B9D0DA}"/>
    <dgm:cxn modelId="{E4CA3DE4-9CC0-4C6C-9FCE-E1D5FEC96A4A}" type="presOf" srcId="{0A6962C4-3261-40A4-92ED-14A83E6CBAE8}" destId="{A5943B17-E740-4F74-B18C-30C1E707552E}" srcOrd="0" destOrd="0" presId="urn:microsoft.com/office/officeart/2005/8/layout/vList5"/>
    <dgm:cxn modelId="{CCE004FF-D11E-4D9C-B298-501F12734973}" type="presOf" srcId="{35723509-9DAC-4801-8649-B3D65F70B0AA}" destId="{4754AFBC-2143-486A-AA30-7724520E85C8}" srcOrd="0" destOrd="0" presId="urn:microsoft.com/office/officeart/2005/8/layout/vList5"/>
    <dgm:cxn modelId="{F2E99B95-0952-4A4E-92D2-057687B2C0A1}" srcId="{0A6962C4-3261-40A4-92ED-14A83E6CBAE8}" destId="{ABF88221-7D78-47C9-A3C5-C6168E1F0E8D}" srcOrd="1" destOrd="0" parTransId="{48E322F6-2233-4B86-B0A1-F2C67BA38DCB}" sibTransId="{AAF34048-ABF2-45BA-AD24-40F0958D35A8}"/>
    <dgm:cxn modelId="{2828C556-8906-4249-9F9C-5E002CEC1792}" srcId="{0A6962C4-3261-40A4-92ED-14A83E6CBAE8}" destId="{4E30BEB5-A18F-4E66-AF38-B1D072BDEC1B}" srcOrd="2" destOrd="0" parTransId="{5E6F1314-547E-4F79-9CCB-45513F55E248}" sibTransId="{BF71ABBD-CF1B-4B5A-BF66-39691AF971D2}"/>
    <dgm:cxn modelId="{A6B463DC-E7C2-436B-B1ED-3C587D5E6E29}" type="presOf" srcId="{E4DF050C-D062-4023-B37A-9B80B80AB6FF}" destId="{E767721B-D2ED-4813-A98B-53E85BF3B400}" srcOrd="0" destOrd="0" presId="urn:microsoft.com/office/officeart/2005/8/layout/vList5"/>
    <dgm:cxn modelId="{B36BCF52-5757-4AEF-9DED-1028DAF03DC8}" srcId="{0A6962C4-3261-40A4-92ED-14A83E6CBAE8}" destId="{4E7408F5-C7FD-4499-ADE8-DF3666B6FE04}" srcOrd="0" destOrd="0" parTransId="{C95C0378-B331-419B-95AD-F51BFCFF85D5}" sibTransId="{2FB827B2-CD6E-4E6A-BD6C-C0D3E699C926}"/>
    <dgm:cxn modelId="{F545E16B-A483-41F2-ACB8-75543A4F5DBA}" type="presOf" srcId="{4E7408F5-C7FD-4499-ADE8-DF3666B6FE04}" destId="{7E32991E-BB87-42C2-9708-DCC2EF54D9C3}" srcOrd="0" destOrd="0" presId="urn:microsoft.com/office/officeart/2005/8/layout/vList5"/>
    <dgm:cxn modelId="{AF37E88E-DC72-442A-A6ED-FEFE4DC39512}" type="presOf" srcId="{ABF88221-7D78-47C9-A3C5-C6168E1F0E8D}" destId="{7E32991E-BB87-42C2-9708-DCC2EF54D9C3}" srcOrd="0" destOrd="1" presId="urn:microsoft.com/office/officeart/2005/8/layout/vList5"/>
    <dgm:cxn modelId="{39AB77AE-9387-44E6-A648-E5B7F6D46A1A}" srcId="{07339372-4E2D-4162-8A0D-603264F684DA}" destId="{35723509-9DAC-4801-8649-B3D65F70B0AA}" srcOrd="0" destOrd="0" parTransId="{0DA99179-ED84-4291-B1CC-5CA7B461FEF0}" sibTransId="{A159B12E-FADB-4FB4-BE46-305F61D9A58E}"/>
    <dgm:cxn modelId="{53B82097-AB1C-4F03-A97E-031C40CA007D}" type="presOf" srcId="{F68E9680-97AC-4EC2-B309-F601062649FB}" destId="{4A10D737-873B-4297-BEA8-A4C9929365C8}" srcOrd="0" destOrd="0" presId="urn:microsoft.com/office/officeart/2005/8/layout/vList5"/>
    <dgm:cxn modelId="{5CDCD9B0-B507-4992-9B3E-C236538B8A4C}" type="presOf" srcId="{35AA72E6-747E-44AD-B60C-2DB63632B18D}" destId="{9AD84D76-03B2-4E9F-969A-65BAA3240EB6}" srcOrd="0" destOrd="0" presId="urn:microsoft.com/office/officeart/2005/8/layout/vList5"/>
    <dgm:cxn modelId="{DD57BC68-48D2-49DE-AE22-427BD1138047}" srcId="{F68E9680-97AC-4EC2-B309-F601062649FB}" destId="{811205C7-240D-48E6-99F8-3BE7D7CFB6E9}" srcOrd="1" destOrd="0" parTransId="{7430E2BB-13DB-4C8F-8C17-474624D69BDD}" sibTransId="{14D56C44-D295-48B4-90EF-C9C77855FA4F}"/>
    <dgm:cxn modelId="{F7F3FF41-1577-4BBF-A82B-670A3784278A}" type="presOf" srcId="{811205C7-240D-48E6-99F8-3BE7D7CFB6E9}" destId="{9AD84D76-03B2-4E9F-969A-65BAA3240EB6}" srcOrd="0" destOrd="1" presId="urn:microsoft.com/office/officeart/2005/8/layout/vList5"/>
    <dgm:cxn modelId="{C4BCE885-ED75-4F47-AF46-03ECDE9D18BB}" srcId="{07339372-4E2D-4162-8A0D-603264F684DA}" destId="{0A6962C4-3261-40A4-92ED-14A83E6CBAE8}" srcOrd="1" destOrd="0" parTransId="{B3E3C441-BEF0-4DFA-A8D1-A81A7EEF1575}" sibTransId="{D348C54E-5536-4FCD-B242-3F699F2C03AA}"/>
    <dgm:cxn modelId="{4EAD5922-4C49-4F5E-8DE6-889AA6659DCF}" type="presOf" srcId="{4E30BEB5-A18F-4E66-AF38-B1D072BDEC1B}" destId="{7E32991E-BB87-42C2-9708-DCC2EF54D9C3}" srcOrd="0" destOrd="2" presId="urn:microsoft.com/office/officeart/2005/8/layout/vList5"/>
    <dgm:cxn modelId="{9DD62C52-7EE2-4FFF-B743-B9E69D5D6585}" srcId="{07339372-4E2D-4162-8A0D-603264F684DA}" destId="{F68E9680-97AC-4EC2-B309-F601062649FB}" srcOrd="2" destOrd="0" parTransId="{7840A22D-6F8D-4693-9D94-8601226DD4BF}" sibTransId="{334632EB-6162-4691-B98F-D8F280844AE1}"/>
    <dgm:cxn modelId="{F9BA5D64-6DBE-44F6-9353-4F61051338E8}" srcId="{F68E9680-97AC-4EC2-B309-F601062649FB}" destId="{35AA72E6-747E-44AD-B60C-2DB63632B18D}" srcOrd="0" destOrd="0" parTransId="{33831A7B-1C7E-43E5-A2B0-5F90B3467BF8}" sibTransId="{839D66A5-1513-4958-BC04-B06A2AA65EB8}"/>
    <dgm:cxn modelId="{BA6FF291-EDF8-4AB1-96C2-08BCA9409A7C}" type="presParOf" srcId="{EFC8FE96-45C0-4D91-8520-AF8E8B4B78D3}" destId="{287CED37-6117-4917-8056-D73032F52302}" srcOrd="0" destOrd="0" presId="urn:microsoft.com/office/officeart/2005/8/layout/vList5"/>
    <dgm:cxn modelId="{35CB3B89-7C6C-4D48-B976-4E330762D79F}" type="presParOf" srcId="{287CED37-6117-4917-8056-D73032F52302}" destId="{4754AFBC-2143-486A-AA30-7724520E85C8}" srcOrd="0" destOrd="0" presId="urn:microsoft.com/office/officeart/2005/8/layout/vList5"/>
    <dgm:cxn modelId="{7BE22FF4-1F32-4196-8BDD-1FB63202B762}" type="presParOf" srcId="{287CED37-6117-4917-8056-D73032F52302}" destId="{E767721B-D2ED-4813-A98B-53E85BF3B400}" srcOrd="1" destOrd="0" presId="urn:microsoft.com/office/officeart/2005/8/layout/vList5"/>
    <dgm:cxn modelId="{00F85CB9-EA1E-4D27-A9A9-A0A915BD9A77}" type="presParOf" srcId="{EFC8FE96-45C0-4D91-8520-AF8E8B4B78D3}" destId="{B1DBB5E5-1EA7-4428-A556-A74D80B201C8}" srcOrd="1" destOrd="0" presId="urn:microsoft.com/office/officeart/2005/8/layout/vList5"/>
    <dgm:cxn modelId="{9095DC0C-E8E7-4393-9B59-9B477E365177}" type="presParOf" srcId="{EFC8FE96-45C0-4D91-8520-AF8E8B4B78D3}" destId="{71C6EBFF-B705-47D5-A678-9BDAFA3D361C}" srcOrd="2" destOrd="0" presId="urn:microsoft.com/office/officeart/2005/8/layout/vList5"/>
    <dgm:cxn modelId="{4C721C77-DCFB-44EE-BC9B-DA9039A2DFF7}" type="presParOf" srcId="{71C6EBFF-B705-47D5-A678-9BDAFA3D361C}" destId="{A5943B17-E740-4F74-B18C-30C1E707552E}" srcOrd="0" destOrd="0" presId="urn:microsoft.com/office/officeart/2005/8/layout/vList5"/>
    <dgm:cxn modelId="{4FC8EB36-5C83-45A9-A65A-2657FA40A9FC}" type="presParOf" srcId="{71C6EBFF-B705-47D5-A678-9BDAFA3D361C}" destId="{7E32991E-BB87-42C2-9708-DCC2EF54D9C3}" srcOrd="1" destOrd="0" presId="urn:microsoft.com/office/officeart/2005/8/layout/vList5"/>
    <dgm:cxn modelId="{A77181EF-A3EB-431A-B7A1-17EDB4B5C50D}" type="presParOf" srcId="{EFC8FE96-45C0-4D91-8520-AF8E8B4B78D3}" destId="{C6AA057C-65B6-4A44-B8E5-DE0C34874A6C}" srcOrd="3" destOrd="0" presId="urn:microsoft.com/office/officeart/2005/8/layout/vList5"/>
    <dgm:cxn modelId="{DEA0953F-553C-4196-A04E-81123BB98BAE}" type="presParOf" srcId="{EFC8FE96-45C0-4D91-8520-AF8E8B4B78D3}" destId="{903A7D5F-3957-40A2-9636-CC294E13A1D6}" srcOrd="4" destOrd="0" presId="urn:microsoft.com/office/officeart/2005/8/layout/vList5"/>
    <dgm:cxn modelId="{7B11DB43-3577-4713-AE65-373BC7AA4942}" type="presParOf" srcId="{903A7D5F-3957-40A2-9636-CC294E13A1D6}" destId="{4A10D737-873B-4297-BEA8-A4C9929365C8}" srcOrd="0" destOrd="0" presId="urn:microsoft.com/office/officeart/2005/8/layout/vList5"/>
    <dgm:cxn modelId="{8D730014-2B33-4BBF-A562-E1BFED41468A}" type="presParOf" srcId="{903A7D5F-3957-40A2-9636-CC294E13A1D6}" destId="{9AD84D76-03B2-4E9F-969A-65BAA3240EB6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767721B-D2ED-4813-A98B-53E85BF3B400}">
      <dsp:nvSpPr>
        <dsp:cNvPr id="0" name=""/>
        <dsp:cNvSpPr/>
      </dsp:nvSpPr>
      <dsp:spPr>
        <a:xfrm rot="5400000">
          <a:off x="2754133" y="-1325377"/>
          <a:ext cx="954490" cy="3891000"/>
        </a:xfrm>
        <a:prstGeom prst="round2Same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1" kern="1200" dirty="0" smtClean="0"/>
            <a:t>→</a:t>
          </a:r>
          <a:r>
            <a:rPr lang="ru-RU" sz="1400" b="1" kern="1200" dirty="0" smtClean="0"/>
            <a:t>Не использование  приоритетного метода определения Н(М)ЦК-«анализ рынка», использование иных методов, которые не отражают реальную рыночную стоимость объекта закупки.</a:t>
          </a:r>
          <a:endParaRPr lang="ru-RU" sz="1400" b="1" kern="1200" dirty="0"/>
        </a:p>
      </dsp:txBody>
      <dsp:txXfrm rot="5400000">
        <a:off x="2754133" y="-1325377"/>
        <a:ext cx="954490" cy="3891000"/>
      </dsp:txXfrm>
    </dsp:sp>
    <dsp:sp modelId="{4754AFBC-2143-486A-AA30-7724520E85C8}">
      <dsp:nvSpPr>
        <dsp:cNvPr id="0" name=""/>
        <dsp:cNvSpPr/>
      </dsp:nvSpPr>
      <dsp:spPr>
        <a:xfrm>
          <a:off x="0" y="4"/>
          <a:ext cx="1395133" cy="126796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>
              <a:solidFill>
                <a:schemeClr val="tx1"/>
              </a:solidFill>
            </a:rPr>
            <a:t>Формирование Н(М)ЦК</a:t>
          </a:r>
          <a:endParaRPr lang="ru-RU" sz="1300" b="1" kern="1200" dirty="0">
            <a:solidFill>
              <a:schemeClr val="tx1"/>
            </a:solidFill>
          </a:endParaRPr>
        </a:p>
      </dsp:txBody>
      <dsp:txXfrm>
        <a:off x="0" y="4"/>
        <a:ext cx="1395133" cy="1267960"/>
      </dsp:txXfrm>
    </dsp:sp>
    <dsp:sp modelId="{7E32991E-BB87-42C2-9708-DCC2EF54D9C3}">
      <dsp:nvSpPr>
        <dsp:cNvPr id="0" name=""/>
        <dsp:cNvSpPr/>
      </dsp:nvSpPr>
      <dsp:spPr>
        <a:xfrm rot="5400000">
          <a:off x="2534699" y="297149"/>
          <a:ext cx="1496200" cy="3894694"/>
        </a:xfrm>
        <a:prstGeom prst="round2SameRect">
          <a:avLst/>
        </a:prstGeom>
        <a:solidFill>
          <a:schemeClr val="accent5">
            <a:tint val="40000"/>
            <a:alpha val="90000"/>
            <a:hueOff val="-328788"/>
            <a:satOff val="-9779"/>
            <a:lumOff val="-522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-328788"/>
              <a:satOff val="-9779"/>
              <a:lumOff val="-522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/>
            <a:t>→излишняя детализация характеристик закупаемых жилых помещений</a:t>
          </a:r>
          <a:endParaRPr lang="ru-RU" sz="1400" b="1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/>
            <a:t>→ установление требований, которые ограничивают конкуренцию;</a:t>
          </a:r>
          <a:endParaRPr lang="ru-RU" sz="1400" b="1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/>
            <a:t>→допуск участника и признание победителем при условии несоответствия поданной заявки</a:t>
          </a:r>
          <a:r>
            <a:rPr lang="ru-RU" sz="1200" b="1" kern="1200" dirty="0" smtClean="0"/>
            <a:t>.</a:t>
          </a:r>
          <a:endParaRPr lang="ru-RU" sz="1200" b="1" kern="1200" dirty="0"/>
        </a:p>
      </dsp:txBody>
      <dsp:txXfrm rot="5400000">
        <a:off x="2534699" y="297149"/>
        <a:ext cx="1496200" cy="3894694"/>
      </dsp:txXfrm>
    </dsp:sp>
    <dsp:sp modelId="{A5943B17-E740-4F74-B18C-30C1E707552E}">
      <dsp:nvSpPr>
        <dsp:cNvPr id="0" name=""/>
        <dsp:cNvSpPr/>
      </dsp:nvSpPr>
      <dsp:spPr>
        <a:xfrm>
          <a:off x="0" y="1360384"/>
          <a:ext cx="1387981" cy="1793577"/>
        </a:xfrm>
        <a:prstGeom prst="roundRect">
          <a:avLst/>
        </a:prstGeom>
        <a:solidFill>
          <a:schemeClr val="accent5">
            <a:hueOff val="-515611"/>
            <a:satOff val="-6008"/>
            <a:lumOff val="-1079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>
              <a:solidFill>
                <a:schemeClr val="tx1"/>
              </a:solidFill>
            </a:rPr>
            <a:t>Описание объекта закупки</a:t>
          </a:r>
          <a:endParaRPr lang="ru-RU" sz="1300" b="1" kern="1200" dirty="0">
            <a:solidFill>
              <a:schemeClr val="tx1"/>
            </a:solidFill>
          </a:endParaRPr>
        </a:p>
      </dsp:txBody>
      <dsp:txXfrm>
        <a:off x="0" y="1360384"/>
        <a:ext cx="1387981" cy="1793577"/>
      </dsp:txXfrm>
    </dsp:sp>
    <dsp:sp modelId="{9AD84D76-03B2-4E9F-969A-65BAA3240EB6}">
      <dsp:nvSpPr>
        <dsp:cNvPr id="0" name=""/>
        <dsp:cNvSpPr/>
      </dsp:nvSpPr>
      <dsp:spPr>
        <a:xfrm rot="5400000">
          <a:off x="2968259" y="1795507"/>
          <a:ext cx="627739" cy="3894756"/>
        </a:xfrm>
        <a:prstGeom prst="round2SameRect">
          <a:avLst/>
        </a:prstGeom>
        <a:solidFill>
          <a:schemeClr val="accent5">
            <a:tint val="40000"/>
            <a:alpha val="90000"/>
            <a:hueOff val="-657577"/>
            <a:satOff val="-19558"/>
            <a:lumOff val="-1044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-657577"/>
              <a:satOff val="-19558"/>
              <a:lumOff val="-1044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/>
            <a:t>→неприменение  санкций за несвоевременное исп.контракта;</a:t>
          </a:r>
          <a:endParaRPr lang="ru-RU" sz="1400" b="1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/>
            <a:t>→Заключение доп. соглашений.</a:t>
          </a:r>
          <a:endParaRPr lang="ru-RU" sz="1400" b="1" kern="1200" dirty="0"/>
        </a:p>
      </dsp:txBody>
      <dsp:txXfrm rot="5400000">
        <a:off x="2968259" y="1795507"/>
        <a:ext cx="627739" cy="3894756"/>
      </dsp:txXfrm>
    </dsp:sp>
    <dsp:sp modelId="{4A10D737-873B-4297-BEA8-A4C9929365C8}">
      <dsp:nvSpPr>
        <dsp:cNvPr id="0" name=""/>
        <dsp:cNvSpPr/>
      </dsp:nvSpPr>
      <dsp:spPr>
        <a:xfrm>
          <a:off x="0" y="3276673"/>
          <a:ext cx="1387974" cy="865654"/>
        </a:xfrm>
        <a:prstGeom prst="roundRect">
          <a:avLst/>
        </a:prstGeom>
        <a:solidFill>
          <a:schemeClr val="accent5">
            <a:hueOff val="-1031223"/>
            <a:satOff val="-12017"/>
            <a:lumOff val="-2158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>
              <a:solidFill>
                <a:schemeClr val="tx1"/>
              </a:solidFill>
            </a:rPr>
            <a:t>Исполнение контрактов</a:t>
          </a:r>
        </a:p>
      </dsp:txBody>
      <dsp:txXfrm>
        <a:off x="0" y="3276673"/>
        <a:ext cx="1387974" cy="8656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418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1"/>
            <a:ext cx="2946400" cy="49418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113C58E-9DC5-43E5-8E04-777975E2A9C6}" type="datetimeFigureOut">
              <a:rPr lang="ru-RU"/>
              <a:pPr>
                <a:defRPr/>
              </a:pPr>
              <a:t>31.10.2018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6363" y="739775"/>
            <a:ext cx="6584950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690823"/>
            <a:ext cx="5438775" cy="44429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486"/>
            <a:ext cx="2946400" cy="4941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378486"/>
            <a:ext cx="2946400" cy="4941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8F3C82F-2FD8-4EBC-B11F-ED8F7623DF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638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28DB5BA-701C-4833-B4D9-F82E76B22942}" type="slidenum">
              <a:rPr lang="ru-RU" alt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 altLang="ru-RU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9768E4-E139-4573-8DFA-B881C0CE1EA5}" type="datetime1">
              <a:rPr lang="ru-RU"/>
              <a:pPr>
                <a:defRPr/>
              </a:pPr>
              <a:t>31.10.2018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7D8173-6926-4825-92B2-62B259EF2B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DB5DD5-1339-4B36-82A2-76B35CB6A784}" type="datetime1">
              <a:rPr lang="ru-RU"/>
              <a:pPr>
                <a:defRPr/>
              </a:pPr>
              <a:t>31.10.2018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6C1349-8B88-4E2B-93A0-4F66374EDD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3AB609-EE6F-4511-AE73-3BBFA4FAA820}" type="datetime1">
              <a:rPr lang="ru-RU"/>
              <a:pPr>
                <a:defRPr/>
              </a:pPr>
              <a:t>31.10.2018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82893F-B454-4C21-B3D3-795B850CC5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5F86A4-D2E9-40C6-8DA8-F186FE634C62}" type="datetime1">
              <a:rPr lang="ru-RU"/>
              <a:pPr>
                <a:defRPr/>
              </a:pPr>
              <a:t>31.10.2018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D08294-62E6-43F7-9B72-9935B58643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9C92EE-2DAA-421C-8EFD-6B52EB1C6EAD}" type="datetime1">
              <a:rPr lang="ru-RU"/>
              <a:pPr>
                <a:defRPr/>
              </a:pPr>
              <a:t>31.10.2018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DE92CE-A5A6-4C2E-99E7-CCD605E73D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A170D8-2CA9-40A2-9752-C753CB72BC9D}" type="datetime1">
              <a:rPr lang="ru-RU"/>
              <a:pPr>
                <a:defRPr/>
              </a:pPr>
              <a:t>31.10.2018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43A39F-9B0C-4A39-B6C8-3814162438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BB9378-7BB7-4C2D-96B9-D745862A2A1F}" type="datetime1">
              <a:rPr lang="ru-RU"/>
              <a:pPr>
                <a:defRPr/>
              </a:pPr>
              <a:t>31.10.2018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01FAD5-9923-4A54-8CC6-6B0ABDE32D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64DFD9-6718-4D2E-B470-7C1D966D538F}" type="datetime1">
              <a:rPr lang="ru-RU"/>
              <a:pPr>
                <a:defRPr/>
              </a:pPr>
              <a:t>31.10.2018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0608CA-61D1-4EC8-8553-9C1CAB40F1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6F5CBE-21E9-4DDF-9A27-9DDEFF92F0AD}" type="datetime1">
              <a:rPr lang="ru-RU"/>
              <a:pPr>
                <a:defRPr/>
              </a:pPr>
              <a:t>31.10.2018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4CCDEC-4493-43EA-BE25-D1CB34F8E1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084C26-8EE5-4105-9CF6-F3D84D23C243}" type="datetime1">
              <a:rPr lang="ru-RU"/>
              <a:pPr>
                <a:defRPr/>
              </a:pPr>
              <a:t>31.10.2018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562601-4C6B-4A76-98F5-5781713693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AD84CD-FF62-49F5-8196-C8712789833D}" type="datetime1">
              <a:rPr lang="ru-RU"/>
              <a:pPr>
                <a:defRPr/>
              </a:pPr>
              <a:t>31.10.2018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A47437-FD72-4BF7-B029-A28CC8B5FA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075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7D4D95A-5039-4792-BC89-5FEE0844217E}" type="datetime1">
              <a:rPr lang="ru-RU"/>
              <a:pPr>
                <a:defRPr/>
              </a:pPr>
              <a:t>31.10.2018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F40440F-6740-4D55-AAB7-D72B0D7B25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push dir="u"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jpeg"/><Relationship Id="rId5" Type="http://schemas.openxmlformats.org/officeDocument/2006/relationships/oleObject" Target="../embeddings/_____Microsoft_Office_Excel_97-20032.xls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3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428596" y="2500312"/>
            <a:ext cx="3286125" cy="253047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auto">
              <a:spcAft>
                <a:spcPts val="0"/>
              </a:spcAft>
              <a:buFont typeface="Arial" charset="0"/>
              <a:buNone/>
              <a:defRPr/>
            </a:pP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Докладчик:</a:t>
            </a:r>
          </a:p>
          <a:p>
            <a:pPr fontAlgn="auto">
              <a:spcAft>
                <a:spcPts val="0"/>
              </a:spcAft>
              <a:buFont typeface="Arial" charset="0"/>
              <a:buNone/>
              <a:defRPr/>
            </a:pP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Председатель </a:t>
            </a:r>
          </a:p>
          <a:p>
            <a:pPr fontAlgn="auto">
              <a:spcAft>
                <a:spcPts val="0"/>
              </a:spcAft>
              <a:buFont typeface="Arial" charset="0"/>
              <a:buNone/>
              <a:defRPr/>
            </a:pP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Контрольно-счетной палаты </a:t>
            </a:r>
          </a:p>
          <a:p>
            <a:pPr fontAlgn="auto">
              <a:spcAft>
                <a:spcPts val="0"/>
              </a:spcAft>
              <a:buFont typeface="Arial" charset="0"/>
              <a:buNone/>
              <a:defRPr/>
            </a:pP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Чувашской Республики</a:t>
            </a:r>
          </a:p>
          <a:p>
            <a:pPr fontAlgn="auto">
              <a:spcAft>
                <a:spcPts val="0"/>
              </a:spcAft>
              <a:buFont typeface="Arial" charset="0"/>
              <a:buNone/>
              <a:defRPr/>
            </a:pP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С.И. Аристова</a:t>
            </a:r>
          </a:p>
          <a:p>
            <a:pPr fontAlgn="auto">
              <a:spcAft>
                <a:spcPts val="0"/>
              </a:spcAft>
              <a:buFont typeface="Arial" charset="0"/>
              <a:buNone/>
              <a:defRPr/>
            </a:pPr>
            <a:endParaRPr lang="ru-RU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charset="0"/>
              <a:buNone/>
              <a:defRPr/>
            </a:pP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г.Чебоксары</a:t>
            </a:r>
          </a:p>
          <a:p>
            <a:pPr fontAlgn="auto">
              <a:spcAft>
                <a:spcPts val="0"/>
              </a:spcAft>
              <a:buFont typeface="Arial" charset="0"/>
              <a:buNone/>
              <a:defRPr/>
            </a:pP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201</a:t>
            </a:r>
            <a:r>
              <a:rPr lang="en-US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г.</a:t>
            </a:r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0" y="142858"/>
            <a:ext cx="9144000" cy="1714512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auto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ru-RU" sz="2400" dirty="0" smtClean="0">
                <a:ln w="11430">
                  <a:solidFill>
                    <a:schemeClr val="bg1"/>
                  </a:solidFill>
                </a:ln>
                <a:solidFill>
                  <a:schemeClr val="bg1"/>
                </a:solidFill>
                <a:latin typeface="+mn-lt"/>
                <a:ea typeface="Batang" pitchFamily="18" charset="-127"/>
                <a:cs typeface="AngsanaUPC" pitchFamily="18" charset="-34"/>
              </a:rPr>
              <a:t>«</a:t>
            </a:r>
            <a:r>
              <a:rPr lang="ru-RU" sz="2400" spc="-100" dirty="0" smtClean="0">
                <a:ln w="11430">
                  <a:solidFill>
                    <a:schemeClr val="bg1"/>
                  </a:solidFill>
                </a:ln>
                <a:solidFill>
                  <a:schemeClr val="bg1"/>
                </a:solidFill>
                <a:latin typeface="+mn-lt"/>
                <a:ea typeface="Batang" pitchFamily="18" charset="-127"/>
                <a:cs typeface="AngsanaUPC" pitchFamily="18" charset="-34"/>
              </a:rPr>
              <a:t>Результаты</a:t>
            </a:r>
            <a:r>
              <a:rPr lang="ru-RU" sz="2400" dirty="0" smtClean="0">
                <a:ln w="11430">
                  <a:solidFill>
                    <a:schemeClr val="bg1"/>
                  </a:solidFill>
                </a:ln>
                <a:solidFill>
                  <a:schemeClr val="bg1"/>
                </a:solidFill>
                <a:latin typeface="+mn-lt"/>
                <a:ea typeface="Batang" pitchFamily="18" charset="-127"/>
                <a:cs typeface="AngsanaUPC" pitchFamily="18" charset="-34"/>
              </a:rPr>
              <a:t> проверок использования бюджетных средств, направляемых на реализацию мероприятий по улучшению жилищных условий  отдельными категориями граждан в </a:t>
            </a:r>
          </a:p>
          <a:p>
            <a:pPr algn="ctr" fontAlgn="auto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ru-RU" sz="2400" dirty="0" smtClean="0">
                <a:ln w="11430">
                  <a:solidFill>
                    <a:schemeClr val="bg1"/>
                  </a:solidFill>
                </a:ln>
                <a:solidFill>
                  <a:schemeClr val="bg1"/>
                </a:solidFill>
                <a:latin typeface="+mn-lt"/>
                <a:ea typeface="Batang" pitchFamily="18" charset="-127"/>
                <a:cs typeface="AngsanaUPC" pitchFamily="18" charset="-34"/>
              </a:rPr>
              <a:t>Чувашской Республике»</a:t>
            </a:r>
            <a:endParaRPr lang="ru-RU" sz="2400" dirty="0">
              <a:ln w="11430">
                <a:solidFill>
                  <a:schemeClr val="bg1"/>
                </a:solidFill>
              </a:ln>
              <a:solidFill>
                <a:schemeClr val="bg1"/>
              </a:solidFill>
              <a:latin typeface="+mn-lt"/>
              <a:ea typeface="Batang" pitchFamily="18" charset="-127"/>
              <a:cs typeface="AngsanaUPC" pitchFamily="18" charset="-34"/>
            </a:endParaRP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/>
        </p:nvGraphicFramePr>
        <p:xfrm>
          <a:off x="3643306" y="714362"/>
          <a:ext cx="5286412" cy="42148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Скругленный прямоугольник 3"/>
          <p:cNvSpPr/>
          <p:nvPr/>
        </p:nvSpPr>
        <p:spPr>
          <a:xfrm>
            <a:off x="0" y="0"/>
            <a:ext cx="9144000" cy="571486"/>
          </a:xfrm>
          <a:prstGeom prst="roundRect">
            <a:avLst>
              <a:gd name="adj" fmla="val 0"/>
            </a:avLst>
          </a:prstGeom>
          <a:solidFill>
            <a:srgbClr val="FFC000"/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Результаты </a:t>
            </a:r>
            <a:r>
              <a:rPr lang="ru-RU" sz="2000" b="1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аудита </a:t>
            </a:r>
            <a:r>
              <a:rPr lang="ru-RU" sz="2000" b="1" dirty="0" smtClean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закупок использования бюджетных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средств для обеспечения жильем детей-сирот</a:t>
            </a:r>
            <a:endParaRPr lang="ru-RU" sz="2000" b="1" dirty="0">
              <a:solidFill>
                <a:schemeClr val="tx1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13316" name="Номер слайда 3"/>
          <p:cNvSpPr>
            <a:spLocks noGrp="1"/>
          </p:cNvSpPr>
          <p:nvPr>
            <p:ph type="sldNum" sz="quarter" idx="12"/>
          </p:nvPr>
        </p:nvSpPr>
        <p:spPr bwMode="auto">
          <a:xfrm>
            <a:off x="8358188" y="4767263"/>
            <a:ext cx="357187" cy="274637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7D5BBB6-714F-4ED0-848A-3C036ABE93E3}" type="slidenum">
              <a:rPr lang="ru-RU" b="1" smtClean="0">
                <a:solidFill>
                  <a:schemeClr val="tx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ru-RU" b="1" smtClean="0">
              <a:solidFill>
                <a:schemeClr val="tx1"/>
              </a:solidFill>
            </a:endParaRPr>
          </a:p>
        </p:txBody>
      </p:sp>
      <p:sp>
        <p:nvSpPr>
          <p:cNvPr id="5" name="Правая фигурная скобка 4"/>
          <p:cNvSpPr/>
          <p:nvPr/>
        </p:nvSpPr>
        <p:spPr>
          <a:xfrm flipH="1">
            <a:off x="3286116" y="714362"/>
            <a:ext cx="285752" cy="4071966"/>
          </a:xfrm>
          <a:prstGeom prst="rightBrace">
            <a:avLst>
              <a:gd name="adj1" fmla="val 8333"/>
              <a:gd name="adj2" fmla="val 49732"/>
            </a:avLst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6" name="Блок-схема: процесс 5"/>
          <p:cNvSpPr/>
          <p:nvPr/>
        </p:nvSpPr>
        <p:spPr>
          <a:xfrm>
            <a:off x="214282" y="857238"/>
            <a:ext cx="3000396" cy="3571900"/>
          </a:xfrm>
          <a:prstGeom prst="flowChartProcess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/>
              <a:t>В </a:t>
            </a:r>
            <a:r>
              <a:rPr lang="ru-RU" sz="1600" b="1" dirty="0" smtClean="0"/>
              <a:t>2016-2017</a:t>
            </a:r>
            <a:r>
              <a:rPr lang="ru-RU" sz="1600" dirty="0" smtClean="0"/>
              <a:t> годах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/>
              <a:t>проведено </a:t>
            </a:r>
            <a:r>
              <a:rPr lang="ru-RU" sz="1600" b="1" dirty="0" smtClean="0"/>
              <a:t>140</a:t>
            </a:r>
            <a:r>
              <a:rPr lang="ru-RU" sz="1600" dirty="0" smtClean="0"/>
              <a:t> закупочных процедур - 222 020,3 тыс.руб.,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/>
              <a:t>из них </a:t>
            </a:r>
            <a:r>
              <a:rPr lang="ru-RU" sz="1600" b="1" dirty="0" smtClean="0"/>
              <a:t>129</a:t>
            </a:r>
            <a:r>
              <a:rPr lang="ru-RU" sz="1600" dirty="0" smtClean="0"/>
              <a:t> закупок признаны несостоявшимися (</a:t>
            </a:r>
            <a:r>
              <a:rPr lang="ru-RU" sz="1600" b="1" dirty="0" smtClean="0"/>
              <a:t>92,1%</a:t>
            </a:r>
            <a:r>
              <a:rPr lang="ru-RU" sz="1600" dirty="0" smtClean="0"/>
              <a:t> от проведенных торгов).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/>
              <a:t>Бюджетная эффективность (без города Чебоксары) – </a:t>
            </a:r>
            <a:r>
              <a:rPr lang="ru-RU" sz="1600" b="1" dirty="0" smtClean="0"/>
              <a:t>378,2 тыс.рублей</a:t>
            </a:r>
            <a:r>
              <a:rPr lang="ru-RU" sz="1600" dirty="0" smtClean="0"/>
              <a:t> или </a:t>
            </a:r>
            <a:r>
              <a:rPr lang="ru-RU" sz="1600" b="1" dirty="0" smtClean="0"/>
              <a:t>0,2%</a:t>
            </a:r>
            <a:r>
              <a:rPr lang="ru-RU" sz="1600" dirty="0" smtClean="0"/>
              <a:t> от общей стоимости </a:t>
            </a:r>
            <a:endParaRPr lang="ru-RU" sz="1600" dirty="0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18175" y="1977684"/>
            <a:ext cx="6907660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C00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+mn-lt"/>
                <a:cs typeface="+mn-cs"/>
              </a:rPr>
              <a:t>Спасибо за внимание!</a:t>
            </a: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8"/>
          <p:cNvSpPr/>
          <p:nvPr/>
        </p:nvSpPr>
        <p:spPr>
          <a:xfrm>
            <a:off x="214282" y="714362"/>
            <a:ext cx="8786873" cy="500066"/>
          </a:xfrm>
          <a:prstGeom prst="roundRect">
            <a:avLst>
              <a:gd name="adj" fmla="val 23439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За период </a:t>
            </a:r>
            <a:r>
              <a:rPr lang="ru-RU" b="1" dirty="0">
                <a:solidFill>
                  <a:schemeClr val="tx1"/>
                </a:solidFill>
              </a:rPr>
              <a:t>2016-2018гг.</a:t>
            </a:r>
            <a:r>
              <a:rPr lang="ru-RU" dirty="0">
                <a:solidFill>
                  <a:schemeClr val="tx1"/>
                </a:solidFill>
              </a:rPr>
              <a:t> из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р</a:t>
            </a:r>
            <a:r>
              <a:rPr lang="ru-RU" dirty="0" smtClean="0">
                <a:solidFill>
                  <a:schemeClr val="tx1"/>
                </a:solidFill>
              </a:rPr>
              <a:t>еспубликанского </a:t>
            </a:r>
            <a:r>
              <a:rPr lang="ru-RU" dirty="0" smtClean="0">
                <a:solidFill>
                  <a:schemeClr val="tx1"/>
                </a:solidFill>
              </a:rPr>
              <a:t>б</a:t>
            </a:r>
            <a:r>
              <a:rPr lang="ru-RU" dirty="0" smtClean="0">
                <a:solidFill>
                  <a:schemeClr val="tx1"/>
                </a:solidFill>
              </a:rPr>
              <a:t>юджета Чувашской Республики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направлено </a:t>
            </a:r>
            <a:r>
              <a:rPr lang="ru-RU" b="1" dirty="0" smtClean="0">
                <a:solidFill>
                  <a:schemeClr val="tx1"/>
                </a:solidFill>
              </a:rPr>
              <a:t>1 </a:t>
            </a:r>
            <a:r>
              <a:rPr lang="ru-RU" b="1" dirty="0">
                <a:solidFill>
                  <a:schemeClr val="tx1"/>
                </a:solidFill>
              </a:rPr>
              <a:t>894,5 млн. руб. 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TextBox 23"/>
          <p:cNvSpPr txBox="1">
            <a:spLocks noChangeArrowheads="1"/>
          </p:cNvSpPr>
          <p:nvPr/>
        </p:nvSpPr>
        <p:spPr bwMode="auto">
          <a:xfrm>
            <a:off x="8072438" y="0"/>
            <a:ext cx="1071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>
                <a:solidFill>
                  <a:schemeClr val="bg1"/>
                </a:solidFill>
                <a:latin typeface="Calibri" pitchFamily="34" charset="0"/>
              </a:rPr>
              <a:t>Слайд </a:t>
            </a:r>
          </a:p>
        </p:txBody>
      </p:sp>
      <p:sp>
        <p:nvSpPr>
          <p:cNvPr id="5124" name="TextBox 23"/>
          <p:cNvSpPr txBox="1">
            <a:spLocks noChangeArrowheads="1"/>
          </p:cNvSpPr>
          <p:nvPr/>
        </p:nvSpPr>
        <p:spPr bwMode="auto">
          <a:xfrm>
            <a:off x="8072438" y="0"/>
            <a:ext cx="10715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>
                <a:solidFill>
                  <a:schemeClr val="bg1"/>
                </a:solidFill>
                <a:latin typeface="Calibri" pitchFamily="34" charset="0"/>
              </a:rPr>
              <a:t>Слайд №1</a:t>
            </a:r>
          </a:p>
          <a:p>
            <a:endParaRPr lang="ru-RU" sz="120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142976" y="2857502"/>
            <a:ext cx="6429420" cy="642947"/>
          </a:xfrm>
          <a:prstGeom prst="roundRect">
            <a:avLst>
              <a:gd name="adj" fmla="val 23439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В </a:t>
            </a:r>
            <a:r>
              <a:rPr lang="ru-RU" b="1" dirty="0">
                <a:solidFill>
                  <a:schemeClr val="tx1"/>
                </a:solidFill>
              </a:rPr>
              <a:t>2016-2017</a:t>
            </a:r>
            <a:r>
              <a:rPr lang="ru-RU" dirty="0">
                <a:solidFill>
                  <a:schemeClr val="tx1"/>
                </a:solidFill>
              </a:rPr>
              <a:t> годах улучшили жилищные условия </a:t>
            </a:r>
            <a:r>
              <a:rPr lang="ru-RU" b="1" dirty="0">
                <a:solidFill>
                  <a:schemeClr val="tx1"/>
                </a:solidFill>
              </a:rPr>
              <a:t>1578 семей </a:t>
            </a:r>
            <a:r>
              <a:rPr lang="ru-RU" dirty="0">
                <a:solidFill>
                  <a:schemeClr val="tx1"/>
                </a:solidFill>
              </a:rPr>
              <a:t>(граждан)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142976" y="3786196"/>
            <a:ext cx="6429420" cy="714381"/>
          </a:xfrm>
          <a:prstGeom prst="roundRect">
            <a:avLst>
              <a:gd name="adj" fmla="val 23439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В </a:t>
            </a:r>
            <a:r>
              <a:rPr lang="ru-RU" b="1" dirty="0">
                <a:solidFill>
                  <a:schemeClr val="tx1"/>
                </a:solidFill>
              </a:rPr>
              <a:t>2018</a:t>
            </a:r>
            <a:r>
              <a:rPr lang="ru-RU" dirty="0">
                <a:solidFill>
                  <a:schemeClr val="tx1"/>
                </a:solidFill>
              </a:rPr>
              <a:t> планируется улучшение жилищных условий </a:t>
            </a:r>
            <a:r>
              <a:rPr lang="ru-RU" b="1" dirty="0">
                <a:solidFill>
                  <a:schemeClr val="tx1"/>
                </a:solidFill>
              </a:rPr>
              <a:t>543 семей </a:t>
            </a:r>
            <a:r>
              <a:rPr lang="ru-RU" dirty="0">
                <a:solidFill>
                  <a:schemeClr val="tx1"/>
                </a:solidFill>
              </a:rPr>
              <a:t>(граждан)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42844" y="1428742"/>
            <a:ext cx="2000281" cy="1214446"/>
          </a:xfrm>
          <a:prstGeom prst="roundRect">
            <a:avLst>
              <a:gd name="adj" fmla="val 23439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/>
              <a:t>Молодая семья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1400" dirty="0"/>
              <a:t>Приобретение жилья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1400" dirty="0"/>
              <a:t>Ипотека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1400" dirty="0"/>
              <a:t>Строительство</a:t>
            </a:r>
            <a:endParaRPr lang="ru-RU" sz="1200" b="1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357422" y="1428742"/>
            <a:ext cx="2071688" cy="1214446"/>
          </a:xfrm>
          <a:prstGeom prst="roundRect">
            <a:avLst>
              <a:gd name="adj" fmla="val 23439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/>
              <a:t>Устойчивое развитие села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1400" dirty="0"/>
              <a:t>Граждане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1400" dirty="0"/>
              <a:t>Молодые семьи</a:t>
            </a:r>
            <a:endParaRPr lang="ru-RU" sz="1200" b="1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572000" y="1428742"/>
            <a:ext cx="2286000" cy="1214446"/>
          </a:xfrm>
          <a:prstGeom prst="roundRect">
            <a:avLst>
              <a:gd name="adj" fmla="val 23439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/>
              <a:t>Многодетные семьи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1400" dirty="0"/>
              <a:t>Предоставление жилья по договорам социального найма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7000892" y="1428742"/>
            <a:ext cx="2000250" cy="1143008"/>
          </a:xfrm>
          <a:prstGeom prst="roundRect">
            <a:avLst>
              <a:gd name="adj" fmla="val 23439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/>
              <a:t>Дети-сироты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1400" dirty="0"/>
              <a:t>Предоставление жилья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1400" dirty="0"/>
              <a:t>Ремонт жилья</a:t>
            </a:r>
            <a:endParaRPr lang="ru-RU" sz="1200" b="1" dirty="0"/>
          </a:p>
        </p:txBody>
      </p:sp>
      <p:sp>
        <p:nvSpPr>
          <p:cNvPr id="17" name="Стрелка вниз 16"/>
          <p:cNvSpPr/>
          <p:nvPr/>
        </p:nvSpPr>
        <p:spPr>
          <a:xfrm>
            <a:off x="928662" y="1214428"/>
            <a:ext cx="357187" cy="214314"/>
          </a:xfrm>
          <a:prstGeom prst="downArrow">
            <a:avLst>
              <a:gd name="adj1" fmla="val 50000"/>
              <a:gd name="adj2" fmla="val 50000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" name="Стрелка вниз 17"/>
          <p:cNvSpPr/>
          <p:nvPr/>
        </p:nvSpPr>
        <p:spPr>
          <a:xfrm>
            <a:off x="3286116" y="1214428"/>
            <a:ext cx="357188" cy="214314"/>
          </a:xfrm>
          <a:prstGeom prst="downArrow">
            <a:avLst>
              <a:gd name="adj1" fmla="val 50000"/>
              <a:gd name="adj2" fmla="val 50000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" name="Стрелка вниз 18"/>
          <p:cNvSpPr/>
          <p:nvPr/>
        </p:nvSpPr>
        <p:spPr>
          <a:xfrm>
            <a:off x="5572132" y="1214428"/>
            <a:ext cx="357187" cy="214314"/>
          </a:xfrm>
          <a:prstGeom prst="downArrow">
            <a:avLst>
              <a:gd name="adj1" fmla="val 50000"/>
              <a:gd name="adj2" fmla="val 50000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4" name="Стрелка вниз 23"/>
          <p:cNvSpPr/>
          <p:nvPr/>
        </p:nvSpPr>
        <p:spPr>
          <a:xfrm>
            <a:off x="7786710" y="1214428"/>
            <a:ext cx="357187" cy="214314"/>
          </a:xfrm>
          <a:prstGeom prst="downArrow">
            <a:avLst>
              <a:gd name="adj1" fmla="val 50000"/>
              <a:gd name="adj2" fmla="val 50000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0" y="0"/>
            <a:ext cx="9144000" cy="571500"/>
          </a:xfrm>
          <a:prstGeom prst="roundRect">
            <a:avLst>
              <a:gd name="adj" fmla="val 0"/>
            </a:avLst>
          </a:prstGeom>
          <a:solidFill>
            <a:srgbClr val="FFC000"/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Основные направления  государственной поддержки граждан на улучшение жилищных </a:t>
            </a:r>
            <a:r>
              <a:rPr lang="ru-RU" sz="2000" b="1">
                <a:solidFill>
                  <a:schemeClr val="tx1"/>
                </a:solidFill>
              </a:rPr>
              <a:t>условий 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3089" name="Номер слайда 3"/>
          <p:cNvSpPr>
            <a:spLocks noGrp="1"/>
          </p:cNvSpPr>
          <p:nvPr>
            <p:ph type="sldNum" sz="quarter" idx="12"/>
          </p:nvPr>
        </p:nvSpPr>
        <p:spPr bwMode="auto">
          <a:xfrm>
            <a:off x="8429652" y="4714890"/>
            <a:ext cx="328613" cy="274637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3B39A46-83ED-48F5-BBF4-9683360D9DBB}" type="slidenum">
              <a:rPr lang="ru-RU" b="1" smtClean="0">
                <a:solidFill>
                  <a:schemeClr val="tx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Содержимое 4"/>
          <p:cNvGraphicFramePr>
            <a:graphicFrameLocks/>
          </p:cNvGraphicFramePr>
          <p:nvPr/>
        </p:nvGraphicFramePr>
        <p:xfrm>
          <a:off x="-152400" y="0"/>
          <a:ext cx="9296400" cy="2928938"/>
        </p:xfrm>
        <a:graphic>
          <a:graphicData uri="http://schemas.openxmlformats.org/presentationml/2006/ole">
            <p:oleObj spid="_x0000_s23554" r:id="rId3" imgW="9297206" imgH="2926334" progId="Excel.Sheet.8">
              <p:embed/>
            </p:oleObj>
          </a:graphicData>
        </a:graphic>
      </p:graphicFrame>
      <p:sp>
        <p:nvSpPr>
          <p:cNvPr id="7" name="Скругленный прямоугольник 6"/>
          <p:cNvSpPr/>
          <p:nvPr/>
        </p:nvSpPr>
        <p:spPr>
          <a:xfrm>
            <a:off x="0" y="0"/>
            <a:ext cx="9144000" cy="642938"/>
          </a:xfrm>
          <a:prstGeom prst="roundRect">
            <a:avLst>
              <a:gd name="adj" fmla="val 0"/>
            </a:avLst>
          </a:prstGeom>
          <a:solidFill>
            <a:srgbClr val="FFC000"/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Динамика количества нуждающихся в улучшении жилищных условий</a:t>
            </a:r>
          </a:p>
        </p:txBody>
      </p:sp>
      <p:sp>
        <p:nvSpPr>
          <p:cNvPr id="9220" name="Номер слайда 3"/>
          <p:cNvSpPr>
            <a:spLocks noGrp="1"/>
          </p:cNvSpPr>
          <p:nvPr>
            <p:ph type="sldNum" sz="quarter" idx="12"/>
          </p:nvPr>
        </p:nvSpPr>
        <p:spPr bwMode="auto">
          <a:xfrm>
            <a:off x="8358188" y="4767263"/>
            <a:ext cx="328612" cy="274637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897EF0E-5323-4A41-85B7-791955657622}" type="slidenum">
              <a:rPr lang="ru-RU" b="1" smtClean="0">
                <a:solidFill>
                  <a:schemeClr val="tx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ru-RU" b="1" smtClean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0" y="2928938"/>
            <a:ext cx="9144000" cy="53975"/>
          </a:xfrm>
          <a:prstGeom prst="roundRect">
            <a:avLst>
              <a:gd name="adj" fmla="val 0"/>
            </a:avLst>
          </a:prstGeom>
          <a:solidFill>
            <a:srgbClr val="FFC000"/>
          </a:solidFill>
          <a:ln w="9525" cap="flat" cmpd="sng" algn="ctr">
            <a:solidFill>
              <a:srgbClr val="FF8021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 smtClean="0">
              <a:solidFill>
                <a:sysClr val="windowText" lastClr="000000"/>
              </a:solidFill>
            </a:endParaRPr>
          </a:p>
        </p:txBody>
      </p:sp>
      <p:pic>
        <p:nvPicPr>
          <p:cNvPr id="2055" name="Picture 2" descr="C:\Users\Петров АГ\Desktop\percent-increas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57563" y="1071563"/>
            <a:ext cx="642937" cy="79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2643188" y="1285875"/>
            <a:ext cx="768350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1,4</a:t>
            </a:r>
          </a:p>
        </p:txBody>
      </p:sp>
      <p:graphicFrame>
        <p:nvGraphicFramePr>
          <p:cNvPr id="2051" name="Содержимое 4"/>
          <p:cNvGraphicFramePr>
            <a:graphicFrameLocks/>
          </p:cNvGraphicFramePr>
          <p:nvPr/>
        </p:nvGraphicFramePr>
        <p:xfrm>
          <a:off x="0" y="2357438"/>
          <a:ext cx="9296400" cy="2786062"/>
        </p:xfrm>
        <a:graphic>
          <a:graphicData uri="http://schemas.openxmlformats.org/presentationml/2006/ole">
            <p:oleObj spid="_x0000_s23555" r:id="rId5" imgW="9297206" imgH="2786113" progId="Excel.Sheet.8">
              <p:embed/>
            </p:oleObj>
          </a:graphicData>
        </a:graphic>
      </p:graphicFrame>
      <p:pic>
        <p:nvPicPr>
          <p:cNvPr id="2057" name="Picture 2" descr="C:\Users\Петров АГ\Desktop\percent-increas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1875" y="3429000"/>
            <a:ext cx="642938" cy="79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Box 14"/>
          <p:cNvSpPr txBox="1"/>
          <p:nvPr/>
        </p:nvSpPr>
        <p:spPr>
          <a:xfrm>
            <a:off x="2857500" y="3643313"/>
            <a:ext cx="768350" cy="6461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1,4</a:t>
            </a:r>
          </a:p>
        </p:txBody>
      </p:sp>
      <p:pic>
        <p:nvPicPr>
          <p:cNvPr id="2059" name="Picture 3" descr="C:\Users\Петров АГ\Desktop\slide_3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429375" y="3071813"/>
            <a:ext cx="1785938" cy="172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286776" y="4767263"/>
            <a:ext cx="400024" cy="274637"/>
          </a:xfrm>
        </p:spPr>
        <p:txBody>
          <a:bodyPr/>
          <a:lstStyle/>
          <a:p>
            <a:pPr>
              <a:defRPr/>
            </a:pPr>
            <a:fld id="{884CCDEC-4493-43EA-BE25-D1CB34F8E14A}" type="slidenum">
              <a:rPr lang="ru-RU" b="1" smtClean="0">
                <a:solidFill>
                  <a:schemeClr val="tx1"/>
                </a:solidFill>
              </a:rPr>
              <a:pPr>
                <a:defRPr/>
              </a:pPr>
              <a:t>4</a:t>
            </a:fld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0" y="0"/>
            <a:ext cx="9144000" cy="571500"/>
          </a:xfrm>
          <a:prstGeom prst="roundRect">
            <a:avLst>
              <a:gd name="adj" fmla="val 0"/>
            </a:avLst>
          </a:prstGeom>
          <a:solidFill>
            <a:srgbClr val="FFC000"/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Нарушения, выявленные в ходе контрольных мероприятий, и их </a:t>
            </a:r>
            <a:r>
              <a:rPr lang="ru-RU" sz="2000" b="1" dirty="0" smtClean="0">
                <a:solidFill>
                  <a:schemeClr val="tx1"/>
                </a:solidFill>
              </a:rPr>
              <a:t>последствия (млн. руб.)</a:t>
            </a:r>
            <a:endParaRPr lang="ru-RU" sz="2000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Диаграмма 4"/>
          <p:cNvGraphicFramePr>
            <a:graphicFrameLocks/>
          </p:cNvGraphicFramePr>
          <p:nvPr/>
        </p:nvGraphicFramePr>
        <p:xfrm>
          <a:off x="0" y="1000114"/>
          <a:ext cx="3857652" cy="3071834"/>
        </p:xfrm>
        <a:graphic>
          <a:graphicData uri="http://schemas.openxmlformats.org/presentationml/2006/ole">
            <p:oleObj spid="_x0000_s24578" name="Worksheet" r:id="rId3" imgW="4858933" imgH="3785944" progId="Excel.Sheet.8">
              <p:embed/>
            </p:oleObj>
          </a:graphicData>
        </a:graphic>
      </p:graphicFrame>
      <p:sp>
        <p:nvSpPr>
          <p:cNvPr id="7" name="TextBox 1"/>
          <p:cNvSpPr txBox="1">
            <a:spLocks noChangeArrowheads="1"/>
          </p:cNvSpPr>
          <p:nvPr/>
        </p:nvSpPr>
        <p:spPr bwMode="auto">
          <a:xfrm>
            <a:off x="285720" y="3929072"/>
            <a:ext cx="3857652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ts val="1300"/>
              </a:lnSpc>
            </a:pPr>
            <a:r>
              <a:rPr lang="ru-RU" sz="2000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●</a:t>
            </a:r>
            <a:r>
              <a:rPr lang="ru-RU" sz="1400" dirty="0" smtClean="0">
                <a:latin typeface="Calibri" pitchFamily="34" charset="0"/>
              </a:rPr>
              <a:t>Сумма  финансирования (всего)</a:t>
            </a:r>
          </a:p>
          <a:p>
            <a:pPr>
              <a:lnSpc>
                <a:spcPts val="1300"/>
              </a:lnSpc>
            </a:pPr>
            <a:r>
              <a:rPr lang="ru-RU" sz="20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alibri" pitchFamily="34" charset="0"/>
              </a:rPr>
              <a:t>●</a:t>
            </a:r>
            <a:r>
              <a:rPr lang="ru-RU" sz="1400" dirty="0" smtClean="0">
                <a:latin typeface="Calibri" pitchFamily="34" charset="0"/>
              </a:rPr>
              <a:t>Объем проверенных средств</a:t>
            </a:r>
          </a:p>
          <a:p>
            <a:pPr>
              <a:lnSpc>
                <a:spcPts val="1300"/>
              </a:lnSpc>
            </a:pPr>
            <a:r>
              <a:rPr lang="ru-RU" sz="2000" dirty="0" smtClean="0">
                <a:solidFill>
                  <a:srgbClr val="FF0000"/>
                </a:solidFill>
                <a:latin typeface="Calibri" pitchFamily="34" charset="0"/>
              </a:rPr>
              <a:t>●</a:t>
            </a:r>
            <a:r>
              <a:rPr lang="ru-RU" sz="1400" dirty="0" smtClean="0">
                <a:latin typeface="Calibri" pitchFamily="34" charset="0"/>
              </a:rPr>
              <a:t>Сумма выявленных нарушений</a:t>
            </a:r>
            <a:endParaRPr lang="ru-RU" sz="1400" b="1" dirty="0" smtClean="0">
              <a:latin typeface="Calibri" pitchFamily="34" charset="0"/>
            </a:endParaRPr>
          </a:p>
          <a:p>
            <a:endParaRPr lang="ru-RU" sz="1400" b="1" dirty="0" smtClean="0">
              <a:latin typeface="Calibri" pitchFamily="34" charset="0"/>
            </a:endParaRPr>
          </a:p>
          <a:p>
            <a:endParaRPr lang="ru-RU" sz="1400" dirty="0" smtClean="0">
              <a:latin typeface="Calibri" pitchFamily="34" charset="0"/>
            </a:endParaRPr>
          </a:p>
        </p:txBody>
      </p:sp>
      <p:sp>
        <p:nvSpPr>
          <p:cNvPr id="8" name="Блок-схема: процесс 7"/>
          <p:cNvSpPr/>
          <p:nvPr/>
        </p:nvSpPr>
        <p:spPr>
          <a:xfrm>
            <a:off x="8286776" y="785800"/>
            <a:ext cx="718989" cy="928694"/>
          </a:xfrm>
          <a:prstGeom prst="flowChartProces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</a:rPr>
              <a:t>99, </a:t>
            </a:r>
            <a:r>
              <a:rPr lang="ru-RU" sz="1600" dirty="0" smtClean="0">
                <a:solidFill>
                  <a:schemeClr val="tx1"/>
                </a:solidFill>
              </a:rPr>
              <a:t>98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9" name="Блок-схема: процесс 8"/>
          <p:cNvSpPr/>
          <p:nvPr/>
        </p:nvSpPr>
        <p:spPr>
          <a:xfrm>
            <a:off x="4000496" y="785800"/>
            <a:ext cx="4143404" cy="928694"/>
          </a:xfrm>
          <a:prstGeom prst="flowChart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/>
              <a:t>Несоблюдение </a:t>
            </a:r>
            <a:r>
              <a:rPr lang="ru-RU" sz="1600" b="1" dirty="0" smtClean="0"/>
              <a:t>Правил при использовании субсидий (межбюджетных трансфертов) как со стороны муниципалитетов, так и получателей (граждан)</a:t>
            </a:r>
            <a:endParaRPr lang="ru-RU" sz="1600" dirty="0"/>
          </a:p>
        </p:txBody>
      </p:sp>
      <p:sp>
        <p:nvSpPr>
          <p:cNvPr id="10" name="Блок-схема: процесс 9"/>
          <p:cNvSpPr/>
          <p:nvPr/>
        </p:nvSpPr>
        <p:spPr>
          <a:xfrm>
            <a:off x="8286776" y="1857370"/>
            <a:ext cx="714379" cy="785818"/>
          </a:xfrm>
          <a:prstGeom prst="flowChartProces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tx1"/>
                </a:solidFill>
              </a:rPr>
              <a:t>2,02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1" name="Блок-схема: процесс 10"/>
          <p:cNvSpPr/>
          <p:nvPr/>
        </p:nvSpPr>
        <p:spPr>
          <a:xfrm>
            <a:off x="4000496" y="1857370"/>
            <a:ext cx="4143404" cy="785818"/>
          </a:xfrm>
          <a:prstGeom prst="flowChart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/>
              <a:t>Нарушения при осуществлении </a:t>
            </a:r>
            <a:r>
              <a:rPr lang="ru-RU" sz="1600" b="1" dirty="0" smtClean="0"/>
              <a:t>муниципальных закупок, приобретения жилья не соответствующее заданию</a:t>
            </a:r>
            <a:endParaRPr lang="ru-RU" sz="1600" b="1" dirty="0"/>
          </a:p>
        </p:txBody>
      </p:sp>
      <p:sp>
        <p:nvSpPr>
          <p:cNvPr id="12" name="Блок-схема: процесс 11"/>
          <p:cNvSpPr/>
          <p:nvPr/>
        </p:nvSpPr>
        <p:spPr>
          <a:xfrm>
            <a:off x="8286776" y="2714626"/>
            <a:ext cx="718989" cy="500066"/>
          </a:xfrm>
          <a:prstGeom prst="flowChartProces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tx1"/>
                </a:solidFill>
              </a:rPr>
              <a:t>3,6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3" name="Блок-схема: процесс 12"/>
          <p:cNvSpPr/>
          <p:nvPr/>
        </p:nvSpPr>
        <p:spPr>
          <a:xfrm>
            <a:off x="4000496" y="2714626"/>
            <a:ext cx="4143404" cy="500077"/>
          </a:xfrm>
          <a:prstGeom prst="flowChart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/>
              <a:t>Нецелевое использование бюджетных средств</a:t>
            </a:r>
            <a:endParaRPr lang="ru-RU" sz="1600" dirty="0"/>
          </a:p>
        </p:txBody>
      </p:sp>
      <p:sp>
        <p:nvSpPr>
          <p:cNvPr id="14" name="Блок-схема: процесс 13"/>
          <p:cNvSpPr/>
          <p:nvPr/>
        </p:nvSpPr>
        <p:spPr>
          <a:xfrm>
            <a:off x="8286776" y="3286130"/>
            <a:ext cx="718989" cy="571504"/>
          </a:xfrm>
          <a:prstGeom prst="flowChartProces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tx1"/>
                </a:solidFill>
              </a:rPr>
              <a:t>7,9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5" name="Блок-схема: процесс 14"/>
          <p:cNvSpPr/>
          <p:nvPr/>
        </p:nvSpPr>
        <p:spPr>
          <a:xfrm>
            <a:off x="4000496" y="3286130"/>
            <a:ext cx="4143404" cy="571504"/>
          </a:xfrm>
          <a:prstGeom prst="flowChart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/>
              <a:t>Неэффективное </a:t>
            </a:r>
            <a:r>
              <a:rPr lang="ru-RU" sz="1600" b="1" dirty="0" smtClean="0"/>
              <a:t>использование средств при определении сметной стоимости</a:t>
            </a:r>
            <a:endParaRPr lang="ru-RU" sz="1600" dirty="0"/>
          </a:p>
        </p:txBody>
      </p:sp>
      <p:sp>
        <p:nvSpPr>
          <p:cNvPr id="16" name="Блок-схема: процесс 15"/>
          <p:cNvSpPr/>
          <p:nvPr/>
        </p:nvSpPr>
        <p:spPr>
          <a:xfrm>
            <a:off x="8286776" y="3929072"/>
            <a:ext cx="714380" cy="500066"/>
          </a:xfrm>
          <a:prstGeom prst="flowChartProces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tx1"/>
                </a:solidFill>
              </a:rPr>
              <a:t>113,5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7" name="Блок-схема: процесс 16"/>
          <p:cNvSpPr/>
          <p:nvPr/>
        </p:nvSpPr>
        <p:spPr>
          <a:xfrm>
            <a:off x="4000496" y="3929072"/>
            <a:ext cx="4143404" cy="500066"/>
          </a:xfrm>
          <a:prstGeom prst="flowChart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Итого</a:t>
            </a:r>
            <a:endParaRPr lang="ru-RU" dirty="0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Блок-схема: процесс 6"/>
          <p:cNvSpPr/>
          <p:nvPr/>
        </p:nvSpPr>
        <p:spPr>
          <a:xfrm>
            <a:off x="3071813" y="1142984"/>
            <a:ext cx="3000375" cy="285750"/>
          </a:xfrm>
          <a:prstGeom prst="flowChartProces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</a:rPr>
              <a:t>∑=</a:t>
            </a:r>
            <a:r>
              <a:rPr lang="ru-RU" sz="1600" b="1" dirty="0">
                <a:solidFill>
                  <a:schemeClr val="tx1"/>
                </a:solidFill>
              </a:rPr>
              <a:t>17,3</a:t>
            </a:r>
            <a:r>
              <a:rPr lang="ru-RU" sz="1600" dirty="0">
                <a:solidFill>
                  <a:schemeClr val="tx1"/>
                </a:solidFill>
              </a:rPr>
              <a:t> млн.руб.</a:t>
            </a:r>
          </a:p>
        </p:txBody>
      </p:sp>
      <p:sp>
        <p:nvSpPr>
          <p:cNvPr id="6" name="Блок-схема: процесс 5"/>
          <p:cNvSpPr/>
          <p:nvPr/>
        </p:nvSpPr>
        <p:spPr>
          <a:xfrm>
            <a:off x="285720" y="1142984"/>
            <a:ext cx="2643218" cy="285750"/>
          </a:xfrm>
          <a:prstGeom prst="flowChartProces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</a:rPr>
              <a:t>∑</a:t>
            </a:r>
            <a:r>
              <a:rPr lang="ru-RU" sz="1600" dirty="0" smtClean="0">
                <a:solidFill>
                  <a:schemeClr val="tx1"/>
                </a:solidFill>
              </a:rPr>
              <a:t>=</a:t>
            </a:r>
            <a:r>
              <a:rPr lang="ru-RU" sz="1600" b="1" dirty="0" smtClean="0">
                <a:solidFill>
                  <a:schemeClr val="tx1"/>
                </a:solidFill>
              </a:rPr>
              <a:t>11,4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>
                <a:solidFill>
                  <a:schemeClr val="tx1"/>
                </a:solidFill>
              </a:rPr>
              <a:t>млн.руб.</a:t>
            </a:r>
          </a:p>
        </p:txBody>
      </p:sp>
      <p:sp>
        <p:nvSpPr>
          <p:cNvPr id="4100" name="Номер слайда 1"/>
          <p:cNvSpPr>
            <a:spLocks noGrp="1"/>
          </p:cNvSpPr>
          <p:nvPr>
            <p:ph type="sldNum" sz="quarter" idx="12"/>
          </p:nvPr>
        </p:nvSpPr>
        <p:spPr bwMode="auto">
          <a:xfrm>
            <a:off x="8429625" y="4767263"/>
            <a:ext cx="257175" cy="274637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9EB3771-E64A-4B0B-A26D-90B50E88AAF7}" type="slidenum">
              <a:rPr lang="ru-RU" b="1" smtClean="0">
                <a:solidFill>
                  <a:schemeClr val="tx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ru-RU" b="1" smtClean="0">
              <a:solidFill>
                <a:schemeClr val="tx1"/>
              </a:solidFill>
            </a:endParaRPr>
          </a:p>
        </p:txBody>
      </p:sp>
      <p:sp>
        <p:nvSpPr>
          <p:cNvPr id="3" name="Блок-схема: процесс 2"/>
          <p:cNvSpPr/>
          <p:nvPr/>
        </p:nvSpPr>
        <p:spPr>
          <a:xfrm>
            <a:off x="285720" y="642924"/>
            <a:ext cx="2643218" cy="500066"/>
          </a:xfrm>
          <a:prstGeom prst="flowChart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/>
              <a:t>58 семей </a:t>
            </a:r>
            <a:r>
              <a:rPr lang="ru-RU" sz="1600" dirty="0" smtClean="0"/>
              <a:t>неправомерно </a:t>
            </a:r>
            <a:r>
              <a:rPr lang="ru-RU" sz="1600" dirty="0"/>
              <a:t>поставлены на учет</a:t>
            </a:r>
          </a:p>
        </p:txBody>
      </p:sp>
      <p:sp>
        <p:nvSpPr>
          <p:cNvPr id="4" name="Блок-схема: процесс 3"/>
          <p:cNvSpPr/>
          <p:nvPr/>
        </p:nvSpPr>
        <p:spPr>
          <a:xfrm>
            <a:off x="3071813" y="642924"/>
            <a:ext cx="3000375" cy="500066"/>
          </a:xfrm>
          <a:prstGeom prst="flowChart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/>
              <a:t>27 семей </a:t>
            </a:r>
            <a:r>
              <a:rPr lang="ru-RU" sz="1600" dirty="0"/>
              <a:t>не выполнили условия работы на селе не менее 5 лет</a:t>
            </a:r>
          </a:p>
        </p:txBody>
      </p:sp>
      <p:sp>
        <p:nvSpPr>
          <p:cNvPr id="8" name="Блок-схема: процесс 7"/>
          <p:cNvSpPr/>
          <p:nvPr/>
        </p:nvSpPr>
        <p:spPr>
          <a:xfrm>
            <a:off x="6143637" y="1142990"/>
            <a:ext cx="2714655" cy="285750"/>
          </a:xfrm>
          <a:prstGeom prst="flowChartProces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</a:rPr>
              <a:t>∑=</a:t>
            </a:r>
            <a:r>
              <a:rPr lang="ru-RU" sz="1600" b="1" dirty="0">
                <a:solidFill>
                  <a:schemeClr val="tx1"/>
                </a:solidFill>
              </a:rPr>
              <a:t>33,2</a:t>
            </a:r>
            <a:r>
              <a:rPr lang="ru-RU" sz="1600" dirty="0">
                <a:solidFill>
                  <a:schemeClr val="tx1"/>
                </a:solidFill>
              </a:rPr>
              <a:t> млн.руб.</a:t>
            </a:r>
          </a:p>
        </p:txBody>
      </p:sp>
      <p:sp>
        <p:nvSpPr>
          <p:cNvPr id="5" name="Блок-схема: процесс 4"/>
          <p:cNvSpPr/>
          <p:nvPr/>
        </p:nvSpPr>
        <p:spPr>
          <a:xfrm>
            <a:off x="6143625" y="642924"/>
            <a:ext cx="2714655" cy="500066"/>
          </a:xfrm>
          <a:prstGeom prst="flowChart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/>
              <a:t>50 семей</a:t>
            </a:r>
            <a:r>
              <a:rPr lang="ru-RU" sz="1600" dirty="0"/>
              <a:t> не оформили в собственность жилье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0" y="0"/>
            <a:ext cx="9144000" cy="571500"/>
          </a:xfrm>
          <a:prstGeom prst="roundRect">
            <a:avLst>
              <a:gd name="adj" fmla="val 0"/>
            </a:avLst>
          </a:prstGeom>
          <a:solidFill>
            <a:srgbClr val="FFC000"/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chemeClr val="tx1"/>
                </a:solidFill>
              </a:rPr>
              <a:t>Основные нарушения в разрезе муниципальных образований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11" name="Блок-схема: процесс 10"/>
          <p:cNvSpPr/>
          <p:nvPr/>
        </p:nvSpPr>
        <p:spPr>
          <a:xfrm>
            <a:off x="6143636" y="1428742"/>
            <a:ext cx="2714645" cy="2714644"/>
          </a:xfrm>
          <a:prstGeom prst="flowChartProcess">
            <a:avLst/>
          </a:prstGeom>
          <a:gradFill flip="none" rotWithShape="1">
            <a:gsLst>
              <a:gs pos="0">
                <a:schemeClr val="accent5">
                  <a:tint val="50000"/>
                  <a:satMod val="300000"/>
                </a:schemeClr>
              </a:gs>
              <a:gs pos="35000">
                <a:schemeClr val="accent5">
                  <a:tint val="37000"/>
                  <a:satMod val="300000"/>
                </a:schemeClr>
              </a:gs>
              <a:gs pos="100000">
                <a:schemeClr val="accent5">
                  <a:tint val="15000"/>
                  <a:satMod val="35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 err="1" smtClean="0"/>
              <a:t>Батыревский</a:t>
            </a:r>
            <a:r>
              <a:rPr lang="ru-RU" sz="1400" dirty="0" smtClean="0"/>
              <a:t> р-н</a:t>
            </a:r>
            <a:r>
              <a:rPr lang="en-US" sz="1400" dirty="0" smtClean="0"/>
              <a:t>…</a:t>
            </a:r>
            <a:r>
              <a:rPr lang="ru-RU" sz="1400" dirty="0" smtClean="0"/>
              <a:t>………………….11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 err="1" smtClean="0"/>
              <a:t>Ядринский</a:t>
            </a:r>
            <a:r>
              <a:rPr lang="ru-RU" sz="1400" dirty="0" smtClean="0"/>
              <a:t> р-н…</a:t>
            </a:r>
            <a:r>
              <a:rPr lang="en-US" sz="1400" dirty="0" smtClean="0"/>
              <a:t>..</a:t>
            </a:r>
            <a:r>
              <a:rPr lang="ru-RU" sz="1400" dirty="0" smtClean="0"/>
              <a:t>…</a:t>
            </a:r>
            <a:r>
              <a:rPr lang="en-US" sz="1400" dirty="0" smtClean="0"/>
              <a:t>.</a:t>
            </a:r>
            <a:r>
              <a:rPr lang="ru-RU" sz="1400" dirty="0" smtClean="0"/>
              <a:t>………….………8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 err="1" smtClean="0"/>
              <a:t>Ибресинский</a:t>
            </a:r>
            <a:r>
              <a:rPr lang="ru-RU" sz="1400" dirty="0" smtClean="0"/>
              <a:t> р-н.</a:t>
            </a:r>
            <a:r>
              <a:rPr lang="en-US" sz="1400" dirty="0" smtClean="0"/>
              <a:t>....</a:t>
            </a:r>
            <a:r>
              <a:rPr lang="ru-RU" sz="1400" dirty="0" smtClean="0"/>
              <a:t>…………………7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 smtClean="0"/>
              <a:t>Комсомольский р-н…</a:t>
            </a:r>
            <a:r>
              <a:rPr lang="en-US" sz="1400" dirty="0" smtClean="0"/>
              <a:t>….</a:t>
            </a:r>
            <a:r>
              <a:rPr lang="ru-RU" sz="1400" dirty="0" smtClean="0"/>
              <a:t>……………5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 smtClean="0"/>
              <a:t>г.Чебоксары………………</a:t>
            </a:r>
            <a:r>
              <a:rPr lang="en-US" sz="1400" dirty="0" smtClean="0"/>
              <a:t>..</a:t>
            </a:r>
            <a:r>
              <a:rPr lang="ru-RU" sz="1400" dirty="0" smtClean="0"/>
              <a:t>……………5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 err="1" smtClean="0"/>
              <a:t>Вурнарский</a:t>
            </a:r>
            <a:r>
              <a:rPr lang="ru-RU" sz="1400" dirty="0" smtClean="0"/>
              <a:t> р-н…</a:t>
            </a:r>
            <a:r>
              <a:rPr lang="en-US" sz="1400" dirty="0" smtClean="0"/>
              <a:t>..</a:t>
            </a:r>
            <a:r>
              <a:rPr lang="ru-RU" sz="1400" dirty="0" smtClean="0"/>
              <a:t>………</a:t>
            </a:r>
            <a:r>
              <a:rPr lang="en-US" sz="1400" dirty="0" smtClean="0"/>
              <a:t>.</a:t>
            </a:r>
            <a:r>
              <a:rPr lang="ru-RU" sz="1400" dirty="0" smtClean="0"/>
              <a:t>…………..4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 smtClean="0"/>
              <a:t>Красноармейский р-н………………3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 err="1" smtClean="0"/>
              <a:t>Аликовский</a:t>
            </a:r>
            <a:r>
              <a:rPr lang="ru-RU" sz="1400" dirty="0" smtClean="0"/>
              <a:t> р-н…</a:t>
            </a:r>
            <a:r>
              <a:rPr lang="en-US" sz="1400" dirty="0" smtClean="0"/>
              <a:t>…</a:t>
            </a:r>
            <a:r>
              <a:rPr lang="ru-RU" sz="1400" dirty="0" smtClean="0"/>
              <a:t>………………..…2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 err="1" smtClean="0"/>
              <a:t>Моргаушский</a:t>
            </a:r>
            <a:r>
              <a:rPr lang="ru-RU" sz="1400" dirty="0" smtClean="0"/>
              <a:t> р-н…</a:t>
            </a:r>
            <a:r>
              <a:rPr lang="en-US" sz="1400" dirty="0" smtClean="0"/>
              <a:t>..</a:t>
            </a:r>
            <a:r>
              <a:rPr lang="ru-RU" sz="1400" dirty="0" smtClean="0"/>
              <a:t>………………..1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 err="1" smtClean="0"/>
              <a:t>Марпосадский</a:t>
            </a:r>
            <a:r>
              <a:rPr lang="ru-RU" sz="1400" dirty="0" smtClean="0"/>
              <a:t> р-н</a:t>
            </a:r>
            <a:r>
              <a:rPr lang="en-US" sz="1400" dirty="0" smtClean="0"/>
              <a:t>.</a:t>
            </a:r>
            <a:r>
              <a:rPr lang="ru-RU" sz="1400" dirty="0" smtClean="0"/>
              <a:t>…</a:t>
            </a:r>
            <a:r>
              <a:rPr lang="en-US" sz="1400" dirty="0" smtClean="0"/>
              <a:t>.</a:t>
            </a:r>
            <a:r>
              <a:rPr lang="ru-RU" sz="1400" dirty="0" smtClean="0"/>
              <a:t>………………1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 err="1" smtClean="0"/>
              <a:t>Красночетайский</a:t>
            </a:r>
            <a:r>
              <a:rPr lang="ru-RU" sz="1400" dirty="0" smtClean="0"/>
              <a:t> р-н…</a:t>
            </a:r>
            <a:r>
              <a:rPr lang="en-US" sz="1400" dirty="0" smtClean="0"/>
              <a:t>..</a:t>
            </a:r>
            <a:r>
              <a:rPr lang="ru-RU" sz="1400" dirty="0" smtClean="0"/>
              <a:t>…….……1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 smtClean="0"/>
              <a:t>Козловский р-н…………</a:t>
            </a:r>
            <a:r>
              <a:rPr lang="en-US" sz="1400" dirty="0" smtClean="0"/>
              <a:t>.</a:t>
            </a:r>
            <a:r>
              <a:rPr lang="ru-RU" sz="1400" dirty="0" smtClean="0"/>
              <a:t>…………….1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 err="1" smtClean="0"/>
              <a:t>Шемуршинский</a:t>
            </a:r>
            <a:r>
              <a:rPr lang="ru-RU" sz="1400" dirty="0" smtClean="0"/>
              <a:t> р-н…</a:t>
            </a:r>
            <a:r>
              <a:rPr lang="en-US" sz="1400" dirty="0" smtClean="0"/>
              <a:t>.</a:t>
            </a:r>
            <a:r>
              <a:rPr lang="ru-RU" sz="1400" dirty="0" smtClean="0"/>
              <a:t>……..………1</a:t>
            </a:r>
            <a:endParaRPr lang="ru-RU" sz="1400" dirty="0"/>
          </a:p>
        </p:txBody>
      </p:sp>
      <p:sp>
        <p:nvSpPr>
          <p:cNvPr id="21" name="Блок-схема: процесс 20"/>
          <p:cNvSpPr/>
          <p:nvPr/>
        </p:nvSpPr>
        <p:spPr>
          <a:xfrm>
            <a:off x="285689" y="1428742"/>
            <a:ext cx="2643218" cy="2643206"/>
          </a:xfrm>
          <a:prstGeom prst="flowChartProcess">
            <a:avLst/>
          </a:prstGeom>
          <a:gradFill flip="none" rotWithShape="1">
            <a:gsLst>
              <a:gs pos="0">
                <a:schemeClr val="accent5">
                  <a:tint val="50000"/>
                  <a:satMod val="300000"/>
                </a:schemeClr>
              </a:gs>
              <a:gs pos="35000">
                <a:schemeClr val="accent5">
                  <a:tint val="37000"/>
                  <a:satMod val="300000"/>
                </a:schemeClr>
              </a:gs>
              <a:gs pos="100000">
                <a:schemeClr val="accent5">
                  <a:tint val="15000"/>
                  <a:satMod val="35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 err="1" smtClean="0"/>
              <a:t>Цивильский</a:t>
            </a:r>
            <a:r>
              <a:rPr lang="ru-RU" sz="1400" dirty="0" smtClean="0"/>
              <a:t> р-н…………………</a:t>
            </a:r>
            <a:r>
              <a:rPr lang="en-US" sz="1400" dirty="0" smtClean="0"/>
              <a:t>….</a:t>
            </a:r>
            <a:r>
              <a:rPr lang="ru-RU" sz="1400" dirty="0" smtClean="0"/>
              <a:t>.20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 smtClean="0"/>
              <a:t>г.Чебоксары………………………</a:t>
            </a:r>
            <a:r>
              <a:rPr lang="en-US" sz="1400" dirty="0" smtClean="0"/>
              <a:t>….</a:t>
            </a:r>
            <a:r>
              <a:rPr lang="ru-RU" sz="1400" dirty="0" smtClean="0"/>
              <a:t>.14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 err="1" smtClean="0"/>
              <a:t>Чебоксарский</a:t>
            </a:r>
            <a:r>
              <a:rPr lang="ru-RU" sz="1400" dirty="0" smtClean="0"/>
              <a:t> р-н………………</a:t>
            </a:r>
            <a:r>
              <a:rPr lang="en-US" sz="1400" dirty="0" smtClean="0"/>
              <a:t>….</a:t>
            </a:r>
            <a:r>
              <a:rPr lang="ru-RU" sz="1400" dirty="0" smtClean="0"/>
              <a:t>..6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 err="1" smtClean="0"/>
              <a:t>Яльчикский</a:t>
            </a:r>
            <a:r>
              <a:rPr lang="ru-RU" sz="1400" dirty="0" smtClean="0"/>
              <a:t> р-н……….…………</a:t>
            </a:r>
            <a:r>
              <a:rPr lang="en-US" sz="1400" dirty="0" smtClean="0"/>
              <a:t>….</a:t>
            </a:r>
            <a:r>
              <a:rPr lang="ru-RU" sz="1400" dirty="0" smtClean="0"/>
              <a:t>…5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 err="1" smtClean="0"/>
              <a:t>Батыревский</a:t>
            </a:r>
            <a:r>
              <a:rPr lang="ru-RU" sz="1400" dirty="0" smtClean="0"/>
              <a:t> р-н…</a:t>
            </a:r>
            <a:r>
              <a:rPr lang="en-US" sz="1400" dirty="0" smtClean="0"/>
              <a:t>….</a:t>
            </a:r>
            <a:r>
              <a:rPr lang="ru-RU" sz="1400" dirty="0" smtClean="0"/>
              <a:t>……………</a:t>
            </a:r>
            <a:r>
              <a:rPr lang="en-US" sz="1400" dirty="0" smtClean="0"/>
              <a:t>.</a:t>
            </a:r>
            <a:r>
              <a:rPr lang="ru-RU" sz="1400" dirty="0" smtClean="0"/>
              <a:t>…3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 smtClean="0"/>
              <a:t>Комсомольский р-н…</a:t>
            </a:r>
            <a:r>
              <a:rPr lang="en-US" sz="1400" dirty="0" smtClean="0"/>
              <a:t>……</a:t>
            </a:r>
            <a:r>
              <a:rPr lang="ru-RU" sz="1400" dirty="0" smtClean="0"/>
              <a:t>…………3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 err="1" smtClean="0"/>
              <a:t>Канашский</a:t>
            </a:r>
            <a:r>
              <a:rPr lang="ru-RU" sz="1400" dirty="0" smtClean="0"/>
              <a:t> р-н…</a:t>
            </a:r>
            <a:r>
              <a:rPr lang="en-US" sz="1400" dirty="0" smtClean="0"/>
              <a:t>…..</a:t>
            </a:r>
            <a:r>
              <a:rPr lang="ru-RU" sz="1400" dirty="0" smtClean="0"/>
              <a:t>………..……....2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 err="1" smtClean="0"/>
              <a:t>Ядринский</a:t>
            </a:r>
            <a:r>
              <a:rPr lang="ru-RU" sz="1400" dirty="0" smtClean="0"/>
              <a:t> р-н…</a:t>
            </a:r>
            <a:r>
              <a:rPr lang="en-US" sz="1400" dirty="0" smtClean="0"/>
              <a:t>…..</a:t>
            </a:r>
            <a:r>
              <a:rPr lang="ru-RU" sz="1400" dirty="0" smtClean="0"/>
              <a:t>…………….……2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 err="1" smtClean="0"/>
              <a:t>Красночетайский</a:t>
            </a:r>
            <a:r>
              <a:rPr lang="ru-RU" sz="1400" dirty="0" smtClean="0"/>
              <a:t> р-н…</a:t>
            </a:r>
            <a:r>
              <a:rPr lang="en-US" sz="1400" dirty="0" smtClean="0"/>
              <a:t>..</a:t>
            </a:r>
            <a:r>
              <a:rPr lang="ru-RU" sz="1400" dirty="0" smtClean="0"/>
              <a:t>….………1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 err="1" smtClean="0"/>
              <a:t>Шемуршинский</a:t>
            </a:r>
            <a:r>
              <a:rPr lang="ru-RU" sz="1400" dirty="0" smtClean="0"/>
              <a:t> р-н…</a:t>
            </a:r>
            <a:r>
              <a:rPr lang="en-US" sz="1400" dirty="0" smtClean="0"/>
              <a:t>….</a:t>
            </a:r>
            <a:r>
              <a:rPr lang="ru-RU" sz="1400" dirty="0" smtClean="0"/>
              <a:t>……..……1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 smtClean="0"/>
              <a:t>г.Новочебоксарск…</a:t>
            </a:r>
            <a:r>
              <a:rPr lang="en-US" sz="1400" dirty="0" smtClean="0"/>
              <a:t>….</a:t>
            </a:r>
            <a:r>
              <a:rPr lang="ru-RU" sz="1400" dirty="0" smtClean="0"/>
              <a:t>……………..1</a:t>
            </a:r>
          </a:p>
        </p:txBody>
      </p:sp>
      <p:sp>
        <p:nvSpPr>
          <p:cNvPr id="13" name="Блок-схема: процесс 12"/>
          <p:cNvSpPr/>
          <p:nvPr/>
        </p:nvSpPr>
        <p:spPr>
          <a:xfrm>
            <a:off x="3071802" y="1428742"/>
            <a:ext cx="3000396" cy="2000264"/>
          </a:xfrm>
          <a:prstGeom prst="flowChartProcess">
            <a:avLst/>
          </a:prstGeom>
          <a:gradFill flip="none" rotWithShape="1">
            <a:gsLst>
              <a:gs pos="0">
                <a:schemeClr val="accent5">
                  <a:tint val="50000"/>
                  <a:satMod val="300000"/>
                </a:schemeClr>
              </a:gs>
              <a:gs pos="35000">
                <a:schemeClr val="accent5">
                  <a:tint val="37000"/>
                  <a:satMod val="300000"/>
                </a:schemeClr>
              </a:gs>
              <a:gs pos="100000">
                <a:schemeClr val="accent5">
                  <a:tint val="15000"/>
                  <a:satMod val="35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 err="1" smtClean="0"/>
              <a:t>Ядринский</a:t>
            </a:r>
            <a:r>
              <a:rPr lang="ru-RU" sz="1400" dirty="0" smtClean="0"/>
              <a:t> р-н</a:t>
            </a:r>
            <a:r>
              <a:rPr lang="en-US" sz="1400" dirty="0" smtClean="0"/>
              <a:t>………..</a:t>
            </a:r>
            <a:r>
              <a:rPr lang="ru-RU" sz="1400" dirty="0" smtClean="0"/>
              <a:t>……………….………7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 err="1" smtClean="0"/>
              <a:t>Яльчикский</a:t>
            </a:r>
            <a:r>
              <a:rPr lang="ru-RU" sz="1400" dirty="0" smtClean="0"/>
              <a:t> р-н</a:t>
            </a:r>
            <a:r>
              <a:rPr lang="en-US" sz="1400" dirty="0" smtClean="0"/>
              <a:t>……….</a:t>
            </a:r>
            <a:r>
              <a:rPr lang="ru-RU" sz="1400" dirty="0" smtClean="0"/>
              <a:t>……….………………6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 err="1" smtClean="0"/>
              <a:t>Канашский</a:t>
            </a:r>
            <a:r>
              <a:rPr lang="ru-RU" sz="1400" dirty="0" smtClean="0"/>
              <a:t> р-н</a:t>
            </a:r>
            <a:r>
              <a:rPr lang="en-US" sz="1400" dirty="0" smtClean="0"/>
              <a:t>………..</a:t>
            </a:r>
            <a:r>
              <a:rPr lang="ru-RU" sz="1400" dirty="0" smtClean="0"/>
              <a:t>……………..……....4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 err="1" smtClean="0"/>
              <a:t>Батыревский</a:t>
            </a:r>
            <a:r>
              <a:rPr lang="ru-RU" sz="1400" dirty="0" smtClean="0"/>
              <a:t> р-н</a:t>
            </a:r>
            <a:r>
              <a:rPr lang="en-US" sz="1400" dirty="0" smtClean="0"/>
              <a:t>………..</a:t>
            </a:r>
            <a:r>
              <a:rPr lang="ru-RU" sz="1400" dirty="0" smtClean="0"/>
              <a:t>……………………4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 err="1" smtClean="0"/>
              <a:t>Ибресинский</a:t>
            </a:r>
            <a:r>
              <a:rPr lang="ru-RU" sz="1400" dirty="0" smtClean="0"/>
              <a:t> р-н</a:t>
            </a:r>
            <a:r>
              <a:rPr lang="en-US" sz="1400" dirty="0" smtClean="0"/>
              <a:t>…………</a:t>
            </a:r>
            <a:r>
              <a:rPr lang="ru-RU" sz="1400" dirty="0" smtClean="0"/>
              <a:t>…………………..2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 err="1" smtClean="0"/>
              <a:t>Красночетайский</a:t>
            </a:r>
            <a:r>
              <a:rPr lang="ru-RU" sz="1400" dirty="0" smtClean="0"/>
              <a:t> р-н…</a:t>
            </a:r>
            <a:r>
              <a:rPr lang="en-US" sz="1400" dirty="0" smtClean="0"/>
              <a:t>……..</a:t>
            </a:r>
            <a:r>
              <a:rPr lang="ru-RU" sz="1400" dirty="0" smtClean="0"/>
              <a:t>.……………2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 err="1" smtClean="0"/>
              <a:t>Алатырский</a:t>
            </a:r>
            <a:r>
              <a:rPr lang="ru-RU" sz="1400" dirty="0" smtClean="0"/>
              <a:t> р-н…</a:t>
            </a:r>
            <a:r>
              <a:rPr lang="en-US" sz="1400" dirty="0" smtClean="0"/>
              <a:t>………..</a:t>
            </a:r>
            <a:r>
              <a:rPr lang="ru-RU" sz="1400" dirty="0" smtClean="0"/>
              <a:t>………….…….…1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 err="1" smtClean="0"/>
              <a:t>Янтиковский</a:t>
            </a:r>
            <a:r>
              <a:rPr lang="ru-RU" sz="1400" dirty="0" smtClean="0"/>
              <a:t> р-н</a:t>
            </a:r>
            <a:r>
              <a:rPr lang="en-US" sz="1400" dirty="0" smtClean="0"/>
              <a:t>.</a:t>
            </a:r>
            <a:r>
              <a:rPr lang="ru-RU" sz="1400" dirty="0" smtClean="0"/>
              <a:t>…</a:t>
            </a:r>
            <a:r>
              <a:rPr lang="en-US" sz="1400" dirty="0" smtClean="0"/>
              <a:t>……….</a:t>
            </a:r>
            <a:r>
              <a:rPr lang="ru-RU" sz="1400" dirty="0" smtClean="0"/>
              <a:t>………………...1</a:t>
            </a:r>
          </a:p>
        </p:txBody>
      </p:sp>
      <p:sp>
        <p:nvSpPr>
          <p:cNvPr id="14" name="Блок-схема: процесс 13"/>
          <p:cNvSpPr/>
          <p:nvPr/>
        </p:nvSpPr>
        <p:spPr>
          <a:xfrm>
            <a:off x="6143636" y="4214824"/>
            <a:ext cx="2714655" cy="500066"/>
          </a:xfrm>
          <a:prstGeom prst="flowChart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/>
              <a:t>из </a:t>
            </a:r>
            <a:r>
              <a:rPr lang="ru-RU" sz="1600" smtClean="0"/>
              <a:t>них </a:t>
            </a:r>
            <a:r>
              <a:rPr lang="ru-RU" sz="1600" b="1" smtClean="0"/>
              <a:t>21 семья </a:t>
            </a:r>
            <a:r>
              <a:rPr lang="ru-RU" sz="1600" dirty="0" smtClean="0"/>
              <a:t>не построили жилье</a:t>
            </a:r>
            <a:endParaRPr lang="ru-RU" sz="1600" dirty="0"/>
          </a:p>
        </p:txBody>
      </p:sp>
      <p:cxnSp>
        <p:nvCxnSpPr>
          <p:cNvPr id="16" name="Соединительная линия уступом 15"/>
          <p:cNvCxnSpPr>
            <a:stCxn id="5" idx="3"/>
            <a:endCxn id="14" idx="3"/>
          </p:cNvCxnSpPr>
          <p:nvPr/>
        </p:nvCxnSpPr>
        <p:spPr>
          <a:xfrm>
            <a:off x="8858280" y="892957"/>
            <a:ext cx="11" cy="3571900"/>
          </a:xfrm>
          <a:prstGeom prst="bentConnector3">
            <a:avLst>
              <a:gd name="adj1" fmla="val 1711555080"/>
            </a:avLst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Блок-схема: процесс 19"/>
          <p:cNvSpPr/>
          <p:nvPr/>
        </p:nvSpPr>
        <p:spPr>
          <a:xfrm>
            <a:off x="285720" y="4214824"/>
            <a:ext cx="2643217" cy="500066"/>
          </a:xfrm>
          <a:prstGeom prst="flowChart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/>
              <a:t>из них </a:t>
            </a:r>
            <a:r>
              <a:rPr lang="ru-RU" sz="1600" b="1" dirty="0" smtClean="0"/>
              <a:t>17 семей</a:t>
            </a:r>
            <a:r>
              <a:rPr lang="en-US" sz="1600" b="1" dirty="0" smtClean="0"/>
              <a:t> </a:t>
            </a:r>
            <a:r>
              <a:rPr lang="ru-RU" sz="1600" dirty="0" smtClean="0"/>
              <a:t>получили субсидию </a:t>
            </a:r>
            <a:r>
              <a:rPr lang="ru-RU" sz="1600" dirty="0" smtClean="0"/>
              <a:t>неправомерно</a:t>
            </a:r>
            <a:endParaRPr lang="ru-RU" sz="1600" dirty="0"/>
          </a:p>
        </p:txBody>
      </p:sp>
      <p:cxnSp>
        <p:nvCxnSpPr>
          <p:cNvPr id="22" name="Соединительная линия уступом 21"/>
          <p:cNvCxnSpPr>
            <a:stCxn id="3" idx="1"/>
            <a:endCxn id="20" idx="1"/>
          </p:cNvCxnSpPr>
          <p:nvPr/>
        </p:nvCxnSpPr>
        <p:spPr>
          <a:xfrm rot="10800000" flipV="1">
            <a:off x="285720" y="892957"/>
            <a:ext cx="1588" cy="3571900"/>
          </a:xfrm>
          <a:prstGeom prst="bentConnector3">
            <a:avLst>
              <a:gd name="adj1" fmla="val 11008316"/>
            </a:avLst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Номер слайда 3"/>
          <p:cNvSpPr>
            <a:spLocks noGrp="1"/>
          </p:cNvSpPr>
          <p:nvPr>
            <p:ph type="sldNum" sz="quarter" idx="12"/>
          </p:nvPr>
        </p:nvSpPr>
        <p:spPr bwMode="auto">
          <a:xfrm>
            <a:off x="8429625" y="4714875"/>
            <a:ext cx="328613" cy="274638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54FA83C-D193-4A98-BBCD-C646926A7CD0}" type="slidenum">
              <a:rPr lang="ru-RU" b="1" smtClean="0">
                <a:solidFill>
                  <a:schemeClr val="tx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ru-RU" b="1" dirty="0" smtClean="0">
              <a:solidFill>
                <a:schemeClr val="tx1"/>
              </a:solidFill>
            </a:endParaRPr>
          </a:p>
        </p:txBody>
      </p:sp>
      <p:pic>
        <p:nvPicPr>
          <p:cNvPr id="11267" name="Picture 4" descr="C:\Users\Петров АГ\Desktop\картинки живые\ООО МЦ Ваш быт_Малышева_Ядрин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571486"/>
            <a:ext cx="3685458" cy="2220245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</p:spPr>
      </p:pic>
      <p:pic>
        <p:nvPicPr>
          <p:cNvPr id="11268" name="Picture 5" descr="C:\Users\Петров АГ\Desktop\картинки живые\ООО МЦ Ваш быт_Малышева_Ядрин_2.jpg"/>
          <p:cNvPicPr>
            <a:picLocks noChangeAspect="1" noChangeArrowheads="1"/>
          </p:cNvPicPr>
          <p:nvPr/>
        </p:nvPicPr>
        <p:blipFill>
          <a:blip r:embed="rId3" cstate="print"/>
          <a:srcRect t="30232"/>
          <a:stretch>
            <a:fillRect/>
          </a:stretch>
        </p:blipFill>
        <p:spPr bwMode="auto">
          <a:xfrm>
            <a:off x="4714876" y="571486"/>
            <a:ext cx="2386203" cy="2220245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</p:spPr>
      </p:pic>
      <p:pic>
        <p:nvPicPr>
          <p:cNvPr id="11269" name="Picture 8" descr="C:\Users\Петров АГ\Desktop\картинки живые\КФХ Акимов_Сорокины_Ибреси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2844" y="2831474"/>
            <a:ext cx="3071834" cy="2312025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</p:pic>
      <p:sp>
        <p:nvSpPr>
          <p:cNvPr id="10" name="Прямоугольная выноска 9"/>
          <p:cNvSpPr/>
          <p:nvPr/>
        </p:nvSpPr>
        <p:spPr>
          <a:xfrm>
            <a:off x="7286644" y="642924"/>
            <a:ext cx="1571625" cy="500063"/>
          </a:xfrm>
          <a:prstGeom prst="wedgeRectCallout">
            <a:avLst>
              <a:gd name="adj1" fmla="val -60106"/>
              <a:gd name="adj2" fmla="val 22881"/>
            </a:avLst>
          </a:prstGeom>
          <a:ln>
            <a:solidFill>
              <a:schemeClr val="accent2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err="1"/>
              <a:t>Ядринский</a:t>
            </a:r>
            <a:r>
              <a:rPr lang="ru-RU" sz="1400" b="1" dirty="0"/>
              <a:t> район</a:t>
            </a:r>
            <a:endParaRPr lang="ru-RU" sz="1400" dirty="0"/>
          </a:p>
        </p:txBody>
      </p:sp>
      <p:sp>
        <p:nvSpPr>
          <p:cNvPr id="11" name="Полилиния 10"/>
          <p:cNvSpPr/>
          <p:nvPr/>
        </p:nvSpPr>
        <p:spPr>
          <a:xfrm>
            <a:off x="3214678" y="3286130"/>
            <a:ext cx="1571636" cy="500062"/>
          </a:xfrm>
          <a:custGeom>
            <a:avLst/>
            <a:gdLst>
              <a:gd name="connsiteX0" fmla="*/ 0 w 1214446"/>
              <a:gd name="connsiteY0" fmla="*/ 0 h 500066"/>
              <a:gd name="connsiteX1" fmla="*/ 202408 w 1214446"/>
              <a:gd name="connsiteY1" fmla="*/ 0 h 500066"/>
              <a:gd name="connsiteX2" fmla="*/ 202408 w 1214446"/>
              <a:gd name="connsiteY2" fmla="*/ 0 h 500066"/>
              <a:gd name="connsiteX3" fmla="*/ 506019 w 1214446"/>
              <a:gd name="connsiteY3" fmla="*/ 0 h 500066"/>
              <a:gd name="connsiteX4" fmla="*/ 1214446 w 1214446"/>
              <a:gd name="connsiteY4" fmla="*/ 0 h 500066"/>
              <a:gd name="connsiteX5" fmla="*/ 1214446 w 1214446"/>
              <a:gd name="connsiteY5" fmla="*/ 291705 h 500066"/>
              <a:gd name="connsiteX6" fmla="*/ 1214446 w 1214446"/>
              <a:gd name="connsiteY6" fmla="*/ 291705 h 500066"/>
              <a:gd name="connsiteX7" fmla="*/ 1214446 w 1214446"/>
              <a:gd name="connsiteY7" fmla="*/ 416722 h 500066"/>
              <a:gd name="connsiteX8" fmla="*/ 1214446 w 1214446"/>
              <a:gd name="connsiteY8" fmla="*/ 500066 h 500066"/>
              <a:gd name="connsiteX9" fmla="*/ 506019 w 1214446"/>
              <a:gd name="connsiteY9" fmla="*/ 500066 h 500066"/>
              <a:gd name="connsiteX10" fmla="*/ 202408 w 1214446"/>
              <a:gd name="connsiteY10" fmla="*/ 500066 h 500066"/>
              <a:gd name="connsiteX11" fmla="*/ 202408 w 1214446"/>
              <a:gd name="connsiteY11" fmla="*/ 500066 h 500066"/>
              <a:gd name="connsiteX12" fmla="*/ 0 w 1214446"/>
              <a:gd name="connsiteY12" fmla="*/ 500066 h 500066"/>
              <a:gd name="connsiteX13" fmla="*/ 0 w 1214446"/>
              <a:gd name="connsiteY13" fmla="*/ 416722 h 500066"/>
              <a:gd name="connsiteX14" fmla="*/ -122732 w 1214446"/>
              <a:gd name="connsiteY14" fmla="*/ 364453 h 500066"/>
              <a:gd name="connsiteX15" fmla="*/ 0 w 1214446"/>
              <a:gd name="connsiteY15" fmla="*/ 291705 h 500066"/>
              <a:gd name="connsiteX16" fmla="*/ 0 w 1214446"/>
              <a:gd name="connsiteY16" fmla="*/ 0 h 500066"/>
              <a:gd name="connsiteX0" fmla="*/ 122732 w 1557964"/>
              <a:gd name="connsiteY0" fmla="*/ 0 h 500066"/>
              <a:gd name="connsiteX1" fmla="*/ 325140 w 1557964"/>
              <a:gd name="connsiteY1" fmla="*/ 0 h 500066"/>
              <a:gd name="connsiteX2" fmla="*/ 325140 w 1557964"/>
              <a:gd name="connsiteY2" fmla="*/ 0 h 500066"/>
              <a:gd name="connsiteX3" fmla="*/ 628751 w 1557964"/>
              <a:gd name="connsiteY3" fmla="*/ 0 h 500066"/>
              <a:gd name="connsiteX4" fmla="*/ 1337178 w 1557964"/>
              <a:gd name="connsiteY4" fmla="*/ 0 h 500066"/>
              <a:gd name="connsiteX5" fmla="*/ 1337178 w 1557964"/>
              <a:gd name="connsiteY5" fmla="*/ 291705 h 500066"/>
              <a:gd name="connsiteX6" fmla="*/ 1337178 w 1557964"/>
              <a:gd name="connsiteY6" fmla="*/ 291705 h 500066"/>
              <a:gd name="connsiteX7" fmla="*/ 1337178 w 1557964"/>
              <a:gd name="connsiteY7" fmla="*/ 416722 h 500066"/>
              <a:gd name="connsiteX8" fmla="*/ 1337178 w 1557964"/>
              <a:gd name="connsiteY8" fmla="*/ 500066 h 500066"/>
              <a:gd name="connsiteX9" fmla="*/ 628751 w 1557964"/>
              <a:gd name="connsiteY9" fmla="*/ 500066 h 500066"/>
              <a:gd name="connsiteX10" fmla="*/ 325140 w 1557964"/>
              <a:gd name="connsiteY10" fmla="*/ 500066 h 500066"/>
              <a:gd name="connsiteX11" fmla="*/ 325140 w 1557964"/>
              <a:gd name="connsiteY11" fmla="*/ 500066 h 500066"/>
              <a:gd name="connsiteX12" fmla="*/ 122732 w 1557964"/>
              <a:gd name="connsiteY12" fmla="*/ 500066 h 500066"/>
              <a:gd name="connsiteX13" fmla="*/ 122732 w 1557964"/>
              <a:gd name="connsiteY13" fmla="*/ 416722 h 500066"/>
              <a:gd name="connsiteX14" fmla="*/ 0 w 1557964"/>
              <a:gd name="connsiteY14" fmla="*/ 364453 h 500066"/>
              <a:gd name="connsiteX15" fmla="*/ 122732 w 1557964"/>
              <a:gd name="connsiteY15" fmla="*/ 291705 h 500066"/>
              <a:gd name="connsiteX16" fmla="*/ 122732 w 1557964"/>
              <a:gd name="connsiteY16" fmla="*/ 0 h 500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557964" h="500066">
                <a:moveTo>
                  <a:pt x="122732" y="0"/>
                </a:moveTo>
                <a:lnTo>
                  <a:pt x="325140" y="0"/>
                </a:lnTo>
                <a:lnTo>
                  <a:pt x="325140" y="0"/>
                </a:lnTo>
                <a:lnTo>
                  <a:pt x="628751" y="0"/>
                </a:lnTo>
                <a:lnTo>
                  <a:pt x="1337178" y="0"/>
                </a:lnTo>
                <a:lnTo>
                  <a:pt x="1337178" y="291705"/>
                </a:lnTo>
                <a:lnTo>
                  <a:pt x="1337178" y="291705"/>
                </a:lnTo>
                <a:cubicBezTo>
                  <a:pt x="1337178" y="333377"/>
                  <a:pt x="1557964" y="349966"/>
                  <a:pt x="1337178" y="416722"/>
                </a:cubicBezTo>
                <a:lnTo>
                  <a:pt x="1337178" y="500066"/>
                </a:lnTo>
                <a:lnTo>
                  <a:pt x="628751" y="500066"/>
                </a:lnTo>
                <a:lnTo>
                  <a:pt x="325140" y="500066"/>
                </a:lnTo>
                <a:lnTo>
                  <a:pt x="325140" y="500066"/>
                </a:lnTo>
                <a:lnTo>
                  <a:pt x="122732" y="500066"/>
                </a:lnTo>
                <a:lnTo>
                  <a:pt x="122732" y="416722"/>
                </a:lnTo>
                <a:lnTo>
                  <a:pt x="0" y="364453"/>
                </a:lnTo>
                <a:lnTo>
                  <a:pt x="122732" y="291705"/>
                </a:lnTo>
                <a:lnTo>
                  <a:pt x="122732" y="0"/>
                </a:lnTo>
                <a:close/>
              </a:path>
            </a:pathLst>
          </a:custGeom>
          <a:ln>
            <a:solidFill>
              <a:srgbClr val="FF00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err="1"/>
              <a:t>Ибресинский</a:t>
            </a:r>
            <a:r>
              <a:rPr lang="ru-RU" sz="1400" b="1" dirty="0"/>
              <a:t> район</a:t>
            </a:r>
          </a:p>
        </p:txBody>
      </p:sp>
      <p:pic>
        <p:nvPicPr>
          <p:cNvPr id="11272" name="Picture 3" descr="C:\Users\Петров АГ\Desktop\картинки живые\ООО ЭкоЛайф_Кольцова_Ибреси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14876" y="2831527"/>
            <a:ext cx="3154197" cy="2297839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</p:pic>
      <p:sp>
        <p:nvSpPr>
          <p:cNvPr id="9" name="Скругленный прямоугольник 8"/>
          <p:cNvSpPr/>
          <p:nvPr/>
        </p:nvSpPr>
        <p:spPr>
          <a:xfrm>
            <a:off x="0" y="0"/>
            <a:ext cx="9144000" cy="500048"/>
          </a:xfrm>
          <a:prstGeom prst="roundRect">
            <a:avLst>
              <a:gd name="adj" fmla="val 0"/>
            </a:avLst>
          </a:prstGeom>
          <a:solidFill>
            <a:srgbClr val="FFC000"/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chemeClr val="tx1"/>
                </a:solidFill>
              </a:rPr>
              <a:t>Осмотр жилых помещений</a:t>
            </a:r>
            <a:endParaRPr lang="ru-RU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Номер слайда 3"/>
          <p:cNvSpPr>
            <a:spLocks noGrp="1"/>
          </p:cNvSpPr>
          <p:nvPr>
            <p:ph type="sldNum" sz="quarter" idx="12"/>
          </p:nvPr>
        </p:nvSpPr>
        <p:spPr bwMode="auto">
          <a:xfrm>
            <a:off x="8358188" y="4767263"/>
            <a:ext cx="328612" cy="274637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75E4FED-BB53-438C-9AD6-6680BD9F944D}" type="slidenum">
              <a:rPr lang="ru-RU" b="1" smtClean="0">
                <a:solidFill>
                  <a:schemeClr val="tx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ru-RU" b="1" smtClean="0">
              <a:solidFill>
                <a:schemeClr val="tx1"/>
              </a:solidFill>
            </a:endParaRPr>
          </a:p>
        </p:txBody>
      </p:sp>
      <p:pic>
        <p:nvPicPr>
          <p:cNvPr id="29699" name="Picture 3" descr="C:\Users\Петров АГ\Desktop\картинки живые\МСО Аликовская_Терентьев_Аликово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3" y="2571750"/>
            <a:ext cx="3417887" cy="2428875"/>
          </a:xfrm>
          <a:prstGeom prst="rect">
            <a:avLst/>
          </a:prstGeom>
          <a:noFill/>
          <a:ln w="28575">
            <a:solidFill>
              <a:schemeClr val="accent2">
                <a:lumMod val="75000"/>
              </a:schemeClr>
            </a:solidFill>
          </a:ln>
        </p:spPr>
      </p:pic>
      <p:pic>
        <p:nvPicPr>
          <p:cNvPr id="12292" name="Picture 4" descr="C:\Users\Петров АГ\Desktop\картинки живые\КФХ_Тибогайкин_Ильин_Красночетайск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0688" y="2571750"/>
            <a:ext cx="3238500" cy="2428875"/>
          </a:xfrm>
          <a:prstGeom prst="rect">
            <a:avLst/>
          </a:prstGeom>
          <a:noFill/>
          <a:ln w="28575">
            <a:solidFill>
              <a:srgbClr val="FFC000"/>
            </a:solidFill>
            <a:miter lim="800000"/>
            <a:headEnd/>
            <a:tailEnd/>
          </a:ln>
        </p:spPr>
      </p:pic>
      <p:pic>
        <p:nvPicPr>
          <p:cNvPr id="12293" name="Picture 5" descr="C:\Users\Петров АГ\Desktop\картинки живые\ООО СПМК 8_Иалышев_Чебоксары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500" y="71438"/>
            <a:ext cx="3214688" cy="2428875"/>
          </a:xfrm>
          <a:prstGeom prst="rect">
            <a:avLst/>
          </a:prstGeom>
          <a:noFill/>
          <a:ln w="28575">
            <a:solidFill>
              <a:srgbClr val="66FF33"/>
            </a:solidFill>
            <a:miter lim="800000"/>
            <a:headEnd/>
            <a:tailEnd/>
          </a:ln>
        </p:spPr>
      </p:pic>
      <p:sp>
        <p:nvSpPr>
          <p:cNvPr id="6" name="Прямоугольная выноска 5"/>
          <p:cNvSpPr/>
          <p:nvPr/>
        </p:nvSpPr>
        <p:spPr>
          <a:xfrm>
            <a:off x="3786188" y="3000375"/>
            <a:ext cx="1143000" cy="500063"/>
          </a:xfrm>
          <a:prstGeom prst="wedgeRectCallout">
            <a:avLst>
              <a:gd name="adj1" fmla="val -59820"/>
              <a:gd name="adj2" fmla="val 20940"/>
            </a:avLst>
          </a:prstGeom>
          <a:ln>
            <a:solidFill>
              <a:schemeClr val="accent2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err="1"/>
              <a:t>Аликовский</a:t>
            </a:r>
            <a:r>
              <a:rPr lang="ru-RU" sz="1400" b="1" dirty="0"/>
              <a:t> район</a:t>
            </a:r>
            <a:endParaRPr lang="ru-RU" sz="1400" dirty="0"/>
          </a:p>
        </p:txBody>
      </p:sp>
      <p:sp>
        <p:nvSpPr>
          <p:cNvPr id="8" name="Прямоугольная выноска 7"/>
          <p:cNvSpPr/>
          <p:nvPr/>
        </p:nvSpPr>
        <p:spPr>
          <a:xfrm>
            <a:off x="3786188" y="4143375"/>
            <a:ext cx="1571625" cy="500063"/>
          </a:xfrm>
          <a:prstGeom prst="wedgeRectCallout">
            <a:avLst>
              <a:gd name="adj1" fmla="val 57677"/>
              <a:gd name="adj2" fmla="val 21653"/>
            </a:avLst>
          </a:prstGeom>
          <a:ln>
            <a:solidFill>
              <a:srgbClr val="FFC0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err="1"/>
              <a:t>Красночетайский</a:t>
            </a:r>
            <a:endParaRPr lang="ru-RU" sz="1400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/>
              <a:t>район</a:t>
            </a:r>
          </a:p>
        </p:txBody>
      </p:sp>
      <p:pic>
        <p:nvPicPr>
          <p:cNvPr id="12296" name="Picture 6" descr="C:\Users\Петров АГ\Desktop\картинки живые\ООО СоюзТрансСтрой_Гучев_Чебоксары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14938" y="71438"/>
            <a:ext cx="3257550" cy="2428875"/>
          </a:xfrm>
          <a:prstGeom prst="rect">
            <a:avLst/>
          </a:prstGeom>
          <a:noFill/>
          <a:ln w="28575">
            <a:solidFill>
              <a:srgbClr val="66FF33"/>
            </a:solidFill>
            <a:miter lim="800000"/>
            <a:headEnd/>
            <a:tailEnd/>
          </a:ln>
        </p:spPr>
      </p:pic>
      <p:sp>
        <p:nvSpPr>
          <p:cNvPr id="10" name="Полилиния 9"/>
          <p:cNvSpPr/>
          <p:nvPr/>
        </p:nvSpPr>
        <p:spPr>
          <a:xfrm>
            <a:off x="3786188" y="357188"/>
            <a:ext cx="1557337" cy="357187"/>
          </a:xfrm>
          <a:custGeom>
            <a:avLst/>
            <a:gdLst>
              <a:gd name="connsiteX0" fmla="*/ 0 w 1214446"/>
              <a:gd name="connsiteY0" fmla="*/ 0 h 500066"/>
              <a:gd name="connsiteX1" fmla="*/ 202408 w 1214446"/>
              <a:gd name="connsiteY1" fmla="*/ 0 h 500066"/>
              <a:gd name="connsiteX2" fmla="*/ 202408 w 1214446"/>
              <a:gd name="connsiteY2" fmla="*/ 0 h 500066"/>
              <a:gd name="connsiteX3" fmla="*/ 506019 w 1214446"/>
              <a:gd name="connsiteY3" fmla="*/ 0 h 500066"/>
              <a:gd name="connsiteX4" fmla="*/ 1214446 w 1214446"/>
              <a:gd name="connsiteY4" fmla="*/ 0 h 500066"/>
              <a:gd name="connsiteX5" fmla="*/ 1214446 w 1214446"/>
              <a:gd name="connsiteY5" fmla="*/ 291705 h 500066"/>
              <a:gd name="connsiteX6" fmla="*/ 1214446 w 1214446"/>
              <a:gd name="connsiteY6" fmla="*/ 291705 h 500066"/>
              <a:gd name="connsiteX7" fmla="*/ 1214446 w 1214446"/>
              <a:gd name="connsiteY7" fmla="*/ 416722 h 500066"/>
              <a:gd name="connsiteX8" fmla="*/ 1214446 w 1214446"/>
              <a:gd name="connsiteY8" fmla="*/ 500066 h 500066"/>
              <a:gd name="connsiteX9" fmla="*/ 506019 w 1214446"/>
              <a:gd name="connsiteY9" fmla="*/ 500066 h 500066"/>
              <a:gd name="connsiteX10" fmla="*/ 202408 w 1214446"/>
              <a:gd name="connsiteY10" fmla="*/ 500066 h 500066"/>
              <a:gd name="connsiteX11" fmla="*/ 202408 w 1214446"/>
              <a:gd name="connsiteY11" fmla="*/ 500066 h 500066"/>
              <a:gd name="connsiteX12" fmla="*/ 0 w 1214446"/>
              <a:gd name="connsiteY12" fmla="*/ 500066 h 500066"/>
              <a:gd name="connsiteX13" fmla="*/ 0 w 1214446"/>
              <a:gd name="connsiteY13" fmla="*/ 416722 h 500066"/>
              <a:gd name="connsiteX14" fmla="*/ -122732 w 1214446"/>
              <a:gd name="connsiteY14" fmla="*/ 364453 h 500066"/>
              <a:gd name="connsiteX15" fmla="*/ 0 w 1214446"/>
              <a:gd name="connsiteY15" fmla="*/ 291705 h 500066"/>
              <a:gd name="connsiteX16" fmla="*/ 0 w 1214446"/>
              <a:gd name="connsiteY16" fmla="*/ 0 h 500066"/>
              <a:gd name="connsiteX0" fmla="*/ 122732 w 1557964"/>
              <a:gd name="connsiteY0" fmla="*/ 0 h 500066"/>
              <a:gd name="connsiteX1" fmla="*/ 325140 w 1557964"/>
              <a:gd name="connsiteY1" fmla="*/ 0 h 500066"/>
              <a:gd name="connsiteX2" fmla="*/ 325140 w 1557964"/>
              <a:gd name="connsiteY2" fmla="*/ 0 h 500066"/>
              <a:gd name="connsiteX3" fmla="*/ 628751 w 1557964"/>
              <a:gd name="connsiteY3" fmla="*/ 0 h 500066"/>
              <a:gd name="connsiteX4" fmla="*/ 1337178 w 1557964"/>
              <a:gd name="connsiteY4" fmla="*/ 0 h 500066"/>
              <a:gd name="connsiteX5" fmla="*/ 1337178 w 1557964"/>
              <a:gd name="connsiteY5" fmla="*/ 291705 h 500066"/>
              <a:gd name="connsiteX6" fmla="*/ 1337178 w 1557964"/>
              <a:gd name="connsiteY6" fmla="*/ 291705 h 500066"/>
              <a:gd name="connsiteX7" fmla="*/ 1337178 w 1557964"/>
              <a:gd name="connsiteY7" fmla="*/ 416722 h 500066"/>
              <a:gd name="connsiteX8" fmla="*/ 1337178 w 1557964"/>
              <a:gd name="connsiteY8" fmla="*/ 500066 h 500066"/>
              <a:gd name="connsiteX9" fmla="*/ 628751 w 1557964"/>
              <a:gd name="connsiteY9" fmla="*/ 500066 h 500066"/>
              <a:gd name="connsiteX10" fmla="*/ 325140 w 1557964"/>
              <a:gd name="connsiteY10" fmla="*/ 500066 h 500066"/>
              <a:gd name="connsiteX11" fmla="*/ 325140 w 1557964"/>
              <a:gd name="connsiteY11" fmla="*/ 500066 h 500066"/>
              <a:gd name="connsiteX12" fmla="*/ 122732 w 1557964"/>
              <a:gd name="connsiteY12" fmla="*/ 500066 h 500066"/>
              <a:gd name="connsiteX13" fmla="*/ 122732 w 1557964"/>
              <a:gd name="connsiteY13" fmla="*/ 416722 h 500066"/>
              <a:gd name="connsiteX14" fmla="*/ 0 w 1557964"/>
              <a:gd name="connsiteY14" fmla="*/ 364453 h 500066"/>
              <a:gd name="connsiteX15" fmla="*/ 122732 w 1557964"/>
              <a:gd name="connsiteY15" fmla="*/ 291705 h 500066"/>
              <a:gd name="connsiteX16" fmla="*/ 122732 w 1557964"/>
              <a:gd name="connsiteY16" fmla="*/ 0 h 500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557964" h="500066">
                <a:moveTo>
                  <a:pt x="122732" y="0"/>
                </a:moveTo>
                <a:lnTo>
                  <a:pt x="325140" y="0"/>
                </a:lnTo>
                <a:lnTo>
                  <a:pt x="325140" y="0"/>
                </a:lnTo>
                <a:lnTo>
                  <a:pt x="628751" y="0"/>
                </a:lnTo>
                <a:lnTo>
                  <a:pt x="1337178" y="0"/>
                </a:lnTo>
                <a:lnTo>
                  <a:pt x="1337178" y="291705"/>
                </a:lnTo>
                <a:lnTo>
                  <a:pt x="1337178" y="291705"/>
                </a:lnTo>
                <a:cubicBezTo>
                  <a:pt x="1337178" y="333377"/>
                  <a:pt x="1557964" y="349966"/>
                  <a:pt x="1337178" y="416722"/>
                </a:cubicBezTo>
                <a:lnTo>
                  <a:pt x="1337178" y="500066"/>
                </a:lnTo>
                <a:lnTo>
                  <a:pt x="628751" y="500066"/>
                </a:lnTo>
                <a:lnTo>
                  <a:pt x="325140" y="500066"/>
                </a:lnTo>
                <a:lnTo>
                  <a:pt x="325140" y="500066"/>
                </a:lnTo>
                <a:lnTo>
                  <a:pt x="122732" y="500066"/>
                </a:lnTo>
                <a:lnTo>
                  <a:pt x="122732" y="416722"/>
                </a:lnTo>
                <a:lnTo>
                  <a:pt x="0" y="364453"/>
                </a:lnTo>
                <a:lnTo>
                  <a:pt x="122732" y="291705"/>
                </a:lnTo>
                <a:lnTo>
                  <a:pt x="122732" y="0"/>
                </a:lnTo>
                <a:close/>
              </a:path>
            </a:pathLst>
          </a:custGeom>
          <a:ln>
            <a:solidFill>
              <a:srgbClr val="66FF33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/>
              <a:t>г.Чебоксары</a:t>
            </a:r>
          </a:p>
        </p:txBody>
      </p:sp>
      <p:sp>
        <p:nvSpPr>
          <p:cNvPr id="11" name="Номер слайда 3"/>
          <p:cNvSpPr txBox="1">
            <a:spLocks/>
          </p:cNvSpPr>
          <p:nvPr/>
        </p:nvSpPr>
        <p:spPr bwMode="auto">
          <a:xfrm>
            <a:off x="8715404" y="4868862"/>
            <a:ext cx="328613" cy="274638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54FA83C-D193-4A98-BBCD-C646926A7CD0}" type="slidenum">
              <a:rPr kumimoji="0" lang="ru-RU" sz="1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ru-RU" sz="1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714375" y="160338"/>
            <a:ext cx="7704138" cy="428625"/>
          </a:xfrm>
          <a:prstGeom prst="rect">
            <a:avLst/>
          </a:prstGeom>
        </p:spPr>
        <p:txBody>
          <a:bodyPr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FFFFFF"/>
                </a:solidFill>
                <a:latin typeface="TimesET" pitchFamily="2" charset="0"/>
                <a:ea typeface="+mj-ea"/>
                <a:cs typeface="+mn-cs"/>
              </a:rPr>
              <a:t>Начисление и взыскание неустоек 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FFFFFF"/>
                </a:solidFill>
                <a:latin typeface="TimesET" pitchFamily="2" charset="0"/>
                <a:ea typeface="+mj-ea"/>
                <a:cs typeface="+mn-cs"/>
              </a:rPr>
              <a:t>за просрочку исполнения контрактов</a:t>
            </a:r>
          </a:p>
        </p:txBody>
      </p:sp>
      <p:sp>
        <p:nvSpPr>
          <p:cNvPr id="10243" name="TextBox 23"/>
          <p:cNvSpPr txBox="1">
            <a:spLocks noChangeArrowheads="1"/>
          </p:cNvSpPr>
          <p:nvPr/>
        </p:nvSpPr>
        <p:spPr bwMode="auto">
          <a:xfrm>
            <a:off x="8072438" y="0"/>
            <a:ext cx="10715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>
                <a:solidFill>
                  <a:schemeClr val="bg1"/>
                </a:solidFill>
                <a:latin typeface="Calibri" pitchFamily="34" charset="0"/>
              </a:rPr>
              <a:t>Слайд №5</a:t>
            </a:r>
          </a:p>
          <a:p>
            <a:endParaRPr lang="ru-RU" sz="120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71406" y="714362"/>
            <a:ext cx="1571636" cy="42862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err="1">
                <a:solidFill>
                  <a:schemeClr val="tx1"/>
                </a:solidFill>
              </a:rPr>
              <a:t>Аликовский</a:t>
            </a:r>
            <a:r>
              <a:rPr lang="ru-RU" sz="1200" b="1" dirty="0">
                <a:solidFill>
                  <a:schemeClr val="tx1"/>
                </a:solidFill>
              </a:rPr>
              <a:t> р-н</a:t>
            </a: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1643042" y="1714494"/>
            <a:ext cx="5357850" cy="285752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Глава КФХ </a:t>
            </a:r>
            <a:r>
              <a:rPr lang="ru-RU" sz="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Тибогайкин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Ю.Е. (ИНН 211000329173)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71406" y="1214428"/>
            <a:ext cx="1571636" cy="42862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err="1">
                <a:solidFill>
                  <a:schemeClr val="tx1"/>
                </a:solidFill>
              </a:rPr>
              <a:t>Ибресинский</a:t>
            </a:r>
            <a:r>
              <a:rPr lang="ru-RU" sz="1200" b="1" dirty="0">
                <a:solidFill>
                  <a:schemeClr val="tx1"/>
                </a:solidFill>
              </a:rPr>
              <a:t> р-н</a:t>
            </a: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1643042" y="1214428"/>
            <a:ext cx="5357850" cy="42862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1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КФХ Акимов И.К. (ИНН 210500020085)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1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ООО «</a:t>
            </a:r>
            <a:r>
              <a:rPr lang="ru-RU" sz="1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ЭкоЛайф</a:t>
            </a:r>
            <a:r>
              <a:rPr lang="ru-RU" sz="1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(ИНН 2105006067) (</a:t>
            </a:r>
            <a:r>
              <a:rPr lang="ru-RU" sz="1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учр</a:t>
            </a:r>
            <a:r>
              <a:rPr lang="ru-RU" sz="1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и рук. Кузьмина З.Ю.)</a:t>
            </a: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71406" y="4143404"/>
            <a:ext cx="1571668" cy="42862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1"/>
                </a:solidFill>
              </a:rPr>
              <a:t>г. Чебоксары</a:t>
            </a: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1643042" y="4143404"/>
            <a:ext cx="5357850" cy="42861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11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ООО «СПМК №8» (ИНН 2115902506) (</a:t>
            </a:r>
            <a:r>
              <a:rPr lang="ru-RU" sz="115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учр</a:t>
            </a:r>
            <a:r>
              <a:rPr lang="ru-RU" sz="11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и рук.  </a:t>
            </a:r>
            <a:r>
              <a:rPr lang="ru-RU" sz="115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Ижелеев</a:t>
            </a:r>
            <a:r>
              <a:rPr lang="ru-RU" sz="11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В.Н.)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5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115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ООО «</a:t>
            </a:r>
            <a:r>
              <a:rPr lang="ru-RU" sz="115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СоюзТранс-Строй</a:t>
            </a:r>
            <a:r>
              <a:rPr lang="ru-RU" sz="115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(ИНН 16959146268) (</a:t>
            </a:r>
            <a:r>
              <a:rPr lang="ru-RU" sz="115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учр</a:t>
            </a:r>
            <a:r>
              <a:rPr lang="ru-RU" sz="115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и рук. </a:t>
            </a:r>
            <a:r>
              <a:rPr lang="ru-RU" sz="115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Галимзянов</a:t>
            </a:r>
            <a:r>
              <a:rPr lang="ru-RU" sz="115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Т.И.)</a:t>
            </a: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71406" y="3786196"/>
            <a:ext cx="1571636" cy="285752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1"/>
                </a:solidFill>
              </a:rPr>
              <a:t>г.Новочебоксарск</a:t>
            </a: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7929586" y="714362"/>
            <a:ext cx="1214414" cy="42862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1"/>
                </a:solidFill>
              </a:rPr>
              <a:t>1 322 190 </a:t>
            </a: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7929586" y="1714494"/>
            <a:ext cx="1214414" cy="285752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1"/>
                </a:solidFill>
              </a:rPr>
              <a:t>850 500 </a:t>
            </a: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1643042" y="3786196"/>
            <a:ext cx="5357850" cy="285752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ИП </a:t>
            </a:r>
            <a:r>
              <a:rPr lang="ru-RU" sz="1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Белышев</a:t>
            </a:r>
            <a:r>
              <a:rPr lang="ru-RU" sz="1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А.Л. (ИНН 213003489404)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71406" y="1714494"/>
            <a:ext cx="1571668" cy="285752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spc="-20" dirty="0" err="1">
                <a:solidFill>
                  <a:schemeClr val="tx1"/>
                </a:solidFill>
              </a:rPr>
              <a:t>Красночетайский</a:t>
            </a:r>
            <a:r>
              <a:rPr lang="ru-RU" sz="1200" b="1" spc="-20" dirty="0">
                <a:solidFill>
                  <a:schemeClr val="tx1"/>
                </a:solidFill>
              </a:rPr>
              <a:t> р-н</a:t>
            </a: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1643042" y="714362"/>
            <a:ext cx="5357850" cy="42862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ООО «МСО «</a:t>
            </a:r>
            <a:r>
              <a:rPr lang="ru-RU" sz="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Аликовская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(ИНН 2102002410) (рук. Лаврентьев С.А.)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учр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Лаврентьев С.А., Егоров А.М.)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71406" y="2928940"/>
            <a:ext cx="1571636" cy="42862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err="1">
                <a:solidFill>
                  <a:schemeClr val="tx1"/>
                </a:solidFill>
              </a:rPr>
              <a:t>Ядринский</a:t>
            </a:r>
            <a:r>
              <a:rPr lang="ru-RU" sz="1200" b="1" dirty="0">
                <a:solidFill>
                  <a:schemeClr val="tx1"/>
                </a:solidFill>
              </a:rPr>
              <a:t> р-н</a:t>
            </a: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1643042" y="2928940"/>
            <a:ext cx="5357850" cy="42862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1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ООО МЦ «Ваш быт» (ИНН 2119005352) (</a:t>
            </a:r>
            <a:r>
              <a:rPr lang="ru-RU" sz="1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учр</a:t>
            </a:r>
            <a:r>
              <a:rPr lang="ru-RU" sz="1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и рук. Семенов В.В.)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ИП Данилов Н.Н. (ИНН 211902472622)</a:t>
            </a:r>
            <a:endParaRPr lang="ru-RU" sz="1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0" y="0"/>
            <a:ext cx="9144000" cy="642938"/>
          </a:xfrm>
          <a:prstGeom prst="roundRect">
            <a:avLst>
              <a:gd name="adj" fmla="val 0"/>
            </a:avLst>
          </a:prstGeom>
          <a:solidFill>
            <a:srgbClr val="FFC000"/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Подрядчики, заключившие договора с молодыми семьями на строительство индивидуальных </a:t>
            </a:r>
            <a:r>
              <a:rPr lang="ru-RU" sz="2000" b="1" dirty="0" smtClean="0">
                <a:solidFill>
                  <a:schemeClr val="tx1"/>
                </a:solidFill>
              </a:rPr>
              <a:t>домов (руб.)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7929586" y="2928940"/>
            <a:ext cx="1214414" cy="42862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1"/>
                </a:solidFill>
              </a:rPr>
              <a:t>837 900 </a:t>
            </a: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7929586" y="1214428"/>
            <a:ext cx="1214414" cy="42862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1"/>
                </a:solidFill>
              </a:rPr>
              <a:t>2 677 500 </a:t>
            </a: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71406" y="2071684"/>
            <a:ext cx="1571636" cy="500066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err="1">
                <a:solidFill>
                  <a:schemeClr val="tx1"/>
                </a:solidFill>
              </a:rPr>
              <a:t>Марпосадский</a:t>
            </a:r>
            <a:r>
              <a:rPr lang="ru-RU" sz="1200" b="1" dirty="0">
                <a:solidFill>
                  <a:schemeClr val="tx1"/>
                </a:solidFill>
              </a:rPr>
              <a:t> р-н</a:t>
            </a:r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1643042" y="2071684"/>
            <a:ext cx="5357850" cy="500066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115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АО </a:t>
            </a:r>
            <a:r>
              <a:rPr lang="ru-RU" sz="115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Авторемзавод</a:t>
            </a:r>
            <a:r>
              <a:rPr lang="ru-RU" sz="115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115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Марпосадский</a:t>
            </a:r>
            <a:r>
              <a:rPr lang="ru-RU" sz="115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(ИНН 2111001187) (</a:t>
            </a:r>
            <a:r>
              <a:rPr lang="ru-RU" sz="115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дир</a:t>
            </a:r>
            <a:r>
              <a:rPr lang="ru-RU" sz="115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15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Шумова</a:t>
            </a:r>
            <a:r>
              <a:rPr lang="ru-RU" sz="115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Г.М.)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115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ООО «Посад» (ИНН 2111006636) </a:t>
            </a:r>
            <a:r>
              <a:rPr lang="ru-RU" sz="11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(рук. Маркова Э.А., </a:t>
            </a:r>
            <a:r>
              <a:rPr lang="ru-RU" sz="115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учр</a:t>
            </a:r>
            <a:r>
              <a:rPr lang="ru-RU" sz="11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Афанасьев А.Н.)</a:t>
            </a:r>
            <a:endParaRPr lang="ru-RU" sz="115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7929586" y="2071684"/>
            <a:ext cx="1214414" cy="500066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1"/>
                </a:solidFill>
              </a:rPr>
              <a:t>1 408 680 </a:t>
            </a:r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7929586" y="4143404"/>
            <a:ext cx="1214414" cy="42862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1"/>
                </a:solidFill>
              </a:rPr>
              <a:t>1 941 622 </a:t>
            </a:r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7929586" y="3786196"/>
            <a:ext cx="1214414" cy="285752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1"/>
                </a:solidFill>
              </a:rPr>
              <a:t>586 543 </a:t>
            </a:r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71406" y="2643188"/>
            <a:ext cx="1571636" cy="21431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err="1">
                <a:solidFill>
                  <a:schemeClr val="tx1"/>
                </a:solidFill>
              </a:rPr>
              <a:t>Шемуршинский</a:t>
            </a:r>
            <a:r>
              <a:rPr lang="ru-RU" sz="1200" b="1" dirty="0">
                <a:solidFill>
                  <a:schemeClr val="tx1"/>
                </a:solidFill>
              </a:rPr>
              <a:t> р-н</a:t>
            </a:r>
          </a:p>
        </p:txBody>
      </p:sp>
      <p:sp>
        <p:nvSpPr>
          <p:cNvPr id="50" name="Скругленный прямоугольник 49"/>
          <p:cNvSpPr/>
          <p:nvPr/>
        </p:nvSpPr>
        <p:spPr>
          <a:xfrm>
            <a:off x="1643042" y="2643188"/>
            <a:ext cx="5357850" cy="21431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ИП Любимова Н.Г. (ИНН 211700517052)</a:t>
            </a:r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7929586" y="2643188"/>
            <a:ext cx="1214414" cy="21431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1"/>
                </a:solidFill>
              </a:rPr>
              <a:t>1 984 500 </a:t>
            </a:r>
          </a:p>
        </p:txBody>
      </p:sp>
      <p:sp>
        <p:nvSpPr>
          <p:cNvPr id="52" name="Скругленный прямоугольник 51"/>
          <p:cNvSpPr/>
          <p:nvPr/>
        </p:nvSpPr>
        <p:spPr>
          <a:xfrm>
            <a:off x="71406" y="3429006"/>
            <a:ext cx="1571636" cy="285752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err="1">
                <a:solidFill>
                  <a:schemeClr val="tx1"/>
                </a:solidFill>
              </a:rPr>
              <a:t>Яльчикский</a:t>
            </a:r>
            <a:r>
              <a:rPr lang="ru-RU" sz="1200" b="1" dirty="0">
                <a:solidFill>
                  <a:schemeClr val="tx1"/>
                </a:solidFill>
              </a:rPr>
              <a:t> р-н</a:t>
            </a:r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1643042" y="3429006"/>
            <a:ext cx="5357850" cy="285752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ИП </a:t>
            </a:r>
            <a:r>
              <a:rPr lang="ru-RU" sz="1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Сыкин</a:t>
            </a:r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А.Н. (ИНН 212000049386)</a:t>
            </a:r>
          </a:p>
        </p:txBody>
      </p:sp>
      <p:sp>
        <p:nvSpPr>
          <p:cNvPr id="54" name="Скругленный прямоугольник 53"/>
          <p:cNvSpPr/>
          <p:nvPr/>
        </p:nvSpPr>
        <p:spPr>
          <a:xfrm>
            <a:off x="7929586" y="3429006"/>
            <a:ext cx="1214414" cy="285752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1"/>
                </a:solidFill>
              </a:rPr>
              <a:t>1 134 000 </a:t>
            </a:r>
          </a:p>
        </p:txBody>
      </p:sp>
      <p:sp>
        <p:nvSpPr>
          <p:cNvPr id="55" name="Скругленный прямоугольник 54"/>
          <p:cNvSpPr/>
          <p:nvPr/>
        </p:nvSpPr>
        <p:spPr>
          <a:xfrm>
            <a:off x="7929586" y="4643452"/>
            <a:ext cx="1214414" cy="285752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1"/>
                </a:solidFill>
              </a:rPr>
              <a:t>12 743 435 </a:t>
            </a:r>
          </a:p>
        </p:txBody>
      </p:sp>
      <p:sp>
        <p:nvSpPr>
          <p:cNvPr id="56" name="Скругленный прямоугольник 55"/>
          <p:cNvSpPr/>
          <p:nvPr/>
        </p:nvSpPr>
        <p:spPr>
          <a:xfrm>
            <a:off x="5929322" y="4643452"/>
            <a:ext cx="1071570" cy="285752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1"/>
                </a:solidFill>
              </a:rPr>
              <a:t>Итого</a:t>
            </a: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7072330" y="714362"/>
            <a:ext cx="810494" cy="42862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1"/>
                </a:solidFill>
              </a:rPr>
              <a:t>2 семьи</a:t>
            </a:r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7072330" y="1214464"/>
            <a:ext cx="810494" cy="42862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1"/>
                </a:solidFill>
              </a:rPr>
              <a:t>4 семьи</a:t>
            </a:r>
          </a:p>
        </p:txBody>
      </p:sp>
      <p:sp>
        <p:nvSpPr>
          <p:cNvPr id="57" name="Скругленный прямоугольник 56"/>
          <p:cNvSpPr/>
          <p:nvPr/>
        </p:nvSpPr>
        <p:spPr>
          <a:xfrm>
            <a:off x="7072330" y="1714530"/>
            <a:ext cx="810494" cy="285752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1"/>
                </a:solidFill>
              </a:rPr>
              <a:t>1 семья</a:t>
            </a:r>
          </a:p>
        </p:txBody>
      </p:sp>
      <p:sp>
        <p:nvSpPr>
          <p:cNvPr id="58" name="Скругленный прямоугольник 57"/>
          <p:cNvSpPr/>
          <p:nvPr/>
        </p:nvSpPr>
        <p:spPr>
          <a:xfrm>
            <a:off x="7072330" y="2071720"/>
            <a:ext cx="810494" cy="500066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1"/>
                </a:solidFill>
              </a:rPr>
              <a:t>2 семьи</a:t>
            </a:r>
          </a:p>
        </p:txBody>
      </p:sp>
      <p:sp>
        <p:nvSpPr>
          <p:cNvPr id="59" name="Скругленный прямоугольник 58"/>
          <p:cNvSpPr/>
          <p:nvPr/>
        </p:nvSpPr>
        <p:spPr>
          <a:xfrm>
            <a:off x="7072330" y="2643224"/>
            <a:ext cx="810494" cy="21431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1"/>
                </a:solidFill>
              </a:rPr>
              <a:t>3 семьи</a:t>
            </a:r>
          </a:p>
        </p:txBody>
      </p:sp>
      <p:sp>
        <p:nvSpPr>
          <p:cNvPr id="60" name="Скругленный прямоугольник 59"/>
          <p:cNvSpPr/>
          <p:nvPr/>
        </p:nvSpPr>
        <p:spPr>
          <a:xfrm>
            <a:off x="7072330" y="2928976"/>
            <a:ext cx="810494" cy="42862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1"/>
                </a:solidFill>
              </a:rPr>
              <a:t>2 семьи</a:t>
            </a:r>
          </a:p>
        </p:txBody>
      </p:sp>
      <p:sp>
        <p:nvSpPr>
          <p:cNvPr id="61" name="Скругленный прямоугольник 60"/>
          <p:cNvSpPr/>
          <p:nvPr/>
        </p:nvSpPr>
        <p:spPr>
          <a:xfrm>
            <a:off x="7072330" y="3429042"/>
            <a:ext cx="810494" cy="285752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1"/>
                </a:solidFill>
              </a:rPr>
              <a:t>2 семьи</a:t>
            </a:r>
          </a:p>
        </p:txBody>
      </p:sp>
      <p:sp>
        <p:nvSpPr>
          <p:cNvPr id="62" name="Скругленный прямоугольник 61"/>
          <p:cNvSpPr/>
          <p:nvPr/>
        </p:nvSpPr>
        <p:spPr>
          <a:xfrm>
            <a:off x="7072330" y="3786232"/>
            <a:ext cx="810494" cy="285752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1"/>
                </a:solidFill>
              </a:rPr>
              <a:t>1 семья</a:t>
            </a:r>
          </a:p>
        </p:txBody>
      </p:sp>
      <p:sp>
        <p:nvSpPr>
          <p:cNvPr id="63" name="Скругленный прямоугольник 62"/>
          <p:cNvSpPr/>
          <p:nvPr/>
        </p:nvSpPr>
        <p:spPr>
          <a:xfrm>
            <a:off x="7072330" y="4143422"/>
            <a:ext cx="810494" cy="428592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1"/>
                </a:solidFill>
              </a:rPr>
              <a:t>2 семьи</a:t>
            </a:r>
          </a:p>
        </p:txBody>
      </p:sp>
      <p:sp>
        <p:nvSpPr>
          <p:cNvPr id="64" name="Скругленный прямоугольник 63"/>
          <p:cNvSpPr/>
          <p:nvPr/>
        </p:nvSpPr>
        <p:spPr>
          <a:xfrm>
            <a:off x="7072330" y="4643452"/>
            <a:ext cx="785786" cy="285752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50" b="1" dirty="0">
                <a:solidFill>
                  <a:schemeClr val="tx1"/>
                </a:solidFill>
              </a:rPr>
              <a:t>19 семей</a:t>
            </a:r>
          </a:p>
        </p:txBody>
      </p:sp>
      <p:sp>
        <p:nvSpPr>
          <p:cNvPr id="10362" name="Номер слайда 3"/>
          <p:cNvSpPr>
            <a:spLocks noGrp="1"/>
          </p:cNvSpPr>
          <p:nvPr>
            <p:ph type="sldNum" sz="quarter" idx="12"/>
          </p:nvPr>
        </p:nvSpPr>
        <p:spPr bwMode="auto">
          <a:xfrm>
            <a:off x="8715375" y="4868863"/>
            <a:ext cx="328613" cy="274637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F1FF520-D98B-4B2F-BC11-8CADFBFDAF22}" type="slidenum">
              <a:rPr lang="ru-RU" b="1" smtClean="0">
                <a:solidFill>
                  <a:schemeClr val="tx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ru-RU" b="1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Номер слайда 1"/>
          <p:cNvSpPr>
            <a:spLocks noGrp="1"/>
          </p:cNvSpPr>
          <p:nvPr>
            <p:ph type="sldNum" sz="quarter" idx="12"/>
          </p:nvPr>
        </p:nvSpPr>
        <p:spPr bwMode="auto">
          <a:xfrm>
            <a:off x="8429652" y="4714890"/>
            <a:ext cx="257174" cy="274637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38ACFB5-E12F-4A87-9A9A-883C6D806026}" type="slidenum">
              <a:rPr lang="ru-RU" b="1" smtClean="0">
                <a:solidFill>
                  <a:schemeClr val="tx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ru-RU" b="1" dirty="0" smtClean="0">
              <a:solidFill>
                <a:schemeClr val="tx1"/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0" y="0"/>
            <a:ext cx="9144000" cy="571500"/>
          </a:xfrm>
          <a:prstGeom prst="roundRect">
            <a:avLst>
              <a:gd name="adj" fmla="val 0"/>
            </a:avLst>
          </a:prstGeom>
          <a:solidFill>
            <a:srgbClr val="FFC000"/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Сведения </a:t>
            </a:r>
            <a:r>
              <a:rPr lang="ru-RU" sz="2000" b="1" dirty="0" smtClean="0">
                <a:solidFill>
                  <a:schemeClr val="tx1"/>
                </a:solidFill>
              </a:rPr>
              <a:t>о принятых мерах по устранению, выявленных </a:t>
            </a:r>
            <a:r>
              <a:rPr lang="ru-RU" sz="2000" b="1" dirty="0">
                <a:solidFill>
                  <a:schemeClr val="tx1"/>
                </a:solidFill>
              </a:rPr>
              <a:t>финансовых </a:t>
            </a:r>
            <a:r>
              <a:rPr lang="ru-RU" sz="2000" b="1" dirty="0" smtClean="0">
                <a:solidFill>
                  <a:schemeClr val="tx1"/>
                </a:solidFill>
              </a:rPr>
              <a:t>нарушений (тыс.руб.)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71472" y="3286130"/>
            <a:ext cx="3643338" cy="500066"/>
          </a:xfrm>
          <a:prstGeom prst="roundRect">
            <a:avLst>
              <a:gd name="adj" fmla="val 23439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Составлены </a:t>
            </a:r>
            <a:r>
              <a:rPr lang="ru-RU" sz="1600" b="1" dirty="0"/>
              <a:t>15 протоколов</a:t>
            </a:r>
            <a:r>
              <a:rPr lang="ru-RU" sz="1600" dirty="0"/>
              <a:t> об административном правонарушении</a:t>
            </a:r>
            <a:endParaRPr lang="ru-RU" sz="1600" b="1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42910" y="1428742"/>
            <a:ext cx="3571900" cy="571501"/>
          </a:xfrm>
          <a:prstGeom prst="roundRect">
            <a:avLst>
              <a:gd name="adj" fmla="val 23439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lvl="0" algn="ctr"/>
            <a:r>
              <a:rPr lang="ru-RU" sz="1600" dirty="0" smtClean="0"/>
              <a:t>Выписано </a:t>
            </a:r>
            <a:r>
              <a:rPr lang="ru-RU" sz="1600" b="1" dirty="0" smtClean="0"/>
              <a:t>27</a:t>
            </a:r>
            <a:r>
              <a:rPr lang="ru-RU" sz="1600" dirty="0" smtClean="0"/>
              <a:t> представлений</a:t>
            </a:r>
            <a:endParaRPr lang="ru-RU" sz="1600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572000" y="4429138"/>
            <a:ext cx="3429024" cy="428625"/>
          </a:xfrm>
          <a:prstGeom prst="roundRect">
            <a:avLst>
              <a:gd name="adj" fmla="val 23439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lvl="0" algn="ctr"/>
            <a:r>
              <a:rPr lang="ru-RU" sz="1400" dirty="0" smtClean="0"/>
              <a:t>Возбуждено </a:t>
            </a:r>
            <a:r>
              <a:rPr lang="ru-RU" sz="1400" b="1" dirty="0" smtClean="0"/>
              <a:t>1</a:t>
            </a:r>
            <a:r>
              <a:rPr lang="ru-RU" sz="1400" dirty="0" smtClean="0"/>
              <a:t> уголовное дело, присуждено к возврату 630,0 тыс. </a:t>
            </a:r>
            <a:r>
              <a:rPr lang="ru-RU" sz="1400" smtClean="0"/>
              <a:t>рублей</a:t>
            </a:r>
            <a:endParaRPr lang="ru-RU" sz="1400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71472" y="4357700"/>
            <a:ext cx="3643338" cy="500063"/>
          </a:xfrm>
          <a:prstGeom prst="roundRect">
            <a:avLst>
              <a:gd name="adj" fmla="val 23439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lvl="0" algn="ctr"/>
            <a:r>
              <a:rPr lang="ru-RU" sz="1600" dirty="0" smtClean="0"/>
              <a:t>Проводиться </a:t>
            </a:r>
            <a:r>
              <a:rPr lang="ru-RU" sz="1600" b="1" dirty="0" smtClean="0"/>
              <a:t>9</a:t>
            </a:r>
            <a:r>
              <a:rPr lang="ru-RU" sz="1600" dirty="0" smtClean="0"/>
              <a:t> процессуальных проверок Прокуратурой ЧР и МВД ЧР</a:t>
            </a:r>
            <a:endParaRPr lang="ru-RU" sz="1600" dirty="0"/>
          </a:p>
        </p:txBody>
      </p:sp>
      <p:sp>
        <p:nvSpPr>
          <p:cNvPr id="25" name="Скругленный прямоугольник 4"/>
          <p:cNvSpPr/>
          <p:nvPr/>
        </p:nvSpPr>
        <p:spPr>
          <a:xfrm>
            <a:off x="9156801" y="2870303"/>
            <a:ext cx="3577730" cy="411450"/>
          </a:xfrm>
          <a:prstGeom prst="rect">
            <a:avLst/>
          </a:prstGeom>
          <a:scene3d>
            <a:camera prst="orthographicFront"/>
            <a:lightRig rig="fla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spcFirstLastPara="0" vert="horz" wrap="square" lIns="30480" tIns="20320" rIns="30480" bIns="20320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600" kern="1200" dirty="0"/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4572000" y="2214560"/>
            <a:ext cx="3429024" cy="428625"/>
          </a:xfrm>
          <a:prstGeom prst="roundRect">
            <a:avLst>
              <a:gd name="adj" fmla="val 23439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lvl="0" algn="ctr"/>
            <a:r>
              <a:rPr lang="ru-RU" sz="1400" dirty="0" smtClean="0"/>
              <a:t>Возвращено в добровольном порядке  </a:t>
            </a:r>
            <a:r>
              <a:rPr lang="ru-RU" sz="1400" b="1" dirty="0" smtClean="0"/>
              <a:t>∑=731,7 </a:t>
            </a:r>
            <a:endParaRPr lang="ru-RU" sz="1400" dirty="0"/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4572000" y="1214428"/>
            <a:ext cx="3429024" cy="428625"/>
          </a:xfrm>
          <a:prstGeom prst="roundRect">
            <a:avLst>
              <a:gd name="adj" fmla="val 23439"/>
            </a:avLst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lvl="0" algn="ctr"/>
            <a:r>
              <a:rPr lang="ru-RU" sz="1400" dirty="0" smtClean="0"/>
              <a:t>Оформили в собственность</a:t>
            </a:r>
          </a:p>
          <a:p>
            <a:pPr lvl="0" algn="ctr"/>
            <a:r>
              <a:rPr lang="ru-RU" sz="1400" b="1" dirty="0" smtClean="0"/>
              <a:t>22 семьи ∑=13 554,6  </a:t>
            </a:r>
            <a:endParaRPr lang="ru-RU" sz="1400" dirty="0"/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4572000" y="1714494"/>
            <a:ext cx="3429024" cy="428625"/>
          </a:xfrm>
          <a:prstGeom prst="roundRect">
            <a:avLst>
              <a:gd name="adj" fmla="val 23439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lvl="0" algn="ctr"/>
            <a:r>
              <a:rPr lang="ru-RU" sz="1400" b="1" dirty="0" smtClean="0"/>
              <a:t>10</a:t>
            </a:r>
            <a:r>
              <a:rPr lang="ru-RU" sz="1400" dirty="0" smtClean="0"/>
              <a:t> Решений судов о взыскании субсидий  </a:t>
            </a:r>
            <a:r>
              <a:rPr lang="ru-RU" sz="1400" b="1" dirty="0" smtClean="0"/>
              <a:t>∑=4 435,73 </a:t>
            </a:r>
            <a:endParaRPr lang="ru-RU" sz="1400" dirty="0"/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4572000" y="714362"/>
            <a:ext cx="3429024" cy="428625"/>
          </a:xfrm>
          <a:prstGeom prst="roundRect">
            <a:avLst>
              <a:gd name="adj" fmla="val 23439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lvl="0" algn="ctr"/>
            <a:r>
              <a:rPr lang="ru-RU" sz="1400" dirty="0" smtClean="0"/>
              <a:t>Продолжили строительство</a:t>
            </a:r>
            <a:endParaRPr lang="ru-RU" sz="1400" dirty="0"/>
          </a:p>
        </p:txBody>
      </p:sp>
      <p:sp>
        <p:nvSpPr>
          <p:cNvPr id="33" name="Левая фигурная скобка 32"/>
          <p:cNvSpPr/>
          <p:nvPr/>
        </p:nvSpPr>
        <p:spPr>
          <a:xfrm>
            <a:off x="4214810" y="714362"/>
            <a:ext cx="428628" cy="1928826"/>
          </a:xfrm>
          <a:prstGeom prst="leftBrace">
            <a:avLst>
              <a:gd name="adj1" fmla="val 8333"/>
              <a:gd name="adj2" fmla="val 50430"/>
            </a:avLst>
          </a:prstGeom>
          <a:ln w="28575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4572000" y="2786064"/>
            <a:ext cx="3429024" cy="428625"/>
          </a:xfrm>
          <a:prstGeom prst="roundRect">
            <a:avLst>
              <a:gd name="adj" fmla="val 23439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lvl="0" algn="ctr"/>
            <a:r>
              <a:rPr lang="ru-RU" sz="1400" dirty="0" smtClean="0"/>
              <a:t>Поступило в РБ –</a:t>
            </a:r>
            <a:r>
              <a:rPr lang="ru-RU" sz="1400" b="1" dirty="0" smtClean="0">
                <a:solidFill>
                  <a:schemeClr val="tx1"/>
                </a:solidFill>
              </a:rPr>
              <a:t> </a:t>
            </a:r>
            <a:r>
              <a:rPr lang="ru-RU" sz="1400" b="1" smtClean="0">
                <a:solidFill>
                  <a:schemeClr val="tx1"/>
                </a:solidFill>
              </a:rPr>
              <a:t>3 675,2</a:t>
            </a:r>
            <a:endParaRPr lang="ru-RU" sz="1400" dirty="0"/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571472" y="2714626"/>
            <a:ext cx="3643338" cy="500063"/>
          </a:xfrm>
          <a:prstGeom prst="roundRect">
            <a:avLst>
              <a:gd name="adj" fmla="val 23439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lvl="0" algn="ctr"/>
            <a:r>
              <a:rPr lang="ru-RU" sz="1600" dirty="0" smtClean="0"/>
              <a:t>Приняты меры бюджетного принуждения</a:t>
            </a:r>
            <a:endParaRPr lang="ru-RU" sz="1600" dirty="0"/>
          </a:p>
        </p:txBody>
      </p:sp>
      <p:sp>
        <p:nvSpPr>
          <p:cNvPr id="36" name="Левая фигурная скобка 35"/>
          <p:cNvSpPr/>
          <p:nvPr/>
        </p:nvSpPr>
        <p:spPr>
          <a:xfrm>
            <a:off x="4214810" y="2786064"/>
            <a:ext cx="428628" cy="428628"/>
          </a:xfrm>
          <a:prstGeom prst="leftBrace">
            <a:avLst/>
          </a:prstGeom>
          <a:ln w="28575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571472" y="3857634"/>
            <a:ext cx="3643338" cy="428628"/>
          </a:xfrm>
          <a:prstGeom prst="roundRect">
            <a:avLst>
              <a:gd name="adj" fmla="val 23439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/>
              <a:t>Организован обмен информации между Минстроем ЧР и УФНС РФ</a:t>
            </a:r>
            <a:endParaRPr lang="ru-RU" sz="1400" b="1" dirty="0" smtClean="0"/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4572000" y="3857634"/>
            <a:ext cx="3429024" cy="428625"/>
          </a:xfrm>
          <a:prstGeom prst="roundRect">
            <a:avLst>
              <a:gd name="adj" fmla="val 23439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lvl="0" algn="ctr"/>
            <a:r>
              <a:rPr lang="ru-RU" sz="1400" dirty="0" smtClean="0"/>
              <a:t>Предотвращены потери НДФЛ </a:t>
            </a:r>
            <a:r>
              <a:rPr lang="ru-RU" sz="1400" dirty="0" smtClean="0">
                <a:solidFill>
                  <a:schemeClr val="tx1"/>
                </a:solidFill>
              </a:rPr>
              <a:t>– </a:t>
            </a:r>
            <a:r>
              <a:rPr lang="ru-RU" sz="1400" b="1" dirty="0" smtClean="0">
                <a:solidFill>
                  <a:schemeClr val="tx1"/>
                </a:solidFill>
              </a:rPr>
              <a:t>56 364,0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39" name="Левая фигурная скобка 38"/>
          <p:cNvSpPr/>
          <p:nvPr/>
        </p:nvSpPr>
        <p:spPr>
          <a:xfrm>
            <a:off x="4214810" y="3857634"/>
            <a:ext cx="428628" cy="428628"/>
          </a:xfrm>
          <a:prstGeom prst="leftBrace">
            <a:avLst/>
          </a:prstGeom>
          <a:ln w="28575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Левая фигурная скобка 39"/>
          <p:cNvSpPr/>
          <p:nvPr/>
        </p:nvSpPr>
        <p:spPr>
          <a:xfrm>
            <a:off x="4214810" y="4429138"/>
            <a:ext cx="428628" cy="428628"/>
          </a:xfrm>
          <a:prstGeom prst="leftBrace">
            <a:avLst/>
          </a:prstGeom>
          <a:ln w="28575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6906</TotalTime>
  <Words>961</Words>
  <Application>Microsoft Office PowerPoint</Application>
  <PresentationFormat>Экран (16:9)</PresentationFormat>
  <Paragraphs>183</Paragraphs>
  <Slides>11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11</vt:i4>
      </vt:variant>
    </vt:vector>
  </HeadingPairs>
  <TitlesOfParts>
    <vt:vector size="14" baseType="lpstr">
      <vt:lpstr>Тема Office</vt:lpstr>
      <vt:lpstr>Лист Microsoft Office Excel 97-2003</vt:lpstr>
      <vt:lpstr>Worksheet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Sasha</dc:creator>
  <cp:lastModifiedBy>Афанасьева</cp:lastModifiedBy>
  <cp:revision>1024</cp:revision>
  <cp:lastPrinted>2018-02-07T14:34:18Z</cp:lastPrinted>
  <dcterms:created xsi:type="dcterms:W3CDTF">2017-01-26T12:12:44Z</dcterms:created>
  <dcterms:modified xsi:type="dcterms:W3CDTF">2018-10-31T13:24:51Z</dcterms:modified>
</cp:coreProperties>
</file>