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0" r:id="rId5"/>
    <p:sldId id="266" r:id="rId6"/>
    <p:sldId id="265" r:id="rId7"/>
    <p:sldId id="259" r:id="rId8"/>
    <p:sldId id="270" r:id="rId9"/>
    <p:sldId id="268" r:id="rId10"/>
    <p:sldId id="263" r:id="rId1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>
      <p:cViewPr varScale="1">
        <p:scale>
          <a:sx n="147" d="100"/>
          <a:sy n="147" d="100"/>
        </p:scale>
        <p:origin x="-8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2.3280384484631992E-2"/>
          <c:y val="3.4920547630177191E-2"/>
          <c:w val="0.95343923103073613"/>
          <c:h val="0.838920037695197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2.5396783074143951E-2"/>
                  <c:y val="-3.174595239107023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 </a:t>
                    </a:r>
                    <a:r>
                      <a:rPr lang="en-US" smtClean="0"/>
                      <a:t>974,8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1745978842680045E-2"/>
                  <c:y val="-3.174595239107023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867,1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1163985895120002E-3"/>
                  <c:y val="-5.07935238257125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700,6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0211573200727907E-2"/>
                  <c:y val="9.52378571732107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120,8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3">
                  <c:v>Гос. долг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43974.8</c:v>
                </c:pt>
                <c:pt idx="1">
                  <c:v>43867.1</c:v>
                </c:pt>
                <c:pt idx="2">
                  <c:v>10700.6</c:v>
                </c:pt>
                <c:pt idx="3">
                  <c:v>14120.8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6.3491957685359894E-3"/>
                  <c:y val="-5.39681190648192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</a:t>
                    </a:r>
                    <a:r>
                      <a:rPr lang="en-US" dirty="0" smtClean="0"/>
                      <a:t>721,9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4.12697381083911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962,2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400,3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3">
                  <c:v>Гос. долг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47721.9</c:v>
                </c:pt>
                <c:pt idx="1">
                  <c:v>48962.2</c:v>
                </c:pt>
                <c:pt idx="2">
                  <c:v>-12400.3</c:v>
                </c:pt>
                <c:pt idx="3">
                  <c:v>14120.8</c:v>
                </c:pt>
              </c:numCache>
            </c:numRef>
          </c:val>
        </c:ser>
        <c:dLbls>
          <c:showVal val="1"/>
        </c:dLbls>
        <c:gapWidth val="75"/>
        <c:axId val="57586816"/>
        <c:axId val="57588352"/>
      </c:barChart>
      <c:catAx>
        <c:axId val="57586816"/>
        <c:scaling>
          <c:orientation val="minMax"/>
        </c:scaling>
        <c:axPos val="b"/>
        <c:numFmt formatCode="General" sourceLinked="1"/>
        <c:majorTickMark val="none"/>
        <c:tickLblPos val="nextTo"/>
        <c:crossAx val="57588352"/>
        <c:crosses val="autoZero"/>
        <c:auto val="1"/>
        <c:lblAlgn val="ctr"/>
        <c:lblOffset val="100"/>
      </c:catAx>
      <c:valAx>
        <c:axId val="57588352"/>
        <c:scaling>
          <c:orientation val="minMax"/>
        </c:scaling>
        <c:axPos val="l"/>
        <c:numFmt formatCode="#,##0.00" sourceLinked="1"/>
        <c:majorTickMark val="none"/>
        <c:tickLblPos val="none"/>
        <c:crossAx val="57586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943300515268069"/>
          <c:y val="3.0471114932846191E-4"/>
          <c:w val="0.28585329191635789"/>
          <c:h val="8.8111515781737898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</a:t>
            </a:r>
            <a:endParaRPr lang="ru-RU" dirty="0"/>
          </a:p>
        </c:rich>
      </c:tx>
      <c:layout>
        <c:manualLayout>
          <c:xMode val="edge"/>
          <c:yMode val="edge"/>
          <c:x val="0.36700283445332571"/>
          <c:y val="0.39598213643275587"/>
        </c:manualLayout>
      </c:layout>
      <c:overlay val="1"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</c:v>
                </c:pt>
                <c:pt idx="1">
                  <c:v>193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</a:t>
            </a:r>
            <a:endParaRPr lang="ru-RU" dirty="0"/>
          </a:p>
        </c:rich>
      </c:tx>
      <c:layout>
        <c:manualLayout>
          <c:xMode val="edge"/>
          <c:yMode val="edge"/>
          <c:x val="0.39853789399747147"/>
          <c:y val="0.38702273908539797"/>
        </c:manualLayout>
      </c:layout>
      <c:overlay val="1"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Заключено соглашений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221</c:v>
                </c:pt>
              </c:numCache>
            </c:numRef>
          </c:val>
        </c:ser>
        <c:firstSliceAng val="25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2905B-13BD-4205-88EF-3612AFA8E6ED}" type="doc">
      <dgm:prSet loTypeId="urn:microsoft.com/office/officeart/2005/8/layout/bList2#1" loCatId="list" qsTypeId="urn:microsoft.com/office/officeart/2005/8/quickstyle/simple1" qsCatId="simple" csTypeId="urn:microsoft.com/office/officeart/2005/8/colors/accent6_3" csCatId="accent6" phldr="1"/>
      <dgm:spPr/>
    </dgm:pt>
    <dgm:pt modelId="{EE154AA0-55F8-4FD9-AE61-EC630BDE111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dirty="0" smtClean="0"/>
            <a:t>Общая сумма 107,6 млн. руб.</a:t>
          </a:r>
          <a:endParaRPr lang="ru-RU" sz="1000" dirty="0"/>
        </a:p>
      </dgm:t>
    </dgm:pt>
    <dgm:pt modelId="{25EA8F3C-6630-4EAA-937A-D68967289C60}" type="parTrans" cxnId="{CA582EF9-0F12-4EE2-BD24-00011EA8A062}">
      <dgm:prSet/>
      <dgm:spPr/>
      <dgm:t>
        <a:bodyPr/>
        <a:lstStyle/>
        <a:p>
          <a:endParaRPr lang="ru-RU" sz="1400"/>
        </a:p>
      </dgm:t>
    </dgm:pt>
    <dgm:pt modelId="{7DA1C27E-30FA-49D0-A861-660F3B5AE226}" type="sibTrans" cxnId="{CA582EF9-0F12-4EE2-BD24-00011EA8A062}">
      <dgm:prSet/>
      <dgm:spPr/>
      <dgm:t>
        <a:bodyPr/>
        <a:lstStyle/>
        <a:p>
          <a:endParaRPr lang="ru-RU" sz="1400"/>
        </a:p>
      </dgm:t>
    </dgm:pt>
    <dgm:pt modelId="{FCA56C71-8221-49BD-8C48-95DDB9D80BAE}">
      <dgm:prSet custT="1"/>
      <dgm:spPr/>
      <dgm:t>
        <a:bodyPr/>
        <a:lstStyle/>
        <a:p>
          <a:r>
            <a:rPr lang="ru-RU" sz="1400" dirty="0" smtClean="0"/>
            <a:t>107 фактов</a:t>
          </a:r>
          <a:endParaRPr lang="ru-RU" sz="1400" dirty="0"/>
        </a:p>
      </dgm:t>
    </dgm:pt>
    <dgm:pt modelId="{A6349F8E-D8FB-4A03-B1D1-7B2F899DDB59}" type="parTrans" cxnId="{AFB20580-A1FA-42AC-961C-F7459E8A3981}">
      <dgm:prSet/>
      <dgm:spPr/>
      <dgm:t>
        <a:bodyPr/>
        <a:lstStyle/>
        <a:p>
          <a:endParaRPr lang="ru-RU" sz="1400"/>
        </a:p>
      </dgm:t>
    </dgm:pt>
    <dgm:pt modelId="{B8B8CC17-C238-429E-8947-04B06B1A9ADA}" type="sibTrans" cxnId="{AFB20580-A1FA-42AC-961C-F7459E8A3981}">
      <dgm:prSet/>
      <dgm:spPr/>
      <dgm:t>
        <a:bodyPr/>
        <a:lstStyle/>
        <a:p>
          <a:endParaRPr lang="ru-RU" sz="1400"/>
        </a:p>
      </dgm:t>
    </dgm:pt>
    <dgm:pt modelId="{65E0EA3B-C8C7-4E8C-ABB9-1978938037C2}" type="pres">
      <dgm:prSet presAssocID="{2592905B-13BD-4205-88EF-3612AFA8E6ED}" presName="diagram" presStyleCnt="0">
        <dgm:presLayoutVars>
          <dgm:dir/>
          <dgm:animLvl val="lvl"/>
          <dgm:resizeHandles val="exact"/>
        </dgm:presLayoutVars>
      </dgm:prSet>
      <dgm:spPr/>
    </dgm:pt>
    <dgm:pt modelId="{50A19616-DB0F-42A2-9E8B-A6D247F78E79}" type="pres">
      <dgm:prSet presAssocID="{EE154AA0-55F8-4FD9-AE61-EC630BDE111F}" presName="compNode" presStyleCnt="0"/>
      <dgm:spPr/>
    </dgm:pt>
    <dgm:pt modelId="{12E8B68A-BA29-41DC-BF6E-A0B92767DC53}" type="pres">
      <dgm:prSet presAssocID="{EE154AA0-55F8-4FD9-AE61-EC630BDE111F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43041-9D20-46B9-8D56-75E24CAE6F53}" type="pres">
      <dgm:prSet presAssocID="{EE154AA0-55F8-4FD9-AE61-EC630BDE11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17B95-4145-407D-B3E1-FA2877CDD7ED}" type="pres">
      <dgm:prSet presAssocID="{EE154AA0-55F8-4FD9-AE61-EC630BDE111F}" presName="parentRect" presStyleLbl="alignNode1" presStyleIdx="0" presStyleCnt="1" custScaleX="107701" custScaleY="227120"/>
      <dgm:spPr/>
      <dgm:t>
        <a:bodyPr/>
        <a:lstStyle/>
        <a:p>
          <a:endParaRPr lang="ru-RU"/>
        </a:p>
      </dgm:t>
    </dgm:pt>
    <dgm:pt modelId="{B0C672D1-9A88-4DB8-BBB4-A2A121208E42}" type="pres">
      <dgm:prSet presAssocID="{EE154AA0-55F8-4FD9-AE61-EC630BDE111F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</dgm:ptLst>
  <dgm:cxnLst>
    <dgm:cxn modelId="{FC0AEA11-EE26-409D-BD0B-D885D817F0FB}" type="presOf" srcId="{2592905B-13BD-4205-88EF-3612AFA8E6ED}" destId="{65E0EA3B-C8C7-4E8C-ABB9-1978938037C2}" srcOrd="0" destOrd="0" presId="urn:microsoft.com/office/officeart/2005/8/layout/bList2#1"/>
    <dgm:cxn modelId="{9E4C7D23-017C-4E66-AA73-BDCAD0585FB9}" type="presOf" srcId="{EE154AA0-55F8-4FD9-AE61-EC630BDE111F}" destId="{1EE17B95-4145-407D-B3E1-FA2877CDD7ED}" srcOrd="1" destOrd="0" presId="urn:microsoft.com/office/officeart/2005/8/layout/bList2#1"/>
    <dgm:cxn modelId="{AFB20580-A1FA-42AC-961C-F7459E8A3981}" srcId="{EE154AA0-55F8-4FD9-AE61-EC630BDE111F}" destId="{FCA56C71-8221-49BD-8C48-95DDB9D80BAE}" srcOrd="0" destOrd="0" parTransId="{A6349F8E-D8FB-4A03-B1D1-7B2F899DDB59}" sibTransId="{B8B8CC17-C238-429E-8947-04B06B1A9ADA}"/>
    <dgm:cxn modelId="{CA582EF9-0F12-4EE2-BD24-00011EA8A062}" srcId="{2592905B-13BD-4205-88EF-3612AFA8E6ED}" destId="{EE154AA0-55F8-4FD9-AE61-EC630BDE111F}" srcOrd="0" destOrd="0" parTransId="{25EA8F3C-6630-4EAA-937A-D68967289C60}" sibTransId="{7DA1C27E-30FA-49D0-A861-660F3B5AE226}"/>
    <dgm:cxn modelId="{2903C12C-7EAE-4700-A027-AF5354247319}" type="presOf" srcId="{EE154AA0-55F8-4FD9-AE61-EC630BDE111F}" destId="{F2A43041-9D20-46B9-8D56-75E24CAE6F53}" srcOrd="0" destOrd="0" presId="urn:microsoft.com/office/officeart/2005/8/layout/bList2#1"/>
    <dgm:cxn modelId="{59A1C53B-B46B-47D2-8A0F-6B62C0723AA2}" type="presOf" srcId="{FCA56C71-8221-49BD-8C48-95DDB9D80BAE}" destId="{12E8B68A-BA29-41DC-BF6E-A0B92767DC53}" srcOrd="0" destOrd="0" presId="urn:microsoft.com/office/officeart/2005/8/layout/bList2#1"/>
    <dgm:cxn modelId="{3BD18A08-CDD6-4CFC-8D77-4B02E60E3F9D}" type="presParOf" srcId="{65E0EA3B-C8C7-4E8C-ABB9-1978938037C2}" destId="{50A19616-DB0F-42A2-9E8B-A6D247F78E79}" srcOrd="0" destOrd="0" presId="urn:microsoft.com/office/officeart/2005/8/layout/bList2#1"/>
    <dgm:cxn modelId="{AA5CE1DC-2D0C-4574-89BB-DCDCC543E144}" type="presParOf" srcId="{50A19616-DB0F-42A2-9E8B-A6D247F78E79}" destId="{12E8B68A-BA29-41DC-BF6E-A0B92767DC53}" srcOrd="0" destOrd="0" presId="urn:microsoft.com/office/officeart/2005/8/layout/bList2#1"/>
    <dgm:cxn modelId="{DE155158-A03D-42EC-B60D-3AFB8C61E00B}" type="presParOf" srcId="{50A19616-DB0F-42A2-9E8B-A6D247F78E79}" destId="{F2A43041-9D20-46B9-8D56-75E24CAE6F53}" srcOrd="1" destOrd="0" presId="urn:microsoft.com/office/officeart/2005/8/layout/bList2#1"/>
    <dgm:cxn modelId="{8565D8A2-14A9-45F2-A22B-D83A1397B1F7}" type="presParOf" srcId="{50A19616-DB0F-42A2-9E8B-A6D247F78E79}" destId="{1EE17B95-4145-407D-B3E1-FA2877CDD7ED}" srcOrd="2" destOrd="0" presId="urn:microsoft.com/office/officeart/2005/8/layout/bList2#1"/>
    <dgm:cxn modelId="{DEBE6E1B-1EF5-4A4B-BBDE-FE48FE01DB8A}" type="presParOf" srcId="{50A19616-DB0F-42A2-9E8B-A6D247F78E79}" destId="{B0C672D1-9A88-4DB8-BBB4-A2A121208E4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2905B-13BD-4205-88EF-3612AFA8E6ED}" type="doc">
      <dgm:prSet loTypeId="urn:microsoft.com/office/officeart/2005/8/layout/bList2#1" loCatId="list" qsTypeId="urn:microsoft.com/office/officeart/2005/8/quickstyle/simple1" qsCatId="simple" csTypeId="urn:microsoft.com/office/officeart/2005/8/colors/accent6_3" csCatId="accent6" phldr="1"/>
      <dgm:spPr/>
    </dgm:pt>
    <dgm:pt modelId="{EE154AA0-55F8-4FD9-AE61-EC630BDE111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000" dirty="0" smtClean="0"/>
            <a:t>Общая сумма 406,9 млн. руб.</a:t>
          </a:r>
          <a:endParaRPr lang="ru-RU" sz="1000" dirty="0"/>
        </a:p>
      </dgm:t>
    </dgm:pt>
    <dgm:pt modelId="{25EA8F3C-6630-4EAA-937A-D68967289C60}" type="parTrans" cxnId="{CA582EF9-0F12-4EE2-BD24-00011EA8A062}">
      <dgm:prSet/>
      <dgm:spPr/>
      <dgm:t>
        <a:bodyPr/>
        <a:lstStyle/>
        <a:p>
          <a:endParaRPr lang="ru-RU" sz="1400"/>
        </a:p>
      </dgm:t>
    </dgm:pt>
    <dgm:pt modelId="{7DA1C27E-30FA-49D0-A861-660F3B5AE226}" type="sibTrans" cxnId="{CA582EF9-0F12-4EE2-BD24-00011EA8A062}">
      <dgm:prSet/>
      <dgm:spPr/>
      <dgm:t>
        <a:bodyPr/>
        <a:lstStyle/>
        <a:p>
          <a:endParaRPr lang="ru-RU" sz="1400"/>
        </a:p>
      </dgm:t>
    </dgm:pt>
    <dgm:pt modelId="{FCA56C71-8221-49BD-8C48-95DDB9D80BAE}">
      <dgm:prSet custT="1"/>
      <dgm:spPr/>
      <dgm:t>
        <a:bodyPr/>
        <a:lstStyle/>
        <a:p>
          <a:r>
            <a:rPr lang="ru-RU" sz="1400" dirty="0" smtClean="0"/>
            <a:t>72  факта</a:t>
          </a:r>
          <a:endParaRPr lang="ru-RU" sz="1400" dirty="0"/>
        </a:p>
      </dgm:t>
    </dgm:pt>
    <dgm:pt modelId="{A6349F8E-D8FB-4A03-B1D1-7B2F899DDB59}" type="parTrans" cxnId="{AFB20580-A1FA-42AC-961C-F7459E8A3981}">
      <dgm:prSet/>
      <dgm:spPr/>
      <dgm:t>
        <a:bodyPr/>
        <a:lstStyle/>
        <a:p>
          <a:endParaRPr lang="ru-RU" sz="1400"/>
        </a:p>
      </dgm:t>
    </dgm:pt>
    <dgm:pt modelId="{B8B8CC17-C238-429E-8947-04B06B1A9ADA}" type="sibTrans" cxnId="{AFB20580-A1FA-42AC-961C-F7459E8A3981}">
      <dgm:prSet/>
      <dgm:spPr/>
      <dgm:t>
        <a:bodyPr/>
        <a:lstStyle/>
        <a:p>
          <a:endParaRPr lang="ru-RU" sz="1400"/>
        </a:p>
      </dgm:t>
    </dgm:pt>
    <dgm:pt modelId="{65E0EA3B-C8C7-4E8C-ABB9-1978938037C2}" type="pres">
      <dgm:prSet presAssocID="{2592905B-13BD-4205-88EF-3612AFA8E6ED}" presName="diagram" presStyleCnt="0">
        <dgm:presLayoutVars>
          <dgm:dir/>
          <dgm:animLvl val="lvl"/>
          <dgm:resizeHandles val="exact"/>
        </dgm:presLayoutVars>
      </dgm:prSet>
      <dgm:spPr/>
    </dgm:pt>
    <dgm:pt modelId="{50A19616-DB0F-42A2-9E8B-A6D247F78E79}" type="pres">
      <dgm:prSet presAssocID="{EE154AA0-55F8-4FD9-AE61-EC630BDE111F}" presName="compNode" presStyleCnt="0"/>
      <dgm:spPr/>
    </dgm:pt>
    <dgm:pt modelId="{12E8B68A-BA29-41DC-BF6E-A0B92767DC53}" type="pres">
      <dgm:prSet presAssocID="{EE154AA0-55F8-4FD9-AE61-EC630BDE111F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43041-9D20-46B9-8D56-75E24CAE6F53}" type="pres">
      <dgm:prSet presAssocID="{EE154AA0-55F8-4FD9-AE61-EC630BDE11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17B95-4145-407D-B3E1-FA2877CDD7ED}" type="pres">
      <dgm:prSet presAssocID="{EE154AA0-55F8-4FD9-AE61-EC630BDE111F}" presName="parentRect" presStyleLbl="alignNode1" presStyleIdx="0" presStyleCnt="1" custScaleX="107701" custScaleY="227120"/>
      <dgm:spPr/>
      <dgm:t>
        <a:bodyPr/>
        <a:lstStyle/>
        <a:p>
          <a:endParaRPr lang="ru-RU"/>
        </a:p>
      </dgm:t>
    </dgm:pt>
    <dgm:pt modelId="{B0C672D1-9A88-4DB8-BBB4-A2A121208E42}" type="pres">
      <dgm:prSet presAssocID="{EE154AA0-55F8-4FD9-AE61-EC630BDE111F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</dgm:ptLst>
  <dgm:cxnLst>
    <dgm:cxn modelId="{AFB20580-A1FA-42AC-961C-F7459E8A3981}" srcId="{EE154AA0-55F8-4FD9-AE61-EC630BDE111F}" destId="{FCA56C71-8221-49BD-8C48-95DDB9D80BAE}" srcOrd="0" destOrd="0" parTransId="{A6349F8E-D8FB-4A03-B1D1-7B2F899DDB59}" sibTransId="{B8B8CC17-C238-429E-8947-04B06B1A9ADA}"/>
    <dgm:cxn modelId="{CA582EF9-0F12-4EE2-BD24-00011EA8A062}" srcId="{2592905B-13BD-4205-88EF-3612AFA8E6ED}" destId="{EE154AA0-55F8-4FD9-AE61-EC630BDE111F}" srcOrd="0" destOrd="0" parTransId="{25EA8F3C-6630-4EAA-937A-D68967289C60}" sibTransId="{7DA1C27E-30FA-49D0-A861-660F3B5AE226}"/>
    <dgm:cxn modelId="{1F9D67BD-B8D3-4B5E-A129-1BCC9DFB1320}" type="presOf" srcId="{EE154AA0-55F8-4FD9-AE61-EC630BDE111F}" destId="{1EE17B95-4145-407D-B3E1-FA2877CDD7ED}" srcOrd="1" destOrd="0" presId="urn:microsoft.com/office/officeart/2005/8/layout/bList2#1"/>
    <dgm:cxn modelId="{26C9E26F-C1EF-4508-8426-EAE041998A6C}" type="presOf" srcId="{EE154AA0-55F8-4FD9-AE61-EC630BDE111F}" destId="{F2A43041-9D20-46B9-8D56-75E24CAE6F53}" srcOrd="0" destOrd="0" presId="urn:microsoft.com/office/officeart/2005/8/layout/bList2#1"/>
    <dgm:cxn modelId="{B2026E0D-2F13-4BE8-9E17-1BE782B48DCD}" type="presOf" srcId="{FCA56C71-8221-49BD-8C48-95DDB9D80BAE}" destId="{12E8B68A-BA29-41DC-BF6E-A0B92767DC53}" srcOrd="0" destOrd="0" presId="urn:microsoft.com/office/officeart/2005/8/layout/bList2#1"/>
    <dgm:cxn modelId="{0EBA63C7-99FE-4BDD-9BEB-08B86597FD78}" type="presOf" srcId="{2592905B-13BD-4205-88EF-3612AFA8E6ED}" destId="{65E0EA3B-C8C7-4E8C-ABB9-1978938037C2}" srcOrd="0" destOrd="0" presId="urn:microsoft.com/office/officeart/2005/8/layout/bList2#1"/>
    <dgm:cxn modelId="{D11637AA-E0AD-40A2-9D2F-0F668E33C91B}" type="presParOf" srcId="{65E0EA3B-C8C7-4E8C-ABB9-1978938037C2}" destId="{50A19616-DB0F-42A2-9E8B-A6D247F78E79}" srcOrd="0" destOrd="0" presId="urn:microsoft.com/office/officeart/2005/8/layout/bList2#1"/>
    <dgm:cxn modelId="{67631B3B-9B92-406C-9CB7-033EA6D77CB8}" type="presParOf" srcId="{50A19616-DB0F-42A2-9E8B-A6D247F78E79}" destId="{12E8B68A-BA29-41DC-BF6E-A0B92767DC53}" srcOrd="0" destOrd="0" presId="urn:microsoft.com/office/officeart/2005/8/layout/bList2#1"/>
    <dgm:cxn modelId="{6BB96C91-6D75-47C6-BC02-5E9E6A3C78D8}" type="presParOf" srcId="{50A19616-DB0F-42A2-9E8B-A6D247F78E79}" destId="{F2A43041-9D20-46B9-8D56-75E24CAE6F53}" srcOrd="1" destOrd="0" presId="urn:microsoft.com/office/officeart/2005/8/layout/bList2#1"/>
    <dgm:cxn modelId="{9611FCDA-4C04-412C-A0DF-51DE3BBF46CA}" type="presParOf" srcId="{50A19616-DB0F-42A2-9E8B-A6D247F78E79}" destId="{1EE17B95-4145-407D-B3E1-FA2877CDD7ED}" srcOrd="2" destOrd="0" presId="urn:microsoft.com/office/officeart/2005/8/layout/bList2#1"/>
    <dgm:cxn modelId="{C907126E-07C1-4516-BAAA-CEAD518A86BF}" type="presParOf" srcId="{50A19616-DB0F-42A2-9E8B-A6D247F78E79}" destId="{B0C672D1-9A88-4DB8-BBB4-A2A121208E4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FF3DF-D39D-4791-8078-40129A41E2E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60A45-AD09-4885-B271-3585DFB0408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Возмещение ущерба бюджетам всех уровней</a:t>
          </a:r>
          <a:endParaRPr lang="ru-RU" sz="1800" dirty="0"/>
        </a:p>
      </dgm:t>
    </dgm:pt>
    <dgm:pt modelId="{0195C4F4-CF7C-41B8-A65A-C69006A943F0}" type="parTrans" cxnId="{97276345-F4CF-4CDF-9FBA-194366A27CAE}">
      <dgm:prSet/>
      <dgm:spPr/>
      <dgm:t>
        <a:bodyPr/>
        <a:lstStyle/>
        <a:p>
          <a:endParaRPr lang="ru-RU"/>
        </a:p>
      </dgm:t>
    </dgm:pt>
    <dgm:pt modelId="{827B5796-8E18-42DF-A45C-2AE8A8C3DE02}" type="sibTrans" cxnId="{97276345-F4CF-4CDF-9FBA-194366A27CAE}">
      <dgm:prSet/>
      <dgm:spPr/>
      <dgm:t>
        <a:bodyPr/>
        <a:lstStyle/>
        <a:p>
          <a:endParaRPr lang="ru-RU"/>
        </a:p>
      </dgm:t>
    </dgm:pt>
    <dgm:pt modelId="{20D52552-98D3-490A-BB1E-1A4268EB35E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Фактическое не выполнение Представления, </a:t>
          </a:r>
        </a:p>
        <a:p>
          <a:pPr algn="ctr"/>
          <a:r>
            <a:rPr lang="ru-RU" sz="1800" dirty="0" smtClean="0"/>
            <a:t>либо оспаривание действий  Контрольно-счетной Палаты</a:t>
          </a:r>
          <a:r>
            <a:rPr lang="ru-RU" sz="1800" b="1" dirty="0" smtClean="0"/>
            <a:t> </a:t>
          </a:r>
          <a:endParaRPr lang="ru-RU" sz="1800" dirty="0"/>
        </a:p>
      </dgm:t>
    </dgm:pt>
    <dgm:pt modelId="{1844C361-3F35-4E6A-9BFC-CACC18981461}" type="parTrans" cxnId="{EE333B2E-F641-47EF-9999-695EE52B1845}">
      <dgm:prSet/>
      <dgm:spPr/>
      <dgm:t>
        <a:bodyPr/>
        <a:lstStyle/>
        <a:p>
          <a:endParaRPr lang="ru-RU"/>
        </a:p>
      </dgm:t>
    </dgm:pt>
    <dgm:pt modelId="{CB5A34E0-3A4E-4AF4-A503-FF39CA8EF24B}" type="sibTrans" cxnId="{EE333B2E-F641-47EF-9999-695EE52B1845}">
      <dgm:prSet/>
      <dgm:spPr/>
      <dgm:t>
        <a:bodyPr/>
        <a:lstStyle/>
        <a:p>
          <a:endParaRPr lang="ru-RU"/>
        </a:p>
      </dgm:t>
    </dgm:pt>
    <dgm:pt modelId="{E5BA5D32-C0F5-4AF3-A6C0-33D05805BA1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600" b="0" dirty="0" smtClean="0"/>
            <a:t>Нарушения Федерального закона № 44-ФЗ и условий муниципальных контрактов, как следствие отрицательные судебные решения,  в том числе и при возврате средств в бюджет за невыполненные, но оплаченные работы с подрядчиков</a:t>
          </a:r>
          <a:r>
            <a:rPr lang="ru-RU" sz="1600" dirty="0" smtClean="0"/>
            <a:t> </a:t>
          </a:r>
          <a:r>
            <a:rPr lang="ru-RU" sz="1600" b="1" dirty="0" smtClean="0"/>
            <a:t> </a:t>
          </a:r>
          <a:endParaRPr lang="ru-RU" sz="1600" dirty="0"/>
        </a:p>
      </dgm:t>
    </dgm:pt>
    <dgm:pt modelId="{7477713A-CD4F-4AA6-858E-1917BC29B8AD}" type="parTrans" cxnId="{148664FA-DC60-48E9-94A3-1DECAF9528F3}">
      <dgm:prSet/>
      <dgm:spPr/>
      <dgm:t>
        <a:bodyPr/>
        <a:lstStyle/>
        <a:p>
          <a:endParaRPr lang="ru-RU"/>
        </a:p>
      </dgm:t>
    </dgm:pt>
    <dgm:pt modelId="{29C6FC41-E5A5-4F34-B94B-E23A70E20E23}" type="sibTrans" cxnId="{148664FA-DC60-48E9-94A3-1DECAF9528F3}">
      <dgm:prSet/>
      <dgm:spPr/>
      <dgm:t>
        <a:bodyPr/>
        <a:lstStyle/>
        <a:p>
          <a:endParaRPr lang="ru-RU"/>
        </a:p>
      </dgm:t>
    </dgm:pt>
    <dgm:pt modelId="{D00D4263-8B4D-4762-A2B3-D2E1F2D0444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dirty="0" smtClean="0"/>
            <a:t>Взыскание через суд незаконно полученных субсидий</a:t>
          </a:r>
          <a:endParaRPr lang="ru-RU" sz="1800" dirty="0"/>
        </a:p>
      </dgm:t>
    </dgm:pt>
    <dgm:pt modelId="{BA31B583-9490-4E37-816D-FA14A969ADA5}" type="parTrans" cxnId="{4FAEE1DB-17B8-440C-919E-5248DFCB6CCC}">
      <dgm:prSet/>
      <dgm:spPr/>
      <dgm:t>
        <a:bodyPr/>
        <a:lstStyle/>
        <a:p>
          <a:endParaRPr lang="ru-RU"/>
        </a:p>
      </dgm:t>
    </dgm:pt>
    <dgm:pt modelId="{B1EB299B-A04C-4E0C-B872-73FAF436B9C7}" type="sibTrans" cxnId="{4FAEE1DB-17B8-440C-919E-5248DFCB6CCC}">
      <dgm:prSet/>
      <dgm:spPr/>
      <dgm:t>
        <a:bodyPr/>
        <a:lstStyle/>
        <a:p>
          <a:endParaRPr lang="ru-RU"/>
        </a:p>
      </dgm:t>
    </dgm:pt>
    <dgm:pt modelId="{ED4B47BA-D8C7-4172-AA57-BCF82A18EB97}" type="pres">
      <dgm:prSet presAssocID="{27AFF3DF-D39D-4791-8078-40129A41E2E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C3A12-8ED1-46C0-9EDA-D3F68F16C78B}" type="pres">
      <dgm:prSet presAssocID="{E3060A45-AD09-4885-B271-3585DFB04082}" presName="comp" presStyleCnt="0"/>
      <dgm:spPr/>
    </dgm:pt>
    <dgm:pt modelId="{46F06C13-0FF5-4C85-8FCE-9EEFFBDB07AD}" type="pres">
      <dgm:prSet presAssocID="{E3060A45-AD09-4885-B271-3585DFB04082}" presName="box" presStyleLbl="node1" presStyleIdx="0" presStyleCnt="4"/>
      <dgm:spPr/>
      <dgm:t>
        <a:bodyPr/>
        <a:lstStyle/>
        <a:p>
          <a:endParaRPr lang="ru-RU"/>
        </a:p>
      </dgm:t>
    </dgm:pt>
    <dgm:pt modelId="{47D3B2CA-ADDF-4A55-8225-A433467892C1}" type="pres">
      <dgm:prSet presAssocID="{E3060A45-AD09-4885-B271-3585DFB04082}" presName="img" presStyleLbl="fgImgPlace1" presStyleIdx="0" presStyleCnt="4" custScaleX="70721" custScaleY="11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03EAB8-6E15-45AB-9998-94C288F89C6A}" type="pres">
      <dgm:prSet presAssocID="{E3060A45-AD09-4885-B271-3585DFB0408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036D1-5CF6-4C4E-89E9-E5868E718470}" type="pres">
      <dgm:prSet presAssocID="{827B5796-8E18-42DF-A45C-2AE8A8C3DE02}" presName="spacer" presStyleCnt="0"/>
      <dgm:spPr/>
    </dgm:pt>
    <dgm:pt modelId="{A402B81E-787E-456F-948D-DABAF9A65383}" type="pres">
      <dgm:prSet presAssocID="{20D52552-98D3-490A-BB1E-1A4268EB35E9}" presName="comp" presStyleCnt="0"/>
      <dgm:spPr/>
    </dgm:pt>
    <dgm:pt modelId="{9C0E0596-36C4-4D67-8CE2-5892645A8973}" type="pres">
      <dgm:prSet presAssocID="{20D52552-98D3-490A-BB1E-1A4268EB35E9}" presName="box" presStyleLbl="node1" presStyleIdx="1" presStyleCnt="4" custLinFactNeighborY="3304"/>
      <dgm:spPr/>
      <dgm:t>
        <a:bodyPr/>
        <a:lstStyle/>
        <a:p>
          <a:endParaRPr lang="ru-RU"/>
        </a:p>
      </dgm:t>
    </dgm:pt>
    <dgm:pt modelId="{F7EDEFD6-B6E1-4F52-882A-5CB292C36CF6}" type="pres">
      <dgm:prSet presAssocID="{20D52552-98D3-490A-BB1E-1A4268EB35E9}" presName="img" presStyleLbl="fgImgPlace1" presStyleIdx="1" presStyleCnt="4" custScaleX="70721" custScaleY="1167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7524DC-8CCF-4EAA-B2F0-CCB37FCF4BB5}" type="pres">
      <dgm:prSet presAssocID="{20D52552-98D3-490A-BB1E-1A4268EB35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629A-588C-472E-96C4-E5E8B529823A}" type="pres">
      <dgm:prSet presAssocID="{CB5A34E0-3A4E-4AF4-A503-FF39CA8EF24B}" presName="spacer" presStyleCnt="0"/>
      <dgm:spPr/>
    </dgm:pt>
    <dgm:pt modelId="{20C687CA-161B-4577-A7F3-66EA7464B5D5}" type="pres">
      <dgm:prSet presAssocID="{E5BA5D32-C0F5-4AF3-A6C0-33D05805BA13}" presName="comp" presStyleCnt="0"/>
      <dgm:spPr/>
    </dgm:pt>
    <dgm:pt modelId="{69938185-4536-4264-A047-B54BB03927DB}" type="pres">
      <dgm:prSet presAssocID="{E5BA5D32-C0F5-4AF3-A6C0-33D05805BA13}" presName="box" presStyleLbl="node1" presStyleIdx="2" presStyleCnt="4"/>
      <dgm:spPr/>
      <dgm:t>
        <a:bodyPr/>
        <a:lstStyle/>
        <a:p>
          <a:endParaRPr lang="ru-RU"/>
        </a:p>
      </dgm:t>
    </dgm:pt>
    <dgm:pt modelId="{A784B59D-B37A-45AA-978B-16F4697B340D}" type="pres">
      <dgm:prSet presAssocID="{E5BA5D32-C0F5-4AF3-A6C0-33D05805BA13}" presName="img" presStyleLbl="fgImgPlace1" presStyleIdx="2" presStyleCnt="4" custScaleX="70721" custScaleY="109410" custLinFactNeighborX="408" custLinFactNeighborY="4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0EF26E-B1B0-4A77-8BDD-C2E9900D1168}" type="pres">
      <dgm:prSet presAssocID="{E5BA5D32-C0F5-4AF3-A6C0-33D05805BA1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E9F8A-477D-4B44-9BB4-8390295D0890}" type="pres">
      <dgm:prSet presAssocID="{29C6FC41-E5A5-4F34-B94B-E23A70E20E23}" presName="spacer" presStyleCnt="0"/>
      <dgm:spPr/>
    </dgm:pt>
    <dgm:pt modelId="{83DA7562-362F-4840-B806-E073BB0104F3}" type="pres">
      <dgm:prSet presAssocID="{D00D4263-8B4D-4762-A2B3-D2E1F2D0444D}" presName="comp" presStyleCnt="0"/>
      <dgm:spPr/>
    </dgm:pt>
    <dgm:pt modelId="{EB657CC5-D02A-46B3-B17B-3F68A42C991B}" type="pres">
      <dgm:prSet presAssocID="{D00D4263-8B4D-4762-A2B3-D2E1F2D0444D}" presName="box" presStyleLbl="node1" presStyleIdx="3" presStyleCnt="4"/>
      <dgm:spPr/>
      <dgm:t>
        <a:bodyPr/>
        <a:lstStyle/>
        <a:p>
          <a:endParaRPr lang="ru-RU"/>
        </a:p>
      </dgm:t>
    </dgm:pt>
    <dgm:pt modelId="{E32588C4-B0C4-491C-AFEB-6ABCEDFB9449}" type="pres">
      <dgm:prSet presAssocID="{D00D4263-8B4D-4762-A2B3-D2E1F2D0444D}" presName="img" presStyleLbl="fgImgPlace1" presStyleIdx="3" presStyleCnt="4" custScaleX="70722" custScaleY="11767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0A805BC-2F65-4D0E-B9AC-A2E41FB21F3A}" type="pres">
      <dgm:prSet presAssocID="{D00D4263-8B4D-4762-A2B3-D2E1F2D0444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664FA-DC60-48E9-94A3-1DECAF9528F3}" srcId="{27AFF3DF-D39D-4791-8078-40129A41E2EA}" destId="{E5BA5D32-C0F5-4AF3-A6C0-33D05805BA13}" srcOrd="2" destOrd="0" parTransId="{7477713A-CD4F-4AA6-858E-1917BC29B8AD}" sibTransId="{29C6FC41-E5A5-4F34-B94B-E23A70E20E23}"/>
    <dgm:cxn modelId="{D5962F70-F6B3-4749-8E8D-F6B7120D84AE}" type="presOf" srcId="{E5BA5D32-C0F5-4AF3-A6C0-33D05805BA13}" destId="{69938185-4536-4264-A047-B54BB03927DB}" srcOrd="0" destOrd="0" presId="urn:microsoft.com/office/officeart/2005/8/layout/vList4"/>
    <dgm:cxn modelId="{E1CAA916-04FB-4BE6-80B7-D71A64BC8254}" type="presOf" srcId="{20D52552-98D3-490A-BB1E-1A4268EB35E9}" destId="{207524DC-8CCF-4EAA-B2F0-CCB37FCF4BB5}" srcOrd="1" destOrd="0" presId="urn:microsoft.com/office/officeart/2005/8/layout/vList4"/>
    <dgm:cxn modelId="{47BF81AE-F541-49A3-986B-0525AEB2F625}" type="presOf" srcId="{D00D4263-8B4D-4762-A2B3-D2E1F2D0444D}" destId="{EB657CC5-D02A-46B3-B17B-3F68A42C991B}" srcOrd="0" destOrd="0" presId="urn:microsoft.com/office/officeart/2005/8/layout/vList4"/>
    <dgm:cxn modelId="{4FAEE1DB-17B8-440C-919E-5248DFCB6CCC}" srcId="{27AFF3DF-D39D-4791-8078-40129A41E2EA}" destId="{D00D4263-8B4D-4762-A2B3-D2E1F2D0444D}" srcOrd="3" destOrd="0" parTransId="{BA31B583-9490-4E37-816D-FA14A969ADA5}" sibTransId="{B1EB299B-A04C-4E0C-B872-73FAF436B9C7}"/>
    <dgm:cxn modelId="{3EFD2A50-EDCB-4117-B394-13B45F00EFE9}" type="presOf" srcId="{20D52552-98D3-490A-BB1E-1A4268EB35E9}" destId="{9C0E0596-36C4-4D67-8CE2-5892645A8973}" srcOrd="0" destOrd="0" presId="urn:microsoft.com/office/officeart/2005/8/layout/vList4"/>
    <dgm:cxn modelId="{FF0A177C-E5D2-4BDA-8151-09D0F204239E}" type="presOf" srcId="{E5BA5D32-C0F5-4AF3-A6C0-33D05805BA13}" destId="{BE0EF26E-B1B0-4A77-8BDD-C2E9900D1168}" srcOrd="1" destOrd="0" presId="urn:microsoft.com/office/officeart/2005/8/layout/vList4"/>
    <dgm:cxn modelId="{D96E7FBE-5FEF-4089-980B-BA0FBE24D7CC}" type="presOf" srcId="{27AFF3DF-D39D-4791-8078-40129A41E2EA}" destId="{ED4B47BA-D8C7-4172-AA57-BCF82A18EB97}" srcOrd="0" destOrd="0" presId="urn:microsoft.com/office/officeart/2005/8/layout/vList4"/>
    <dgm:cxn modelId="{12DF45F1-0F45-444F-A9E0-117BE14A4071}" type="presOf" srcId="{D00D4263-8B4D-4762-A2B3-D2E1F2D0444D}" destId="{70A805BC-2F65-4D0E-B9AC-A2E41FB21F3A}" srcOrd="1" destOrd="0" presId="urn:microsoft.com/office/officeart/2005/8/layout/vList4"/>
    <dgm:cxn modelId="{EE333B2E-F641-47EF-9999-695EE52B1845}" srcId="{27AFF3DF-D39D-4791-8078-40129A41E2EA}" destId="{20D52552-98D3-490A-BB1E-1A4268EB35E9}" srcOrd="1" destOrd="0" parTransId="{1844C361-3F35-4E6A-9BFC-CACC18981461}" sibTransId="{CB5A34E0-3A4E-4AF4-A503-FF39CA8EF24B}"/>
    <dgm:cxn modelId="{4A9DFC67-B9A8-45E6-9218-802620C7E3DA}" type="presOf" srcId="{E3060A45-AD09-4885-B271-3585DFB04082}" destId="{46F06C13-0FF5-4C85-8FCE-9EEFFBDB07AD}" srcOrd="0" destOrd="0" presId="urn:microsoft.com/office/officeart/2005/8/layout/vList4"/>
    <dgm:cxn modelId="{97276345-F4CF-4CDF-9FBA-194366A27CAE}" srcId="{27AFF3DF-D39D-4791-8078-40129A41E2EA}" destId="{E3060A45-AD09-4885-B271-3585DFB04082}" srcOrd="0" destOrd="0" parTransId="{0195C4F4-CF7C-41B8-A65A-C69006A943F0}" sibTransId="{827B5796-8E18-42DF-A45C-2AE8A8C3DE02}"/>
    <dgm:cxn modelId="{8B01B4B0-C220-4A84-8725-543DF775AD95}" type="presOf" srcId="{E3060A45-AD09-4885-B271-3585DFB04082}" destId="{0F03EAB8-6E15-45AB-9998-94C288F89C6A}" srcOrd="1" destOrd="0" presId="urn:microsoft.com/office/officeart/2005/8/layout/vList4"/>
    <dgm:cxn modelId="{6D7B4F4A-DF26-440A-994B-AD6DBC3A82DC}" type="presParOf" srcId="{ED4B47BA-D8C7-4172-AA57-BCF82A18EB97}" destId="{3A2C3A12-8ED1-46C0-9EDA-D3F68F16C78B}" srcOrd="0" destOrd="0" presId="urn:microsoft.com/office/officeart/2005/8/layout/vList4"/>
    <dgm:cxn modelId="{CE542FE1-8C7F-4F70-9ACD-D3626F136678}" type="presParOf" srcId="{3A2C3A12-8ED1-46C0-9EDA-D3F68F16C78B}" destId="{46F06C13-0FF5-4C85-8FCE-9EEFFBDB07AD}" srcOrd="0" destOrd="0" presId="urn:microsoft.com/office/officeart/2005/8/layout/vList4"/>
    <dgm:cxn modelId="{565C772D-6635-4C0B-91EB-C13601111B34}" type="presParOf" srcId="{3A2C3A12-8ED1-46C0-9EDA-D3F68F16C78B}" destId="{47D3B2CA-ADDF-4A55-8225-A433467892C1}" srcOrd="1" destOrd="0" presId="urn:microsoft.com/office/officeart/2005/8/layout/vList4"/>
    <dgm:cxn modelId="{B2CFA250-9C52-4FFF-9F79-D1EED3C2ED17}" type="presParOf" srcId="{3A2C3A12-8ED1-46C0-9EDA-D3F68F16C78B}" destId="{0F03EAB8-6E15-45AB-9998-94C288F89C6A}" srcOrd="2" destOrd="0" presId="urn:microsoft.com/office/officeart/2005/8/layout/vList4"/>
    <dgm:cxn modelId="{E47D9A2E-629A-459E-869C-E1961BC36559}" type="presParOf" srcId="{ED4B47BA-D8C7-4172-AA57-BCF82A18EB97}" destId="{CA1036D1-5CF6-4C4E-89E9-E5868E718470}" srcOrd="1" destOrd="0" presId="urn:microsoft.com/office/officeart/2005/8/layout/vList4"/>
    <dgm:cxn modelId="{E087349B-308A-459B-A61A-E06888A40D84}" type="presParOf" srcId="{ED4B47BA-D8C7-4172-AA57-BCF82A18EB97}" destId="{A402B81E-787E-456F-948D-DABAF9A65383}" srcOrd="2" destOrd="0" presId="urn:microsoft.com/office/officeart/2005/8/layout/vList4"/>
    <dgm:cxn modelId="{FBC3161C-4BD2-4D38-ABDA-914BA0DE5AEA}" type="presParOf" srcId="{A402B81E-787E-456F-948D-DABAF9A65383}" destId="{9C0E0596-36C4-4D67-8CE2-5892645A8973}" srcOrd="0" destOrd="0" presId="urn:microsoft.com/office/officeart/2005/8/layout/vList4"/>
    <dgm:cxn modelId="{FDCF383B-3398-4028-8518-906A39004D9C}" type="presParOf" srcId="{A402B81E-787E-456F-948D-DABAF9A65383}" destId="{F7EDEFD6-B6E1-4F52-882A-5CB292C36CF6}" srcOrd="1" destOrd="0" presId="urn:microsoft.com/office/officeart/2005/8/layout/vList4"/>
    <dgm:cxn modelId="{2CE4AA3E-8CD6-4C01-A29A-C255EEC0D32C}" type="presParOf" srcId="{A402B81E-787E-456F-948D-DABAF9A65383}" destId="{207524DC-8CCF-4EAA-B2F0-CCB37FCF4BB5}" srcOrd="2" destOrd="0" presId="urn:microsoft.com/office/officeart/2005/8/layout/vList4"/>
    <dgm:cxn modelId="{051E6120-8C33-42C8-9E71-B51AEE4D39FA}" type="presParOf" srcId="{ED4B47BA-D8C7-4172-AA57-BCF82A18EB97}" destId="{D0B5629A-588C-472E-96C4-E5E8B529823A}" srcOrd="3" destOrd="0" presId="urn:microsoft.com/office/officeart/2005/8/layout/vList4"/>
    <dgm:cxn modelId="{C55B9CBA-892E-4EF4-9A54-93F912E32384}" type="presParOf" srcId="{ED4B47BA-D8C7-4172-AA57-BCF82A18EB97}" destId="{20C687CA-161B-4577-A7F3-66EA7464B5D5}" srcOrd="4" destOrd="0" presId="urn:microsoft.com/office/officeart/2005/8/layout/vList4"/>
    <dgm:cxn modelId="{AC27F994-5887-45D8-A18E-1B56B6D75848}" type="presParOf" srcId="{20C687CA-161B-4577-A7F3-66EA7464B5D5}" destId="{69938185-4536-4264-A047-B54BB03927DB}" srcOrd="0" destOrd="0" presId="urn:microsoft.com/office/officeart/2005/8/layout/vList4"/>
    <dgm:cxn modelId="{9BED1A2C-FCA1-4888-853E-5D00CF311391}" type="presParOf" srcId="{20C687CA-161B-4577-A7F3-66EA7464B5D5}" destId="{A784B59D-B37A-45AA-978B-16F4697B340D}" srcOrd="1" destOrd="0" presId="urn:microsoft.com/office/officeart/2005/8/layout/vList4"/>
    <dgm:cxn modelId="{0AD59F04-58AA-411D-9A2F-5B48F0B4A883}" type="presParOf" srcId="{20C687CA-161B-4577-A7F3-66EA7464B5D5}" destId="{BE0EF26E-B1B0-4A77-8BDD-C2E9900D1168}" srcOrd="2" destOrd="0" presId="urn:microsoft.com/office/officeart/2005/8/layout/vList4"/>
    <dgm:cxn modelId="{6A817A85-230E-41F7-BE4E-163BEA4949FE}" type="presParOf" srcId="{ED4B47BA-D8C7-4172-AA57-BCF82A18EB97}" destId="{FC9E9F8A-477D-4B44-9BB4-8390295D0890}" srcOrd="5" destOrd="0" presId="urn:microsoft.com/office/officeart/2005/8/layout/vList4"/>
    <dgm:cxn modelId="{9B6B50CF-72AC-4DBD-9E42-F46394AB03F0}" type="presParOf" srcId="{ED4B47BA-D8C7-4172-AA57-BCF82A18EB97}" destId="{83DA7562-362F-4840-B806-E073BB0104F3}" srcOrd="6" destOrd="0" presId="urn:microsoft.com/office/officeart/2005/8/layout/vList4"/>
    <dgm:cxn modelId="{B25E6135-B525-49C3-8CDF-850E0EBBE88F}" type="presParOf" srcId="{83DA7562-362F-4840-B806-E073BB0104F3}" destId="{EB657CC5-D02A-46B3-B17B-3F68A42C991B}" srcOrd="0" destOrd="0" presId="urn:microsoft.com/office/officeart/2005/8/layout/vList4"/>
    <dgm:cxn modelId="{BBCA6477-1CAD-4F04-BA5F-F50D2ED00926}" type="presParOf" srcId="{83DA7562-362F-4840-B806-E073BB0104F3}" destId="{E32588C4-B0C4-491C-AFEB-6ABCEDFB9449}" srcOrd="1" destOrd="0" presId="urn:microsoft.com/office/officeart/2005/8/layout/vList4"/>
    <dgm:cxn modelId="{5A3A0409-55DE-4E77-A509-7A3AA96C6CEE}" type="presParOf" srcId="{83DA7562-362F-4840-B806-E073BB0104F3}" destId="{70A805BC-2F65-4D0E-B9AC-A2E41FB21F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8B68A-BA29-41DC-BF6E-A0B92767DC53}">
      <dsp:nvSpPr>
        <dsp:cNvPr id="0" name=""/>
        <dsp:cNvSpPr/>
      </dsp:nvSpPr>
      <dsp:spPr>
        <a:xfrm>
          <a:off x="294815" y="648"/>
          <a:ext cx="850947" cy="6352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107 фактов</a:t>
          </a:r>
          <a:endParaRPr lang="ru-RU" sz="1400" kern="1200" dirty="0"/>
        </a:p>
      </dsp:txBody>
      <dsp:txXfrm>
        <a:off x="294815" y="648"/>
        <a:ext cx="850947" cy="635214"/>
      </dsp:txXfrm>
    </dsp:sp>
    <dsp:sp modelId="{1EE17B95-4145-407D-B3E1-FA2877CDD7ED}">
      <dsp:nvSpPr>
        <dsp:cNvPr id="0" name=""/>
        <dsp:cNvSpPr/>
      </dsp:nvSpPr>
      <dsp:spPr>
        <a:xfrm>
          <a:off x="262049" y="462253"/>
          <a:ext cx="916479" cy="62036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Общая сумма 107,6 млн. руб.</a:t>
          </a:r>
          <a:endParaRPr lang="ru-RU" sz="1000" kern="1200" dirty="0"/>
        </a:p>
      </dsp:txBody>
      <dsp:txXfrm>
        <a:off x="262049" y="462253"/>
        <a:ext cx="645407" cy="620360"/>
      </dsp:txXfrm>
    </dsp:sp>
    <dsp:sp modelId="{B0C672D1-9A88-4DB8-BBB4-A2A121208E42}">
      <dsp:nvSpPr>
        <dsp:cNvPr id="0" name=""/>
        <dsp:cNvSpPr/>
      </dsp:nvSpPr>
      <dsp:spPr>
        <a:xfrm>
          <a:off x="918146" y="679249"/>
          <a:ext cx="297831" cy="2978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8B68A-BA29-41DC-BF6E-A0B92767DC53}">
      <dsp:nvSpPr>
        <dsp:cNvPr id="0" name=""/>
        <dsp:cNvSpPr/>
      </dsp:nvSpPr>
      <dsp:spPr>
        <a:xfrm>
          <a:off x="294815" y="648"/>
          <a:ext cx="850947" cy="6352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72  факта</a:t>
          </a:r>
          <a:endParaRPr lang="ru-RU" sz="1400" kern="1200" dirty="0"/>
        </a:p>
      </dsp:txBody>
      <dsp:txXfrm>
        <a:off x="294815" y="648"/>
        <a:ext cx="850947" cy="635214"/>
      </dsp:txXfrm>
    </dsp:sp>
    <dsp:sp modelId="{1EE17B95-4145-407D-B3E1-FA2877CDD7ED}">
      <dsp:nvSpPr>
        <dsp:cNvPr id="0" name=""/>
        <dsp:cNvSpPr/>
      </dsp:nvSpPr>
      <dsp:spPr>
        <a:xfrm>
          <a:off x="262049" y="462253"/>
          <a:ext cx="916479" cy="62036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Общая сумма 406,9 млн. руб.</a:t>
          </a:r>
          <a:endParaRPr lang="ru-RU" sz="1000" kern="1200" dirty="0"/>
        </a:p>
      </dsp:txBody>
      <dsp:txXfrm>
        <a:off x="262049" y="462253"/>
        <a:ext cx="645407" cy="620360"/>
      </dsp:txXfrm>
    </dsp:sp>
    <dsp:sp modelId="{B0C672D1-9A88-4DB8-BBB4-A2A121208E42}">
      <dsp:nvSpPr>
        <dsp:cNvPr id="0" name=""/>
        <dsp:cNvSpPr/>
      </dsp:nvSpPr>
      <dsp:spPr>
        <a:xfrm>
          <a:off x="918146" y="679249"/>
          <a:ext cx="297831" cy="29783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F06C13-0FF5-4C85-8FCE-9EEFFBDB07AD}">
      <dsp:nvSpPr>
        <dsp:cNvPr id="0" name=""/>
        <dsp:cNvSpPr/>
      </dsp:nvSpPr>
      <dsp:spPr>
        <a:xfrm>
          <a:off x="0" y="0"/>
          <a:ext cx="9144000" cy="10294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Возмещение ущерба бюджетам всех уровней</a:t>
          </a:r>
          <a:endParaRPr lang="ru-RU" sz="1800" kern="1200" dirty="0"/>
        </a:p>
      </dsp:txBody>
      <dsp:txXfrm>
        <a:off x="1931742" y="0"/>
        <a:ext cx="7212257" cy="1029428"/>
      </dsp:txXfrm>
    </dsp:sp>
    <dsp:sp modelId="{47D3B2CA-ADDF-4A55-8225-A433467892C1}">
      <dsp:nvSpPr>
        <dsp:cNvPr id="0" name=""/>
        <dsp:cNvSpPr/>
      </dsp:nvSpPr>
      <dsp:spPr>
        <a:xfrm>
          <a:off x="370670" y="42490"/>
          <a:ext cx="1293345" cy="9444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E0596-36C4-4D67-8CE2-5892645A8973}">
      <dsp:nvSpPr>
        <dsp:cNvPr id="0" name=""/>
        <dsp:cNvSpPr/>
      </dsp:nvSpPr>
      <dsp:spPr>
        <a:xfrm>
          <a:off x="0" y="1166383"/>
          <a:ext cx="9144000" cy="10294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Фактическое не выполнение Представления,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либо оспаривание действий  Контрольно-счетной Палаты</a:t>
          </a:r>
          <a:r>
            <a:rPr lang="ru-RU" sz="1800" b="1" kern="1200" dirty="0" smtClean="0"/>
            <a:t> </a:t>
          </a:r>
          <a:endParaRPr lang="ru-RU" sz="1800" kern="1200" dirty="0"/>
        </a:p>
      </dsp:txBody>
      <dsp:txXfrm>
        <a:off x="1931742" y="1166383"/>
        <a:ext cx="7212257" cy="1029428"/>
      </dsp:txXfrm>
    </dsp:sp>
    <dsp:sp modelId="{F7EDEFD6-B6E1-4F52-882A-5CB292C36CF6}">
      <dsp:nvSpPr>
        <dsp:cNvPr id="0" name=""/>
        <dsp:cNvSpPr/>
      </dsp:nvSpPr>
      <dsp:spPr>
        <a:xfrm>
          <a:off x="370670" y="1166379"/>
          <a:ext cx="1293345" cy="9614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8185-4536-4264-A047-B54BB03927DB}">
      <dsp:nvSpPr>
        <dsp:cNvPr id="0" name=""/>
        <dsp:cNvSpPr/>
      </dsp:nvSpPr>
      <dsp:spPr>
        <a:xfrm>
          <a:off x="0" y="2264742"/>
          <a:ext cx="9144000" cy="10294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Нарушения Федерального закона № 44-ФЗ и условий муниципальных контрактов, как следствие отрицательные судебные решения,  в том числе и при возврате средств в бюджет за невыполненные, но оплаченные работы с подрядчиков</a:t>
          </a:r>
          <a:r>
            <a:rPr lang="ru-RU" sz="1600" kern="1200" dirty="0" smtClean="0"/>
            <a:t> </a:t>
          </a:r>
          <a:r>
            <a:rPr lang="ru-RU" sz="1600" b="1" kern="1200" dirty="0" smtClean="0"/>
            <a:t> </a:t>
          </a:r>
          <a:endParaRPr lang="ru-RU" sz="1600" kern="1200" dirty="0"/>
        </a:p>
      </dsp:txBody>
      <dsp:txXfrm>
        <a:off x="1931742" y="2264742"/>
        <a:ext cx="7212257" cy="1029428"/>
      </dsp:txXfrm>
    </dsp:sp>
    <dsp:sp modelId="{A784B59D-B37A-45AA-978B-16F4697B340D}">
      <dsp:nvSpPr>
        <dsp:cNvPr id="0" name=""/>
        <dsp:cNvSpPr/>
      </dsp:nvSpPr>
      <dsp:spPr>
        <a:xfrm>
          <a:off x="378131" y="2332759"/>
          <a:ext cx="1293345" cy="9010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57CC5-D02A-46B3-B17B-3F68A42C991B}">
      <dsp:nvSpPr>
        <dsp:cNvPr id="0" name=""/>
        <dsp:cNvSpPr/>
      </dsp:nvSpPr>
      <dsp:spPr>
        <a:xfrm>
          <a:off x="0" y="3397114"/>
          <a:ext cx="9144000" cy="10294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Взыскание через суд незаконно полученных субсидий</a:t>
          </a:r>
          <a:endParaRPr lang="ru-RU" sz="1800" kern="1200" dirty="0"/>
        </a:p>
      </dsp:txBody>
      <dsp:txXfrm>
        <a:off x="1931742" y="3397114"/>
        <a:ext cx="7212257" cy="1029428"/>
      </dsp:txXfrm>
    </dsp:sp>
    <dsp:sp modelId="{E32588C4-B0C4-491C-AFEB-6ABCEDFB9449}">
      <dsp:nvSpPr>
        <dsp:cNvPr id="0" name=""/>
        <dsp:cNvSpPr/>
      </dsp:nvSpPr>
      <dsp:spPr>
        <a:xfrm>
          <a:off x="370660" y="3427297"/>
          <a:ext cx="1293363" cy="969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</cdr:x>
      <cdr:y>0.46429</cdr:y>
    </cdr:from>
    <cdr:to>
      <cdr:x>0.6843</cdr:x>
      <cdr:y>0.55688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8958" y="1857388"/>
          <a:ext cx="1177388" cy="370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err="1" smtClean="0"/>
            <a:t>Профицит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0.58334</cdr:x>
      <cdr:y>0.85715</cdr:y>
    </cdr:from>
    <cdr:to>
      <cdr:x>0.76191</cdr:x>
      <cdr:y>0.94975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00462" y="3429024"/>
          <a:ext cx="1071556" cy="3704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/>
            <a:t>Дефицит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0.77381</cdr:x>
      <cdr:y>0.55357</cdr:y>
    </cdr:from>
    <cdr:to>
      <cdr:x>0.85715</cdr:x>
      <cdr:y>0.63051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4643470" y="2214578"/>
          <a:ext cx="500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53%</a:t>
          </a:r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0.85715</cdr:x>
      <cdr:y>0.55357</cdr:y>
    </cdr:from>
    <cdr:to>
      <cdr:x>0.94048</cdr:x>
      <cdr:y>0.63051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5143536" y="2214578"/>
          <a:ext cx="50006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</a:rPr>
            <a:t>51%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B5FB1-390A-4BF8-8FEC-F8707E2C6C0C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11657-BBBD-4D0E-BDF4-892BFE80C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4F40C-B1E7-4249-9AFF-3230105B91C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087F2-7121-4ED3-9306-B2A8A45CF7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C5795-0091-4C23-8513-33BDC0D5779D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7190-71A6-49C2-A1C4-A32B9D62E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CC76-3AD8-4496-BC78-773DACCFA35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678B-AA59-4085-93DD-6AD63D8DD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E561-A6D0-4842-8C3D-50EE4DEC1E50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9DF7-FE76-40FC-965D-FD0809584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A524-0156-45A6-BDCA-A93A5821C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6336-B06B-414D-B0A2-4F9D6E38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129A-9430-4542-82CE-1985493C9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2275-1300-4FC3-95A9-111C12B83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2A26-C9BC-4EFB-BA29-231879F7F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080D-FCDB-4439-8E43-6B93375C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21AB-6C20-48A0-B15D-39013AE2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E774-FDCE-47F8-A95E-F64480666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57BF-918D-46AD-9395-89E4D7DDF510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756F-097F-457D-9B2C-9B7BE5920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3946-DBCA-45A8-A55A-8C1913A0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195A-B3B7-438F-BCAF-201C69DF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0313-40D6-489D-862A-5ECA9289C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1876-0062-4950-9C70-B01C8488177C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6BB6-682E-47BE-9BFB-60D804E3B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719F-9298-489D-983A-CB5AE053CC1A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6C0F-6A84-4962-BE08-BD50A0E50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4EAD-A4C8-400F-87CD-D73EE2F8EC49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EDBA-3B6C-4D2B-86BA-FDE96426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0AB-3FDF-4F6E-A792-035EC459E9B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2352-9C0C-4B68-BAAD-703F3872F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0646-E29A-4458-BDE9-0A7FF2C57D29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948F-2B22-48C7-AA5B-7CFD624F8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19C0-E4AE-4AC8-A23F-62AE7744961F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2930-8D85-497A-892C-BC53BFE90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B14F-8AD5-44CB-A3B8-306EF4EBF054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42E9-5A6C-4E73-838C-4E856516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6D2EE-3A2B-48B5-A0F3-035CD203804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DBE7AA-FC62-4623-B2F0-96E20DECF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3213B2-0E41-4027-930C-782E91C1A887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6A98E-16BA-4E1A-9F95-B45710273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44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_____Microsoft_Office_Excel_97-200333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2.xls"/><Relationship Id="rId5" Type="http://schemas.openxmlformats.org/officeDocument/2006/relationships/oleObject" Target="../embeddings/_____Microsoft_Office_Excel_97-200311.xls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285720" y="2500313"/>
            <a:ext cx="314328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С.И. Аристова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г.Чебоксары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</p:txBody>
      </p:sp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428728" y="285734"/>
            <a:ext cx="68580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Межбюджетные отношения на региональном и муниципальном уровнях в Чувашской Республике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4767263"/>
            <a:ext cx="328612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1E0F3-0C39-4687-BF78-E808BBBD7C83}" type="slidenum">
              <a:rPr lang="ru-RU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500063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Чувашская Республика - основные характеристики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42908" y="4572014"/>
            <a:ext cx="3357554" cy="4286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Численность </a:t>
            </a:r>
            <a:r>
              <a:rPr lang="ru-RU" sz="1600" dirty="0" smtClean="0"/>
              <a:t>: </a:t>
            </a:r>
            <a:r>
              <a:rPr lang="ru-RU" sz="1600" dirty="0"/>
              <a:t>1,231 117 млн. чел.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Площадь </a:t>
            </a:r>
            <a:r>
              <a:rPr lang="ru-RU" sz="1600" dirty="0" smtClean="0"/>
              <a:t>: </a:t>
            </a:r>
            <a:r>
              <a:rPr lang="ru-RU" sz="1600" dirty="0"/>
              <a:t>18,3 тыс.кв.км.</a:t>
            </a:r>
          </a:p>
        </p:txBody>
      </p:sp>
      <p:pic>
        <p:nvPicPr>
          <p:cNvPr id="5125" name="Picture 14" descr="C:\Users\Петров АГ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62"/>
            <a:ext cx="3282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12"/>
          <p:cNvGraphicFramePr>
            <a:graphicFrameLocks/>
          </p:cNvGraphicFramePr>
          <p:nvPr/>
        </p:nvGraphicFramePr>
        <p:xfrm>
          <a:off x="3143240" y="1000114"/>
          <a:ext cx="6000760" cy="40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28992" y="2428874"/>
            <a:ext cx="571504" cy="12144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</a:t>
            </a:r>
          </a:p>
          <a:p>
            <a:pPr algn="ctr"/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500312"/>
            <a:ext cx="500066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</a:t>
            </a:r>
          </a:p>
          <a:p>
            <a:pPr algn="ctr"/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35756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Собственные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8479" y="642924"/>
            <a:ext cx="424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Основные параметры бюджета (млн. руб.)</a:t>
            </a:r>
            <a:endParaRPr lang="ru-RU" sz="1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T:\ОМО\картинки для слайдо\fnn.jpe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800000">
            <a:off x="-31" y="500048"/>
            <a:ext cx="9143996" cy="3977315"/>
          </a:xfrm>
          <a:prstGeom prst="rect">
            <a:avLst/>
          </a:prstGeom>
          <a:noFill/>
          <a:extLst/>
        </p:spPr>
      </p:pic>
      <p:sp>
        <p:nvSpPr>
          <p:cNvPr id="37" name="TextBox 36"/>
          <p:cNvSpPr txBox="1"/>
          <p:nvPr/>
        </p:nvSpPr>
        <p:spPr>
          <a:xfrm>
            <a:off x="4429124" y="3000378"/>
            <a:ext cx="2679884" cy="307777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aphicFrame>
        <p:nvGraphicFramePr>
          <p:cNvPr id="1026" name="Диаграмма 9"/>
          <p:cNvGraphicFramePr>
            <a:graphicFrameLocks/>
          </p:cNvGraphicFramePr>
          <p:nvPr/>
        </p:nvGraphicFramePr>
        <p:xfrm>
          <a:off x="3786188" y="3571875"/>
          <a:ext cx="4692650" cy="1238250"/>
        </p:xfrm>
        <a:graphic>
          <a:graphicData uri="http://schemas.openxmlformats.org/presentationml/2006/ole">
            <p:oleObj spid="_x0000_s1026" r:id="rId5" imgW="4694327" imgH="1237595" progId="">
              <p:embed/>
            </p:oleObj>
          </a:graphicData>
        </a:graphic>
      </p:graphicFrame>
      <p:sp>
        <p:nvSpPr>
          <p:cNvPr id="1034" name="TextBox 6"/>
          <p:cNvSpPr txBox="1">
            <a:spLocks noChangeArrowheads="1"/>
          </p:cNvSpPr>
          <p:nvPr/>
        </p:nvSpPr>
        <p:spPr bwMode="auto">
          <a:xfrm>
            <a:off x="7451725" y="363538"/>
            <a:ext cx="169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млн. рублей</a:t>
            </a:r>
          </a:p>
        </p:txBody>
      </p:sp>
      <p:sp>
        <p:nvSpPr>
          <p:cNvPr id="1035" name="Номер слайда 2"/>
          <p:cNvSpPr txBox="1">
            <a:spLocks/>
          </p:cNvSpPr>
          <p:nvPr/>
        </p:nvSpPr>
        <p:spPr bwMode="auto">
          <a:xfrm>
            <a:off x="8688388" y="4894263"/>
            <a:ext cx="358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altLang="ru-RU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21" y="4948857"/>
            <a:ext cx="180020" cy="1080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9" name="TextBox 11"/>
          <p:cNvSpPr txBox="1">
            <a:spLocks noChangeArrowheads="1"/>
          </p:cNvSpPr>
          <p:nvPr/>
        </p:nvSpPr>
        <p:spPr bwMode="auto">
          <a:xfrm>
            <a:off x="439738" y="4891088"/>
            <a:ext cx="173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Перечисление из РБ ЧР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00588" y="3146425"/>
            <a:ext cx="0" cy="178752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3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4714875"/>
            <a:ext cx="373062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AAF50-9C49-4DAA-B629-CA1856B02536}" type="slidenum">
              <a:rPr lang="ru-RU" altLang="ru-RU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b="1" dirty="0" smtClean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8794" y="3000378"/>
            <a:ext cx="1071570" cy="307777"/>
          </a:xfrm>
          <a:prstGeom prst="rect">
            <a:avLst/>
          </a:prstGeom>
          <a:pattFill prst="pct10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graphicFrame>
        <p:nvGraphicFramePr>
          <p:cNvPr id="1027" name="Диаграмма 43"/>
          <p:cNvGraphicFramePr>
            <a:graphicFrameLocks/>
          </p:cNvGraphicFramePr>
          <p:nvPr/>
        </p:nvGraphicFramePr>
        <p:xfrm>
          <a:off x="-101600" y="3595688"/>
          <a:ext cx="4610100" cy="1274762"/>
        </p:xfrm>
        <a:graphic>
          <a:graphicData uri="http://schemas.openxmlformats.org/presentationml/2006/ole">
            <p:oleObj spid="_x0000_s1027" r:id="rId6" imgW="4615072" imgH="1274174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49265" y="3008041"/>
            <a:ext cx="364546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Объем межбюджетных трансфертов в РБ ЧР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502" y="593980"/>
            <a:ext cx="3645469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Направлено в 2017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году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8" name="Объект 12"/>
          <p:cNvGraphicFramePr>
            <a:graphicFrameLocks/>
          </p:cNvGraphicFramePr>
          <p:nvPr/>
        </p:nvGraphicFramePr>
        <p:xfrm>
          <a:off x="5184775" y="593725"/>
          <a:ext cx="4427538" cy="2571750"/>
        </p:xfrm>
        <a:graphic>
          <a:graphicData uri="http://schemas.openxmlformats.org/presentationml/2006/ole">
            <p:oleObj spid="_x0000_s1028" r:id="rId7" imgW="4426080" imgH="2572735" progId="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85562" y="593980"/>
            <a:ext cx="3861895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Предусмотрено направить в 2018 году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68775" y="2133600"/>
            <a:ext cx="377825" cy="168275"/>
          </a:xfrm>
          <a:prstGeom prst="rect">
            <a:avLst/>
          </a:prstGeom>
          <a:pattFill prst="trellis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/>
          </a:p>
        </p:txBody>
      </p:sp>
      <p:sp>
        <p:nvSpPr>
          <p:cNvPr id="1055" name="TextBox 35"/>
          <p:cNvSpPr txBox="1">
            <a:spLocks noChangeArrowheads="1"/>
          </p:cNvSpPr>
          <p:nvPr/>
        </p:nvSpPr>
        <p:spPr bwMode="auto">
          <a:xfrm>
            <a:off x="4084638" y="1657350"/>
            <a:ext cx="74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дотации</a:t>
            </a:r>
          </a:p>
        </p:txBody>
      </p:sp>
      <p:sp>
        <p:nvSpPr>
          <p:cNvPr id="1056" name="TextBox 37"/>
          <p:cNvSpPr txBox="1">
            <a:spLocks noChangeArrowheads="1"/>
          </p:cNvSpPr>
          <p:nvPr/>
        </p:nvSpPr>
        <p:spPr bwMode="auto">
          <a:xfrm>
            <a:off x="4375150" y="1900238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Calibri" pitchFamily="34" charset="0"/>
              </a:rPr>
              <a:t>субсидии</a:t>
            </a:r>
          </a:p>
        </p:txBody>
      </p:sp>
      <p:sp>
        <p:nvSpPr>
          <p:cNvPr id="1057" name="TextBox 39"/>
          <p:cNvSpPr txBox="1">
            <a:spLocks noChangeArrowheads="1"/>
          </p:cNvSpPr>
          <p:nvPr/>
        </p:nvSpPr>
        <p:spPr bwMode="auto">
          <a:xfrm>
            <a:off x="4552950" y="2114550"/>
            <a:ext cx="895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субвенции</a:t>
            </a:r>
          </a:p>
        </p:txBody>
      </p:sp>
      <p:sp>
        <p:nvSpPr>
          <p:cNvPr id="1058" name="TextBox 40"/>
          <p:cNvSpPr txBox="1">
            <a:spLocks noChangeArrowheads="1"/>
          </p:cNvSpPr>
          <p:nvPr/>
        </p:nvSpPr>
        <p:spPr bwMode="auto">
          <a:xfrm>
            <a:off x="4852988" y="2357438"/>
            <a:ext cx="86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latin typeface="Calibri" pitchFamily="34" charset="0"/>
              </a:rPr>
              <a:t>иные МБТ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16338" y="1657350"/>
            <a:ext cx="377825" cy="166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/>
          </a:p>
        </p:txBody>
      </p:sp>
      <p:sp>
        <p:nvSpPr>
          <p:cNvPr id="45" name="Прямоугольник 44"/>
          <p:cNvSpPr/>
          <p:nvPr/>
        </p:nvSpPr>
        <p:spPr>
          <a:xfrm>
            <a:off x="4446588" y="2347913"/>
            <a:ext cx="377825" cy="166687"/>
          </a:xfrm>
          <a:prstGeom prst="rect">
            <a:avLst/>
          </a:prstGeom>
          <a:solidFill>
            <a:srgbClr val="A060A0"/>
          </a:solidFill>
          <a:ln w="9525">
            <a:solidFill>
              <a:srgbClr val="60C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/>
          </a:p>
        </p:txBody>
      </p:sp>
      <p:sp>
        <p:nvSpPr>
          <p:cNvPr id="46" name="Прямоугольник 45"/>
          <p:cNvSpPr/>
          <p:nvPr/>
        </p:nvSpPr>
        <p:spPr>
          <a:xfrm>
            <a:off x="3976688" y="1900238"/>
            <a:ext cx="377825" cy="168275"/>
          </a:xfrm>
          <a:prstGeom prst="rect">
            <a:avLst/>
          </a:prstGeom>
          <a:solidFill>
            <a:srgbClr val="10E292"/>
          </a:solidFill>
          <a:ln w="9525">
            <a:solidFill>
              <a:srgbClr val="60C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/>
          </a:p>
        </p:txBody>
      </p:sp>
      <p:sp>
        <p:nvSpPr>
          <p:cNvPr id="47" name="Стрелка вверх 46"/>
          <p:cNvSpPr/>
          <p:nvPr/>
        </p:nvSpPr>
        <p:spPr>
          <a:xfrm>
            <a:off x="3714744" y="714362"/>
            <a:ext cx="1663611" cy="805522"/>
          </a:xfrm>
          <a:prstGeom prst="upArrow">
            <a:avLst>
              <a:gd name="adj1" fmla="val 75990"/>
              <a:gd name="adj2" fmla="val 32776"/>
            </a:avLst>
          </a:prstGeom>
          <a:gradFill flip="none" rotWithShape="1">
            <a:gsLst>
              <a:gs pos="2000">
                <a:schemeClr val="accent4">
                  <a:lumMod val="81000"/>
                </a:schemeClr>
              </a:gs>
              <a:gs pos="52000">
                <a:srgbClr val="E8DCFE">
                  <a:alpha val="49000"/>
                </a:srgbClr>
              </a:gs>
              <a:gs pos="100000">
                <a:srgbClr val="F2EFF5"/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rgbClr val="E8DCFE">
                    <a:lumMod val="73000"/>
                  </a:srgbClr>
                </a:gs>
                <a:gs pos="81000">
                  <a:srgbClr val="DBC8FD">
                    <a:alpha val="58000"/>
                  </a:srgbClr>
                </a:gs>
                <a:gs pos="62000">
                  <a:srgbClr val="E8DCFE">
                    <a:alpha val="69000"/>
                    <a:lumMod val="88000"/>
                  </a:srgbClr>
                </a:gs>
                <a:gs pos="100000">
                  <a:srgbClr val="E8DCFE">
                    <a:alpha val="0"/>
                  </a:srgbClr>
                </a:gs>
              </a:gsLst>
              <a:lin ang="5400000" scaled="1"/>
            </a:gradFill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208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23" kern="0">
              <a:solidFill>
                <a:prstClr val="white"/>
              </a:solidFill>
            </a:endParaRPr>
          </a:p>
        </p:txBody>
      </p:sp>
      <p:sp>
        <p:nvSpPr>
          <p:cNvPr id="1065" name="TextBox 25"/>
          <p:cNvSpPr txBox="1">
            <a:spLocks noChangeArrowheads="1"/>
          </p:cNvSpPr>
          <p:nvPr/>
        </p:nvSpPr>
        <p:spPr bwMode="auto">
          <a:xfrm>
            <a:off x="3929063" y="1071563"/>
            <a:ext cx="1296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+18,7%</a:t>
            </a:r>
          </a:p>
        </p:txBody>
      </p:sp>
      <p:graphicFrame>
        <p:nvGraphicFramePr>
          <p:cNvPr id="1029" name="Object 41"/>
          <p:cNvGraphicFramePr>
            <a:graphicFrameLocks/>
          </p:cNvGraphicFramePr>
          <p:nvPr/>
        </p:nvGraphicFramePr>
        <p:xfrm>
          <a:off x="-357222" y="642924"/>
          <a:ext cx="4427538" cy="2571750"/>
        </p:xfrm>
        <a:graphic>
          <a:graphicData uri="http://schemas.openxmlformats.org/presentationml/2006/ole">
            <p:oleObj spid="_x0000_s1029" name="Worksheet" r:id="rId8" imgW="4426080" imgH="2572735" progId="">
              <p:embed/>
            </p:oleObj>
          </a:graphicData>
        </a:graphic>
      </p:graphicFrame>
      <p:sp>
        <p:nvSpPr>
          <p:cNvPr id="1066" name="TextBox 1"/>
          <p:cNvSpPr txBox="1">
            <a:spLocks noChangeArrowheads="1"/>
          </p:cNvSpPr>
          <p:nvPr/>
        </p:nvSpPr>
        <p:spPr bwMode="auto">
          <a:xfrm>
            <a:off x="7358063" y="4429125"/>
            <a:ext cx="946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ru-RU" sz="1200" b="1" i="1"/>
              <a:t>39,2 %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0"/>
            <a:ext cx="9144000" cy="5715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Межбюджетные трансферты муниципальным образованиям </a:t>
            </a:r>
            <a:r>
              <a:rPr lang="ru-RU" sz="2000" b="1" dirty="0" smtClean="0">
                <a:solidFill>
                  <a:schemeClr val="tx1"/>
                </a:solidFill>
              </a:rPr>
              <a:t>из республиканского бюджета Чувашской Республики в 2017-2018 </a:t>
            </a:r>
            <a:r>
              <a:rPr lang="ru-RU" sz="2000" b="1" dirty="0">
                <a:solidFill>
                  <a:schemeClr val="tx1"/>
                </a:solidFill>
              </a:rPr>
              <a:t>г.г. (млн.руб.)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14942" y="3643320"/>
            <a:ext cx="3714776" cy="857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Контрольно-счетная палата Чувашской Республики осуществляет мониторинг, запрашивая информацию из Минфина Чувашии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57150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Основные условия предоставления межбюджетных трансфертов из республиканского бюджета Чувашской Республики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785800"/>
            <a:ext cx="4714908" cy="15001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В соответствии с п.4 ст.136 БК РФ Минфин ЧР подписывает с муниципальными образованиями Соглашения о мерах по повышению эффективности использования бюджетных средств и увеличению поступлений налоговых и неналоговых доходов местного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3857634"/>
            <a:ext cx="4714908" cy="8096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Приказом </a:t>
            </a:r>
            <a:r>
              <a:rPr lang="ru-RU" sz="1600" dirty="0">
                <a:solidFill>
                  <a:schemeClr val="tx1"/>
                </a:solidFill>
              </a:rPr>
              <a:t>Минфина </a:t>
            </a:r>
            <a:r>
              <a:rPr lang="ru-RU" sz="1600" dirty="0" smtClean="0">
                <a:solidFill>
                  <a:schemeClr val="tx1"/>
                </a:solidFill>
              </a:rPr>
              <a:t>Чувашии ежегодно утверждается </a:t>
            </a:r>
            <a:r>
              <a:rPr lang="ru-RU" sz="1600" dirty="0">
                <a:solidFill>
                  <a:schemeClr val="tx1"/>
                </a:solidFill>
              </a:rPr>
              <a:t>перечень муниципальных образований по уровню дотации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857752" y="785800"/>
            <a:ext cx="285750" cy="3857652"/>
          </a:xfrm>
          <a:prstGeom prst="righ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2857502"/>
            <a:ext cx="4714908" cy="8334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Контроль возлагается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Министерство финансов Чувашской республики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452686"/>
            <a:ext cx="4714908" cy="6667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Постановление Кабинета Министров Чувашской Республики от 29 января 2015 г. №18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714876" y="2071684"/>
          <a:ext cx="2571768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572264" y="2071684"/>
          <a:ext cx="3214678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Выноска 1 17"/>
          <p:cNvSpPr/>
          <p:nvPr/>
        </p:nvSpPr>
        <p:spPr>
          <a:xfrm>
            <a:off x="7500958" y="1785932"/>
            <a:ext cx="428628" cy="357190"/>
          </a:xfrm>
          <a:prstGeom prst="borderCallout1">
            <a:avLst>
              <a:gd name="adj1" fmla="val 101911"/>
              <a:gd name="adj2" fmla="val 50039"/>
              <a:gd name="adj3" fmla="val 169692"/>
              <a:gd name="adj4" fmla="val 10378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96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6072198" y="1785932"/>
            <a:ext cx="571504" cy="357190"/>
          </a:xfrm>
          <a:prstGeom prst="borderCallout1">
            <a:avLst>
              <a:gd name="adj1" fmla="val 98393"/>
              <a:gd name="adj2" fmla="val 49620"/>
              <a:gd name="adj3" fmla="val 169039"/>
              <a:gd name="adj4" fmla="val 1471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124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78580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Количество подписанных соглашений с </a:t>
            </a:r>
            <a:r>
              <a:rPr lang="ru-RU" sz="1600" dirty="0" err="1" smtClean="0"/>
              <a:t>высокодотационными</a:t>
            </a:r>
            <a:r>
              <a:rPr lang="ru-RU" sz="1600" dirty="0" smtClean="0"/>
              <a:t> МО (из 317)</a:t>
            </a:r>
            <a:endParaRPr lang="ru-RU" sz="1600" dirty="0"/>
          </a:p>
        </p:txBody>
      </p:sp>
      <p:pic>
        <p:nvPicPr>
          <p:cNvPr id="34818" name="Picture 2" descr="https://avatanplus.com/files/resources/mid/58f1002d75eae15b6d68b1ab.png"/>
          <p:cNvPicPr>
            <a:picLocks noChangeAspect="1" noChangeArrowheads="1"/>
          </p:cNvPicPr>
          <p:nvPr/>
        </p:nvPicPr>
        <p:blipFill>
          <a:blip r:embed="rId4" cstate="print"/>
          <a:srcRect l="24804" t="25758" r="13186" b="31312"/>
          <a:stretch>
            <a:fillRect/>
          </a:stretch>
        </p:blipFill>
        <p:spPr bwMode="auto">
          <a:xfrm flipH="1">
            <a:off x="6715140" y="1643056"/>
            <a:ext cx="722317" cy="500066"/>
          </a:xfrm>
          <a:prstGeom prst="rect">
            <a:avLst/>
          </a:prstGeom>
          <a:noFill/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4714875"/>
            <a:ext cx="373062" cy="27463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FAAF50-9C49-4DAA-B629-CA1856B02536}" type="slidenum">
              <a:rPr lang="ru-RU" altLang="ru-RU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4767263"/>
            <a:ext cx="328612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E50573-9D14-421B-A367-A8D4E377126F}" type="slidenum">
              <a:rPr lang="ru-RU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571486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Взаимодействие с муниципалитетами, получающие дотации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714348" y="642924"/>
            <a:ext cx="3071834" cy="428624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Минфин Чувашской Республики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857752" y="642924"/>
            <a:ext cx="3429000" cy="428624"/>
          </a:xfrm>
          <a:prstGeom prst="flowChartProcess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Минфин России</a:t>
            </a:r>
          </a:p>
        </p:txBody>
      </p:sp>
      <p:pic>
        <p:nvPicPr>
          <p:cNvPr id="9223" name="Picture 4" descr="https://nakrutka.top/img/partn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52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роцесс 6"/>
          <p:cNvSpPr/>
          <p:nvPr/>
        </p:nvSpPr>
        <p:spPr>
          <a:xfrm>
            <a:off x="714348" y="1142990"/>
            <a:ext cx="3071834" cy="71438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Минфин Чувашской Республики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57752" y="1142990"/>
            <a:ext cx="3429000" cy="71438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Муниципальные образования, </a:t>
            </a:r>
            <a:r>
              <a:rPr lang="ru-RU" sz="1600" dirty="0"/>
              <a:t>не попадающие под требования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п.4 ст.136 БК РФ</a:t>
            </a:r>
          </a:p>
        </p:txBody>
      </p:sp>
      <p:pic>
        <p:nvPicPr>
          <p:cNvPr id="9226" name="Picture 4" descr="https://nakrutka.top/img/partn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8"/>
            <a:ext cx="8572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714480" y="2285998"/>
            <a:ext cx="5572164" cy="428628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Законодательно не </a:t>
            </a:r>
            <a:r>
              <a:rPr lang="ru-RU" sz="1600" b="1" dirty="0" smtClean="0">
                <a:solidFill>
                  <a:schemeClr val="tx1"/>
                </a:solidFill>
              </a:rPr>
              <a:t>урегулирован подписание Соглашения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071934" y="1714494"/>
            <a:ext cx="533400" cy="500063"/>
          </a:xfrm>
          <a:prstGeom prst="downArrow">
            <a:avLst>
              <a:gd name="adj1" fmla="val 28667"/>
              <a:gd name="adj2" fmla="val 5498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0034" y="2857502"/>
            <a:ext cx="7858125" cy="1928825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Предложение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рассмотреть вопрос о предоставлении финансовому органу субъекта Российской Федерации права заключения Соглашений со всеми муниципальными образованиями, получающими дотации на выравнивание бюджетной обеспеченности и (или) доходы по заменяющим указанные дотации дополнительным нормативам отчислений от налога на доходы физических лиц, 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 ограничения доли дотации от объема собственных доходов местных бюджетов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  По    аналогии    с    соглашениями, заключаемыми субъектами Российской Федерации с Минфином России.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3" y="160338"/>
            <a:ext cx="8715375" cy="7508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</a:rPr>
              <a:t>Основные направления контроля (имеющим высокие риски) при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</a:rPr>
              <a:t>использовании бюджетных средств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50" y="1500188"/>
            <a:ext cx="2786063" cy="2000250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Строительство, ремонт и содержание дорог местного и межмуниципального значения, дворовых территорий и общественных пространств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57688" y="928688"/>
            <a:ext cx="357187" cy="534987"/>
          </a:xfrm>
          <a:prstGeom prst="downArrow">
            <a:avLst>
              <a:gd name="adj1" fmla="val 28667"/>
              <a:gd name="adj2" fmla="val 10857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5" y="1500188"/>
            <a:ext cx="2857500" cy="1428750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Государственная поддержка отдельных категорий граждан, семей на приобретение (строительство) жилья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50" y="1500188"/>
            <a:ext cx="3071813" cy="1214437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Строительство и капитальный ремонт объектов социально-культурного назначения (школы, дома культуры и др.)</a:t>
            </a:r>
          </a:p>
        </p:txBody>
      </p:sp>
      <p:pic>
        <p:nvPicPr>
          <p:cNvPr id="8199" name="Picture 2" descr="C:\Users\Петров АГ\Desktop\remontno-otdelochnye-raboty-kiev_17522_1 (1).jpg"/>
          <p:cNvPicPr>
            <a:picLocks noChangeAspect="1" noChangeArrowheads="1"/>
          </p:cNvPicPr>
          <p:nvPr/>
        </p:nvPicPr>
        <p:blipFill>
          <a:blip r:embed="rId2" cstate="print"/>
          <a:srcRect l="17918" r="7005"/>
          <a:stretch>
            <a:fillRect/>
          </a:stretch>
        </p:blipFill>
        <p:spPr bwMode="auto">
          <a:xfrm>
            <a:off x="6715125" y="2857500"/>
            <a:ext cx="1785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низ 20"/>
          <p:cNvSpPr/>
          <p:nvPr/>
        </p:nvSpPr>
        <p:spPr>
          <a:xfrm rot="1996999">
            <a:off x="2257425" y="900113"/>
            <a:ext cx="357188" cy="588962"/>
          </a:xfrm>
          <a:prstGeom prst="downArrow">
            <a:avLst>
              <a:gd name="adj1" fmla="val 28667"/>
              <a:gd name="adj2" fmla="val 10857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748388">
            <a:off x="6605588" y="901700"/>
            <a:ext cx="357187" cy="588963"/>
          </a:xfrm>
          <a:prstGeom prst="downArrow">
            <a:avLst>
              <a:gd name="adj1" fmla="val 28667"/>
              <a:gd name="adj2" fmla="val 10857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58188" y="4767263"/>
            <a:ext cx="328612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8C3D3-A24C-41DA-B461-838B0ADB60DC}" type="slidenum">
              <a:rPr lang="ru-RU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8203" name="Picture 2" descr="http://www.alians-ocenka.ru/obsled-dor/obsledovanie-dorog.png"/>
          <p:cNvPicPr>
            <a:picLocks noChangeAspect="1" noChangeArrowheads="1"/>
          </p:cNvPicPr>
          <p:nvPr/>
        </p:nvPicPr>
        <p:blipFill>
          <a:blip r:embed="rId3" cstate="print"/>
          <a:srcRect l="12346" t="11111" r="11110" b="11110"/>
          <a:stretch>
            <a:fillRect/>
          </a:stretch>
        </p:blipFill>
        <p:spPr bwMode="auto">
          <a:xfrm>
            <a:off x="3786188" y="3571875"/>
            <a:ext cx="15716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 descr="https://im0-tub-ru.yandex.net/i?id=1f2a4d09b71406ec3f7c08f078620fe8-sr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71813"/>
            <a:ext cx="2452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58214" y="4714890"/>
            <a:ext cx="400050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8076C-F1F7-4A29-8851-F41E95CD1E79}" type="slidenum">
              <a:rPr lang="ru-RU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71437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Структура выявленных нарушений при проверке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межбюджетных </a:t>
            </a:r>
            <a:r>
              <a:rPr lang="ru-RU" sz="2000" b="1" dirty="0">
                <a:solidFill>
                  <a:schemeClr val="tx1"/>
                </a:solidFill>
              </a:rPr>
              <a:t>трансфертов в 2017 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143254"/>
            <a:ext cx="3786182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 smtClean="0"/>
              <a:t>Нарушения в сфере управления и Неэффективное использование межбюджетных трансфертов</a:t>
            </a:r>
            <a:endParaRPr lang="ru-RU" sz="1400" dirty="0" smtClean="0"/>
          </a:p>
          <a:p>
            <a:pPr lvl="0" algn="ctr"/>
            <a:r>
              <a:rPr lang="ru-RU" sz="1400" b="1" dirty="0" smtClean="0"/>
              <a:t>распоряжения государственной (муниципальной) собственностью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428874"/>
            <a:ext cx="378618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b="1" dirty="0" smtClean="0"/>
              <a:t>Нарушения Федерального закона № 44-ФЗ и условий муниципальных контрактов 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857370"/>
            <a:ext cx="3786182" cy="452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b="1" dirty="0" smtClean="0"/>
              <a:t>Нарушения в сфере финансового (бухгалтерского) учета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857238"/>
            <a:ext cx="3786182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b="1" dirty="0" smtClean="0"/>
              <a:t>Не соблюдение муниципальными образованиями условий получения и использования субсидий и иных межбюджетных трансфертов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357700"/>
            <a:ext cx="3786182" cy="500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b="1" dirty="0" smtClean="0"/>
              <a:t>Неэффективное использование межбюджетных трансфертов</a:t>
            </a:r>
            <a:endParaRPr lang="ru-RU" sz="14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215074" y="2214561"/>
            <a:ext cx="357190" cy="714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928676"/>
            <a:ext cx="1470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Нарушения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5000628" y="3071816"/>
          <a:ext cx="1478028" cy="108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786314" y="2571750"/>
            <a:ext cx="1785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Неэффективное использование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6215074" y="3571882"/>
            <a:ext cx="359650" cy="874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857370"/>
            <a:ext cx="1214446" cy="1857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 smtClean="0"/>
              <a:t>130 факта, 192,3 млн. руб. или  37% от общей суммы нарушений  (недостатков)</a:t>
            </a:r>
          </a:p>
          <a:p>
            <a:pPr algn="ctr"/>
            <a:r>
              <a:rPr lang="ru-RU" sz="1200" b="1" dirty="0" smtClean="0"/>
              <a:t>приходится на МО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1857370"/>
            <a:ext cx="1285852" cy="18573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По </a:t>
            </a:r>
            <a:r>
              <a:rPr lang="ru-RU" sz="1200" b="1" dirty="0" err="1" smtClean="0"/>
              <a:t>админис-трированию</a:t>
            </a:r>
            <a:r>
              <a:rPr lang="ru-RU" sz="1200" b="1" dirty="0" smtClean="0"/>
              <a:t> </a:t>
            </a:r>
            <a:r>
              <a:rPr lang="ru-RU" sz="1200" b="1" dirty="0"/>
              <a:t>неналоговых доходов 206,1 млн.руб. </a:t>
            </a:r>
          </a:p>
          <a:p>
            <a:pPr algn="ctr">
              <a:defRPr/>
            </a:pPr>
            <a:r>
              <a:rPr lang="ru-RU" sz="1200" b="1" dirty="0"/>
              <a:t>(в части использования </a:t>
            </a:r>
            <a:r>
              <a:rPr lang="ru-RU" sz="1200" b="1" dirty="0" smtClean="0"/>
              <a:t>муниципальной </a:t>
            </a:r>
            <a:r>
              <a:rPr lang="ru-RU" sz="1200" b="1" dirty="0"/>
              <a:t>собственности)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5000628" y="1214428"/>
          <a:ext cx="1478028" cy="108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Picture 3" descr="C:\Users\Welcome\Desktop\нарушение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2000246"/>
            <a:ext cx="1093893" cy="17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714362"/>
          <a:ext cx="9144000" cy="442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743950" y="4786328"/>
            <a:ext cx="400050" cy="27463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F8076C-F1F7-4A29-8851-F41E95CD1E79}" type="slidenum">
              <a:rPr lang="ru-RU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71437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Основные проблемы реализации итогов контрольных мероприятий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1977684"/>
            <a:ext cx="6907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560</Words>
  <Application>Microsoft Office PowerPoint</Application>
  <PresentationFormat>Экран (16:9)</PresentationFormat>
  <Paragraphs>102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Петров АГ</dc:creator>
  <cp:lastModifiedBy>Петров АГ</cp:lastModifiedBy>
  <cp:revision>184</cp:revision>
  <dcterms:created xsi:type="dcterms:W3CDTF">2018-10-17T06:20:29Z</dcterms:created>
  <dcterms:modified xsi:type="dcterms:W3CDTF">2018-10-25T10:34:07Z</dcterms:modified>
</cp:coreProperties>
</file>