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"/>
  </p:notesMasterIdLst>
  <p:sldIdLst>
    <p:sldId id="283" r:id="rId2"/>
    <p:sldId id="327" r:id="rId3"/>
    <p:sldId id="328" r:id="rId4"/>
    <p:sldId id="330" r:id="rId5"/>
    <p:sldId id="325" r:id="rId6"/>
    <p:sldId id="320" r:id="rId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BD3B5"/>
    <a:srgbClr val="99FF66"/>
    <a:srgbClr val="FFFF66"/>
    <a:srgbClr val="FF6743"/>
    <a:srgbClr val="00FFFF"/>
    <a:srgbClr val="FFCCCC"/>
    <a:srgbClr val="FDE7E3"/>
    <a:srgbClr val="FF3300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3548" autoAdjust="0"/>
  </p:normalViewPr>
  <p:slideViewPr>
    <p:cSldViewPr>
      <p:cViewPr varScale="1">
        <p:scale>
          <a:sx n="140" d="100"/>
          <a:sy n="140" d="100"/>
        </p:scale>
        <p:origin x="-126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9AE8-63BA-4346-B177-3D2D709F239C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FFE24-037D-42DB-9C73-4EDAFC447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910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76251-8B24-4BD4-943B-86921C6EA03E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Сделать ярче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FFE24-037D-42DB-9C73-4EDAFC4478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94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50AB-AF97-4089-BE96-D1DA065DD360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8938523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165F-806B-408D-9289-4141EA63362E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255610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0E60-BBF3-43DA-BF8C-795CFD03A224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4704010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47128-4DDF-46BD-8328-968DE4AC3A09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89052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D50B-D9FB-4E49-988D-268B88339EFF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310160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497B-D1F7-4372-9D28-0CBCC7BB8020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0085359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B544-DE40-4B46-B7DD-4F0FB096D048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698613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D8C7-7898-443A-B23C-D989867AA089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5026123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42DC-868A-4205-B1F2-EF22E6951B6A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645765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EAD-393E-4A83-AAF8-46DE426CCC26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3416074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A2E8-35A4-4477-9FE9-F2E3D0F642F7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347111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7C1-999E-4E7B-92CF-08A83B865B9D}" type="datetime1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49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42844" y="71420"/>
            <a:ext cx="9001156" cy="1785949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резервах эффективного использования бюджетных средств, направленных на благоустройство дворовых и общественных территорий, обустройство мест массового отдыха населения (городских парков) в рамках реализации программ инициативного </a:t>
            </a:r>
            <a:r>
              <a:rPr lang="ru-RU" sz="2000" b="1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бюджетирования</a:t>
            </a:r>
            <a:r>
              <a:rPr lang="ru-RU" sz="2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приоритетного федерального проекта «Формирование комфортной городской среды»</a:t>
            </a:r>
            <a:endParaRPr lang="ru-RU" sz="2000" b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4282" y="3000378"/>
            <a:ext cx="3286125" cy="20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Контрольно-счетной палаты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Чувашской Республики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С.И. Аристова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г.Чебоксары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="" xmlns:p14="http://schemas.microsoft.com/office/powerpoint/2010/main" val="46621152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Левая фигурная скобка 43"/>
          <p:cNvSpPr/>
          <p:nvPr/>
        </p:nvSpPr>
        <p:spPr>
          <a:xfrm rot="16200000">
            <a:off x="2678909" y="678627"/>
            <a:ext cx="785818" cy="5857948"/>
          </a:xfrm>
          <a:prstGeom prst="leftBrace">
            <a:avLst>
              <a:gd name="adj1" fmla="val 71666"/>
              <a:gd name="adj2" fmla="val 23553"/>
            </a:avLst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32" name="Блок-схема: магнитный диск 31"/>
          <p:cNvSpPr/>
          <p:nvPr/>
        </p:nvSpPr>
        <p:spPr>
          <a:xfrm>
            <a:off x="6143636" y="1714494"/>
            <a:ext cx="2857520" cy="1785950"/>
          </a:xfrm>
          <a:prstGeom prst="flowChartMagneticDisk">
            <a:avLst/>
          </a:prstGeom>
          <a:solidFill>
            <a:srgbClr val="6BD3B5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6143636" y="1357304"/>
            <a:ext cx="2857520" cy="1785950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Блок-схема: магнитный диск 28"/>
          <p:cNvSpPr/>
          <p:nvPr/>
        </p:nvSpPr>
        <p:spPr>
          <a:xfrm>
            <a:off x="142844" y="2143122"/>
            <a:ext cx="2857520" cy="1357322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142844" y="1857370"/>
            <a:ext cx="2857520" cy="1357322"/>
          </a:xfrm>
          <a:prstGeom prst="flowChartMagneticDisk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3143240" y="2000246"/>
            <a:ext cx="2857520" cy="1500198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3143240" y="1643056"/>
            <a:ext cx="2857520" cy="150019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50004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802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Реализация проектов развития общественной </a:t>
            </a:r>
            <a:r>
              <a:rPr lang="ru-RU" sz="2400" b="1" dirty="0" smtClean="0">
                <a:solidFill>
                  <a:schemeClr val="tx1"/>
                </a:solidFill>
              </a:rPr>
              <a:t>инфраструктуры</a:t>
            </a:r>
            <a:endParaRPr lang="ru-RU" sz="2400" b="1" dirty="0" smtClean="0"/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142844" y="1500180"/>
            <a:ext cx="2857520" cy="1421956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108 </a:t>
            </a:r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проектов,</a:t>
            </a:r>
          </a:p>
          <a:p>
            <a:pPr algn="ctr"/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основанных</a:t>
            </a:r>
          </a:p>
          <a:p>
            <a:pPr algn="ctr"/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местных инициативах</a:t>
            </a:r>
          </a:p>
        </p:txBody>
      </p:sp>
      <p:sp>
        <p:nvSpPr>
          <p:cNvPr id="27" name="Блок-схема: магнитный диск 26"/>
          <p:cNvSpPr/>
          <p:nvPr/>
        </p:nvSpPr>
        <p:spPr>
          <a:xfrm>
            <a:off x="3143240" y="1285866"/>
            <a:ext cx="2857520" cy="1500198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265 </a:t>
            </a:r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проектов,</a:t>
            </a:r>
          </a:p>
          <a:p>
            <a:pPr algn="ctr"/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основанных</a:t>
            </a:r>
          </a:p>
          <a:p>
            <a:pPr algn="ctr"/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местных инициативах</a:t>
            </a:r>
          </a:p>
        </p:txBody>
      </p:sp>
      <p:sp>
        <p:nvSpPr>
          <p:cNvPr id="36" name="TextBox 8"/>
          <p:cNvSpPr txBox="1"/>
          <p:nvPr/>
        </p:nvSpPr>
        <p:spPr>
          <a:xfrm>
            <a:off x="3714744" y="128586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388,5 </a:t>
            </a:r>
            <a:r>
              <a:rPr lang="ru-RU" sz="2000" dirty="0" smtClean="0">
                <a:solidFill>
                  <a:srgbClr val="FF0000"/>
                </a:solidFill>
              </a:rPr>
              <a:t>млн. руб.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4071934" y="642924"/>
            <a:ext cx="971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2018 </a:t>
            </a:r>
            <a:r>
              <a:rPr lang="ru-RU" sz="1600" dirty="0" smtClean="0"/>
              <a:t>год</a:t>
            </a:r>
          </a:p>
        </p:txBody>
      </p:sp>
      <p:sp>
        <p:nvSpPr>
          <p:cNvPr id="38" name="TextBox 8"/>
          <p:cNvSpPr txBox="1"/>
          <p:nvPr/>
        </p:nvSpPr>
        <p:spPr>
          <a:xfrm>
            <a:off x="7000892" y="642924"/>
            <a:ext cx="971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2019 </a:t>
            </a:r>
            <a:r>
              <a:rPr lang="ru-RU" sz="1600" dirty="0" smtClean="0"/>
              <a:t>год</a:t>
            </a:r>
          </a:p>
        </p:txBody>
      </p:sp>
      <p:sp>
        <p:nvSpPr>
          <p:cNvPr id="39" name="TextBox 8"/>
          <p:cNvSpPr txBox="1"/>
          <p:nvPr/>
        </p:nvSpPr>
        <p:spPr>
          <a:xfrm>
            <a:off x="1000100" y="642924"/>
            <a:ext cx="971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/>
              <a:t>2017 </a:t>
            </a:r>
            <a:r>
              <a:rPr lang="ru-RU" sz="1600" dirty="0" smtClean="0"/>
              <a:t>год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55576" y="4000510"/>
            <a:ext cx="1512168" cy="875496"/>
          </a:xfrm>
          <a:prstGeom prst="roundRect">
            <a:avLst/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/>
              <a:t>Проверено</a:t>
            </a:r>
          </a:p>
          <a:p>
            <a:pPr algn="ctr"/>
            <a:r>
              <a:rPr lang="ru-RU" sz="1400" b="1" dirty="0" smtClean="0"/>
              <a:t>141,9 </a:t>
            </a:r>
            <a:r>
              <a:rPr lang="ru-RU" sz="1400" dirty="0" smtClean="0"/>
              <a:t>млн. руб.</a:t>
            </a:r>
            <a:endParaRPr lang="ru-RU" sz="1400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87824" y="4011910"/>
            <a:ext cx="1296144" cy="803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/>
              <a:t>Выявлено</a:t>
            </a:r>
          </a:p>
          <a:p>
            <a:pPr algn="ctr"/>
            <a:r>
              <a:rPr lang="ru-RU" sz="1400" b="1" dirty="0" smtClean="0"/>
              <a:t>10,5 </a:t>
            </a:r>
            <a:r>
              <a:rPr lang="ru-RU" sz="1400" dirty="0" smtClean="0"/>
              <a:t>млн.руб.</a:t>
            </a:r>
            <a:endParaRPr lang="ru-RU" sz="1400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076056" y="3939902"/>
            <a:ext cx="1584176" cy="803488"/>
          </a:xfrm>
          <a:prstGeom prst="roundRect">
            <a:avLst/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 smtClean="0"/>
              <a:t>Предотвращено и устранено</a:t>
            </a:r>
          </a:p>
          <a:p>
            <a:pPr algn="ctr"/>
            <a:r>
              <a:rPr lang="ru-RU" sz="1400" b="1" dirty="0" smtClean="0"/>
              <a:t>5,2 </a:t>
            </a:r>
            <a:r>
              <a:rPr lang="ru-RU" sz="1400" dirty="0" smtClean="0"/>
              <a:t>млн.руб.</a:t>
            </a:r>
            <a:endParaRPr lang="ru-RU" sz="1400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2411760" y="4155926"/>
            <a:ext cx="428628" cy="561977"/>
          </a:xfrm>
          <a:prstGeom prst="chevron">
            <a:avLst/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>
            <a:off x="4499992" y="4155926"/>
            <a:ext cx="428628" cy="561977"/>
          </a:xfrm>
          <a:prstGeom prst="chevron">
            <a:avLst/>
          </a:prstGeom>
          <a:ln>
            <a:noFill/>
          </a:ln>
          <a:effectLst>
            <a:glow rad="139700">
              <a:srgbClr val="99FF66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43240" y="2786064"/>
            <a:ext cx="2857520" cy="5715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23 </a:t>
            </a:r>
            <a:r>
              <a:rPr lang="ru-RU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общественных территорий</a:t>
            </a:r>
            <a:endParaRPr lang="ru-RU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43240" y="2357436"/>
            <a:ext cx="2857520" cy="642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43  </a:t>
            </a:r>
            <a:r>
              <a:rPr lang="ru-RU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дворовых  территорий</a:t>
            </a:r>
            <a:endParaRPr lang="ru-RU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6143636" y="1000114"/>
            <a:ext cx="2857520" cy="1785950"/>
          </a:xfrm>
          <a:prstGeom prst="flowChartMagneticDisk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645 </a:t>
            </a:r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проектов,</a:t>
            </a:r>
          </a:p>
          <a:p>
            <a:pPr algn="ctr"/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основанных</a:t>
            </a:r>
          </a:p>
          <a:p>
            <a:pPr algn="ctr"/>
            <a:r>
              <a:rPr lang="ru-RU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местных инициативах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43636" y="2357436"/>
            <a:ext cx="2857520" cy="6429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30  </a:t>
            </a:r>
            <a:r>
              <a:rPr lang="ru-RU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дворовых  территорий</a:t>
            </a:r>
            <a:endParaRPr lang="ru-RU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2857502"/>
            <a:ext cx="2857520" cy="5715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</a:t>
            </a:r>
            <a:r>
              <a:rPr lang="ru-RU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общественных территорий</a:t>
            </a:r>
            <a:endParaRPr lang="ru-RU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143636" y="2786064"/>
            <a:ext cx="2857520" cy="5715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31 </a:t>
            </a:r>
            <a:r>
              <a:rPr lang="ru-RU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общественная территория</a:t>
            </a:r>
            <a:endParaRPr lang="ru-RU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44" y="2571750"/>
            <a:ext cx="2857520" cy="5715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73  </a:t>
            </a:r>
            <a:r>
              <a:rPr lang="ru-RU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дворовых  территорий</a:t>
            </a:r>
            <a:endParaRPr lang="ru-RU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642910" y="1500180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364,2 </a:t>
            </a:r>
            <a:r>
              <a:rPr lang="ru-RU" sz="2000" dirty="0" smtClean="0">
                <a:solidFill>
                  <a:srgbClr val="FF0000"/>
                </a:solidFill>
              </a:rPr>
              <a:t>млн. руб.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6643702" y="107155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672,0 </a:t>
            </a:r>
            <a:r>
              <a:rPr lang="ru-RU" sz="2000" dirty="0" smtClean="0">
                <a:solidFill>
                  <a:srgbClr val="FF0000"/>
                </a:solidFill>
              </a:rPr>
              <a:t>млн. руб.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804248" y="3723878"/>
            <a:ext cx="2232248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100" dirty="0" smtClean="0"/>
              <a:t>Проанализировано ЭАМ</a:t>
            </a:r>
          </a:p>
          <a:p>
            <a:pPr algn="ctr"/>
            <a:r>
              <a:rPr lang="ru-RU" sz="1100" b="1" dirty="0" smtClean="0"/>
              <a:t>106,2</a:t>
            </a:r>
            <a:r>
              <a:rPr lang="ru-RU" sz="1100" dirty="0" smtClean="0"/>
              <a:t> млн.руб.,</a:t>
            </a:r>
          </a:p>
          <a:p>
            <a:pPr algn="ctr"/>
            <a:r>
              <a:rPr lang="ru-RU" sz="1100" dirty="0" smtClean="0"/>
              <a:t>риски неэффективного использования бюджетных средств установлено</a:t>
            </a:r>
          </a:p>
          <a:p>
            <a:pPr algn="ctr"/>
            <a:r>
              <a:rPr lang="ru-RU" sz="1100" dirty="0" smtClean="0"/>
              <a:t>на </a:t>
            </a:r>
            <a:r>
              <a:rPr lang="ru-RU" sz="1100" b="1" dirty="0" smtClean="0"/>
              <a:t>3,0</a:t>
            </a:r>
            <a:r>
              <a:rPr lang="ru-RU" sz="1100" dirty="0" smtClean="0"/>
              <a:t> млн.руб.</a:t>
            </a:r>
            <a:endParaRPr lang="ru-RU" sz="1100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908042" y="4869622"/>
            <a:ext cx="2133600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C:\Users\Петров АГ\Desktop\bc61c35998920c79a57e03ad91265e8b_X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6200000">
            <a:off x="1750199" y="2607469"/>
            <a:ext cx="3714776" cy="928694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9144000" cy="57148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Результаты контрольных мероприятий</a:t>
            </a:r>
            <a:endParaRPr lang="ru-RU" sz="2400" b="1" dirty="0"/>
          </a:p>
        </p:txBody>
      </p:sp>
      <p:sp>
        <p:nvSpPr>
          <p:cNvPr id="4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44864" y="5253021"/>
            <a:ext cx="257148" cy="273844"/>
          </a:xfrm>
          <a:prstGeom prst="rect">
            <a:avLst/>
          </a:prstGeo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179512" y="627534"/>
            <a:ext cx="3456384" cy="428628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/>
              <a:t>Организационные недостатки</a:t>
            </a:r>
            <a:endParaRPr lang="ru-RU" sz="1600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275606"/>
            <a:ext cx="295232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Не обеспечено проведение полной инвентаризации дворовых и общественных территорий, подлежащих благоустройству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283718"/>
            <a:ext cx="2952328" cy="6423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Не осуществлена своевременная разработка и утверждение </a:t>
            </a:r>
            <a:r>
              <a:rPr lang="ru-RU" sz="1200" dirty="0" err="1" smtClean="0"/>
              <a:t>дизайн-проектов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075806"/>
            <a:ext cx="2952328" cy="936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Не соблюдаются рекомендуемые сроки проведения работ по озеленению территории, а также не обеспечивается синхронизация поэтапного выполнения работ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9512" y="4155926"/>
            <a:ext cx="2952328" cy="7143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Проведение конкурсных процедур осуществляется без учета результатов государственной экспертизы сметной документации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1934" y="1214428"/>
            <a:ext cx="4572032" cy="500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Расходование средств на оплату фактически не выполненного объема работ, по благоустройству территорий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1923678"/>
            <a:ext cx="4572032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Неприменение мер ответственности за несоблюдение сроков исполнения работ по контрактам 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067944" y="3075806"/>
            <a:ext cx="4572032" cy="500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Создание объектов благоустройства, которые длительное время не могли быть использованы по прямому назначению, а также уничтожение ранее выполненных работ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3723878"/>
            <a:ext cx="4572032" cy="3572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Завышение Н(М)ЦК на благоустройство общественных территорий 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067944" y="4227934"/>
            <a:ext cx="4572032" cy="5000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Несоблюдение условий предоставления (использования) межбюджетных субсидий, в том числе в части обеспечения уровня </a:t>
            </a:r>
            <a:r>
              <a:rPr lang="ru-RU" sz="1200" dirty="0" err="1" smtClean="0"/>
              <a:t>софинансирования</a:t>
            </a:r>
            <a:r>
              <a:rPr lang="ru-RU" sz="1200" dirty="0" smtClean="0"/>
              <a:t> со стороны населения 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67944" y="2499742"/>
            <a:ext cx="4572032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 smtClean="0"/>
              <a:t>Нарушения в части оформления в муниципальную собственность вновь созданных объектов благоустройства</a:t>
            </a:r>
            <a:endParaRPr lang="ru-RU" sz="1200" dirty="0"/>
          </a:p>
        </p:txBody>
      </p:sp>
      <p:sp>
        <p:nvSpPr>
          <p:cNvPr id="30" name="Параллелограмм 29"/>
          <p:cNvSpPr/>
          <p:nvPr/>
        </p:nvSpPr>
        <p:spPr>
          <a:xfrm>
            <a:off x="4427984" y="627534"/>
            <a:ext cx="4536504" cy="428628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/>
              <a:t>Системные недостатки</a:t>
            </a:r>
            <a:endParaRPr lang="ru-RU" sz="1600" dirty="0" smtClean="0">
              <a:solidFill>
                <a:schemeClr val="tx1"/>
              </a:solidFill>
              <a:cs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43966" y="1214428"/>
            <a:ext cx="500034" cy="500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3,0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643966" y="1923678"/>
            <a:ext cx="500034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0,3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643966" y="3075806"/>
            <a:ext cx="500034" cy="500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1,7</a:t>
            </a:r>
            <a:endParaRPr lang="ru-RU" sz="12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643966" y="3723878"/>
            <a:ext cx="500034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2,2</a:t>
            </a:r>
            <a:endParaRPr lang="ru-RU" sz="12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643966" y="2499742"/>
            <a:ext cx="500034" cy="428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3,3</a:t>
            </a:r>
            <a:endParaRPr lang="ru-RU" sz="1200" b="1" dirty="0"/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 rot="16200000">
            <a:off x="8206995" y="592939"/>
            <a:ext cx="285752" cy="642974"/>
          </a:xfrm>
          <a:prstGeom prst="snip1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anchor="ctr"/>
          <a:lstStyle/>
          <a:p>
            <a:pPr algn="r"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млн.руб.</a:t>
            </a:r>
          </a:p>
        </p:txBody>
      </p:sp>
      <p:sp>
        <p:nvSpPr>
          <p:cNvPr id="24" name="Номер слайда 2"/>
          <p:cNvSpPr txBox="1">
            <a:spLocks/>
          </p:cNvSpPr>
          <p:nvPr/>
        </p:nvSpPr>
        <p:spPr>
          <a:xfrm>
            <a:off x="8719880" y="4876446"/>
            <a:ext cx="32858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84C4F-D262-4AB8-866A-5788B5C554D0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9880" y="4876446"/>
            <a:ext cx="328586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етров АГ\Desktop\dscn3913.jpg"/>
          <p:cNvPicPr>
            <a:picLocks noChangeAspect="1" noChangeArrowheads="1"/>
          </p:cNvPicPr>
          <p:nvPr/>
        </p:nvPicPr>
        <p:blipFill>
          <a:blip r:embed="rId2" cstate="print"/>
          <a:srcRect l="17500" t="13399" r="20000" b="39215"/>
          <a:stretch>
            <a:fillRect/>
          </a:stretch>
        </p:blipFill>
        <p:spPr bwMode="auto">
          <a:xfrm>
            <a:off x="0" y="928676"/>
            <a:ext cx="4554757" cy="2589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accent2"/>
            </a:solidFill>
          </a:ln>
        </p:spPr>
      </p:pic>
      <p:pic>
        <p:nvPicPr>
          <p:cNvPr id="1029" name="Picture 5" descr="C:\Users\Петров АГ\Desktop\Шумерлинский район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10478" t="5882" r="24026" b="20588"/>
          <a:stretch>
            <a:fillRect/>
          </a:stretch>
        </p:blipFill>
        <p:spPr bwMode="auto">
          <a:xfrm>
            <a:off x="4572000" y="960426"/>
            <a:ext cx="4572000" cy="254001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357172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Анализ заключенных контрактов  и исполнения рекомендаций ГРБС</a:t>
            </a:r>
            <a:endParaRPr lang="ru-RU" sz="2000" b="1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42844" y="3786196"/>
            <a:ext cx="4357718" cy="1089810"/>
          </a:xfrm>
          <a:prstGeom prst="wedgeRectCallout">
            <a:avLst>
              <a:gd name="adj1" fmla="val -28843"/>
              <a:gd name="adj2" fmla="val -8037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/>
              <a:t>Янгильдинское</a:t>
            </a:r>
            <a:r>
              <a:rPr lang="ru-RU" sz="1400" dirty="0" smtClean="0"/>
              <a:t> </a:t>
            </a:r>
            <a:r>
              <a:rPr lang="ru-RU" sz="1400" dirty="0" err="1" smtClean="0"/>
              <a:t>с.п</a:t>
            </a:r>
            <a:r>
              <a:rPr lang="ru-RU" sz="1400" dirty="0" smtClean="0"/>
              <a:t>. Козловского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Фактическая стоимость - </a:t>
            </a:r>
            <a:r>
              <a:rPr lang="ru-RU" sz="1400" b="1" dirty="0" smtClean="0"/>
              <a:t>25.2 </a:t>
            </a:r>
            <a:r>
              <a:rPr lang="ru-RU" sz="1400" dirty="0" smtClean="0"/>
              <a:t>тыс.руб.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Предмет контракта</a:t>
            </a:r>
            <a:r>
              <a:rPr lang="en-US" sz="1400" dirty="0" smtClean="0"/>
              <a:t>:</a:t>
            </a:r>
            <a:r>
              <a:rPr lang="ru-RU" sz="1400" dirty="0" smtClean="0">
                <a:solidFill>
                  <a:schemeClr val="tx1"/>
                </a:solidFill>
              </a:rPr>
              <a:t>армированная бетонная площадка Фактически</a:t>
            </a:r>
            <a:r>
              <a:rPr lang="en-US" sz="1400" dirty="0" smtClean="0">
                <a:solidFill>
                  <a:schemeClr val="tx1"/>
                </a:solidFill>
              </a:rPr>
              <a:t>:</a:t>
            </a:r>
            <a:r>
              <a:rPr lang="ru-RU" sz="1400" b="1" dirty="0" smtClean="0">
                <a:solidFill>
                  <a:srgbClr val="FF0000"/>
                </a:solidFill>
              </a:rPr>
              <a:t> Бетонная плита </a:t>
            </a:r>
            <a:r>
              <a:rPr lang="ru-RU" sz="1400" b="1" dirty="0" smtClean="0"/>
              <a:t>+</a:t>
            </a:r>
            <a:r>
              <a:rPr lang="ru-RU" sz="1400" b="1" dirty="0" smtClean="0">
                <a:solidFill>
                  <a:srgbClr val="FF0000"/>
                </a:solidFill>
              </a:rPr>
              <a:t>Площадка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33CC33"/>
                </a:solidFill>
              </a:rPr>
              <a:t>Гарантийные обязательства - 1 год</a:t>
            </a:r>
            <a:endParaRPr lang="ru-RU" sz="1400" b="1" dirty="0">
              <a:solidFill>
                <a:srgbClr val="33CC3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28676"/>
            <a:ext cx="4572000" cy="28575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3 </a:t>
            </a:r>
            <a:r>
              <a:rPr lang="ru-RU" sz="1400" dirty="0" smtClean="0"/>
              <a:t>контейнера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714876" y="3786196"/>
            <a:ext cx="4286280" cy="1071570"/>
          </a:xfrm>
          <a:prstGeom prst="wedgeRectCallout">
            <a:avLst>
              <a:gd name="adj1" fmla="val 32072"/>
              <a:gd name="adj2" fmla="val -95676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 smtClean="0"/>
              <a:t>Шумерлинский</a:t>
            </a:r>
            <a:r>
              <a:rPr lang="ru-RU" sz="1400" dirty="0" smtClean="0"/>
              <a:t>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Фактическая стоимость - </a:t>
            </a:r>
            <a:r>
              <a:rPr lang="ru-RU" sz="1400" b="1" dirty="0" smtClean="0"/>
              <a:t>70,8 </a:t>
            </a:r>
            <a:r>
              <a:rPr lang="ru-RU" sz="1400" dirty="0" smtClean="0"/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Завышение цены за счет применение расценки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«Устройство бетонного фундамента»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Отсутствие гарантийных обязательств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928676"/>
            <a:ext cx="4572000" cy="28575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4 </a:t>
            </a:r>
            <a:r>
              <a:rPr lang="ru-RU" sz="1400" dirty="0" smtClean="0"/>
              <a:t>контейнера</a:t>
            </a:r>
          </a:p>
        </p:txBody>
      </p:sp>
      <p:sp>
        <p:nvSpPr>
          <p:cNvPr id="20" name="Параллелограмм 19"/>
          <p:cNvSpPr/>
          <p:nvPr/>
        </p:nvSpPr>
        <p:spPr>
          <a:xfrm rot="15140732">
            <a:off x="565016" y="1864427"/>
            <a:ext cx="1281727" cy="2123031"/>
          </a:xfrm>
          <a:prstGeom prst="parallelogram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 rot="21189764">
            <a:off x="6726347" y="2975473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Устройство фундамента</a:t>
            </a:r>
            <a:endParaRPr lang="ru-RU" sz="14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1406" y="428610"/>
            <a:ext cx="9001188" cy="428628"/>
          </a:xfrm>
          <a:prstGeom prst="round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Расчет ориентировочной стоимости площадки, определенная Минстроем Чувашии: </a:t>
            </a:r>
            <a:r>
              <a:rPr lang="ru-RU" sz="1600" b="1" dirty="0" smtClean="0"/>
              <a:t>29,4</a:t>
            </a:r>
            <a:r>
              <a:rPr lang="ru-RU" sz="1600" dirty="0" smtClean="0"/>
              <a:t> тыс.руб. (на </a:t>
            </a:r>
            <a:r>
              <a:rPr lang="ru-RU" sz="1600" b="1" dirty="0" smtClean="0"/>
              <a:t>2</a:t>
            </a:r>
            <a:r>
              <a:rPr lang="ru-RU" sz="1600" dirty="0" smtClean="0"/>
              <a:t> контейнера) </a:t>
            </a:r>
            <a:r>
              <a:rPr lang="ru-RU" sz="1600" b="1" dirty="0" err="1" smtClean="0"/>
              <a:t>СанПиН</a:t>
            </a:r>
            <a:r>
              <a:rPr lang="ru-RU" sz="1600" b="1" dirty="0" smtClean="0"/>
              <a:t> 42-128-4690-88</a:t>
            </a:r>
            <a:endParaRPr lang="ru-RU" sz="1600" b="1" dirty="0"/>
          </a:p>
        </p:txBody>
      </p:sp>
      <p:pic>
        <p:nvPicPr>
          <p:cNvPr id="3083" name="Picture 11" descr="https://upload.wikimedia.org/wikipedia/commons/thumb/7/7d/Information_green.svg/1024px-Information_green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106" y="651893"/>
            <a:ext cx="214314" cy="214314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5286380" y="2786064"/>
            <a:ext cx="3857620" cy="4286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44193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57148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Сравнительный ценовой анализ, фактически смонтированных детских площадок</a:t>
            </a:r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571485"/>
          <a:ext cx="9144004" cy="45720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86001"/>
                <a:gridCol w="2214561"/>
                <a:gridCol w="2357441"/>
                <a:gridCol w="2286001"/>
              </a:tblGrid>
              <a:tr h="10054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Наименование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Диапазон цен производителя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ООО «</a:t>
                      </a:r>
                      <a:r>
                        <a:rPr lang="ru-RU" sz="1400" dirty="0" err="1" smtClean="0"/>
                        <a:t>ДиКом</a:t>
                      </a:r>
                      <a:r>
                        <a:rPr lang="ru-RU" sz="1400" dirty="0" smtClean="0"/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Диапазон производителя ЗАО «Завод игрового спортивного оборудования </a:t>
                      </a:r>
                      <a:r>
                        <a:rPr lang="ru-RU" sz="1400" dirty="0" err="1" smtClean="0"/>
                        <a:t>Romana</a:t>
                      </a:r>
                      <a:r>
                        <a:rPr lang="ru-RU" sz="1400" dirty="0" smtClean="0"/>
                        <a:t>»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95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Качели-балансир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14,0 до 20,0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11,0 до 12,0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8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Качели на цепочках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16,8 до 73,4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7,5 до 14,0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5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Карусели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40,7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24,0 до 33,5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2529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Песочница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14,5 до 29,0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 7,4 до 31,7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1977684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1044" y="4751068"/>
            <a:ext cx="398176" cy="26481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391180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453</Words>
  <Application>Microsoft Office PowerPoint</Application>
  <PresentationFormat>Экран (16:9)</PresentationFormat>
  <Paragraphs>100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Петров АГ</cp:lastModifiedBy>
  <cp:revision>1549</cp:revision>
  <cp:lastPrinted>2018-02-07T14:34:18Z</cp:lastPrinted>
  <dcterms:created xsi:type="dcterms:W3CDTF">2017-01-26T12:12:44Z</dcterms:created>
  <dcterms:modified xsi:type="dcterms:W3CDTF">2019-09-27T08:53:53Z</dcterms:modified>
</cp:coreProperties>
</file>