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9"/>
  </p:notesMasterIdLst>
  <p:sldIdLst>
    <p:sldId id="283" r:id="rId2"/>
    <p:sldId id="328" r:id="rId3"/>
    <p:sldId id="335" r:id="rId4"/>
    <p:sldId id="331" r:id="rId5"/>
    <p:sldId id="330" r:id="rId6"/>
    <p:sldId id="333" r:id="rId7"/>
    <p:sldId id="320" r:id="rId8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6666FF"/>
    <a:srgbClr val="FF6743"/>
    <a:srgbClr val="FFCCCC"/>
    <a:srgbClr val="FDE7E3"/>
    <a:srgbClr val="FF3300"/>
    <a:srgbClr val="FFFF66"/>
    <a:srgbClr val="9999FF"/>
    <a:srgbClr val="FFFF99"/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14" autoAdjust="0"/>
    <p:restoredTop sz="93548" autoAdjust="0"/>
  </p:normalViewPr>
  <p:slideViewPr>
    <p:cSldViewPr>
      <p:cViewPr>
        <p:scale>
          <a:sx n="125" d="100"/>
          <a:sy n="125" d="100"/>
        </p:scale>
        <p:origin x="-1356" y="-3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69AE8-63BA-4346-B177-3D2D709F239C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FFE24-037D-42DB-9C73-4EDAFC4478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9107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C76251-8B24-4BD4-943B-86921C6EA03E}" type="slidenum">
              <a:rPr lang="ru-RU" altLang="ru-RU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altLang="ru-RU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Переделать</a:t>
            </a:r>
            <a:r>
              <a:rPr lang="ru-RU" baseline="0" dirty="0" smtClean="0"/>
              <a:t> в таблицу(</a:t>
            </a:r>
            <a:r>
              <a:rPr lang="ru-RU" baseline="0" dirty="0" err="1" smtClean="0"/>
              <a:t>млн.р</a:t>
            </a:r>
            <a:r>
              <a:rPr lang="ru-RU" baseline="0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FFE24-037D-42DB-9C73-4EDAFC4478A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3670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Сделать ярче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FFE24-037D-42DB-9C73-4EDAFC4478A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0948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Сделать ярче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FFE24-037D-42DB-9C73-4EDAFC4478A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0948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615B-C63F-4604-99FE-71E1A3197995}" type="datetime1">
              <a:rPr lang="ru-RU" smtClean="0"/>
              <a:pPr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4C4F-D262-4AB8-866A-5788B5C554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8938523"/>
      </p:ext>
    </p:extLst>
  </p:cSld>
  <p:clrMapOvr>
    <a:masterClrMapping/>
  </p:clrMapOvr>
  <p:transition spd="slow"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4B48-3D85-4A71-8643-8CFA2697C3D1}" type="datetime1">
              <a:rPr lang="ru-RU" smtClean="0"/>
              <a:pPr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4C4F-D262-4AB8-866A-5788B5C554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2255610"/>
      </p:ext>
    </p:extLst>
  </p:cSld>
  <p:clrMapOvr>
    <a:masterClrMapping/>
  </p:clrMapOvr>
  <p:transition spd="slow"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3D51-05D5-49EC-AACD-8E29ED47917E}" type="datetime1">
              <a:rPr lang="ru-RU" smtClean="0"/>
              <a:pPr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4C4F-D262-4AB8-866A-5788B5C554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4704010"/>
      </p:ext>
    </p:extLst>
  </p:cSld>
  <p:clrMapOvr>
    <a:masterClrMapping/>
  </p:clrMapOvr>
  <p:transition spd="slow"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9AF8-DD33-4CFF-8C7B-59670EE42267}" type="datetime1">
              <a:rPr lang="ru-RU" smtClean="0"/>
              <a:pPr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4C4F-D262-4AB8-866A-5788B5C554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889052"/>
      </p:ext>
    </p:extLst>
  </p:cSld>
  <p:clrMapOvr>
    <a:masterClrMapping/>
  </p:clrMapOvr>
  <p:transition spd="slow"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B140-E1F8-4D9B-83B0-9B5919773949}" type="datetime1">
              <a:rPr lang="ru-RU" smtClean="0"/>
              <a:pPr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4C4F-D262-4AB8-866A-5788B5C554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4310160"/>
      </p:ext>
    </p:extLst>
  </p:cSld>
  <p:clrMapOvr>
    <a:masterClrMapping/>
  </p:clrMapOvr>
  <p:transition spd="slow"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46ED-F26F-47A7-A48A-9E51F11EC0C9}" type="datetime1">
              <a:rPr lang="ru-RU" smtClean="0"/>
              <a:pPr/>
              <a:t>02.07.2019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4C4F-D262-4AB8-866A-5788B5C554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0085359"/>
      </p:ext>
    </p:extLst>
  </p:cSld>
  <p:clrMapOvr>
    <a:masterClrMapping/>
  </p:clrMapOvr>
  <p:transition spd="slow"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DC46-7F45-4F1C-AAF1-F8D0F6FDD796}" type="datetime1">
              <a:rPr lang="ru-RU" smtClean="0"/>
              <a:pPr/>
              <a:t>02.07.2019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4C4F-D262-4AB8-866A-5788B5C554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1698613"/>
      </p:ext>
    </p:extLst>
  </p:cSld>
  <p:clrMapOvr>
    <a:masterClrMapping/>
  </p:clrMapOvr>
  <p:transition spd="slow"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49D9-8CC5-4B8D-BF55-44B3642054AD}" type="datetime1">
              <a:rPr lang="ru-RU" smtClean="0"/>
              <a:pPr/>
              <a:t>02.07.2019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4C4F-D262-4AB8-866A-5788B5C554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5026123"/>
      </p:ext>
    </p:extLst>
  </p:cSld>
  <p:clrMapOvr>
    <a:masterClrMapping/>
  </p:clrMapOvr>
  <p:transition spd="slow"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3C74-FB95-4F18-AE9A-8C55C95B74E6}" type="datetime1">
              <a:rPr lang="ru-RU" smtClean="0"/>
              <a:pPr/>
              <a:t>02.07.2019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4C4F-D262-4AB8-866A-5788B5C554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8645765"/>
      </p:ext>
    </p:extLst>
  </p:cSld>
  <p:clrMapOvr>
    <a:masterClrMapping/>
  </p:clrMapOvr>
  <p:transition spd="slow"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4BDE-D09D-4400-A53D-DEDBFE607F39}" type="datetime1">
              <a:rPr lang="ru-RU" smtClean="0"/>
              <a:pPr/>
              <a:t>02.07.2019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4C4F-D262-4AB8-866A-5788B5C554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3416074"/>
      </p:ext>
    </p:extLst>
  </p:cSld>
  <p:clrMapOvr>
    <a:masterClrMapping/>
  </p:clrMapOvr>
  <p:transition spd="slow"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DB65C-746D-4651-9AB9-69D12693876C}" type="datetime1">
              <a:rPr lang="ru-RU" smtClean="0"/>
              <a:pPr/>
              <a:t>02.07.2019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4C4F-D262-4AB8-866A-5788B5C554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5347111"/>
      </p:ext>
    </p:extLst>
  </p:cSld>
  <p:clrMapOvr>
    <a:masterClrMapping/>
  </p:clrMapOvr>
  <p:transition spd="slow"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213B2-0E41-4027-930C-782E91C1A887}" type="datetime1">
              <a:rPr lang="ru-RU" smtClean="0"/>
              <a:pPr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84C4F-D262-4AB8-866A-5788B5C554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649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ll dir="u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0" y="142859"/>
            <a:ext cx="9144000" cy="1500179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i="1" dirty="0" smtClean="0">
                <a:solidFill>
                  <a:schemeClr val="bg1"/>
                </a:solidFill>
              </a:rPr>
              <a:t>«О состоянии законности в сфере расходования бюджетных средств, выделенных на реализацию государственных программ РФ и госпрограмм Чувашской Республики, инвестиционных и инфраструктурных проектов, выплат субсидий»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14283" y="3000378"/>
            <a:ext cx="3286125" cy="2030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Докладчик: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Председатель 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Контрольно-счетной палаты 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Чувашской Республики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С.И. Аристова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г.Чебоксары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xmlns="" val="466211525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4" descr="C:\Users\Петров АГ\Desktop\bc61c35998920c79a57e03ad91265e8b_XL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44" y="1000115"/>
            <a:ext cx="8929750" cy="571505"/>
          </a:xfrm>
          <a:prstGeom prst="rect">
            <a:avLst/>
          </a:prstGeom>
          <a:noFill/>
        </p:spPr>
      </p:pic>
      <p:sp>
        <p:nvSpPr>
          <p:cNvPr id="14" name="Блок-схема: процесс 13"/>
          <p:cNvSpPr/>
          <p:nvPr/>
        </p:nvSpPr>
        <p:spPr>
          <a:xfrm>
            <a:off x="6858000" y="4143387"/>
            <a:ext cx="2071688" cy="357188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smtClean="0">
                <a:solidFill>
                  <a:schemeClr val="tx1"/>
                </a:solidFill>
              </a:rPr>
              <a:t>71,7 </a:t>
            </a:r>
            <a:r>
              <a:rPr lang="ru-RU" sz="1600" b="1" dirty="0">
                <a:solidFill>
                  <a:schemeClr val="tx1"/>
                </a:solidFill>
              </a:rPr>
              <a:t>млн.руб.</a:t>
            </a: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4643440" y="4143387"/>
            <a:ext cx="2071687" cy="357188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1,3 </a:t>
            </a:r>
            <a:r>
              <a:rPr lang="ru-RU" sz="1600" b="1" dirty="0">
                <a:solidFill>
                  <a:schemeClr val="tx1"/>
                </a:solidFill>
              </a:rPr>
              <a:t>млн.руб.</a:t>
            </a: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2428875" y="4143387"/>
            <a:ext cx="2071688" cy="357188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/>
              <a:t>199,5 </a:t>
            </a:r>
            <a:r>
              <a:rPr lang="ru-RU" sz="1600" b="1" dirty="0" smtClean="0">
                <a:solidFill>
                  <a:schemeClr val="tx1"/>
                </a:solidFill>
              </a:rPr>
              <a:t>млн.руб</a:t>
            </a:r>
            <a:r>
              <a:rPr lang="ru-RU" sz="16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142875" y="4143387"/>
            <a:ext cx="2071688" cy="357188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dirty="0" smtClean="0"/>
              <a:t>167,1 </a:t>
            </a:r>
            <a:r>
              <a:rPr lang="ru-RU" sz="1500" b="1" dirty="0" smtClean="0">
                <a:solidFill>
                  <a:schemeClr val="tx1"/>
                </a:solidFill>
              </a:rPr>
              <a:t>млн.руб</a:t>
            </a:r>
            <a:r>
              <a:rPr lang="ru-RU" sz="15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460107" y="4744404"/>
            <a:ext cx="257175" cy="274637"/>
          </a:xfrm>
        </p:spPr>
        <p:txBody>
          <a:bodyPr/>
          <a:lstStyle/>
          <a:p>
            <a:pPr>
              <a:defRPr/>
            </a:pPr>
            <a:fld id="{8D5535C8-2053-4BBC-9E83-8FA483372AE7}" type="slidenum">
              <a:rPr lang="ru-RU" b="1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57150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dirty="0" smtClean="0"/>
              <a:t>Структура выявленных нарушений и недостатков</a:t>
            </a:r>
          </a:p>
          <a:p>
            <a:pPr algn="ctr"/>
            <a:r>
              <a:rPr lang="ru-RU" sz="2000" b="1" dirty="0" smtClean="0"/>
              <a:t>(2018 г. и истекший период 2019 г.)</a:t>
            </a:r>
            <a:endParaRPr lang="ru-RU" sz="2000" b="1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42875" y="714376"/>
            <a:ext cx="8858250" cy="500063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/>
              <a:t>18 </a:t>
            </a:r>
            <a:r>
              <a:rPr lang="ru-RU" sz="1600" dirty="0" smtClean="0"/>
              <a:t>контрольных мероприятий в части бюджетных средств,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направленных на реализацию госпрограмм</a:t>
            </a:r>
            <a:endParaRPr lang="ru-RU" sz="1600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42875" y="2357436"/>
            <a:ext cx="2071688" cy="1714512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Нарушения при формировании и исполнении бюджетов</a:t>
            </a: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4643440" y="2357436"/>
            <a:ext cx="2071687" cy="1714512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Нецелевое использование денежных средств</a:t>
            </a: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6858000" y="2357436"/>
            <a:ext cx="2071688" cy="1714512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/>
              <a:t>Неэффективное использование денежных средств </a:t>
            </a:r>
          </a:p>
          <a:p>
            <a:pPr algn="ctr">
              <a:defRPr/>
            </a:pPr>
            <a:r>
              <a:rPr lang="ru-RU" sz="1600" b="1" dirty="0" smtClean="0"/>
              <a:t> (233 факта)</a:t>
            </a: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2428875" y="2357436"/>
            <a:ext cx="2071688" cy="1714512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Н</a:t>
            </a:r>
            <a:r>
              <a:rPr lang="ru-RU" sz="1600" dirty="0" smtClean="0"/>
              <a:t>едостатки при осуществлении государственных (муниципальных) закупок и закупок отдельными видами юридических лиц</a:t>
            </a:r>
          </a:p>
        </p:txBody>
      </p:sp>
      <p:sp>
        <p:nvSpPr>
          <p:cNvPr id="17" name="Правая фигурная скобка 16"/>
          <p:cNvSpPr/>
          <p:nvPr/>
        </p:nvSpPr>
        <p:spPr>
          <a:xfrm rot="5400000" flipH="1">
            <a:off x="3286130" y="-1071572"/>
            <a:ext cx="285750" cy="6572265"/>
          </a:xfrm>
          <a:prstGeom prst="rightBrace">
            <a:avLst>
              <a:gd name="adj1" fmla="val 8333"/>
              <a:gd name="adj2" fmla="val 49732"/>
            </a:avLst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142875" y="1571626"/>
            <a:ext cx="8786843" cy="500063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/>
              <a:t>576 </a:t>
            </a:r>
            <a:r>
              <a:rPr lang="ru-RU" sz="1600" dirty="0" smtClean="0"/>
              <a:t>финансовых нарушений и недостатков на сумму</a:t>
            </a:r>
            <a:r>
              <a:rPr lang="ru-RU" sz="1600" b="1" dirty="0" smtClean="0"/>
              <a:t> 367,9 млн.руб.</a:t>
            </a:r>
            <a:endParaRPr lang="ru-RU" sz="1600" b="1" dirty="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0" y="1"/>
            <a:ext cx="9144000" cy="523875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chemeClr val="tx1"/>
                </a:solidFill>
              </a:rPr>
              <a:t>Принятые меры по результатам реализации </a:t>
            </a:r>
            <a:r>
              <a:rPr lang="ru-RU" sz="2400" b="1" dirty="0" smtClean="0">
                <a:solidFill>
                  <a:schemeClr val="tx1"/>
                </a:solidFill>
              </a:rPr>
              <a:t>КМ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857238"/>
            <a:ext cx="2143140" cy="1330325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 smtClean="0">
                <a:solidFill>
                  <a:schemeClr val="tx1"/>
                </a:solidFill>
              </a:rPr>
              <a:t>64 </a:t>
            </a:r>
            <a:r>
              <a:rPr lang="ru-RU" sz="1400" b="1" dirty="0">
                <a:solidFill>
                  <a:schemeClr val="tx1"/>
                </a:solidFill>
              </a:rPr>
              <a:t>представлений в адрес объектов контроля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57422" y="857238"/>
            <a:ext cx="2143140" cy="1330325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 smtClean="0">
                <a:solidFill>
                  <a:schemeClr val="tx1"/>
                </a:solidFill>
              </a:rPr>
              <a:t>24 производства </a:t>
            </a:r>
            <a:r>
              <a:rPr lang="ru-RU" sz="1400" b="1" dirty="0">
                <a:solidFill>
                  <a:schemeClr val="tx1"/>
                </a:solidFill>
              </a:rPr>
              <a:t>по делам об административных правонарушениях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72000" y="857238"/>
            <a:ext cx="2143140" cy="1330325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 smtClean="0">
                <a:solidFill>
                  <a:schemeClr val="tx1"/>
                </a:solidFill>
              </a:rPr>
              <a:t>16 </a:t>
            </a:r>
            <a:r>
              <a:rPr lang="ru-RU" sz="1400" b="1" dirty="0">
                <a:solidFill>
                  <a:schemeClr val="tx1"/>
                </a:solidFill>
              </a:rPr>
              <a:t>материалов в органы прокуратуры и правоохранительные органы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57422" y="2714626"/>
            <a:ext cx="2143140" cy="57150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 smtClean="0">
                <a:solidFill>
                  <a:schemeClr val="tx1"/>
                </a:solidFill>
              </a:rPr>
              <a:t>23 штрафа</a:t>
            </a:r>
          </a:p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 smtClean="0">
                <a:solidFill>
                  <a:schemeClr val="tx1"/>
                </a:solidFill>
              </a:rPr>
              <a:t>на 158,5 </a:t>
            </a:r>
            <a:r>
              <a:rPr lang="ru-RU" sz="1400" b="1" dirty="0">
                <a:solidFill>
                  <a:schemeClr val="tx1"/>
                </a:solidFill>
              </a:rPr>
              <a:t>тыс. руб.</a:t>
            </a:r>
          </a:p>
        </p:txBody>
      </p:sp>
      <p:sp>
        <p:nvSpPr>
          <p:cNvPr id="16" name="Стрелка вниз 15"/>
          <p:cNvSpPr/>
          <p:nvPr/>
        </p:nvSpPr>
        <p:spPr>
          <a:xfrm>
            <a:off x="3286116" y="2214561"/>
            <a:ext cx="357188" cy="500066"/>
          </a:xfrm>
          <a:prstGeom prst="downArrow">
            <a:avLst>
              <a:gd name="adj1" fmla="val 28667"/>
              <a:gd name="adj2" fmla="val 70174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42844" y="2714626"/>
            <a:ext cx="2143140" cy="57150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 smtClean="0">
                <a:solidFill>
                  <a:schemeClr val="tx1"/>
                </a:solidFill>
              </a:rPr>
              <a:t>Восстановлено</a:t>
            </a:r>
          </a:p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 smtClean="0">
                <a:solidFill>
                  <a:schemeClr val="tx1"/>
                </a:solidFill>
              </a:rPr>
              <a:t> 39,7 </a:t>
            </a:r>
            <a:r>
              <a:rPr lang="ru-RU" sz="1400" b="1" dirty="0">
                <a:solidFill>
                  <a:schemeClr val="tx1"/>
                </a:solidFill>
              </a:rPr>
              <a:t>млн. руб.</a:t>
            </a:r>
          </a:p>
        </p:txBody>
      </p:sp>
      <p:sp>
        <p:nvSpPr>
          <p:cNvPr id="21" name="Стрелка вниз 20"/>
          <p:cNvSpPr/>
          <p:nvPr/>
        </p:nvSpPr>
        <p:spPr>
          <a:xfrm>
            <a:off x="1000100" y="2214560"/>
            <a:ext cx="357187" cy="500065"/>
          </a:xfrm>
          <a:prstGeom prst="downArrow">
            <a:avLst>
              <a:gd name="adj1" fmla="val 28667"/>
              <a:gd name="adj2" fmla="val 72307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75" name="TextBox 17"/>
          <p:cNvSpPr txBox="1">
            <a:spLocks noChangeArrowheads="1"/>
          </p:cNvSpPr>
          <p:nvPr/>
        </p:nvSpPr>
        <p:spPr bwMode="auto">
          <a:xfrm>
            <a:off x="8452512" y="4730130"/>
            <a:ext cx="263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b="1" dirty="0" smtClean="0">
                <a:latin typeface="+mn-lt"/>
              </a:rPr>
              <a:t>3</a:t>
            </a:r>
            <a:endParaRPr lang="ru-RU" sz="1200" b="1" dirty="0">
              <a:latin typeface="+mn-lt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86578" y="857238"/>
            <a:ext cx="2143140" cy="1330325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 smtClean="0">
                <a:solidFill>
                  <a:schemeClr val="tx1"/>
                </a:solidFill>
              </a:rPr>
              <a:t>23 </a:t>
            </a:r>
            <a:r>
              <a:rPr lang="ru-RU" sz="1400" b="1" dirty="0">
                <a:solidFill>
                  <a:schemeClr val="tx1"/>
                </a:solidFill>
              </a:rPr>
              <a:t>должностных </a:t>
            </a:r>
            <a:r>
              <a:rPr lang="ru-RU" sz="1400" b="1" dirty="0" smtClean="0">
                <a:solidFill>
                  <a:schemeClr val="tx1"/>
                </a:solidFill>
              </a:rPr>
              <a:t>лица </a:t>
            </a:r>
            <a:r>
              <a:rPr lang="ru-RU" sz="1400" b="1" dirty="0">
                <a:solidFill>
                  <a:schemeClr val="tx1"/>
                </a:solidFill>
              </a:rPr>
              <a:t>привлечены к дисциплинарной ответственности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2844" y="3500444"/>
            <a:ext cx="8715436" cy="642941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 smtClean="0">
                <a:solidFill>
                  <a:schemeClr val="tx1"/>
                </a:solidFill>
              </a:rPr>
              <a:t>В целях предотвращения финансовых потерь при использовании бюджетных средств по предложениям Контрольно-счетной палаты Чувашской Республики внесены  изменения в 4 нормативно-правовых акта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104" y="4735830"/>
            <a:ext cx="257148" cy="273844"/>
          </a:xfrm>
        </p:spPr>
        <p:txBody>
          <a:bodyPr/>
          <a:lstStyle/>
          <a:p>
            <a:fld id="{F1A84C4F-D262-4AB8-866A-5788B5C554D0}" type="slidenum">
              <a:rPr lang="ru-RU" b="1" smtClean="0">
                <a:solidFill>
                  <a:schemeClr val="tx1"/>
                </a:solidFill>
              </a:rPr>
              <a:pPr/>
              <a:t>4</a:t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0" y="0"/>
            <a:ext cx="9144000" cy="57150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dirty="0" smtClean="0"/>
              <a:t>Направления контрольных мероприятий при проверке реализации государственных программ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85720" y="1285866"/>
            <a:ext cx="3714776" cy="164307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Укрепление материально-технической базы </a:t>
            </a: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(оборудование для школ, приобретение транспорта, сценическое оборудование для учреждений культуры и т.д.)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286380" y="1285866"/>
            <a:ext cx="3571900" cy="164307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Капитальный ремонт и ремонтные работы</a:t>
            </a:r>
            <a:r>
              <a:rPr lang="ru-RU" dirty="0" smtClean="0">
                <a:solidFill>
                  <a:schemeClr val="tx1"/>
                </a:solidFill>
              </a:rPr>
              <a:t> учреждений образования, культуры и здравоохранения</a:t>
            </a:r>
          </a:p>
        </p:txBody>
      </p:sp>
      <p:pic>
        <p:nvPicPr>
          <p:cNvPr id="18" name="Picture 2" descr="https://image.jimcdn.com/app/cms/image/transf/none/path/s613754e0e8acde94/image/i7c97aa37288add57/version/1461495968/ima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143255"/>
            <a:ext cx="3000396" cy="1595449"/>
          </a:xfrm>
          <a:prstGeom prst="rect">
            <a:avLst/>
          </a:prstGeom>
          <a:noFill/>
        </p:spPr>
      </p:pic>
      <p:pic>
        <p:nvPicPr>
          <p:cNvPr id="19" name="Picture 4" descr="ÐÐ°ÑÑÐ¸Ð½ÐºÐ¸ Ð¿Ð¾ Ð·Ð°Ð¿ÑÐ¾ÑÑ ÑÐµÐ¼Ð¾Ð½ÑÐ½ÑÐµ ÑÐ°Ð±Ð¾ÑÑ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2" y="3000378"/>
            <a:ext cx="2895435" cy="18573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50" name="AutoShape 2" descr="https://us.123rf.com/450wm/stylephotographs/stylephotographs1109/stylephotographs110900024/10483050-two-red-arrows-pointing-in-two-different-directions.jpg?ver=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s://us.123rf.com/450wm/stylephotographs/stylephotographs1109/stylephotographs110900024/10483050-two-red-arrows-pointing-in-two-different-directions.jpg?ver=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s://us.123rf.com/450wm/stylephotographs/stylephotographs1109/stylephotographs110900024/10483050-two-red-arrows-pointing-in-two-different-directions.jpg?ver=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5" name="Picture 7" descr="C:\Users\Петров АГ\Desktop\10483050-two-red-arrows-pointing-in-two-different-direction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800000">
            <a:off x="4071934" y="1071552"/>
            <a:ext cx="1071570" cy="1500198"/>
          </a:xfrm>
          <a:prstGeom prst="rect">
            <a:avLst/>
          </a:prstGeom>
          <a:noFill/>
        </p:spPr>
      </p:pic>
      <p:sp>
        <p:nvSpPr>
          <p:cNvPr id="12" name="Скругленный прямоугольник 11"/>
          <p:cNvSpPr/>
          <p:nvPr/>
        </p:nvSpPr>
        <p:spPr>
          <a:xfrm>
            <a:off x="2699792" y="714362"/>
            <a:ext cx="3816424" cy="4286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Риск - ориентированный подход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281750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C:\Users\Петров АГ\Desktop\bc61c35998920c79a57e03ad91265e8b_XL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5400000">
            <a:off x="6000762" y="1464460"/>
            <a:ext cx="2500330" cy="1214448"/>
          </a:xfrm>
          <a:prstGeom prst="rect">
            <a:avLst/>
          </a:prstGeom>
          <a:noFill/>
        </p:spPr>
      </p:pic>
      <p:pic>
        <p:nvPicPr>
          <p:cNvPr id="57" name="Picture 4" descr="C:\Users\Петров АГ\Desktop\bc61c35998920c79a57e03ad91265e8b_XL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6200000">
            <a:off x="2786051" y="2071684"/>
            <a:ext cx="2500330" cy="1214446"/>
          </a:xfrm>
          <a:prstGeom prst="rect">
            <a:avLst/>
          </a:prstGeom>
          <a:noFill/>
        </p:spPr>
      </p:pic>
      <p:sp>
        <p:nvSpPr>
          <p:cNvPr id="32" name="Скругленный прямоугольник 31"/>
          <p:cNvSpPr/>
          <p:nvPr/>
        </p:nvSpPr>
        <p:spPr>
          <a:xfrm>
            <a:off x="500034" y="1357305"/>
            <a:ext cx="3500462" cy="9286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r>
              <a:rPr lang="ru-RU" sz="1400" dirty="0" smtClean="0">
                <a:solidFill>
                  <a:schemeClr val="tx1"/>
                </a:solidFill>
                <a:latin typeface="Arial"/>
                <a:cs typeface="Arial"/>
              </a:rPr>
              <a:t>«</a:t>
            </a:r>
            <a:r>
              <a:rPr lang="ru-RU" sz="1400" dirty="0" smtClean="0">
                <a:solidFill>
                  <a:schemeClr val="tx1"/>
                </a:solidFill>
              </a:rPr>
              <a:t>Развитие потенциала природно-сырьевых ресурсов и обеспечение экологической безопасности»</a:t>
            </a:r>
          </a:p>
          <a:p>
            <a:pPr lvl="0"/>
            <a:r>
              <a:rPr lang="ru-RU" sz="1400" b="1" dirty="0" smtClean="0">
                <a:solidFill>
                  <a:schemeClr val="tx1"/>
                </a:solidFill>
              </a:rPr>
              <a:t>(закупка </a:t>
            </a:r>
            <a:r>
              <a:rPr lang="ru-RU" sz="1400" b="1" dirty="0" err="1" smtClean="0">
                <a:solidFill>
                  <a:schemeClr val="tx1"/>
                </a:solidFill>
              </a:rPr>
              <a:t>лесопожарной</a:t>
            </a:r>
            <a:r>
              <a:rPr lang="ru-RU" sz="1400" b="1" dirty="0" smtClean="0">
                <a:solidFill>
                  <a:schemeClr val="tx1"/>
                </a:solidFill>
              </a:rPr>
              <a:t> техники)</a:t>
            </a:r>
            <a:endParaRPr lang="ru-RU" sz="1400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00034" y="2428875"/>
            <a:ext cx="3500462" cy="64293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r>
              <a:rPr lang="ru-RU" sz="1400" dirty="0" smtClean="0">
                <a:solidFill>
                  <a:schemeClr val="tx1"/>
                </a:solidFill>
                <a:latin typeface="Arial"/>
                <a:cs typeface="Arial"/>
              </a:rPr>
              <a:t>«</a:t>
            </a:r>
            <a:r>
              <a:rPr lang="ru-RU" sz="1400" dirty="0" smtClean="0">
                <a:solidFill>
                  <a:schemeClr val="tx1"/>
                </a:solidFill>
              </a:rPr>
              <a:t>Развитие транспортной системы Чувашской Республики»</a:t>
            </a:r>
          </a:p>
          <a:p>
            <a:pPr lvl="0"/>
            <a:r>
              <a:rPr lang="ru-RU" sz="1400" b="1" dirty="0" smtClean="0">
                <a:solidFill>
                  <a:schemeClr val="tx1"/>
                </a:solidFill>
              </a:rPr>
              <a:t>(закупка газомоторных автобусов)</a:t>
            </a:r>
            <a:endParaRPr lang="ru-RU" sz="1400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00034" y="3214693"/>
            <a:ext cx="3500462" cy="64293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r>
              <a:rPr lang="ru-RU" sz="1400" dirty="0" smtClean="0">
                <a:solidFill>
                  <a:schemeClr val="tx1"/>
                </a:solidFill>
                <a:latin typeface="Arial"/>
                <a:cs typeface="Arial"/>
              </a:rPr>
              <a:t>«</a:t>
            </a:r>
            <a:r>
              <a:rPr lang="ru-RU" sz="1400" dirty="0" smtClean="0">
                <a:solidFill>
                  <a:schemeClr val="tx1"/>
                </a:solidFill>
              </a:rPr>
              <a:t>Развитие образования»</a:t>
            </a:r>
          </a:p>
          <a:p>
            <a:pPr lvl="0"/>
            <a:r>
              <a:rPr lang="ru-RU" sz="1400" b="1" dirty="0" smtClean="0">
                <a:solidFill>
                  <a:schemeClr val="tx1"/>
                </a:solidFill>
              </a:rPr>
              <a:t>(закупка оборудования для кабинетов физики и химии)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42846" y="714362"/>
            <a:ext cx="3857651" cy="571500"/>
          </a:xfrm>
          <a:prstGeom prst="roundRect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/>
              <a:t>В </a:t>
            </a:r>
            <a:r>
              <a:rPr lang="ru-RU" sz="1400" b="1" dirty="0" smtClean="0"/>
              <a:t>2018</a:t>
            </a:r>
            <a:r>
              <a:rPr lang="ru-RU" sz="1400" dirty="0" smtClean="0"/>
              <a:t> году  проверено бюджетных средств </a:t>
            </a:r>
            <a:r>
              <a:rPr lang="ru-RU" sz="1400" b="1" dirty="0" smtClean="0"/>
              <a:t>1 403,5</a:t>
            </a:r>
            <a:r>
              <a:rPr lang="ru-RU" sz="1400" dirty="0" smtClean="0"/>
              <a:t> </a:t>
            </a:r>
            <a:r>
              <a:rPr lang="ru-RU" sz="1400" b="1" dirty="0" smtClean="0"/>
              <a:t>млн.руб.</a:t>
            </a:r>
            <a:r>
              <a:rPr lang="ru-RU" sz="1400" dirty="0" smtClean="0"/>
              <a:t> в том числе,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17" name="Соединительная линия уступом 16"/>
          <p:cNvCxnSpPr>
            <a:endCxn id="38" idx="1"/>
          </p:cNvCxnSpPr>
          <p:nvPr/>
        </p:nvCxnSpPr>
        <p:spPr>
          <a:xfrm rot="16200000" flipH="1">
            <a:off x="-517969" y="2518158"/>
            <a:ext cx="1821666" cy="214340"/>
          </a:xfrm>
          <a:prstGeom prst="bentConnector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31" name="Соединительная линия уступом 19"/>
          <p:cNvCxnSpPr>
            <a:endCxn id="32" idx="1"/>
          </p:cNvCxnSpPr>
          <p:nvPr/>
        </p:nvCxnSpPr>
        <p:spPr>
          <a:xfrm rot="16200000" flipH="1">
            <a:off x="124967" y="1446583"/>
            <a:ext cx="535798" cy="214338"/>
          </a:xfrm>
          <a:prstGeom prst="bentConnector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33" name="Соединительная линия уступом 19"/>
          <p:cNvCxnSpPr>
            <a:endCxn id="34" idx="1"/>
          </p:cNvCxnSpPr>
          <p:nvPr/>
        </p:nvCxnSpPr>
        <p:spPr>
          <a:xfrm rot="16200000" flipH="1">
            <a:off x="-160782" y="2089527"/>
            <a:ext cx="1107292" cy="214340"/>
          </a:xfrm>
          <a:prstGeom prst="bentConnector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0" y="0"/>
            <a:ext cx="9144000" cy="642922"/>
          </a:xfrm>
          <a:prstGeom prst="rect">
            <a:avLst/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Укрепление материально-технической базы</a:t>
            </a:r>
            <a:endParaRPr lang="ru-RU" sz="2400" b="1" dirty="0"/>
          </a:p>
        </p:txBody>
      </p:sp>
      <p:sp>
        <p:nvSpPr>
          <p:cNvPr id="4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104" y="4735829"/>
            <a:ext cx="257148" cy="273844"/>
          </a:xfrm>
        </p:spPr>
        <p:txBody>
          <a:bodyPr/>
          <a:lstStyle/>
          <a:p>
            <a:fld id="{F1A84C4F-D262-4AB8-866A-5788B5C554D0}" type="slidenum">
              <a:rPr lang="ru-RU" b="1" smtClean="0">
                <a:solidFill>
                  <a:schemeClr val="tx1"/>
                </a:solidFill>
              </a:rPr>
              <a:pPr/>
              <a:t>5</a:t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3714744" y="714363"/>
            <a:ext cx="571504" cy="571504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Скругленный прямоугольник 38"/>
          <p:cNvSpPr/>
          <p:nvPr/>
        </p:nvSpPr>
        <p:spPr>
          <a:xfrm>
            <a:off x="142845" y="4000510"/>
            <a:ext cx="3929090" cy="571500"/>
          </a:xfrm>
          <a:prstGeom prst="roundRect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/>
              <a:t>В </a:t>
            </a:r>
            <a:r>
              <a:rPr lang="ru-RU" sz="1400" b="1" dirty="0" smtClean="0"/>
              <a:t>2019</a:t>
            </a:r>
            <a:r>
              <a:rPr lang="ru-RU" sz="1400" dirty="0" smtClean="0"/>
              <a:t> году планируется проверить </a:t>
            </a:r>
            <a:r>
              <a:rPr lang="ru-RU" sz="1400" b="1" dirty="0" smtClean="0"/>
              <a:t>1 282,4 млн.руб. </a:t>
            </a:r>
          </a:p>
        </p:txBody>
      </p:sp>
      <p:sp>
        <p:nvSpPr>
          <p:cNvPr id="47" name="Овал 46"/>
          <p:cNvSpPr/>
          <p:nvPr/>
        </p:nvSpPr>
        <p:spPr>
          <a:xfrm>
            <a:off x="3714744" y="4000511"/>
            <a:ext cx="571504" cy="571504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5" name="Скругленный прямоугольник 54"/>
          <p:cNvSpPr/>
          <p:nvPr/>
        </p:nvSpPr>
        <p:spPr>
          <a:xfrm>
            <a:off x="4429124" y="1428742"/>
            <a:ext cx="2286016" cy="12144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Неправильное определение Н(М)ЦК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(52 закупки,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на сумму </a:t>
            </a:r>
            <a:r>
              <a:rPr lang="ru-RU" sz="1400" b="1" dirty="0" smtClean="0">
                <a:solidFill>
                  <a:schemeClr val="tx1"/>
                </a:solidFill>
              </a:rPr>
              <a:t>134,9 млн.руб.)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929190" y="928676"/>
            <a:ext cx="135732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Основные нарушения</a:t>
            </a:r>
            <a:endParaRPr lang="ru-RU" sz="1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429124" y="2714626"/>
            <a:ext cx="2303116" cy="15716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Нарушения при приемке товара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(отсутствует экспертиза, характеристики товаров не соответствуют заявленным условиям в контракте)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7192768" y="785801"/>
            <a:ext cx="1714512" cy="121444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Недостаточное описание товара при отправлении запросов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7192768" y="2071685"/>
            <a:ext cx="1714512" cy="121444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Не изучается реестр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контрактов в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ЕИС в сфере закупок 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21" name="Picture 3" descr="C:\Users\Петров АГ\Desktop\clipart142961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5206" y="3393287"/>
            <a:ext cx="1643074" cy="107157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4" descr="C:\Users\Петров АГ\Desktop\bc61c35998920c79a57e03ad91265e8b_XL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6200000">
            <a:off x="3357554" y="4214824"/>
            <a:ext cx="428628" cy="285752"/>
          </a:xfrm>
          <a:prstGeom prst="rect">
            <a:avLst/>
          </a:prstGeom>
          <a:noFill/>
        </p:spPr>
      </p:pic>
      <p:pic>
        <p:nvPicPr>
          <p:cNvPr id="29" name="Picture 4" descr="C:\Users\Петров АГ\Desktop\bc61c35998920c79a57e03ad91265e8b_XL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500181"/>
            <a:ext cx="8929750" cy="571505"/>
          </a:xfrm>
          <a:prstGeom prst="rect">
            <a:avLst/>
          </a:prstGeom>
          <a:noFill/>
        </p:spPr>
      </p:pic>
      <p:pic>
        <p:nvPicPr>
          <p:cNvPr id="26" name="Picture 4" descr="C:\Users\Петров АГ\Desktop\bc61c35998920c79a57e03ad91265e8b_XL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6200000">
            <a:off x="3250397" y="3607601"/>
            <a:ext cx="642942" cy="285752"/>
          </a:xfrm>
          <a:prstGeom prst="rect">
            <a:avLst/>
          </a:prstGeom>
          <a:noFill/>
        </p:spPr>
      </p:pic>
      <p:pic>
        <p:nvPicPr>
          <p:cNvPr id="25" name="Picture 4" descr="C:\Users\Петров АГ\Desktop\bc61c35998920c79a57e03ad91265e8b_XL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6200000">
            <a:off x="3286117" y="2857502"/>
            <a:ext cx="571504" cy="285752"/>
          </a:xfrm>
          <a:prstGeom prst="rect">
            <a:avLst/>
          </a:prstGeom>
          <a:noFill/>
        </p:spPr>
      </p:pic>
      <p:pic>
        <p:nvPicPr>
          <p:cNvPr id="24" name="Picture 4" descr="C:\Users\Петров АГ\Desktop\bc61c35998920c79a57e03ad91265e8b_XL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6200000">
            <a:off x="3250398" y="2178841"/>
            <a:ext cx="571504" cy="357190"/>
          </a:xfrm>
          <a:prstGeom prst="rect">
            <a:avLst/>
          </a:prstGeom>
          <a:noFill/>
        </p:spPr>
      </p:pic>
      <p:pic>
        <p:nvPicPr>
          <p:cNvPr id="21" name="Picture 4" descr="C:\Users\Петров АГ\Desktop\bc61c35998920c79a57e03ad91265e8b_XL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6200000">
            <a:off x="4679157" y="892957"/>
            <a:ext cx="428628" cy="1214446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/>
        </p:nvSpPr>
        <p:spPr>
          <a:xfrm>
            <a:off x="0" y="0"/>
            <a:ext cx="9144000" cy="642922"/>
          </a:xfrm>
          <a:prstGeom prst="rect">
            <a:avLst/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Капитальный ремонт и ремонтные работы</a:t>
            </a:r>
            <a:endParaRPr lang="ru-RU" sz="2400" b="1" dirty="0"/>
          </a:p>
        </p:txBody>
      </p:sp>
      <p:sp>
        <p:nvSpPr>
          <p:cNvPr id="4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44864" y="4752974"/>
            <a:ext cx="257148" cy="273844"/>
          </a:xfrm>
        </p:spPr>
        <p:txBody>
          <a:bodyPr/>
          <a:lstStyle/>
          <a:p>
            <a:fld id="{F1A84C4F-D262-4AB8-866A-5788B5C554D0}" type="slidenum">
              <a:rPr lang="ru-RU" b="1" smtClean="0">
                <a:solidFill>
                  <a:schemeClr val="tx1"/>
                </a:solidFill>
              </a:rPr>
              <a:pPr/>
              <a:t>6</a:t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2844" y="1285866"/>
            <a:ext cx="4857784" cy="4286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cs typeface="Arial"/>
              </a:rPr>
              <a:t>Проблема составления дефектных ведомостей объемов работ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2844" y="2071685"/>
            <a:ext cx="3429024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r>
              <a:rPr lang="ru-RU" sz="1400" dirty="0" smtClean="0">
                <a:solidFill>
                  <a:schemeClr val="tx1"/>
                </a:solidFill>
                <a:cs typeface="Arial"/>
              </a:rPr>
              <a:t>Корректировка ПСД от 5 до 22 раз</a:t>
            </a: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2844" y="2714627"/>
            <a:ext cx="3429024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r>
              <a:rPr lang="ru-RU" sz="1400" dirty="0" smtClean="0">
                <a:solidFill>
                  <a:schemeClr val="tx1"/>
                </a:solidFill>
                <a:cs typeface="Arial"/>
              </a:rPr>
              <a:t>В ПСД включаются завышенные объемы работ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42844" y="714362"/>
            <a:ext cx="8715436" cy="428628"/>
          </a:xfrm>
          <a:prstGeom prst="roundRect">
            <a:avLst/>
          </a:prstGeom>
          <a:ln w="12700">
            <a:solidFill>
              <a:schemeClr val="accent3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/>
              <a:t>Проверено 16 объектов контроля (учреждения образования, культуры, здравоохранения)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42844" y="3429006"/>
            <a:ext cx="3429024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r>
              <a:rPr lang="ru-RU" sz="1400" dirty="0" smtClean="0">
                <a:solidFill>
                  <a:schemeClr val="tx1"/>
                </a:solidFill>
              </a:rPr>
              <a:t>Проектирование аналогичных работ, ранее выполненных в рамках других госпрограмм (субсидий)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s://image.freepik.com/free-icon/bungalow_318-1531.jpg"/>
          <p:cNvPicPr>
            <a:picLocks noChangeAspect="1" noChangeArrowheads="1"/>
          </p:cNvPicPr>
          <p:nvPr/>
        </p:nvPicPr>
        <p:blipFill>
          <a:blip r:embed="rId4" cstate="print"/>
          <a:srcRect l="16773" t="28754" r="16134" b="32907"/>
          <a:stretch>
            <a:fillRect/>
          </a:stretch>
        </p:blipFill>
        <p:spPr bwMode="auto">
          <a:xfrm>
            <a:off x="7929586" y="721112"/>
            <a:ext cx="1053710" cy="421878"/>
          </a:xfrm>
          <a:prstGeom prst="rect">
            <a:avLst/>
          </a:prstGeom>
          <a:noFill/>
          <a:ln w="12700">
            <a:solidFill>
              <a:schemeClr val="accent3"/>
            </a:solidFill>
          </a:ln>
          <a:effectLst/>
        </p:spPr>
      </p:pic>
      <p:sp>
        <p:nvSpPr>
          <p:cNvPr id="16" name="Скругленный прямоугольник 15"/>
          <p:cNvSpPr/>
          <p:nvPr/>
        </p:nvSpPr>
        <p:spPr>
          <a:xfrm>
            <a:off x="5500694" y="1285866"/>
            <a:ext cx="3500462" cy="4286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cs typeface="Arial"/>
              </a:rPr>
              <a:t>Некачественное техническое задание для разработки ПСД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14744" y="2714627"/>
            <a:ext cx="5286412" cy="5715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 algn="l"/>
            <a:r>
              <a:rPr lang="ru-RU" smtClean="0"/>
              <a:t>Признаки </a:t>
            </a:r>
            <a:r>
              <a:rPr lang="ru-RU" dirty="0"/>
              <a:t>нецелевого (</a:t>
            </a:r>
            <a:r>
              <a:rPr lang="ru-RU" dirty="0" smtClean="0"/>
              <a:t>неэффективного) </a:t>
            </a:r>
            <a:r>
              <a:rPr lang="ru-RU" smtClean="0"/>
              <a:t>использования бюджетных </a:t>
            </a:r>
            <a:r>
              <a:rPr lang="ru-RU" dirty="0" smtClean="0"/>
              <a:t>средств</a:t>
            </a:r>
            <a:endParaRPr lang="ru-RU" dirty="0"/>
          </a:p>
        </p:txBody>
      </p:sp>
      <p:pic>
        <p:nvPicPr>
          <p:cNvPr id="2" name="Picture 2" descr="https://filkos.com/images/---000a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714363"/>
            <a:ext cx="928694" cy="419345"/>
          </a:xfrm>
          <a:prstGeom prst="rect">
            <a:avLst/>
          </a:prstGeom>
          <a:noFill/>
          <a:ln w="12700">
            <a:solidFill>
              <a:schemeClr val="accent3"/>
            </a:solidFill>
          </a:ln>
          <a:effectLst/>
        </p:spPr>
      </p:pic>
      <p:sp>
        <p:nvSpPr>
          <p:cNvPr id="20" name="Скругленный прямоугольник 19"/>
          <p:cNvSpPr/>
          <p:nvPr/>
        </p:nvSpPr>
        <p:spPr>
          <a:xfrm>
            <a:off x="142844" y="4143373"/>
            <a:ext cx="3429024" cy="4286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r>
              <a:rPr lang="ru-RU" sz="1400" dirty="0" smtClean="0">
                <a:solidFill>
                  <a:schemeClr val="tx1"/>
                </a:solidFill>
                <a:cs typeface="Arial"/>
              </a:rPr>
              <a:t>Неправильное распределение этапов выполнения работ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14744" y="2071685"/>
            <a:ext cx="5268552" cy="5715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200" dirty="0" smtClean="0"/>
              <a:t>- Выполнение работ, </a:t>
            </a:r>
            <a:r>
              <a:rPr lang="ru-RU" sz="1200" dirty="0"/>
              <a:t>не заявленных ранее в условиях электронного </a:t>
            </a:r>
            <a:r>
              <a:rPr lang="ru-RU" sz="1200" dirty="0" smtClean="0"/>
              <a:t>аукциона, и по документации, не прошедшей экспертизу</a:t>
            </a:r>
          </a:p>
          <a:p>
            <a:pPr>
              <a:defRPr/>
            </a:pPr>
            <a:r>
              <a:rPr lang="ru-RU" sz="1200" dirty="0" smtClean="0"/>
              <a:t>- Срыв сроков  исполнения контрактов</a:t>
            </a:r>
            <a:endParaRPr lang="ru-RU" sz="1200" dirty="0" smtClean="0">
              <a:latin typeface="Academy Italic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14744" y="3429006"/>
            <a:ext cx="528641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Риски «двойной» оплаты одних и тех же работ</a:t>
            </a:r>
            <a:endParaRPr lang="ru-RU" sz="1400" dirty="0" smtClean="0">
              <a:latin typeface="Academy Italic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14744" y="4143384"/>
            <a:ext cx="5286412" cy="42863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 marL="285750" indent="-285750" algn="l"/>
            <a:r>
              <a:rPr lang="ru-RU" dirty="0" smtClean="0"/>
              <a:t>Утрата </a:t>
            </a:r>
            <a:r>
              <a:rPr lang="ru-RU" dirty="0"/>
              <a:t>(порча) ранее произведенных </a:t>
            </a:r>
            <a:r>
              <a:rPr lang="ru-RU" dirty="0" smtClean="0"/>
              <a:t>работ</a:t>
            </a: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8175" y="1977684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61044" y="4751070"/>
            <a:ext cx="398176" cy="264814"/>
          </a:xfrm>
        </p:spPr>
        <p:txBody>
          <a:bodyPr/>
          <a:lstStyle/>
          <a:p>
            <a:fld id="{F1A84C4F-D262-4AB8-866A-5788B5C554D0}" type="slidenum">
              <a:rPr lang="ru-RU" b="1" smtClean="0">
                <a:solidFill>
                  <a:schemeClr val="tx1"/>
                </a:solidFill>
              </a:rPr>
              <a:pPr/>
              <a:t>7</a:t>
            </a:fld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3911804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6584</TotalTime>
  <Words>470</Words>
  <Application>Microsoft Office PowerPoint</Application>
  <PresentationFormat>Экран (16:9)</PresentationFormat>
  <Paragraphs>84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Sasha</dc:creator>
  <cp:lastModifiedBy>Петров АГ</cp:lastModifiedBy>
  <cp:revision>1485</cp:revision>
  <cp:lastPrinted>2018-02-07T14:34:18Z</cp:lastPrinted>
  <dcterms:created xsi:type="dcterms:W3CDTF">2017-01-26T12:12:44Z</dcterms:created>
  <dcterms:modified xsi:type="dcterms:W3CDTF">2019-07-02T12:55:38Z</dcterms:modified>
</cp:coreProperties>
</file>