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83" r:id="rId2"/>
    <p:sldId id="319" r:id="rId3"/>
    <p:sldId id="305" r:id="rId4"/>
    <p:sldId id="306" r:id="rId5"/>
    <p:sldId id="323" r:id="rId6"/>
    <p:sldId id="284" r:id="rId7"/>
    <p:sldId id="289" r:id="rId8"/>
    <p:sldId id="318" r:id="rId9"/>
    <p:sldId id="324" r:id="rId10"/>
    <p:sldId id="312" r:id="rId11"/>
    <p:sldId id="316" r:id="rId12"/>
    <p:sldId id="310" r:id="rId13"/>
    <p:sldId id="321" r:id="rId14"/>
    <p:sldId id="320" r:id="rId15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743"/>
    <a:srgbClr val="00FFFF"/>
    <a:srgbClr val="FFCCCC"/>
    <a:srgbClr val="FDE7E3"/>
    <a:srgbClr val="FF3300"/>
    <a:srgbClr val="FFFF66"/>
    <a:srgbClr val="9999FF"/>
    <a:srgbClr val="6666FF"/>
    <a:srgbClr val="FFFF99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43" autoAdjust="0"/>
    <p:restoredTop sz="93548" autoAdjust="0"/>
  </p:normalViewPr>
  <p:slideViewPr>
    <p:cSldViewPr>
      <p:cViewPr>
        <p:scale>
          <a:sx n="140" d="100"/>
          <a:sy n="140" d="100"/>
        </p:scale>
        <p:origin x="-1266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1010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1111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1212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222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33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444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5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6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7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88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99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plotArea>
      <c:layout>
        <c:manualLayout>
          <c:layoutTarget val="inner"/>
          <c:xMode val="edge"/>
          <c:yMode val="edge"/>
          <c:x val="0"/>
          <c:y val="1.7339040007304907E-2"/>
          <c:w val="1"/>
          <c:h val="0.4309623530080664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Контрольные мероприятия</c:v>
                </c:pt>
              </c:strCache>
            </c:strRef>
          </c:tx>
          <c:spPr>
            <a:solidFill>
              <a:srgbClr val="FFCCCC"/>
            </a:solidFill>
          </c:spPr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</c:v>
                </c:pt>
                <c:pt idx="1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Экспертно-аналитические мероприятия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78</c:v>
                </c:pt>
                <c:pt idx="1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Объекты контроля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c:spPr>
          <c:dLbls>
            <c:dLbl>
              <c:idx val="1"/>
              <c:layout>
                <c:manualLayout>
                  <c:x val="-2.8675892201584269E-3"/>
                  <c:y val="1.3675170971940702E-2"/>
                </c:manualLayout>
              </c:layout>
              <c:showVal val="1"/>
            </c:dLbl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155</c:v>
                </c:pt>
                <c:pt idx="1">
                  <c:v>200</c:v>
                </c:pt>
              </c:numCache>
            </c:numRef>
          </c:val>
        </c:ser>
        <c:dLbls>
          <c:showVal val="1"/>
        </c:dLbls>
        <c:axId val="69241856"/>
        <c:axId val="68752128"/>
      </c:barChart>
      <c:catAx>
        <c:axId val="69241856"/>
        <c:scaling>
          <c:orientation val="minMax"/>
        </c:scaling>
        <c:axPos val="b"/>
        <c:numFmt formatCode="General" sourceLinked="1"/>
        <c:tickLblPos val="nextTo"/>
        <c:crossAx val="68752128"/>
        <c:crosses val="autoZero"/>
        <c:auto val="1"/>
        <c:lblAlgn val="ctr"/>
        <c:lblOffset val="100"/>
      </c:catAx>
      <c:valAx>
        <c:axId val="68752128"/>
        <c:scaling>
          <c:orientation val="minMax"/>
        </c:scaling>
        <c:delete val="1"/>
        <c:axPos val="l"/>
        <c:numFmt formatCode="General" sourceLinked="1"/>
        <c:tickLblPos val="none"/>
        <c:crossAx val="69241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57025635238611272"/>
          <c:w val="0.9980456670628568"/>
          <c:h val="0.36788643448882713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1.17584478848792E-3"/>
          <c:w val="0.99585374730535559"/>
          <c:h val="0.729527702343297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c:spPr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16918.7</c:v>
                </c:pt>
                <c:pt idx="1">
                  <c:v>16832.5</c:v>
                </c:pt>
              </c:numCache>
            </c:numRef>
          </c:val>
        </c:ser>
        <c:dLbls>
          <c:showVal val="1"/>
        </c:dLbls>
        <c:axId val="116304896"/>
        <c:axId val="116380416"/>
      </c:barChart>
      <c:catAx>
        <c:axId val="116304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16380416"/>
        <c:crosses val="autoZero"/>
        <c:auto val="1"/>
        <c:lblAlgn val="ctr"/>
        <c:lblOffset val="100"/>
      </c:catAx>
      <c:valAx>
        <c:axId val="116380416"/>
        <c:scaling>
          <c:orientation val="minMax"/>
        </c:scaling>
        <c:delete val="1"/>
        <c:axPos val="l"/>
        <c:numFmt formatCode="General" sourceLinked="1"/>
        <c:tickLblPos val="none"/>
        <c:crossAx val="116304896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2412641531317867"/>
          <c:y val="0.12088804277835326"/>
          <c:w val="0.60254046465866562"/>
          <c:h val="0.843556650522131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9999FF"/>
              </a:solidFill>
            </c:spPr>
          </c:dPt>
          <c:cat>
            <c:strRef>
              <c:f>Лист1!$A$2:$A$5</c:f>
              <c:strCache>
                <c:ptCount val="4"/>
                <c:pt idx="0">
                  <c:v>ФОТ</c:v>
                </c:pt>
                <c:pt idx="1">
                  <c:v>Коммандировочные</c:v>
                </c:pt>
                <c:pt idx="2">
                  <c:v>Приобретение материальных ценностей</c:v>
                </c:pt>
                <c:pt idx="3">
                  <c:v>другие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15856.214999999997</c:v>
                </c:pt>
                <c:pt idx="1">
                  <c:v>201.99</c:v>
                </c:pt>
                <c:pt idx="2">
                  <c:v>471.31</c:v>
                </c:pt>
                <c:pt idx="3">
                  <c:v>302.98499999999899</c:v>
                </c:pt>
              </c:numCache>
            </c:numRef>
          </c:val>
        </c:ser>
        <c:firstSliceAng val="332"/>
        <c:holeSize val="51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9999FF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77.8</c:v>
                </c:pt>
                <c:pt idx="1">
                  <c:v>11.1</c:v>
                </c:pt>
                <c:pt idx="2">
                  <c:v>5.5</c:v>
                </c:pt>
                <c:pt idx="3">
                  <c:v>5.6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81714226475787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F14124">
                    <a:shade val="30000"/>
                    <a:satMod val="115000"/>
                  </a:srgbClr>
                </a:gs>
                <a:gs pos="50000">
                  <a:srgbClr val="F14124">
                    <a:shade val="67500"/>
                    <a:satMod val="115000"/>
                  </a:srgbClr>
                </a:gs>
                <a:gs pos="100000">
                  <a:srgbClr val="F141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ysClr val="windowText" lastClr="000000"/>
              </a:solidFill>
            </a:ln>
          </c:spPr>
          <c:dPt>
            <c:idx val="0"/>
            <c:spPr>
              <a:solidFill>
                <a:srgbClr val="FF8021"/>
              </a:solidFill>
              <a:ln w="25400" cap="flat" cmpd="sng" algn="ctr">
                <a:solidFill>
                  <a:srgbClr val="FF8021">
                    <a:shade val="50000"/>
                  </a:srgb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rgbClr val="FF8021"/>
              </a:solidFill>
              <a:ln w="25400" cap="flat" cmpd="sng" algn="ctr">
                <a:solidFill>
                  <a:srgbClr val="FF8021">
                    <a:shade val="50000"/>
                  </a:srgbClr>
                </a:solidFill>
                <a:prstDash val="solid"/>
              </a:ln>
              <a:effectLst/>
            </c:spPr>
          </c:dPt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46086.817325800381</c:v>
                </c:pt>
                <c:pt idx="1">
                  <c:v>48944.2</c:v>
                </c:pt>
              </c:numCache>
            </c:numRef>
          </c:val>
        </c:ser>
        <c:axId val="68535424"/>
        <c:axId val="68761856"/>
      </c:barChart>
      <c:catAx>
        <c:axId val="68535424"/>
        <c:scaling>
          <c:orientation val="minMax"/>
        </c:scaling>
        <c:delete val="1"/>
        <c:axPos val="b"/>
        <c:numFmt formatCode="General" sourceLinked="1"/>
        <c:tickLblPos val="none"/>
        <c:crossAx val="68761856"/>
        <c:crosses val="autoZero"/>
        <c:auto val="1"/>
        <c:lblAlgn val="ctr"/>
        <c:lblOffset val="100"/>
      </c:catAx>
      <c:valAx>
        <c:axId val="68761856"/>
        <c:scaling>
          <c:orientation val="minMax"/>
        </c:scaling>
        <c:delete val="1"/>
        <c:axPos val="l"/>
        <c:numFmt formatCode="General" sourceLinked="1"/>
        <c:tickLblPos val="none"/>
        <c:crossAx val="68535424"/>
        <c:crosses val="autoZero"/>
        <c:crossBetween val="between"/>
      </c:valAx>
      <c:spPr>
        <a:solidFill>
          <a:sysClr val="window" lastClr="FFFFFF"/>
        </a:solidFill>
        <a:ln w="3175" cap="flat" cmpd="sng" algn="ctr">
          <a:solidFill>
            <a:srgbClr val="F14124"/>
          </a:solidFill>
          <a:prstDash val="solid"/>
        </a:ln>
        <a:effectLst/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25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9963143889396778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48 859,4 млн. рублей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explosion val="25"/>
          <c:dPt>
            <c:idx val="0"/>
            <c:explosion val="0"/>
            <c:spPr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F14124">
                      <a:lumMod val="75000"/>
                      <a:tint val="66000"/>
                      <a:satMod val="160000"/>
                    </a:srgbClr>
                  </a:gs>
                  <a:gs pos="50000">
                    <a:srgbClr val="F14124">
                      <a:lumMod val="75000"/>
                      <a:tint val="44500"/>
                      <a:satMod val="160000"/>
                    </a:srgbClr>
                  </a:gs>
                  <a:gs pos="100000">
                    <a:srgbClr val="F14124">
                      <a:lumMod val="75000"/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.15020892242224118"/>
                  <c:y val="-0.13474348215303986"/>
                </c:manualLayout>
              </c:layout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43859.4</c:v>
                </c:pt>
                <c:pt idx="1">
                  <c:v>5084.8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204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spPr>
              <a:solidFill>
                <a:srgbClr val="FF6743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FF8021">
                      <a:lumMod val="75000"/>
                      <a:shade val="30000"/>
                      <a:satMod val="115000"/>
                    </a:srgbClr>
                  </a:gs>
                  <a:gs pos="50000">
                    <a:srgbClr val="FF8021">
                      <a:lumMod val="75000"/>
                      <a:shade val="67500"/>
                      <a:satMod val="115000"/>
                    </a:srgbClr>
                  </a:gs>
                  <a:gs pos="100000">
                    <a:srgbClr val="FF8021">
                      <a:lumMod val="75000"/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solidFill>
                  <a:sysClr val="windowText" lastClr="000000"/>
                </a:solidFill>
              </a:ln>
            </c:spPr>
          </c:dPt>
          <c:dPt>
            <c:idx val="2"/>
            <c:explosion val="2"/>
            <c:spPr>
              <a:gradFill flip="none" rotWithShape="1">
                <a:gsLst>
                  <a:gs pos="0">
                    <a:srgbClr val="FF8021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FF8021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FF8021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solidFill>
                  <a:sysClr val="windowText" lastClr="000000"/>
                </a:solidFill>
              </a:ln>
            </c:spPr>
          </c:dPt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средства респубиканского бюджета ЧР</c:v>
                </c:pt>
                <c:pt idx="1">
                  <c:v>средства ТФОМС</c:v>
                </c:pt>
                <c:pt idx="2">
                  <c:v>иные средства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48699.479000000007</c:v>
                </c:pt>
                <c:pt idx="1">
                  <c:v>1027.8281999999999</c:v>
                </c:pt>
                <c:pt idx="2">
                  <c:v>880.9955999999994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Сумма (млн.руб.)</a:t>
            </a:r>
          </a:p>
        </c:rich>
      </c:tx>
      <c:layout>
        <c:manualLayout>
          <c:xMode val="edge"/>
          <c:yMode val="edge"/>
          <c:x val="0.20637642299742423"/>
          <c:y val="0.28266879196823308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1.936190341868026E-2"/>
          <c:y val="0.1148673707161484"/>
          <c:w val="0.70429118725092532"/>
          <c:h val="0.700712771279045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7.0406860178351734E-3"/>
                  <c:y val="-4.6709262238565884E-3"/>
                </c:manualLayout>
              </c:layout>
              <c:showVal val="1"/>
            </c:dLbl>
            <c:dLbl>
              <c:idx val="1"/>
              <c:layout>
                <c:manualLayout>
                  <c:x val="1.056102902675302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107.6</c:v>
                </c:pt>
                <c:pt idx="1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1.7601715044588229E-2"/>
                  <c:y val="3.5026430705585002E-3"/>
                </c:manualLayout>
              </c:layout>
              <c:showVal val="1"/>
            </c:dLbl>
            <c:dLbl>
              <c:idx val="1"/>
              <c:layout>
                <c:manualLayout>
                  <c:x val="1.5841404943947843E-2"/>
                  <c:y val="-1.63456676626064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481,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406.9</c:v>
                </c:pt>
                <c:pt idx="1">
                  <c:v>481.1</c:v>
                </c:pt>
              </c:numCache>
            </c:numRef>
          </c:val>
        </c:ser>
        <c:dLbls>
          <c:showVal val="1"/>
        </c:dLbls>
        <c:gapWidth val="127"/>
        <c:gapDepth val="164"/>
        <c:shape val="cylinder"/>
        <c:axId val="96884992"/>
        <c:axId val="96886784"/>
        <c:axId val="0"/>
      </c:bar3DChart>
      <c:catAx>
        <c:axId val="96884992"/>
        <c:scaling>
          <c:orientation val="minMax"/>
        </c:scaling>
        <c:axPos val="b"/>
        <c:majorTickMark val="none"/>
        <c:tickLblPos val="nextTo"/>
        <c:crossAx val="96886784"/>
        <c:crosses val="autoZero"/>
        <c:auto val="1"/>
        <c:lblAlgn val="ctr"/>
        <c:lblOffset val="100"/>
      </c:catAx>
      <c:valAx>
        <c:axId val="968867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6884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title>
      <c:tx>
        <c:rich>
          <a:bodyPr/>
          <a:lstStyle/>
          <a:p>
            <a:pPr>
              <a:defRPr/>
            </a:pPr>
            <a:r>
              <a:rPr lang="ru-RU" sz="2000" dirty="0"/>
              <a:t>Количество фактов</a:t>
            </a:r>
          </a:p>
        </c:rich>
      </c:tx>
      <c:layout>
        <c:manualLayout>
          <c:xMode val="edge"/>
          <c:yMode val="edge"/>
          <c:x val="0.27651009271745525"/>
          <c:y val="0.15565363896881038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16097997994431237"/>
          <c:w val="1"/>
          <c:h val="0.649806013871451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4758893715967801E-2"/>
                  <c:y val="9.1634650173151122E-4"/>
                </c:manualLayout>
              </c:layout>
              <c:showVal val="1"/>
            </c:dLbl>
            <c:dLbl>
              <c:idx val="1"/>
              <c:layout>
                <c:manualLayout>
                  <c:x val="1.7582381069728741E-2"/>
                  <c:y val="-7.977921540926554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167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</c:v>
                </c:pt>
                <c:pt idx="1">
                  <c:v>167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99"/>
            </a:solidFill>
          </c:spPr>
          <c:dLbls>
            <c:dLbl>
              <c:idx val="0"/>
              <c:layout>
                <c:manualLayout>
                  <c:x val="2.5396772656274852E-2"/>
                  <c:y val="6.8376031562807534E-3"/>
                </c:manualLayout>
              </c:layout>
              <c:showVal val="1"/>
            </c:dLbl>
            <c:dLbl>
              <c:idx val="1"/>
              <c:layout>
                <c:manualLayout>
                  <c:x val="1.3629344947857443E-2"/>
                  <c:y val="-3.12179655600170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02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722</c:v>
                </c:pt>
                <c:pt idx="1">
                  <c:v>802</c:v>
                </c:pt>
              </c:numCache>
            </c:numRef>
          </c:val>
        </c:ser>
        <c:dLbls>
          <c:showVal val="1"/>
        </c:dLbls>
        <c:shape val="cylinder"/>
        <c:axId val="54064640"/>
        <c:axId val="79500800"/>
        <c:axId val="0"/>
      </c:bar3DChart>
      <c:catAx>
        <c:axId val="54064640"/>
        <c:scaling>
          <c:orientation val="minMax"/>
        </c:scaling>
        <c:axPos val="b"/>
        <c:majorTickMark val="none"/>
        <c:tickLblPos val="nextTo"/>
        <c:crossAx val="79500800"/>
        <c:crosses val="autoZero"/>
        <c:auto val="1"/>
        <c:lblAlgn val="ctr"/>
        <c:lblOffset val="100"/>
      </c:catAx>
      <c:valAx>
        <c:axId val="795008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40646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35"/>
      <c:perspective val="30"/>
    </c:view3D>
    <c:plotArea>
      <c:layout>
        <c:manualLayout>
          <c:layoutTarget val="inner"/>
          <c:xMode val="edge"/>
          <c:yMode val="edge"/>
          <c:x val="2.3616227013306602E-2"/>
          <c:y val="4.2328383667848614E-2"/>
          <c:w val="0.88056573570589958"/>
          <c:h val="0.346434183731225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9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explosion val="23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2"/>
            <c:explosion val="11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Pt>
            <c:idx val="3"/>
            <c:explosion val="12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4"/>
            <c:explosion val="1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5"/>
            <c:explosion val="14"/>
            <c:spPr>
              <a:solidFill>
                <a:srgbClr val="FFC000"/>
              </a:solidFill>
            </c:spPr>
          </c:dPt>
          <c:dPt>
            <c:idx val="6"/>
            <c:explosion val="25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4606218010007506E-2"/>
                  <c:y val="3.2671484465499896E-2"/>
                </c:manualLayout>
              </c:layout>
              <c:showVal val="1"/>
              <c:showPercent val="1"/>
              <c:separator>
</c:separator>
            </c:dLbl>
            <c:dLbl>
              <c:idx val="1"/>
              <c:layout>
                <c:manualLayout>
                  <c:x val="4.9508692600093912E-2"/>
                  <c:y val="-7.6847827101315523E-4"/>
                </c:manualLayout>
              </c:layout>
              <c:showVal val="1"/>
              <c:showPercent val="1"/>
              <c:separator>
</c:separator>
            </c:dLbl>
            <c:dLbl>
              <c:idx val="2"/>
              <c:layout>
                <c:manualLayout>
                  <c:x val="4.1294305606994153E-2"/>
                  <c:y val="-7.5823324654478982E-2"/>
                </c:manualLayout>
              </c:layout>
              <c:showVal val="1"/>
              <c:showPercent val="1"/>
              <c:separator>
</c:separator>
            </c:dLbl>
            <c:dLbl>
              <c:idx val="3"/>
              <c:layout>
                <c:manualLayout>
                  <c:x val="0.23311865914377222"/>
                  <c:y val="-2.7714921340527977E-2"/>
                </c:manualLayout>
              </c:layout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4.3056224905822175E-3"/>
                  <c:y val="3.0651895978716488E-2"/>
                </c:manualLayout>
              </c:layout>
              <c:showVal val="1"/>
              <c:showPercent val="1"/>
              <c:separator>
</c:separator>
            </c:dLbl>
            <c:dLbl>
              <c:idx val="5"/>
              <c:layout>
                <c:manualLayout>
                  <c:x val="-7.3626067107895474E-2"/>
                  <c:y val="-1.4033451932171039E-2"/>
                </c:manualLayout>
              </c:layout>
              <c:dLblPos val="bestFit"/>
              <c:showVal val="1"/>
              <c:showPercent val="1"/>
              <c:separator>
</c:separator>
            </c:dLbl>
            <c:dLbl>
              <c:idx val="6"/>
              <c:layout>
                <c:manualLayout>
                  <c:x val="-1.5135150212530618E-2"/>
                  <c:y val="-0.12506233235183994"/>
                </c:manualLayout>
              </c:layout>
              <c:showVal val="1"/>
              <c:showPercent val="1"/>
              <c:separator>
</c:separator>
            </c:dLbl>
            <c:numFmt formatCode="General" sourceLinked="0"/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+mj-lt"/>
                    <a:ea typeface="DFKai-SB" pitchFamily="65" charset="-120"/>
                  </a:defRPr>
                </a:pPr>
                <a:endParaRPr lang="ru-RU"/>
              </a:p>
            </c:txPr>
            <c:showVal val="1"/>
            <c:showPercent val="1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Нарушения при обосновании и определении цены</c:v>
                </c:pt>
                <c:pt idx="1">
                  <c:v>Внесение изменений в контракт с нарушением требований законодательства</c:v>
                </c:pt>
                <c:pt idx="2">
                  <c:v>Нарушения условий реализации контрактов</c:v>
                </c:pt>
                <c:pt idx="3">
                  <c:v>Нарушения, связанные с приемкой и оплатой товаров, работ, услуг, несоответствующих условиям контракта</c:v>
                </c:pt>
                <c:pt idx="4">
                  <c:v>Неиспользование мер обеспечения обязательств</c:v>
                </c:pt>
                <c:pt idx="5">
                  <c:v>Неприменение мер ответственности по контракту </c:v>
                </c:pt>
                <c:pt idx="6">
                  <c:v>Несоблюдение принципов и положений о закупке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48592.63</c:v>
                </c:pt>
                <c:pt idx="1">
                  <c:v>6326.3</c:v>
                </c:pt>
                <c:pt idx="2">
                  <c:v>26939.79</c:v>
                </c:pt>
                <c:pt idx="3">
                  <c:v>13396.76</c:v>
                </c:pt>
                <c:pt idx="4">
                  <c:v>913.95199999999738</c:v>
                </c:pt>
                <c:pt idx="5">
                  <c:v>3111.8300000000022</c:v>
                </c:pt>
                <c:pt idx="6">
                  <c:v>1043.55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2995801310983747E-2"/>
          <c:y val="3.6781457347630116E-2"/>
          <c:w val="0.80931987945333161"/>
          <c:h val="0.8651350435535678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2.4023855878051142E-2"/>
                  <c:y val="-1.6666550015398126E-2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4.9300000000000024</c:v>
                </c:pt>
                <c:pt idx="1">
                  <c:v>17.110000000000031</c:v>
                </c:pt>
                <c:pt idx="2">
                  <c:v>6.96</c:v>
                </c:pt>
              </c:numCache>
            </c:numRef>
          </c:val>
        </c:ser>
        <c:firstSliceAng val="127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3659545175332625E-2"/>
          <c:y val="2.8673634435093291E-2"/>
          <c:w val="0.88496812538391956"/>
          <c:h val="0.748180964250649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dLbls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29</c:v>
                </c:pt>
              </c:numCache>
            </c:numRef>
          </c:val>
        </c:ser>
        <c:axId val="116286208"/>
        <c:axId val="116287744"/>
      </c:barChart>
      <c:catAx>
        <c:axId val="1162862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Academy Italic" pitchFamily="2" charset="0"/>
              </a:defRPr>
            </a:pPr>
            <a:endParaRPr lang="ru-RU"/>
          </a:p>
        </c:txPr>
        <c:crossAx val="116287744"/>
        <c:crosses val="autoZero"/>
        <c:auto val="1"/>
        <c:lblAlgn val="ctr"/>
        <c:lblOffset val="100"/>
      </c:catAx>
      <c:valAx>
        <c:axId val="116287744"/>
        <c:scaling>
          <c:orientation val="minMax"/>
        </c:scaling>
        <c:delete val="1"/>
        <c:axPos val="l"/>
        <c:numFmt formatCode="General" sourceLinked="1"/>
        <c:tickLblPos val="none"/>
        <c:crossAx val="1162862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34213-C74D-4BDC-AC1D-AB949FF3C861}" type="doc">
      <dgm:prSet loTypeId="urn:microsoft.com/office/officeart/2005/8/layout/hierarchy3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A1DA185-6002-4778-B13B-A5B9113CC894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CCC"/>
        </a:solidFill>
      </dgm:spPr>
      <dgm:t>
        <a:bodyPr/>
        <a:lstStyle/>
        <a:p>
          <a:pPr algn="l"/>
          <a:r>
            <a:rPr lang="ru-RU" b="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Годовые отчеты о деятельности в СМИ</a:t>
          </a:r>
          <a:endParaRPr lang="ru-RU" b="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gm:t>
    </dgm:pt>
    <dgm:pt modelId="{9CE9104F-1C85-40D1-A47E-8E082990D5D2}" type="parTrans" cxnId="{571940E1-C22E-4A5D-A3C5-B9617FF730A2}">
      <dgm:prSet/>
      <dgm:spPr/>
      <dgm:t>
        <a:bodyPr/>
        <a:lstStyle/>
        <a:p>
          <a:endParaRPr lang="ru-RU"/>
        </a:p>
      </dgm:t>
    </dgm:pt>
    <dgm:pt modelId="{1F45943C-ADFC-434B-9225-1124D23AA2B5}" type="sibTrans" cxnId="{571940E1-C22E-4A5D-A3C5-B9617FF730A2}">
      <dgm:prSet/>
      <dgm:spPr/>
      <dgm:t>
        <a:bodyPr/>
        <a:lstStyle/>
        <a:p>
          <a:endParaRPr lang="ru-RU"/>
        </a:p>
      </dgm:t>
    </dgm:pt>
    <dgm:pt modelId="{56193DCE-7A10-4258-8724-D79920DD2AD0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CCC"/>
        </a:solidFill>
      </dgm:spPr>
      <dgm:t>
        <a:bodyPr/>
        <a:lstStyle/>
        <a:p>
          <a:pPr algn="l"/>
          <a:r>
            <a:rPr lang="ru-RU" b="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Отчеты о проведенных КМ и ЭАМ</a:t>
          </a:r>
          <a:endParaRPr lang="ru-RU" b="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gm:t>
    </dgm:pt>
    <dgm:pt modelId="{8C3E0504-8BC2-4676-963B-953A52B0B09F}" type="parTrans" cxnId="{A16E72B2-DED5-48F8-B98D-8252E5FC6E37}">
      <dgm:prSet/>
      <dgm:spPr/>
      <dgm:t>
        <a:bodyPr/>
        <a:lstStyle/>
        <a:p>
          <a:endParaRPr lang="ru-RU"/>
        </a:p>
      </dgm:t>
    </dgm:pt>
    <dgm:pt modelId="{5F0589E7-D535-4577-9F38-8F2AA6059F89}" type="sibTrans" cxnId="{A16E72B2-DED5-48F8-B98D-8252E5FC6E37}">
      <dgm:prSet/>
      <dgm:spPr/>
      <dgm:t>
        <a:bodyPr/>
        <a:lstStyle/>
        <a:p>
          <a:endParaRPr lang="ru-RU"/>
        </a:p>
      </dgm:t>
    </dgm:pt>
    <dgm:pt modelId="{F655F57C-869E-4680-B987-D21A58FAA45F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CCC"/>
        </a:solidFill>
      </dgm:spPr>
      <dgm:t>
        <a:bodyPr/>
        <a:lstStyle/>
        <a:p>
          <a:pPr algn="l"/>
          <a:r>
            <a:rPr lang="ru-RU" b="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Информация об устранении нарушений объектами проверок</a:t>
          </a:r>
          <a:endParaRPr lang="ru-RU" b="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gm:t>
    </dgm:pt>
    <dgm:pt modelId="{78AAE55C-A9A6-434F-99C2-0532FEBD607E}" type="parTrans" cxnId="{BA2C279B-717C-403B-81AA-F085FCCB6F40}">
      <dgm:prSet/>
      <dgm:spPr/>
      <dgm:t>
        <a:bodyPr/>
        <a:lstStyle/>
        <a:p>
          <a:endParaRPr lang="ru-RU"/>
        </a:p>
      </dgm:t>
    </dgm:pt>
    <dgm:pt modelId="{8FEA0B8B-B797-4626-93B7-C38E1EA3ACB7}" type="sibTrans" cxnId="{BA2C279B-717C-403B-81AA-F085FCCB6F40}">
      <dgm:prSet/>
      <dgm:spPr/>
      <dgm:t>
        <a:bodyPr/>
        <a:lstStyle/>
        <a:p>
          <a:endParaRPr lang="ru-RU"/>
        </a:p>
      </dgm:t>
    </dgm:pt>
    <dgm:pt modelId="{5F03C820-2A39-4A70-AA51-4A6230FFEDA3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CCC"/>
        </a:solidFill>
      </dgm:spPr>
      <dgm:t>
        <a:bodyPr/>
        <a:lstStyle/>
        <a:p>
          <a:pPr algn="l"/>
          <a:r>
            <a:rPr lang="ru-RU" b="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Публикации о деятельности КСП на телевидении и радио</a:t>
          </a:r>
          <a:endParaRPr lang="ru-RU" b="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gm:t>
    </dgm:pt>
    <dgm:pt modelId="{22F476AC-A81D-4F3E-81E7-01B44194D6AB}" type="parTrans" cxnId="{FEB83CD9-807D-40CD-8A5D-FF1FED61FE59}">
      <dgm:prSet/>
      <dgm:spPr/>
      <dgm:t>
        <a:bodyPr/>
        <a:lstStyle/>
        <a:p>
          <a:endParaRPr lang="ru-RU"/>
        </a:p>
      </dgm:t>
    </dgm:pt>
    <dgm:pt modelId="{B21AC902-45CE-462C-A1FE-C2AB9965B83E}" type="sibTrans" cxnId="{FEB83CD9-807D-40CD-8A5D-FF1FED61FE59}">
      <dgm:prSet/>
      <dgm:spPr/>
      <dgm:t>
        <a:bodyPr/>
        <a:lstStyle/>
        <a:p>
          <a:endParaRPr lang="ru-RU"/>
        </a:p>
      </dgm:t>
    </dgm:pt>
    <dgm:pt modelId="{740AED3C-2D53-4F2F-86F5-3494E1F38BAD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FFCCCC"/>
        </a:solidFill>
      </dgm:spPr>
      <dgm:t>
        <a:bodyPr/>
        <a:lstStyle/>
        <a:p>
          <a:pPr algn="l"/>
          <a:r>
            <a:rPr lang="ru-RU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 </a:t>
          </a:r>
          <a:r>
            <a:rPr lang="ru-RU" b="0" cap="none" spc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Годовые отчеты о деятельности на  официальном сайте</a:t>
          </a:r>
          <a:endParaRPr lang="ru-RU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gm:t>
    </dgm:pt>
    <dgm:pt modelId="{7D99544F-0B68-49CE-9CFA-674953DCB7AD}" type="sibTrans" cxnId="{6E823112-C53B-42BE-8BA9-32352A0DB239}">
      <dgm:prSet/>
      <dgm:spPr/>
      <dgm:t>
        <a:bodyPr/>
        <a:lstStyle/>
        <a:p>
          <a:endParaRPr lang="ru-RU"/>
        </a:p>
      </dgm:t>
    </dgm:pt>
    <dgm:pt modelId="{7768E28A-AFAF-4295-9877-99805389EDA1}" type="parTrans" cxnId="{6E823112-C53B-42BE-8BA9-32352A0DB239}">
      <dgm:prSet/>
      <dgm:spPr/>
      <dgm:t>
        <a:bodyPr/>
        <a:lstStyle/>
        <a:p>
          <a:endParaRPr lang="ru-RU"/>
        </a:p>
      </dgm:t>
    </dgm:pt>
    <dgm:pt modelId="{386B5E52-F610-4D58-9AA9-036E523FFB14}">
      <dgm:prSet phldrT="[Текст]" custT="1"/>
      <dgm:spPr/>
      <dgm:t>
        <a:bodyPr/>
        <a:lstStyle/>
        <a:p>
          <a:endParaRPr lang="ru-RU" sz="2800" dirty="0">
            <a:ln>
              <a:solidFill>
                <a:schemeClr val="accent1">
                  <a:lumMod val="50000"/>
                </a:schemeClr>
              </a:solidFill>
            </a:ln>
            <a:solidFill>
              <a:schemeClr val="accent1">
                <a:lumMod val="5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a:endParaRPr>
        </a:p>
      </dgm:t>
    </dgm:pt>
    <dgm:pt modelId="{3BDD0E84-FEE4-4139-A9F5-12129F638001}" type="sibTrans" cxnId="{5D59AD11-D771-4F8F-8387-274232E48E00}">
      <dgm:prSet/>
      <dgm:spPr/>
      <dgm:t>
        <a:bodyPr/>
        <a:lstStyle/>
        <a:p>
          <a:endParaRPr lang="ru-RU"/>
        </a:p>
      </dgm:t>
    </dgm:pt>
    <dgm:pt modelId="{7E302E26-B6D8-4D7E-BBF5-943BCF9AA81E}" type="parTrans" cxnId="{5D59AD11-D771-4F8F-8387-274232E48E00}">
      <dgm:prSet/>
      <dgm:spPr/>
      <dgm:t>
        <a:bodyPr/>
        <a:lstStyle/>
        <a:p>
          <a:endParaRPr lang="ru-RU"/>
        </a:p>
      </dgm:t>
    </dgm:pt>
    <dgm:pt modelId="{5475AC39-BA23-4E2E-B982-6B8B5D697D96}" type="pres">
      <dgm:prSet presAssocID="{FDF34213-C74D-4BDC-AC1D-AB949FF3C8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98E999-95C0-4F77-89BB-7CEA750A5DDA}" type="pres">
      <dgm:prSet presAssocID="{386B5E52-F610-4D58-9AA9-036E523FFB14}" presName="root" presStyleCnt="0"/>
      <dgm:spPr/>
    </dgm:pt>
    <dgm:pt modelId="{C3586B18-D99A-4381-AE4A-A48FAD08FB94}" type="pres">
      <dgm:prSet presAssocID="{386B5E52-F610-4D58-9AA9-036E523FFB14}" presName="rootComposite" presStyleCnt="0"/>
      <dgm:spPr/>
    </dgm:pt>
    <dgm:pt modelId="{52C93972-8084-424D-990E-A02D6F2945B8}" type="pres">
      <dgm:prSet presAssocID="{386B5E52-F610-4D58-9AA9-036E523FFB14}" presName="rootText" presStyleLbl="node1" presStyleIdx="0" presStyleCnt="1" custScaleX="72936"/>
      <dgm:spPr/>
      <dgm:t>
        <a:bodyPr/>
        <a:lstStyle/>
        <a:p>
          <a:endParaRPr lang="ru-RU"/>
        </a:p>
      </dgm:t>
    </dgm:pt>
    <dgm:pt modelId="{EF88A314-7C71-4894-90BB-5A3D2B8C8A98}" type="pres">
      <dgm:prSet presAssocID="{386B5E52-F610-4D58-9AA9-036E523FFB14}" presName="rootConnector" presStyleLbl="node1" presStyleIdx="0" presStyleCnt="1"/>
      <dgm:spPr/>
      <dgm:t>
        <a:bodyPr/>
        <a:lstStyle/>
        <a:p>
          <a:endParaRPr lang="ru-RU"/>
        </a:p>
      </dgm:t>
    </dgm:pt>
    <dgm:pt modelId="{15E4202C-E318-43A1-8505-104C02D0DE8D}" type="pres">
      <dgm:prSet presAssocID="{386B5E52-F610-4D58-9AA9-036E523FFB14}" presName="childShape" presStyleCnt="0"/>
      <dgm:spPr/>
    </dgm:pt>
    <dgm:pt modelId="{F1B36128-BEEE-4A56-A183-7249DCB6B9BF}" type="pres">
      <dgm:prSet presAssocID="{7768E28A-AFAF-4295-9877-99805389EDA1}" presName="Name13" presStyleLbl="parChTrans1D2" presStyleIdx="0" presStyleCnt="5"/>
      <dgm:spPr/>
      <dgm:t>
        <a:bodyPr/>
        <a:lstStyle/>
        <a:p>
          <a:endParaRPr lang="ru-RU"/>
        </a:p>
      </dgm:t>
    </dgm:pt>
    <dgm:pt modelId="{8D8EB6B5-F4C4-414E-9D23-3C5BF05A2018}" type="pres">
      <dgm:prSet presAssocID="{740AED3C-2D53-4F2F-86F5-3494E1F38BAD}" presName="childText" presStyleLbl="bgAcc1" presStyleIdx="0" presStyleCnt="5" custScaleX="1021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C9572-0D9A-471D-B56F-026E962816E1}" type="pres">
      <dgm:prSet presAssocID="{9CE9104F-1C85-40D1-A47E-8E082990D5D2}" presName="Name13" presStyleLbl="parChTrans1D2" presStyleIdx="1" presStyleCnt="5"/>
      <dgm:spPr/>
      <dgm:t>
        <a:bodyPr/>
        <a:lstStyle/>
        <a:p>
          <a:endParaRPr lang="ru-RU"/>
        </a:p>
      </dgm:t>
    </dgm:pt>
    <dgm:pt modelId="{8893DDB4-AE76-4BFE-939D-F44B976A0D50}" type="pres">
      <dgm:prSet presAssocID="{1A1DA185-6002-4778-B13B-A5B9113CC894}" presName="childText" presStyleLbl="bgAcc1" presStyleIdx="1" presStyleCnt="5" custScaleX="1249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6BCF0-552A-4156-A9A7-BB6DBBEF67FF}" type="pres">
      <dgm:prSet presAssocID="{8C3E0504-8BC2-4676-963B-953A52B0B09F}" presName="Name13" presStyleLbl="parChTrans1D2" presStyleIdx="2" presStyleCnt="5"/>
      <dgm:spPr/>
      <dgm:t>
        <a:bodyPr/>
        <a:lstStyle/>
        <a:p>
          <a:endParaRPr lang="ru-RU"/>
        </a:p>
      </dgm:t>
    </dgm:pt>
    <dgm:pt modelId="{78394375-FC7A-4580-96FF-A7DE32864875}" type="pres">
      <dgm:prSet presAssocID="{56193DCE-7A10-4258-8724-D79920DD2AD0}" presName="childText" presStyleLbl="bgAcc1" presStyleIdx="2" presStyleCnt="5" custScaleX="1347878" custLinFactNeighborX="1406" custLinFactNeighborY="2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D86DC-E27A-4C81-A549-E04B29B7452F}" type="pres">
      <dgm:prSet presAssocID="{78AAE55C-A9A6-434F-99C2-0532FEBD607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F34D98A5-21CA-4DCB-B124-A3CE8EAB8650}" type="pres">
      <dgm:prSet presAssocID="{F655F57C-869E-4680-B987-D21A58FAA45F}" presName="childText" presStyleLbl="bgAcc1" presStyleIdx="3" presStyleCnt="5" custScaleX="1364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41D9C-60EC-4441-933B-91130D32166C}" type="pres">
      <dgm:prSet presAssocID="{22F476AC-A81D-4F3E-81E7-01B44194D6AB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604EE81-F45F-4219-BC94-C01AC21BF031}" type="pres">
      <dgm:prSet presAssocID="{5F03C820-2A39-4A70-AA51-4A6230FFEDA3}" presName="childText" presStyleLbl="bgAcc1" presStyleIdx="4" presStyleCnt="5" custScaleX="1119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1940E1-C22E-4A5D-A3C5-B9617FF730A2}" srcId="{386B5E52-F610-4D58-9AA9-036E523FFB14}" destId="{1A1DA185-6002-4778-B13B-A5B9113CC894}" srcOrd="1" destOrd="0" parTransId="{9CE9104F-1C85-40D1-A47E-8E082990D5D2}" sibTransId="{1F45943C-ADFC-434B-9225-1124D23AA2B5}"/>
    <dgm:cxn modelId="{82B373EA-C7FD-4DF3-A1C6-4348E591FAD2}" type="presOf" srcId="{F655F57C-869E-4680-B987-D21A58FAA45F}" destId="{F34D98A5-21CA-4DCB-B124-A3CE8EAB8650}" srcOrd="0" destOrd="0" presId="urn:microsoft.com/office/officeart/2005/8/layout/hierarchy3"/>
    <dgm:cxn modelId="{69988D55-365C-42A7-AC44-46176E0C1EFA}" type="presOf" srcId="{9CE9104F-1C85-40D1-A47E-8E082990D5D2}" destId="{ED5C9572-0D9A-471D-B56F-026E962816E1}" srcOrd="0" destOrd="0" presId="urn:microsoft.com/office/officeart/2005/8/layout/hierarchy3"/>
    <dgm:cxn modelId="{BA2C279B-717C-403B-81AA-F085FCCB6F40}" srcId="{386B5E52-F610-4D58-9AA9-036E523FFB14}" destId="{F655F57C-869E-4680-B987-D21A58FAA45F}" srcOrd="3" destOrd="0" parTransId="{78AAE55C-A9A6-434F-99C2-0532FEBD607E}" sibTransId="{8FEA0B8B-B797-4626-93B7-C38E1EA3ACB7}"/>
    <dgm:cxn modelId="{65398016-6BD5-48BE-9322-91827AD37FCE}" type="presOf" srcId="{386B5E52-F610-4D58-9AA9-036E523FFB14}" destId="{EF88A314-7C71-4894-90BB-5A3D2B8C8A98}" srcOrd="1" destOrd="0" presId="urn:microsoft.com/office/officeart/2005/8/layout/hierarchy3"/>
    <dgm:cxn modelId="{21BBA1A5-B03F-48C9-85D7-CEFCAB1EDE4C}" type="presOf" srcId="{7768E28A-AFAF-4295-9877-99805389EDA1}" destId="{F1B36128-BEEE-4A56-A183-7249DCB6B9BF}" srcOrd="0" destOrd="0" presId="urn:microsoft.com/office/officeart/2005/8/layout/hierarchy3"/>
    <dgm:cxn modelId="{A16E72B2-DED5-48F8-B98D-8252E5FC6E37}" srcId="{386B5E52-F610-4D58-9AA9-036E523FFB14}" destId="{56193DCE-7A10-4258-8724-D79920DD2AD0}" srcOrd="2" destOrd="0" parTransId="{8C3E0504-8BC2-4676-963B-953A52B0B09F}" sibTransId="{5F0589E7-D535-4577-9F38-8F2AA6059F89}"/>
    <dgm:cxn modelId="{6E823112-C53B-42BE-8BA9-32352A0DB239}" srcId="{386B5E52-F610-4D58-9AA9-036E523FFB14}" destId="{740AED3C-2D53-4F2F-86F5-3494E1F38BAD}" srcOrd="0" destOrd="0" parTransId="{7768E28A-AFAF-4295-9877-99805389EDA1}" sibTransId="{7D99544F-0B68-49CE-9CFA-674953DCB7AD}"/>
    <dgm:cxn modelId="{E39451D9-6AB6-43C5-87E1-588F44C8DE71}" type="presOf" srcId="{740AED3C-2D53-4F2F-86F5-3494E1F38BAD}" destId="{8D8EB6B5-F4C4-414E-9D23-3C5BF05A2018}" srcOrd="0" destOrd="0" presId="urn:microsoft.com/office/officeart/2005/8/layout/hierarchy3"/>
    <dgm:cxn modelId="{ED8C05E0-E720-4621-B1BE-11ADC7E7BD83}" type="presOf" srcId="{1A1DA185-6002-4778-B13B-A5B9113CC894}" destId="{8893DDB4-AE76-4BFE-939D-F44B976A0D50}" srcOrd="0" destOrd="0" presId="urn:microsoft.com/office/officeart/2005/8/layout/hierarchy3"/>
    <dgm:cxn modelId="{F0F9FAE9-C44B-4ED8-9AFC-2F3951DAE88B}" type="presOf" srcId="{78AAE55C-A9A6-434F-99C2-0532FEBD607E}" destId="{DDCD86DC-E27A-4C81-A549-E04B29B7452F}" srcOrd="0" destOrd="0" presId="urn:microsoft.com/office/officeart/2005/8/layout/hierarchy3"/>
    <dgm:cxn modelId="{A285A172-C7C5-4446-A558-9A0FEA72B6E6}" type="presOf" srcId="{22F476AC-A81D-4F3E-81E7-01B44194D6AB}" destId="{CA741D9C-60EC-4441-933B-91130D32166C}" srcOrd="0" destOrd="0" presId="urn:microsoft.com/office/officeart/2005/8/layout/hierarchy3"/>
    <dgm:cxn modelId="{4A711319-EEA2-4BC6-BE82-8075253DB61F}" type="presOf" srcId="{8C3E0504-8BC2-4676-963B-953A52B0B09F}" destId="{7926BCF0-552A-4156-A9A7-BB6DBBEF67FF}" srcOrd="0" destOrd="0" presId="urn:microsoft.com/office/officeart/2005/8/layout/hierarchy3"/>
    <dgm:cxn modelId="{805A1C13-26E5-4204-84EE-56B6AD58F8B4}" type="presOf" srcId="{386B5E52-F610-4D58-9AA9-036E523FFB14}" destId="{52C93972-8084-424D-990E-A02D6F2945B8}" srcOrd="0" destOrd="0" presId="urn:microsoft.com/office/officeart/2005/8/layout/hierarchy3"/>
    <dgm:cxn modelId="{FEB83CD9-807D-40CD-8A5D-FF1FED61FE59}" srcId="{386B5E52-F610-4D58-9AA9-036E523FFB14}" destId="{5F03C820-2A39-4A70-AA51-4A6230FFEDA3}" srcOrd="4" destOrd="0" parTransId="{22F476AC-A81D-4F3E-81E7-01B44194D6AB}" sibTransId="{B21AC902-45CE-462C-A1FE-C2AB9965B83E}"/>
    <dgm:cxn modelId="{38B5DF5A-63CC-4D03-A1C8-8E683B933E7E}" type="presOf" srcId="{56193DCE-7A10-4258-8724-D79920DD2AD0}" destId="{78394375-FC7A-4580-96FF-A7DE32864875}" srcOrd="0" destOrd="0" presId="urn:microsoft.com/office/officeart/2005/8/layout/hierarchy3"/>
    <dgm:cxn modelId="{5B8782B7-8214-4223-A1C0-F8FB2C216634}" type="presOf" srcId="{FDF34213-C74D-4BDC-AC1D-AB949FF3C861}" destId="{5475AC39-BA23-4E2E-B982-6B8B5D697D96}" srcOrd="0" destOrd="0" presId="urn:microsoft.com/office/officeart/2005/8/layout/hierarchy3"/>
    <dgm:cxn modelId="{39B86F9F-FAE2-4015-83D9-D8D66186F4BE}" type="presOf" srcId="{5F03C820-2A39-4A70-AA51-4A6230FFEDA3}" destId="{5604EE81-F45F-4219-BC94-C01AC21BF031}" srcOrd="0" destOrd="0" presId="urn:microsoft.com/office/officeart/2005/8/layout/hierarchy3"/>
    <dgm:cxn modelId="{5D59AD11-D771-4F8F-8387-274232E48E00}" srcId="{FDF34213-C74D-4BDC-AC1D-AB949FF3C861}" destId="{386B5E52-F610-4D58-9AA9-036E523FFB14}" srcOrd="0" destOrd="0" parTransId="{7E302E26-B6D8-4D7E-BBF5-943BCF9AA81E}" sibTransId="{3BDD0E84-FEE4-4139-A9F5-12129F638001}"/>
    <dgm:cxn modelId="{49F520FB-E605-45F3-87EA-119FF81DA808}" type="presParOf" srcId="{5475AC39-BA23-4E2E-B982-6B8B5D697D96}" destId="{C998E999-95C0-4F77-89BB-7CEA750A5DDA}" srcOrd="0" destOrd="0" presId="urn:microsoft.com/office/officeart/2005/8/layout/hierarchy3"/>
    <dgm:cxn modelId="{F064F16B-249F-407D-8407-1E5DE36444B1}" type="presParOf" srcId="{C998E999-95C0-4F77-89BB-7CEA750A5DDA}" destId="{C3586B18-D99A-4381-AE4A-A48FAD08FB94}" srcOrd="0" destOrd="0" presId="urn:microsoft.com/office/officeart/2005/8/layout/hierarchy3"/>
    <dgm:cxn modelId="{3A42149F-B55F-4D4F-8F14-CFCF39EF1C4F}" type="presParOf" srcId="{C3586B18-D99A-4381-AE4A-A48FAD08FB94}" destId="{52C93972-8084-424D-990E-A02D6F2945B8}" srcOrd="0" destOrd="0" presId="urn:microsoft.com/office/officeart/2005/8/layout/hierarchy3"/>
    <dgm:cxn modelId="{D703051C-AACF-49F7-B331-C579102A95B6}" type="presParOf" srcId="{C3586B18-D99A-4381-AE4A-A48FAD08FB94}" destId="{EF88A314-7C71-4894-90BB-5A3D2B8C8A98}" srcOrd="1" destOrd="0" presId="urn:microsoft.com/office/officeart/2005/8/layout/hierarchy3"/>
    <dgm:cxn modelId="{7BBE837D-1884-469B-A4D6-9DA934454EF9}" type="presParOf" srcId="{C998E999-95C0-4F77-89BB-7CEA750A5DDA}" destId="{15E4202C-E318-43A1-8505-104C02D0DE8D}" srcOrd="1" destOrd="0" presId="urn:microsoft.com/office/officeart/2005/8/layout/hierarchy3"/>
    <dgm:cxn modelId="{3B233E16-DEBF-4C69-A1FA-ACFCCD0EDD7E}" type="presParOf" srcId="{15E4202C-E318-43A1-8505-104C02D0DE8D}" destId="{F1B36128-BEEE-4A56-A183-7249DCB6B9BF}" srcOrd="0" destOrd="0" presId="urn:microsoft.com/office/officeart/2005/8/layout/hierarchy3"/>
    <dgm:cxn modelId="{27DD3275-B570-4EF4-A3D9-132486534072}" type="presParOf" srcId="{15E4202C-E318-43A1-8505-104C02D0DE8D}" destId="{8D8EB6B5-F4C4-414E-9D23-3C5BF05A2018}" srcOrd="1" destOrd="0" presId="urn:microsoft.com/office/officeart/2005/8/layout/hierarchy3"/>
    <dgm:cxn modelId="{2BD86F5E-BAD6-4837-BAE5-BA9A529034F3}" type="presParOf" srcId="{15E4202C-E318-43A1-8505-104C02D0DE8D}" destId="{ED5C9572-0D9A-471D-B56F-026E962816E1}" srcOrd="2" destOrd="0" presId="urn:microsoft.com/office/officeart/2005/8/layout/hierarchy3"/>
    <dgm:cxn modelId="{FDB22B8F-4879-487A-B099-AD7966E5D7C8}" type="presParOf" srcId="{15E4202C-E318-43A1-8505-104C02D0DE8D}" destId="{8893DDB4-AE76-4BFE-939D-F44B976A0D50}" srcOrd="3" destOrd="0" presId="urn:microsoft.com/office/officeart/2005/8/layout/hierarchy3"/>
    <dgm:cxn modelId="{DB5694B8-2659-49E7-A6A6-C07D564767C4}" type="presParOf" srcId="{15E4202C-E318-43A1-8505-104C02D0DE8D}" destId="{7926BCF0-552A-4156-A9A7-BB6DBBEF67FF}" srcOrd="4" destOrd="0" presId="urn:microsoft.com/office/officeart/2005/8/layout/hierarchy3"/>
    <dgm:cxn modelId="{E840BB12-DE07-4E38-B776-E79AB910E38D}" type="presParOf" srcId="{15E4202C-E318-43A1-8505-104C02D0DE8D}" destId="{78394375-FC7A-4580-96FF-A7DE32864875}" srcOrd="5" destOrd="0" presId="urn:microsoft.com/office/officeart/2005/8/layout/hierarchy3"/>
    <dgm:cxn modelId="{153B4FA7-425A-48E2-BEC1-891D21BA9990}" type="presParOf" srcId="{15E4202C-E318-43A1-8505-104C02D0DE8D}" destId="{DDCD86DC-E27A-4C81-A549-E04B29B7452F}" srcOrd="6" destOrd="0" presId="urn:microsoft.com/office/officeart/2005/8/layout/hierarchy3"/>
    <dgm:cxn modelId="{7D96CB4D-9F8E-47ED-94C1-E0034A37F96E}" type="presParOf" srcId="{15E4202C-E318-43A1-8505-104C02D0DE8D}" destId="{F34D98A5-21CA-4DCB-B124-A3CE8EAB8650}" srcOrd="7" destOrd="0" presId="urn:microsoft.com/office/officeart/2005/8/layout/hierarchy3"/>
    <dgm:cxn modelId="{A973309F-808D-4A3F-BACD-922DF9ACFF87}" type="presParOf" srcId="{15E4202C-E318-43A1-8505-104C02D0DE8D}" destId="{CA741D9C-60EC-4441-933B-91130D32166C}" srcOrd="8" destOrd="0" presId="urn:microsoft.com/office/officeart/2005/8/layout/hierarchy3"/>
    <dgm:cxn modelId="{8B94B678-112B-420F-8087-C576DE42EA42}" type="presParOf" srcId="{15E4202C-E318-43A1-8505-104C02D0DE8D}" destId="{5604EE81-F45F-4219-BC94-C01AC21BF03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5A9BDA-B5B1-4E76-A119-F971A0FBE92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62B724-4F42-4BD3-B680-AD7CD4DFC224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800" i="0" dirty="0">
            <a:latin typeface="+mn-lt"/>
          </a:endParaRPr>
        </a:p>
      </dgm:t>
    </dgm:pt>
    <dgm:pt modelId="{86420A48-F830-4009-B15A-E41B3EFC0AB0}" type="parTrans" cxnId="{FFE4F04B-76C5-42B0-8B80-E6E1F8C7CC6E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B7D5263A-4A8C-4BCF-AAB1-DDCF2550DBC4}" type="sibTrans" cxnId="{FFE4F04B-76C5-42B0-8B80-E6E1F8C7CC6E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FEB70FF8-13DB-48CE-AAD1-1EB29E573B88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800" i="0" dirty="0" smtClean="0">
              <a:latin typeface="+mn-lt"/>
            </a:rPr>
            <a:t>Совершенствование экспертно-аналитических мероприятий в рамках экспертизы законопроектов</a:t>
          </a:r>
          <a:endParaRPr lang="ru-RU" sz="1800" i="0" dirty="0">
            <a:latin typeface="+mn-lt"/>
          </a:endParaRPr>
        </a:p>
      </dgm:t>
    </dgm:pt>
    <dgm:pt modelId="{5EB2B808-48EC-4D58-9CD3-B57168617697}" type="parTrans" cxnId="{853270D3-D514-4D6E-B3C5-0C126D7BD11E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B43B4134-7954-472E-8EA1-555B270E24FC}" type="sibTrans" cxnId="{853270D3-D514-4D6E-B3C5-0C126D7BD11E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D6736C89-AB09-4A8A-8562-87BDAD4B5510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800" i="0" dirty="0">
            <a:latin typeface="+mn-lt"/>
          </a:endParaRPr>
        </a:p>
      </dgm:t>
    </dgm:pt>
    <dgm:pt modelId="{5A237608-B0CD-4790-8C53-C642B5FDC2A5}" type="parTrans" cxnId="{F5D97671-BFC0-4DBD-A1DC-1C10A71F98AA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008A951A-21F6-480B-88DC-6B52E874C2D9}" type="sibTrans" cxnId="{F5D97671-BFC0-4DBD-A1DC-1C10A71F98AA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20D8C4E8-D65C-4B43-9B6E-D0ECE92A9A42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800" i="0" dirty="0">
            <a:latin typeface="+mn-lt"/>
          </a:endParaRPr>
        </a:p>
      </dgm:t>
    </dgm:pt>
    <dgm:pt modelId="{60850A16-8AAC-4FAA-A710-C4364DC841BC}" type="parTrans" cxnId="{E5275910-5346-420B-8D81-7377D689D2C7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88DE00C5-39F8-4B85-A5FD-20489320F535}" type="sibTrans" cxnId="{E5275910-5346-420B-8D81-7377D689D2C7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F5F84E29-966E-44FF-A4EB-A932CE439FC4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800" i="0" dirty="0" smtClean="0">
              <a:latin typeface="+mn-lt"/>
            </a:rPr>
            <a:t>Усовершенствование законодательных и нормативно-правовых актов в деятельности Контрольно-счетной палаты Чувашской Республики </a:t>
          </a:r>
          <a:endParaRPr lang="ru-RU" sz="1800" i="0" dirty="0">
            <a:latin typeface="+mn-lt"/>
          </a:endParaRPr>
        </a:p>
      </dgm:t>
    </dgm:pt>
    <dgm:pt modelId="{6D1F3566-D0AD-40EF-B7A6-B655CB989834}" type="parTrans" cxnId="{7F725274-D287-4947-AFA8-4C928BA51A2C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B449DB8C-D68D-4194-BE85-F4D32F0A883A}" type="sibTrans" cxnId="{7F725274-D287-4947-AFA8-4C928BA51A2C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137F3ECF-3236-4042-B49C-CA07A5619FB0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800" i="0" dirty="0">
            <a:latin typeface="+mn-lt"/>
          </a:endParaRPr>
        </a:p>
      </dgm:t>
    </dgm:pt>
    <dgm:pt modelId="{D76A0E37-CA95-4B74-8ED7-ABCF5069F61A}" type="parTrans" cxnId="{0A0D52A6-6C99-4A97-88F1-AA97F9123AC9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E4195941-26AD-48DD-912B-CC75953DA148}" type="sibTrans" cxnId="{0A0D52A6-6C99-4A97-88F1-AA97F9123AC9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3E99DE1D-A665-47EB-9480-F247709F6AF4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800" i="0" dirty="0">
            <a:latin typeface="+mn-lt"/>
          </a:endParaRPr>
        </a:p>
      </dgm:t>
    </dgm:pt>
    <dgm:pt modelId="{4AF433B4-82FC-4FF4-B44D-62E748AD859B}" type="parTrans" cxnId="{56D890C3-676B-464E-89DA-B94D6A3A3588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420EC06C-EAF3-4B4B-A1AD-109AA870B1B2}" type="sibTrans" cxnId="{56D890C3-676B-464E-89DA-B94D6A3A3588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D0E67421-D9C7-41EC-AD5A-B08B3D1D40D6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800" i="0" dirty="0" smtClean="0">
              <a:latin typeface="+mn-lt"/>
            </a:rPr>
            <a:t>Внедрение нового программного комплекса  в части автоматизации обработки данных по основной деятельности</a:t>
          </a:r>
          <a:endParaRPr lang="ru-RU" sz="1800" i="0" dirty="0">
            <a:latin typeface="+mn-lt"/>
          </a:endParaRPr>
        </a:p>
      </dgm:t>
    </dgm:pt>
    <dgm:pt modelId="{040B9E5D-3D73-4FAF-AC8B-4164DBCE3AE7}" type="parTrans" cxnId="{21BC0CF9-3705-49F7-8A3C-CE5B78ABB9E0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C1C84F73-C8DA-4E8A-80B8-A27F5C035E41}" type="sibTrans" cxnId="{21BC0CF9-3705-49F7-8A3C-CE5B78ABB9E0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D00CC1AD-B320-4FC4-A69E-F17A8CD30445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800" i="0" dirty="0" smtClean="0">
              <a:latin typeface="+mn-lt"/>
            </a:rPr>
            <a:t>Оценка  деятельности Счетной палатой РФ</a:t>
          </a:r>
          <a:endParaRPr lang="ru-RU" sz="1800" i="0" dirty="0">
            <a:latin typeface="+mn-lt"/>
          </a:endParaRPr>
        </a:p>
      </dgm:t>
    </dgm:pt>
    <dgm:pt modelId="{331778C2-27BF-4A83-ADBC-1BEC8379026C}" type="parTrans" cxnId="{7815962E-7FF5-48A5-82C1-88FF75453418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CC6D1331-6F6B-4434-95B7-40B29323BAA6}" type="sibTrans" cxnId="{7815962E-7FF5-48A5-82C1-88FF75453418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ABD4CCF9-55D7-4CA4-B91F-54FF9E6CD26E}">
      <dgm:prSet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800" i="0" dirty="0" smtClean="0">
              <a:latin typeface="+mn-lt"/>
            </a:rPr>
            <a:t>Расширение методов и инструментов проведения контрольных мероприятий (опросы, использование дополнительных источников)</a:t>
          </a:r>
          <a:endParaRPr lang="ru-RU" sz="1800" i="0" dirty="0">
            <a:latin typeface="+mn-lt"/>
          </a:endParaRPr>
        </a:p>
      </dgm:t>
    </dgm:pt>
    <dgm:pt modelId="{350B19E4-ECA3-4548-ADA4-0624A833169C}" type="parTrans" cxnId="{3426BFA7-CAB5-4BFD-9DCE-92746A1D7F4B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28969C95-A196-44CA-BF6D-A2649FCD6FCD}" type="sibTrans" cxnId="{3426BFA7-CAB5-4BFD-9DCE-92746A1D7F4B}">
      <dgm:prSet/>
      <dgm:spPr/>
      <dgm:t>
        <a:bodyPr/>
        <a:lstStyle/>
        <a:p>
          <a:endParaRPr lang="ru-RU" sz="1800" i="0">
            <a:latin typeface="+mn-lt"/>
          </a:endParaRPr>
        </a:p>
      </dgm:t>
    </dgm:pt>
    <dgm:pt modelId="{7D711AC4-FC37-460E-8FB3-98DF989EC6A2}" type="pres">
      <dgm:prSet presAssocID="{AB5A9BDA-B5B1-4E76-A119-F971A0FBE9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5F8E57-5468-4435-B2CC-D4EA843C642F}" type="pres">
      <dgm:prSet presAssocID="{B562B724-4F42-4BD3-B680-AD7CD4DFC224}" presName="composite" presStyleCnt="0"/>
      <dgm:spPr/>
    </dgm:pt>
    <dgm:pt modelId="{CD115D03-241C-4A2F-B794-A1DA36A6FFF4}" type="pres">
      <dgm:prSet presAssocID="{B562B724-4F42-4BD3-B680-AD7CD4DFC22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453CF-2175-4916-82F6-E7590E4BC54D}" type="pres">
      <dgm:prSet presAssocID="{B562B724-4F42-4BD3-B680-AD7CD4DFC224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9CDEE-10B2-4BCB-A60B-6E39316DB2B9}" type="pres">
      <dgm:prSet presAssocID="{B7D5263A-4A8C-4BCF-AAB1-DDCF2550DBC4}" presName="sp" presStyleCnt="0"/>
      <dgm:spPr/>
    </dgm:pt>
    <dgm:pt modelId="{2E76C0BE-0172-4E34-BF1E-D798EF9B7DE0}" type="pres">
      <dgm:prSet presAssocID="{D6736C89-AB09-4A8A-8562-87BDAD4B5510}" presName="composite" presStyleCnt="0"/>
      <dgm:spPr/>
    </dgm:pt>
    <dgm:pt modelId="{8C880AEB-8122-4DAB-8154-518AB180F2BB}" type="pres">
      <dgm:prSet presAssocID="{D6736C89-AB09-4A8A-8562-87BDAD4B5510}" presName="parentText" presStyleLbl="alignNode1" presStyleIdx="1" presStyleCnt="5" custLinFactNeighborX="-104" custLinFactNeighborY="-78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41DB7-5001-487E-83FF-EF0ED304709D}" type="pres">
      <dgm:prSet presAssocID="{D6736C89-AB09-4A8A-8562-87BDAD4B5510}" presName="descendantText" presStyleLbl="alignAcc1" presStyleIdx="1" presStyleCnt="5" custScaleY="83260" custLinFactNeighborX="67" custLinFactNeighborY="-11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9A26C-9C95-4238-B7C7-957C3470B591}" type="pres">
      <dgm:prSet presAssocID="{008A951A-21F6-480B-88DC-6B52E874C2D9}" presName="sp" presStyleCnt="0"/>
      <dgm:spPr/>
    </dgm:pt>
    <dgm:pt modelId="{7C301F14-5A29-48AE-BC20-F91CBF0AE3BB}" type="pres">
      <dgm:prSet presAssocID="{20D8C4E8-D65C-4B43-9B6E-D0ECE92A9A42}" presName="composite" presStyleCnt="0"/>
      <dgm:spPr/>
    </dgm:pt>
    <dgm:pt modelId="{8A64B802-BD90-4969-85DE-0B5C2EEFEF72}" type="pres">
      <dgm:prSet presAssocID="{20D8C4E8-D65C-4B43-9B6E-D0ECE92A9A42}" presName="parentText" presStyleLbl="alignNode1" presStyleIdx="2" presStyleCnt="5" custScaleY="103511" custLinFactNeighborX="-104" custLinFactNeighborY="-141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AF238-4315-440D-8DED-9345DAC93B8C}" type="pres">
      <dgm:prSet presAssocID="{20D8C4E8-D65C-4B43-9B6E-D0ECE92A9A42}" presName="descendantText" presStyleLbl="alignAcc1" presStyleIdx="2" presStyleCnt="5" custScaleY="122556" custLinFactNeighborX="24" custLinFactNeighborY="-14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00AF0-71E0-483E-B3F6-C0939AD3DC1C}" type="pres">
      <dgm:prSet presAssocID="{88DE00C5-39F8-4B85-A5FD-20489320F535}" presName="sp" presStyleCnt="0"/>
      <dgm:spPr/>
    </dgm:pt>
    <dgm:pt modelId="{D45D2FCA-B859-451D-962B-EC3853C3C817}" type="pres">
      <dgm:prSet presAssocID="{137F3ECF-3236-4042-B49C-CA07A5619FB0}" presName="composite" presStyleCnt="0"/>
      <dgm:spPr/>
    </dgm:pt>
    <dgm:pt modelId="{40B92565-3CD0-4591-96B6-0278C787D560}" type="pres">
      <dgm:prSet presAssocID="{137F3ECF-3236-4042-B49C-CA07A5619FB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4E88C-3137-4C4B-8B35-E63489EBA82D}" type="pres">
      <dgm:prSet presAssocID="{137F3ECF-3236-4042-B49C-CA07A5619FB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35278-BA65-40EE-A677-D6FF817663AD}" type="pres">
      <dgm:prSet presAssocID="{E4195941-26AD-48DD-912B-CC75953DA148}" presName="sp" presStyleCnt="0"/>
      <dgm:spPr/>
    </dgm:pt>
    <dgm:pt modelId="{B4D204A0-0660-4C33-BA9D-E53A45D1E959}" type="pres">
      <dgm:prSet presAssocID="{3E99DE1D-A665-47EB-9480-F247709F6AF4}" presName="composite" presStyleCnt="0"/>
      <dgm:spPr/>
    </dgm:pt>
    <dgm:pt modelId="{599F6872-5431-45A3-920E-2D1ED33D26BA}" type="pres">
      <dgm:prSet presAssocID="{3E99DE1D-A665-47EB-9480-F247709F6AF4}" presName="parentText" presStyleLbl="alignNode1" presStyleIdx="4" presStyleCnt="5" custLinFactNeighborY="-4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FC974-C5D7-4160-A0E1-285FBFC84F77}" type="pres">
      <dgm:prSet presAssocID="{3E99DE1D-A665-47EB-9480-F247709F6AF4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FE90B-BF04-4CF6-9453-6144EE6CCF66}" type="presOf" srcId="{AB5A9BDA-B5B1-4E76-A119-F971A0FBE929}" destId="{7D711AC4-FC37-460E-8FB3-98DF989EC6A2}" srcOrd="0" destOrd="0" presId="urn:microsoft.com/office/officeart/2005/8/layout/chevron2"/>
    <dgm:cxn modelId="{67ABDF11-90E1-4ADB-A751-40C439F26F9B}" type="presOf" srcId="{ABD4CCF9-55D7-4CA4-B91F-54FF9E6CD26E}" destId="{2974E88C-3137-4C4B-8B35-E63489EBA82D}" srcOrd="0" destOrd="0" presId="urn:microsoft.com/office/officeart/2005/8/layout/chevron2"/>
    <dgm:cxn modelId="{A54383DB-1151-486A-BC22-44394058F88E}" type="presOf" srcId="{F5F84E29-966E-44FF-A4EB-A932CE439FC4}" destId="{136AF238-4315-440D-8DED-9345DAC93B8C}" srcOrd="0" destOrd="0" presId="urn:microsoft.com/office/officeart/2005/8/layout/chevron2"/>
    <dgm:cxn modelId="{4FA51A19-1562-43C2-9018-2010E0B351FA}" type="presOf" srcId="{D00CC1AD-B320-4FC4-A69E-F17A8CD30445}" destId="{49941DB7-5001-487E-83FF-EF0ED304709D}" srcOrd="0" destOrd="0" presId="urn:microsoft.com/office/officeart/2005/8/layout/chevron2"/>
    <dgm:cxn modelId="{A6219476-C399-487E-9FE3-B217842D06B5}" type="presOf" srcId="{D0E67421-D9C7-41EC-AD5A-B08B3D1D40D6}" destId="{A42FC974-C5D7-4160-A0E1-285FBFC84F77}" srcOrd="0" destOrd="0" presId="urn:microsoft.com/office/officeart/2005/8/layout/chevron2"/>
    <dgm:cxn modelId="{D42D7109-CF70-4C63-A540-8A7004DA1C22}" type="presOf" srcId="{D6736C89-AB09-4A8A-8562-87BDAD4B5510}" destId="{8C880AEB-8122-4DAB-8154-518AB180F2BB}" srcOrd="0" destOrd="0" presId="urn:microsoft.com/office/officeart/2005/8/layout/chevron2"/>
    <dgm:cxn modelId="{56D890C3-676B-464E-89DA-B94D6A3A3588}" srcId="{AB5A9BDA-B5B1-4E76-A119-F971A0FBE929}" destId="{3E99DE1D-A665-47EB-9480-F247709F6AF4}" srcOrd="4" destOrd="0" parTransId="{4AF433B4-82FC-4FF4-B44D-62E748AD859B}" sibTransId="{420EC06C-EAF3-4B4B-A1AD-109AA870B1B2}"/>
    <dgm:cxn modelId="{853270D3-D514-4D6E-B3C5-0C126D7BD11E}" srcId="{B562B724-4F42-4BD3-B680-AD7CD4DFC224}" destId="{FEB70FF8-13DB-48CE-AAD1-1EB29E573B88}" srcOrd="0" destOrd="0" parTransId="{5EB2B808-48EC-4D58-9CD3-B57168617697}" sibTransId="{B43B4134-7954-472E-8EA1-555B270E24FC}"/>
    <dgm:cxn modelId="{21BC0CF9-3705-49F7-8A3C-CE5B78ABB9E0}" srcId="{3E99DE1D-A665-47EB-9480-F247709F6AF4}" destId="{D0E67421-D9C7-41EC-AD5A-B08B3D1D40D6}" srcOrd="0" destOrd="0" parTransId="{040B9E5D-3D73-4FAF-AC8B-4164DBCE3AE7}" sibTransId="{C1C84F73-C8DA-4E8A-80B8-A27F5C035E41}"/>
    <dgm:cxn modelId="{F5D97671-BFC0-4DBD-A1DC-1C10A71F98AA}" srcId="{AB5A9BDA-B5B1-4E76-A119-F971A0FBE929}" destId="{D6736C89-AB09-4A8A-8562-87BDAD4B5510}" srcOrd="1" destOrd="0" parTransId="{5A237608-B0CD-4790-8C53-C642B5FDC2A5}" sibTransId="{008A951A-21F6-480B-88DC-6B52E874C2D9}"/>
    <dgm:cxn modelId="{7F725274-D287-4947-AFA8-4C928BA51A2C}" srcId="{20D8C4E8-D65C-4B43-9B6E-D0ECE92A9A42}" destId="{F5F84E29-966E-44FF-A4EB-A932CE439FC4}" srcOrd="0" destOrd="0" parTransId="{6D1F3566-D0AD-40EF-B7A6-B655CB989834}" sibTransId="{B449DB8C-D68D-4194-BE85-F4D32F0A883A}"/>
    <dgm:cxn modelId="{E5275910-5346-420B-8D81-7377D689D2C7}" srcId="{AB5A9BDA-B5B1-4E76-A119-F971A0FBE929}" destId="{20D8C4E8-D65C-4B43-9B6E-D0ECE92A9A42}" srcOrd="2" destOrd="0" parTransId="{60850A16-8AAC-4FAA-A710-C4364DC841BC}" sibTransId="{88DE00C5-39F8-4B85-A5FD-20489320F535}"/>
    <dgm:cxn modelId="{3426BFA7-CAB5-4BFD-9DCE-92746A1D7F4B}" srcId="{137F3ECF-3236-4042-B49C-CA07A5619FB0}" destId="{ABD4CCF9-55D7-4CA4-B91F-54FF9E6CD26E}" srcOrd="0" destOrd="0" parTransId="{350B19E4-ECA3-4548-ADA4-0624A833169C}" sibTransId="{28969C95-A196-44CA-BF6D-A2649FCD6FCD}"/>
    <dgm:cxn modelId="{0A0D52A6-6C99-4A97-88F1-AA97F9123AC9}" srcId="{AB5A9BDA-B5B1-4E76-A119-F971A0FBE929}" destId="{137F3ECF-3236-4042-B49C-CA07A5619FB0}" srcOrd="3" destOrd="0" parTransId="{D76A0E37-CA95-4B74-8ED7-ABCF5069F61A}" sibTransId="{E4195941-26AD-48DD-912B-CC75953DA148}"/>
    <dgm:cxn modelId="{AD2CB212-4264-4C41-B5CF-96D4BDC71ADE}" type="presOf" srcId="{FEB70FF8-13DB-48CE-AAD1-1EB29E573B88}" destId="{F00453CF-2175-4916-82F6-E7590E4BC54D}" srcOrd="0" destOrd="0" presId="urn:microsoft.com/office/officeart/2005/8/layout/chevron2"/>
    <dgm:cxn modelId="{F0DE7488-122E-4F5D-9D3C-9FB7017111F8}" type="presOf" srcId="{20D8C4E8-D65C-4B43-9B6E-D0ECE92A9A42}" destId="{8A64B802-BD90-4969-85DE-0B5C2EEFEF72}" srcOrd="0" destOrd="0" presId="urn:microsoft.com/office/officeart/2005/8/layout/chevron2"/>
    <dgm:cxn modelId="{7815962E-7FF5-48A5-82C1-88FF75453418}" srcId="{D6736C89-AB09-4A8A-8562-87BDAD4B5510}" destId="{D00CC1AD-B320-4FC4-A69E-F17A8CD30445}" srcOrd="0" destOrd="0" parTransId="{331778C2-27BF-4A83-ADBC-1BEC8379026C}" sibTransId="{CC6D1331-6F6B-4434-95B7-40B29323BAA6}"/>
    <dgm:cxn modelId="{4E1822E7-A3AD-4B56-88A3-D53A7DD68ABE}" type="presOf" srcId="{137F3ECF-3236-4042-B49C-CA07A5619FB0}" destId="{40B92565-3CD0-4591-96B6-0278C787D560}" srcOrd="0" destOrd="0" presId="urn:microsoft.com/office/officeart/2005/8/layout/chevron2"/>
    <dgm:cxn modelId="{8B881ABE-F0CB-4A6F-87A1-30A86719032D}" type="presOf" srcId="{B562B724-4F42-4BD3-B680-AD7CD4DFC224}" destId="{CD115D03-241C-4A2F-B794-A1DA36A6FFF4}" srcOrd="0" destOrd="0" presId="urn:microsoft.com/office/officeart/2005/8/layout/chevron2"/>
    <dgm:cxn modelId="{211524F9-BB05-4F8B-B8CA-C9680569E12A}" type="presOf" srcId="{3E99DE1D-A665-47EB-9480-F247709F6AF4}" destId="{599F6872-5431-45A3-920E-2D1ED33D26BA}" srcOrd="0" destOrd="0" presId="urn:microsoft.com/office/officeart/2005/8/layout/chevron2"/>
    <dgm:cxn modelId="{FFE4F04B-76C5-42B0-8B80-E6E1F8C7CC6E}" srcId="{AB5A9BDA-B5B1-4E76-A119-F971A0FBE929}" destId="{B562B724-4F42-4BD3-B680-AD7CD4DFC224}" srcOrd="0" destOrd="0" parTransId="{86420A48-F830-4009-B15A-E41B3EFC0AB0}" sibTransId="{B7D5263A-4A8C-4BCF-AAB1-DDCF2550DBC4}"/>
    <dgm:cxn modelId="{78867440-540C-4105-8D48-44585B903C67}" type="presParOf" srcId="{7D711AC4-FC37-460E-8FB3-98DF989EC6A2}" destId="{B75F8E57-5468-4435-B2CC-D4EA843C642F}" srcOrd="0" destOrd="0" presId="urn:microsoft.com/office/officeart/2005/8/layout/chevron2"/>
    <dgm:cxn modelId="{2D6F930A-FBFC-4207-91CB-8E00750E6E0A}" type="presParOf" srcId="{B75F8E57-5468-4435-B2CC-D4EA843C642F}" destId="{CD115D03-241C-4A2F-B794-A1DA36A6FFF4}" srcOrd="0" destOrd="0" presId="urn:microsoft.com/office/officeart/2005/8/layout/chevron2"/>
    <dgm:cxn modelId="{856B601B-2B3B-4064-9F5D-53E7FDB7EBE5}" type="presParOf" srcId="{B75F8E57-5468-4435-B2CC-D4EA843C642F}" destId="{F00453CF-2175-4916-82F6-E7590E4BC54D}" srcOrd="1" destOrd="0" presId="urn:microsoft.com/office/officeart/2005/8/layout/chevron2"/>
    <dgm:cxn modelId="{DB275B25-0024-4994-A823-C27326B4F13B}" type="presParOf" srcId="{7D711AC4-FC37-460E-8FB3-98DF989EC6A2}" destId="{D8A9CDEE-10B2-4BCB-A60B-6E39316DB2B9}" srcOrd="1" destOrd="0" presId="urn:microsoft.com/office/officeart/2005/8/layout/chevron2"/>
    <dgm:cxn modelId="{B75F3B46-875A-4142-A973-2B7BA12247A3}" type="presParOf" srcId="{7D711AC4-FC37-460E-8FB3-98DF989EC6A2}" destId="{2E76C0BE-0172-4E34-BF1E-D798EF9B7DE0}" srcOrd="2" destOrd="0" presId="urn:microsoft.com/office/officeart/2005/8/layout/chevron2"/>
    <dgm:cxn modelId="{1AC97FA5-E321-4C45-89E1-5AC915EBA0E1}" type="presParOf" srcId="{2E76C0BE-0172-4E34-BF1E-D798EF9B7DE0}" destId="{8C880AEB-8122-4DAB-8154-518AB180F2BB}" srcOrd="0" destOrd="0" presId="urn:microsoft.com/office/officeart/2005/8/layout/chevron2"/>
    <dgm:cxn modelId="{9E29FB09-3D83-438A-9238-22E7BBC6F877}" type="presParOf" srcId="{2E76C0BE-0172-4E34-BF1E-D798EF9B7DE0}" destId="{49941DB7-5001-487E-83FF-EF0ED304709D}" srcOrd="1" destOrd="0" presId="urn:microsoft.com/office/officeart/2005/8/layout/chevron2"/>
    <dgm:cxn modelId="{DDC38FB6-BF16-459A-A99B-C5B9403017A1}" type="presParOf" srcId="{7D711AC4-FC37-460E-8FB3-98DF989EC6A2}" destId="{A329A26C-9C95-4238-B7C7-957C3470B591}" srcOrd="3" destOrd="0" presId="urn:microsoft.com/office/officeart/2005/8/layout/chevron2"/>
    <dgm:cxn modelId="{C114535C-005F-40C3-845A-5641AEDDDA75}" type="presParOf" srcId="{7D711AC4-FC37-460E-8FB3-98DF989EC6A2}" destId="{7C301F14-5A29-48AE-BC20-F91CBF0AE3BB}" srcOrd="4" destOrd="0" presId="urn:microsoft.com/office/officeart/2005/8/layout/chevron2"/>
    <dgm:cxn modelId="{656F13F6-8B95-4C89-B95C-F026D27434E2}" type="presParOf" srcId="{7C301F14-5A29-48AE-BC20-F91CBF0AE3BB}" destId="{8A64B802-BD90-4969-85DE-0B5C2EEFEF72}" srcOrd="0" destOrd="0" presId="urn:microsoft.com/office/officeart/2005/8/layout/chevron2"/>
    <dgm:cxn modelId="{BC37B122-D365-4F30-9BD0-E4C0D41319FC}" type="presParOf" srcId="{7C301F14-5A29-48AE-BC20-F91CBF0AE3BB}" destId="{136AF238-4315-440D-8DED-9345DAC93B8C}" srcOrd="1" destOrd="0" presId="urn:microsoft.com/office/officeart/2005/8/layout/chevron2"/>
    <dgm:cxn modelId="{AE65038E-4251-47E8-A62D-36B46DC9F3CD}" type="presParOf" srcId="{7D711AC4-FC37-460E-8FB3-98DF989EC6A2}" destId="{85F00AF0-71E0-483E-B3F6-C0939AD3DC1C}" srcOrd="5" destOrd="0" presId="urn:microsoft.com/office/officeart/2005/8/layout/chevron2"/>
    <dgm:cxn modelId="{991BEF4E-62C2-415B-AEE8-89498041FC36}" type="presParOf" srcId="{7D711AC4-FC37-460E-8FB3-98DF989EC6A2}" destId="{D45D2FCA-B859-451D-962B-EC3853C3C817}" srcOrd="6" destOrd="0" presId="urn:microsoft.com/office/officeart/2005/8/layout/chevron2"/>
    <dgm:cxn modelId="{BD7618E5-3A14-4357-89AF-96C5F7DB3177}" type="presParOf" srcId="{D45D2FCA-B859-451D-962B-EC3853C3C817}" destId="{40B92565-3CD0-4591-96B6-0278C787D560}" srcOrd="0" destOrd="0" presId="urn:microsoft.com/office/officeart/2005/8/layout/chevron2"/>
    <dgm:cxn modelId="{CFEC0FA5-70B5-4470-8403-0FA2CA1A12D3}" type="presParOf" srcId="{D45D2FCA-B859-451D-962B-EC3853C3C817}" destId="{2974E88C-3137-4C4B-8B35-E63489EBA82D}" srcOrd="1" destOrd="0" presId="urn:microsoft.com/office/officeart/2005/8/layout/chevron2"/>
    <dgm:cxn modelId="{2EED3215-B480-479C-851B-503E8B3FB562}" type="presParOf" srcId="{7D711AC4-FC37-460E-8FB3-98DF989EC6A2}" destId="{7EF35278-BA65-40EE-A677-D6FF817663AD}" srcOrd="7" destOrd="0" presId="urn:microsoft.com/office/officeart/2005/8/layout/chevron2"/>
    <dgm:cxn modelId="{D94F3326-CB6B-4EF9-93B3-529144C1DBEA}" type="presParOf" srcId="{7D711AC4-FC37-460E-8FB3-98DF989EC6A2}" destId="{B4D204A0-0660-4C33-BA9D-E53A45D1E959}" srcOrd="8" destOrd="0" presId="urn:microsoft.com/office/officeart/2005/8/layout/chevron2"/>
    <dgm:cxn modelId="{C400DE5D-D4E1-4A9C-B1A2-81DCCB17BE66}" type="presParOf" srcId="{B4D204A0-0660-4C33-BA9D-E53A45D1E959}" destId="{599F6872-5431-45A3-920E-2D1ED33D26BA}" srcOrd="0" destOrd="0" presId="urn:microsoft.com/office/officeart/2005/8/layout/chevron2"/>
    <dgm:cxn modelId="{E890B7B1-86D4-44A4-BA01-B4E12D26B979}" type="presParOf" srcId="{B4D204A0-0660-4C33-BA9D-E53A45D1E959}" destId="{A42FC974-C5D7-4160-A0E1-285FBFC84F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C93972-8084-424D-990E-A02D6F2945B8}">
      <dsp:nvSpPr>
        <dsp:cNvPr id="0" name=""/>
        <dsp:cNvSpPr/>
      </dsp:nvSpPr>
      <dsp:spPr>
        <a:xfrm>
          <a:off x="1424039" y="232"/>
          <a:ext cx="415201" cy="2846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n>
              <a:solidFill>
                <a:schemeClr val="accent1">
                  <a:lumMod val="50000"/>
                </a:schemeClr>
              </a:solidFill>
            </a:ln>
            <a:solidFill>
              <a:schemeClr val="accent1">
                <a:lumMod val="5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a:endParaRPr>
        </a:p>
      </dsp:txBody>
      <dsp:txXfrm>
        <a:off x="1424039" y="232"/>
        <a:ext cx="415201" cy="284633"/>
      </dsp:txXfrm>
    </dsp:sp>
    <dsp:sp modelId="{F1B36128-BEEE-4A56-A183-7249DCB6B9BF}">
      <dsp:nvSpPr>
        <dsp:cNvPr id="0" name=""/>
        <dsp:cNvSpPr/>
      </dsp:nvSpPr>
      <dsp:spPr>
        <a:xfrm>
          <a:off x="1419839" y="284866"/>
          <a:ext cx="91440" cy="2134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3475"/>
              </a:lnTo>
              <a:lnTo>
                <a:pt x="87240" y="21347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EB6B5-F4C4-414E-9D23-3C5BF05A2018}">
      <dsp:nvSpPr>
        <dsp:cNvPr id="0" name=""/>
        <dsp:cNvSpPr/>
      </dsp:nvSpPr>
      <dsp:spPr>
        <a:xfrm>
          <a:off x="1507079" y="356024"/>
          <a:ext cx="4651029" cy="284633"/>
        </a:xfrm>
        <a:prstGeom prst="roundRect">
          <a:avLst>
            <a:gd name="adj" fmla="val 10000"/>
          </a:avLst>
        </a:prstGeom>
        <a:solidFill>
          <a:srgbClr val="FFCCCC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 </a:t>
          </a:r>
          <a:r>
            <a:rPr lang="ru-RU" sz="1500" b="0" kern="1200" cap="none" spc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Годовые отчеты о деятельности на  официальном сайте</a:t>
          </a:r>
          <a:endParaRPr lang="ru-RU" sz="1500" kern="120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507079" y="356024"/>
        <a:ext cx="4651029" cy="284633"/>
      </dsp:txXfrm>
    </dsp:sp>
    <dsp:sp modelId="{ED5C9572-0D9A-471D-B56F-026E962816E1}">
      <dsp:nvSpPr>
        <dsp:cNvPr id="0" name=""/>
        <dsp:cNvSpPr/>
      </dsp:nvSpPr>
      <dsp:spPr>
        <a:xfrm>
          <a:off x="1419839" y="284866"/>
          <a:ext cx="91440" cy="569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9267"/>
              </a:lnTo>
              <a:lnTo>
                <a:pt x="87240" y="56926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3DDB4-AE76-4BFE-939D-F44B976A0D50}">
      <dsp:nvSpPr>
        <dsp:cNvPr id="0" name=""/>
        <dsp:cNvSpPr/>
      </dsp:nvSpPr>
      <dsp:spPr>
        <a:xfrm>
          <a:off x="1507079" y="711816"/>
          <a:ext cx="5691601" cy="284633"/>
        </a:xfrm>
        <a:prstGeom prst="roundRect">
          <a:avLst>
            <a:gd name="adj" fmla="val 10000"/>
          </a:avLst>
        </a:prstGeom>
        <a:solidFill>
          <a:srgbClr val="FFCCCC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Годовые отчеты о деятельности в СМИ</a:t>
          </a:r>
          <a:endParaRPr lang="ru-RU" sz="1500" b="0" kern="120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507079" y="711816"/>
        <a:ext cx="5691601" cy="284633"/>
      </dsp:txXfrm>
    </dsp:sp>
    <dsp:sp modelId="{7926BCF0-552A-4156-A9A7-BB6DBBEF67FF}">
      <dsp:nvSpPr>
        <dsp:cNvPr id="0" name=""/>
        <dsp:cNvSpPr/>
      </dsp:nvSpPr>
      <dsp:spPr>
        <a:xfrm>
          <a:off x="1419839" y="284866"/>
          <a:ext cx="91440" cy="9335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3564"/>
              </a:lnTo>
              <a:lnTo>
                <a:pt x="93643" y="93356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94375-FC7A-4580-96FF-A7DE32864875}">
      <dsp:nvSpPr>
        <dsp:cNvPr id="0" name=""/>
        <dsp:cNvSpPr/>
      </dsp:nvSpPr>
      <dsp:spPr>
        <a:xfrm>
          <a:off x="1513482" y="1076114"/>
          <a:ext cx="6138425" cy="284633"/>
        </a:xfrm>
        <a:prstGeom prst="roundRect">
          <a:avLst>
            <a:gd name="adj" fmla="val 10000"/>
          </a:avLst>
        </a:prstGeom>
        <a:solidFill>
          <a:srgbClr val="FFCCCC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Отчеты о проведенных КМ и ЭАМ</a:t>
          </a:r>
          <a:endParaRPr lang="ru-RU" sz="1500" b="0" kern="120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513482" y="1076114"/>
        <a:ext cx="6138425" cy="284633"/>
      </dsp:txXfrm>
    </dsp:sp>
    <dsp:sp modelId="{DDCD86DC-E27A-4C81-A549-E04B29B7452F}">
      <dsp:nvSpPr>
        <dsp:cNvPr id="0" name=""/>
        <dsp:cNvSpPr/>
      </dsp:nvSpPr>
      <dsp:spPr>
        <a:xfrm>
          <a:off x="1419839" y="284866"/>
          <a:ext cx="91440" cy="1280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80852"/>
              </a:lnTo>
              <a:lnTo>
                <a:pt x="87240" y="128085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D98A5-21CA-4DCB-B124-A3CE8EAB8650}">
      <dsp:nvSpPr>
        <dsp:cNvPr id="0" name=""/>
        <dsp:cNvSpPr/>
      </dsp:nvSpPr>
      <dsp:spPr>
        <a:xfrm>
          <a:off x="1507079" y="1423401"/>
          <a:ext cx="6212881" cy="284633"/>
        </a:xfrm>
        <a:prstGeom prst="roundRect">
          <a:avLst>
            <a:gd name="adj" fmla="val 10000"/>
          </a:avLst>
        </a:prstGeom>
        <a:solidFill>
          <a:srgbClr val="FFCCCC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Информация об устранении нарушений объектами проверок</a:t>
          </a:r>
          <a:endParaRPr lang="ru-RU" sz="1500" b="0" kern="120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507079" y="1423401"/>
        <a:ext cx="6212881" cy="284633"/>
      </dsp:txXfrm>
    </dsp:sp>
    <dsp:sp modelId="{CA741D9C-60EC-4441-933B-91130D32166C}">
      <dsp:nvSpPr>
        <dsp:cNvPr id="0" name=""/>
        <dsp:cNvSpPr/>
      </dsp:nvSpPr>
      <dsp:spPr>
        <a:xfrm>
          <a:off x="1419839" y="284866"/>
          <a:ext cx="91440" cy="16366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6644"/>
              </a:lnTo>
              <a:lnTo>
                <a:pt x="87240" y="163664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4EE81-F45F-4219-BC94-C01AC21BF031}">
      <dsp:nvSpPr>
        <dsp:cNvPr id="0" name=""/>
        <dsp:cNvSpPr/>
      </dsp:nvSpPr>
      <dsp:spPr>
        <a:xfrm>
          <a:off x="1507079" y="1779193"/>
          <a:ext cx="5100172" cy="284633"/>
        </a:xfrm>
        <a:prstGeom prst="roundRect">
          <a:avLst>
            <a:gd name="adj" fmla="val 10000"/>
          </a:avLst>
        </a:prstGeom>
        <a:solidFill>
          <a:srgbClr val="FFCCCC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cap="none" spc="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/>
            </a:rPr>
            <a:t>Публикации о деятельности КСП на телевидении и радио</a:t>
          </a:r>
          <a:endParaRPr lang="ru-RU" sz="1500" b="0" kern="1200" cap="none" spc="0" dirty="0">
            <a:ln w="18415" cmpd="sng">
              <a:noFill/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507079" y="1779193"/>
        <a:ext cx="5100172" cy="2846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115D03-241C-4A2F-B794-A1DA36A6FFF4}">
      <dsp:nvSpPr>
        <dsp:cNvPr id="0" name=""/>
        <dsp:cNvSpPr/>
      </dsp:nvSpPr>
      <dsp:spPr>
        <a:xfrm rot="5400000">
          <a:off x="-136734" y="138484"/>
          <a:ext cx="911562" cy="63809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0" kern="1200" dirty="0">
            <a:latin typeface="+mn-lt"/>
          </a:endParaRPr>
        </a:p>
      </dsp:txBody>
      <dsp:txXfrm rot="5400000">
        <a:off x="-136734" y="138484"/>
        <a:ext cx="911562" cy="638093"/>
      </dsp:txXfrm>
    </dsp:sp>
    <dsp:sp modelId="{F00453CF-2175-4916-82F6-E7590E4BC54D}">
      <dsp:nvSpPr>
        <dsp:cNvPr id="0" name=""/>
        <dsp:cNvSpPr/>
      </dsp:nvSpPr>
      <dsp:spPr>
        <a:xfrm rot="5400000">
          <a:off x="4451281" y="-3811437"/>
          <a:ext cx="592515" cy="8218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+mn-lt"/>
            </a:rPr>
            <a:t>Совершенствование экспертно-аналитических мероприятий в рамках экспертизы законопроектов</a:t>
          </a:r>
          <a:endParaRPr lang="ru-RU" sz="1800" i="0" kern="1200" dirty="0">
            <a:latin typeface="+mn-lt"/>
          </a:endParaRPr>
        </a:p>
      </dsp:txBody>
      <dsp:txXfrm rot="5400000">
        <a:off x="4451281" y="-3811437"/>
        <a:ext cx="592515" cy="8218890"/>
      </dsp:txXfrm>
    </dsp:sp>
    <dsp:sp modelId="{8C880AEB-8122-4DAB-8154-518AB180F2BB}">
      <dsp:nvSpPr>
        <dsp:cNvPr id="0" name=""/>
        <dsp:cNvSpPr/>
      </dsp:nvSpPr>
      <dsp:spPr>
        <a:xfrm rot="5400000">
          <a:off x="-136734" y="861525"/>
          <a:ext cx="911562" cy="63809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0" kern="1200" dirty="0">
            <a:latin typeface="+mn-lt"/>
          </a:endParaRPr>
        </a:p>
      </dsp:txBody>
      <dsp:txXfrm rot="5400000">
        <a:off x="-136734" y="861525"/>
        <a:ext cx="911562" cy="638093"/>
      </dsp:txXfrm>
    </dsp:sp>
    <dsp:sp modelId="{49941DB7-5001-487E-83FF-EF0ED304709D}">
      <dsp:nvSpPr>
        <dsp:cNvPr id="0" name=""/>
        <dsp:cNvSpPr/>
      </dsp:nvSpPr>
      <dsp:spPr>
        <a:xfrm rot="5400000">
          <a:off x="4500874" y="-3084364"/>
          <a:ext cx="493328" cy="8218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+mn-lt"/>
            </a:rPr>
            <a:t>Оценка  деятельности Счетной палатой РФ</a:t>
          </a:r>
          <a:endParaRPr lang="ru-RU" sz="1800" i="0" kern="1200" dirty="0">
            <a:latin typeface="+mn-lt"/>
          </a:endParaRPr>
        </a:p>
      </dsp:txBody>
      <dsp:txXfrm rot="5400000">
        <a:off x="4500874" y="-3084364"/>
        <a:ext cx="493328" cy="8218890"/>
      </dsp:txXfrm>
    </dsp:sp>
    <dsp:sp modelId="{8A64B802-BD90-4969-85DE-0B5C2EEFEF72}">
      <dsp:nvSpPr>
        <dsp:cNvPr id="0" name=""/>
        <dsp:cNvSpPr/>
      </dsp:nvSpPr>
      <dsp:spPr>
        <a:xfrm rot="5400000">
          <a:off x="-152736" y="1666056"/>
          <a:ext cx="943567" cy="63809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0" kern="1200" dirty="0">
            <a:latin typeface="+mn-lt"/>
          </a:endParaRPr>
        </a:p>
      </dsp:txBody>
      <dsp:txXfrm rot="5400000">
        <a:off x="-152736" y="1666056"/>
        <a:ext cx="943567" cy="638093"/>
      </dsp:txXfrm>
    </dsp:sp>
    <dsp:sp modelId="{136AF238-4315-440D-8DED-9345DAC93B8C}">
      <dsp:nvSpPr>
        <dsp:cNvPr id="0" name=""/>
        <dsp:cNvSpPr/>
      </dsp:nvSpPr>
      <dsp:spPr>
        <a:xfrm rot="5400000">
          <a:off x="4384457" y="-2238491"/>
          <a:ext cx="726163" cy="8218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+mn-lt"/>
            </a:rPr>
            <a:t>Усовершенствование законодательных и нормативно-правовых актов в деятельности Контрольно-счетной палаты Чувашской Республики </a:t>
          </a:r>
          <a:endParaRPr lang="ru-RU" sz="1800" i="0" kern="1200" dirty="0">
            <a:latin typeface="+mn-lt"/>
          </a:endParaRPr>
        </a:p>
      </dsp:txBody>
      <dsp:txXfrm rot="5400000">
        <a:off x="4384457" y="-2238491"/>
        <a:ext cx="726163" cy="8218890"/>
      </dsp:txXfrm>
    </dsp:sp>
    <dsp:sp modelId="{40B92565-3CD0-4591-96B6-0278C787D560}">
      <dsp:nvSpPr>
        <dsp:cNvPr id="0" name=""/>
        <dsp:cNvSpPr/>
      </dsp:nvSpPr>
      <dsp:spPr>
        <a:xfrm rot="5400000">
          <a:off x="-136734" y="2605242"/>
          <a:ext cx="911562" cy="63809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0" kern="1200" dirty="0">
            <a:latin typeface="+mn-lt"/>
          </a:endParaRPr>
        </a:p>
      </dsp:txBody>
      <dsp:txXfrm rot="5400000">
        <a:off x="-136734" y="2605242"/>
        <a:ext cx="911562" cy="638093"/>
      </dsp:txXfrm>
    </dsp:sp>
    <dsp:sp modelId="{2974E88C-3137-4C4B-8B35-E63489EBA82D}">
      <dsp:nvSpPr>
        <dsp:cNvPr id="0" name=""/>
        <dsp:cNvSpPr/>
      </dsp:nvSpPr>
      <dsp:spPr>
        <a:xfrm rot="5400000">
          <a:off x="4451281" y="-1344679"/>
          <a:ext cx="592515" cy="8218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+mn-lt"/>
            </a:rPr>
            <a:t>Расширение методов и инструментов проведения контрольных мероприятий (опросы, использование дополнительных источников)</a:t>
          </a:r>
          <a:endParaRPr lang="ru-RU" sz="1800" i="0" kern="1200" dirty="0">
            <a:latin typeface="+mn-lt"/>
          </a:endParaRPr>
        </a:p>
      </dsp:txBody>
      <dsp:txXfrm rot="5400000">
        <a:off x="4451281" y="-1344679"/>
        <a:ext cx="592515" cy="8218890"/>
      </dsp:txXfrm>
    </dsp:sp>
    <dsp:sp modelId="{599F6872-5431-45A3-920E-2D1ED33D26BA}">
      <dsp:nvSpPr>
        <dsp:cNvPr id="0" name=""/>
        <dsp:cNvSpPr/>
      </dsp:nvSpPr>
      <dsp:spPr>
        <a:xfrm rot="5400000">
          <a:off x="-136734" y="3395765"/>
          <a:ext cx="911562" cy="638093"/>
        </a:xfrm>
        <a:prstGeom prst="chevron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i="0" kern="1200" dirty="0">
            <a:latin typeface="+mn-lt"/>
          </a:endParaRPr>
        </a:p>
      </dsp:txBody>
      <dsp:txXfrm rot="5400000">
        <a:off x="-136734" y="3395765"/>
        <a:ext cx="911562" cy="638093"/>
      </dsp:txXfrm>
    </dsp:sp>
    <dsp:sp modelId="{A42FC974-C5D7-4160-A0E1-285FBFC84F77}">
      <dsp:nvSpPr>
        <dsp:cNvPr id="0" name=""/>
        <dsp:cNvSpPr/>
      </dsp:nvSpPr>
      <dsp:spPr>
        <a:xfrm rot="5400000">
          <a:off x="4451281" y="-550035"/>
          <a:ext cx="592515" cy="82188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0" kern="1200" dirty="0" smtClean="0">
              <a:latin typeface="+mn-lt"/>
            </a:rPr>
            <a:t>Внедрение нового программного комплекса  в части автоматизации обработки данных по основной деятельности</a:t>
          </a:r>
          <a:endParaRPr lang="ru-RU" sz="1800" i="0" kern="1200" dirty="0">
            <a:latin typeface="+mn-lt"/>
          </a:endParaRPr>
        </a:p>
      </dsp:txBody>
      <dsp:txXfrm rot="5400000">
        <a:off x="4451281" y="-550035"/>
        <a:ext cx="592515" cy="8218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0.13898</cdr:y>
    </cdr:to>
    <cdr:sp macro="" textlink="">
      <cdr:nvSpPr>
        <cdr:cNvPr id="2" name="TextBox 40"/>
        <cdr:cNvSpPr txBox="1"/>
      </cdr:nvSpPr>
      <cdr:spPr>
        <a:xfrm xmlns:a="http://schemas.openxmlformats.org/drawingml/2006/main">
          <a:off x="-142844" y="0"/>
          <a:ext cx="2786049" cy="2879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0.13898</cdr:y>
    </cdr:to>
    <cdr:sp macro="" textlink="">
      <cdr:nvSpPr>
        <cdr:cNvPr id="2" name="TextBox 40"/>
        <cdr:cNvSpPr txBox="1"/>
      </cdr:nvSpPr>
      <cdr:spPr>
        <a:xfrm xmlns:a="http://schemas.openxmlformats.org/drawingml/2006/main">
          <a:off x="0" y="0"/>
          <a:ext cx="242889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0.75472</cdr:x>
      <cdr:y>0.48762</cdr:y>
    </cdr:from>
    <cdr:to>
      <cdr:x>0.9434</cdr:x>
      <cdr:y>0.6966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5400000">
          <a:off x="6107946" y="1107296"/>
          <a:ext cx="642945" cy="1428759"/>
        </a:xfrm>
        <a:prstGeom xmlns:a="http://schemas.openxmlformats.org/drawingml/2006/main" prst="rightArrow">
          <a:avLst>
            <a:gd name="adj1" fmla="val 50000"/>
            <a:gd name="adj2" fmla="val 46364"/>
          </a:avLst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0.71698</cdr:x>
      <cdr:y>0.37152</cdr:y>
    </cdr:from>
    <cdr:to>
      <cdr:x>0.98113</cdr:x>
      <cdr:y>0.60372</cdr:y>
    </cdr:to>
    <cdr:sp macro="" textlink="">
      <cdr:nvSpPr>
        <cdr:cNvPr id="4" name="Скругленный прямоугольник 3"/>
        <cdr:cNvSpPr/>
      </cdr:nvSpPr>
      <cdr:spPr>
        <a:xfrm xmlns:a="http://schemas.openxmlformats.org/drawingml/2006/main">
          <a:off x="5429288" y="1143007"/>
          <a:ext cx="2000212" cy="71438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Сумма к восстановлению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68,4 млн. руб</a:t>
          </a:r>
          <a:r>
            <a:rPr lang="ru-RU" sz="1600" b="1" dirty="0" smtClean="0">
              <a:solidFill>
                <a:sysClr val="windowText" lastClr="000000"/>
              </a:solidFill>
              <a:latin typeface="Calibri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0.71698</cdr:x>
      <cdr:y>0.6966</cdr:y>
    </cdr:from>
    <cdr:to>
      <cdr:x>0.98114</cdr:x>
      <cdr:y>0.90558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>
          <a:off x="5429288" y="2143139"/>
          <a:ext cx="2000264" cy="64294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Восстановлено</a:t>
          </a:r>
        </a:p>
        <a:p xmlns:a="http://schemas.openxmlformats.org/drawingml/2006/main">
          <a:pPr algn="ctr">
            <a:defRPr/>
          </a:pPr>
          <a:r>
            <a:rPr lang="ru-RU" sz="1600" b="1" dirty="0" smtClean="0">
              <a:solidFill>
                <a:schemeClr val="accent6"/>
              </a:solidFill>
              <a:latin typeface="Calibri" pitchFamily="34" charset="0"/>
            </a:rPr>
            <a:t>52 млн. руб.</a:t>
          </a:r>
        </a:p>
      </cdr:txBody>
    </cdr:sp>
  </cdr:relSizeAnchor>
  <cdr:relSizeAnchor xmlns:cdr="http://schemas.openxmlformats.org/drawingml/2006/chartDrawing">
    <cdr:from>
      <cdr:x>0.57547</cdr:x>
      <cdr:y>0.37152</cdr:y>
    </cdr:from>
    <cdr:to>
      <cdr:x>0.70755</cdr:x>
      <cdr:y>0.60372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4357718" y="1143007"/>
          <a:ext cx="1000127" cy="71438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ru-RU" sz="2000" b="1">
            <a:solidFill>
              <a:sysClr val="windowText" lastClr="000000"/>
            </a:solidFill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0.47602</cdr:x>
      <cdr:y>0.34783</cdr:y>
    </cdr:from>
    <cdr:to>
      <cdr:x>0.55351</cdr:x>
      <cdr:y>0.37681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10800000">
          <a:off x="3071833" y="1714511"/>
          <a:ext cx="500065" cy="1428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69AE8-63BA-4346-B177-3D2D709F239C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FE24-037D-42DB-9C73-4EDAFC4478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910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76251-8B24-4BD4-943B-86921C6EA03E}" type="slidenum">
              <a:rPr lang="ru-RU" altLang="ru-RU" smtClean="0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Убрать точки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5973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692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Сделать ярче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0948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Переделать</a:t>
            </a:r>
            <a:r>
              <a:rPr lang="ru-RU" baseline="0" dirty="0" smtClean="0"/>
              <a:t> в таблицу(</a:t>
            </a:r>
            <a:r>
              <a:rPr lang="ru-RU" baseline="0" dirty="0" err="1" smtClean="0"/>
              <a:t>млн.р</a:t>
            </a:r>
            <a:r>
              <a:rPr lang="ru-RU" baseline="0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67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265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FE24-037D-42DB-9C73-4EDAFC4478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48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615B-C63F-4604-99FE-71E1A3197995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938523"/>
      </p:ext>
    </p:extLst>
  </p:cSld>
  <p:clrMapOvr>
    <a:masterClrMapping/>
  </p:clrMapOvr>
  <p:transition spd="slow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4B48-3D85-4A71-8643-8CFA2697C3D1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2255610"/>
      </p:ext>
    </p:extLst>
  </p:cSld>
  <p:clrMapOvr>
    <a:masterClrMapping/>
  </p:clrMapOvr>
  <p:transition spd="slow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D3D51-05D5-49EC-AACD-8E29ED47917E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04010"/>
      </p:ext>
    </p:extLst>
  </p:cSld>
  <p:clrMapOvr>
    <a:masterClrMapping/>
  </p:clrMapOvr>
  <p:transition spd="slow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29AF8-DD33-4CFF-8C7B-59670EE42267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89052"/>
      </p:ext>
    </p:extLst>
  </p:cSld>
  <p:clrMapOvr>
    <a:masterClrMapping/>
  </p:clrMapOvr>
  <p:transition spd="slow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B140-E1F8-4D9B-83B0-9B5919773949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4310160"/>
      </p:ext>
    </p:extLst>
  </p:cSld>
  <p:clrMapOvr>
    <a:masterClrMapping/>
  </p:clrMapOvr>
  <p:transition spd="slow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6ED-F26F-47A7-A48A-9E51F11EC0C9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0085359"/>
      </p:ext>
    </p:extLst>
  </p:cSld>
  <p:clrMapOvr>
    <a:masterClrMapping/>
  </p:clrMapOvr>
  <p:transition spd="slow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DC46-7F45-4F1C-AAF1-F8D0F6FDD796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1698613"/>
      </p:ext>
    </p:extLst>
  </p:cSld>
  <p:clrMapOvr>
    <a:masterClrMapping/>
  </p:clrMapOvr>
  <p:transition spd="slow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49D9-8CC5-4B8D-BF55-44B3642054AD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5026123"/>
      </p:ext>
    </p:extLst>
  </p:cSld>
  <p:clrMapOvr>
    <a:masterClrMapping/>
  </p:clrMapOvr>
  <p:transition spd="slow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3C74-FB95-4F18-AE9A-8C55C95B74E6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8645765"/>
      </p:ext>
    </p:extLst>
  </p:cSld>
  <p:clrMapOvr>
    <a:masterClrMapping/>
  </p:clrMapOvr>
  <p:transition spd="slow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C4BDE-D09D-4400-A53D-DEDBFE607F39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3416074"/>
      </p:ext>
    </p:extLst>
  </p:cSld>
  <p:clrMapOvr>
    <a:masterClrMapping/>
  </p:clrMapOvr>
  <p:transition spd="slow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B65C-746D-4651-9AB9-69D12693876C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5347111"/>
      </p:ext>
    </p:extLst>
  </p:cSld>
  <p:clrMapOvr>
    <a:masterClrMapping/>
  </p:clrMapOvr>
  <p:transition spd="slow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213B2-0E41-4027-930C-782E91C1A887}" type="datetime1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4C4F-D262-4AB8-866A-5788B5C55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649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u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00034" y="214297"/>
            <a:ext cx="8135194" cy="1785949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000"/>
              </a:lnSpc>
              <a:spcBef>
                <a:spcPts val="0"/>
              </a:spcBef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Отчет о работе Контрольно-счетной палаты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ru-RU" sz="28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2018 год</a:t>
            </a:r>
            <a:endParaRPr lang="ru-RU" sz="28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14282" y="3000378"/>
            <a:ext cx="3286125" cy="203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Председатель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Контрольно-счетной палаты 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Чувашской Республики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С.И. Аристова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г.Чебоксары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  <p:extLst>
      <p:ext uri="{BB962C8B-B14F-4D97-AF65-F5344CB8AC3E}">
        <p14:creationId xmlns="" xmlns:p14="http://schemas.microsoft.com/office/powerpoint/2010/main" val="466211525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Результаты аудита закупок в 2018 г</a:t>
            </a:r>
            <a:endParaRPr lang="ru-RU" sz="24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569089208"/>
              </p:ext>
            </p:extLst>
          </p:nvPr>
        </p:nvGraphicFramePr>
        <p:xfrm>
          <a:off x="-785850" y="500048"/>
          <a:ext cx="645319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14480" y="1214428"/>
            <a:ext cx="857256" cy="3064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Arial Narrow" pitchFamily="34" charset="0"/>
                <a:ea typeface="DFKai-SB" pitchFamily="65" charset="-120"/>
              </a:rPr>
              <a:t>100 324,83</a:t>
            </a:r>
            <a:endParaRPr lang="ru-RU" sz="1200" b="1" dirty="0">
              <a:latin typeface="Arial Narrow" pitchFamily="34" charset="0"/>
              <a:ea typeface="DFKai-SB" pitchFamily="65" charset="-12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929190" y="785800"/>
            <a:ext cx="4071966" cy="3929090"/>
            <a:chOff x="4929192" y="714363"/>
            <a:chExt cx="4143404" cy="4224508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000630" y="3857635"/>
              <a:ext cx="1928826" cy="107157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9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штрафов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4929192" y="714363"/>
              <a:ext cx="4143404" cy="4224508"/>
              <a:chOff x="5429257" y="571486"/>
              <a:chExt cx="3773457" cy="3771882"/>
            </a:xfrm>
            <a:solidFill>
              <a:srgbClr val="C00000"/>
            </a:solidFill>
          </p:grpSpPr>
          <p:cxnSp>
            <p:nvCxnSpPr>
              <p:cNvPr id="28" name="Прямая со стрелкой 27"/>
              <p:cNvCxnSpPr/>
              <p:nvPr/>
            </p:nvCxnSpPr>
            <p:spPr>
              <a:xfrm>
                <a:off x="7511163" y="762837"/>
                <a:ext cx="455417" cy="318920"/>
              </a:xfrm>
              <a:prstGeom prst="straightConnector1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29" name="Выноска со стрелкой вниз 28"/>
              <p:cNvSpPr/>
              <p:nvPr/>
            </p:nvSpPr>
            <p:spPr>
              <a:xfrm>
                <a:off x="5429257" y="1528245"/>
                <a:ext cx="3773457" cy="785818"/>
              </a:xfrm>
              <a:prstGeom prst="downArrowCallout">
                <a:avLst>
                  <a:gd name="adj1" fmla="val 22511"/>
                  <a:gd name="adj2" fmla="val 22403"/>
                  <a:gd name="adj3" fmla="val 25000"/>
                  <a:gd name="adj4" fmla="val 64977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5500694" y="1071552"/>
                <a:ext cx="1750231" cy="83939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131 </a:t>
                </a:r>
              </a:p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финансовое нарушение</a:t>
                </a:r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7381043" y="1081757"/>
                <a:ext cx="1756608" cy="82919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202 процедурных нарушения</a:t>
                </a:r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7439504" y="3386609"/>
                <a:ext cx="1756609" cy="95675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2 </a:t>
                </a:r>
              </a:p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устных замечания</a:t>
                </a:r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7433941" y="2293652"/>
                <a:ext cx="1756609" cy="95675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4 </a:t>
                </a:r>
              </a:p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возбужденных дела в УФАС</a:t>
                </a: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5494314" y="2293652"/>
                <a:ext cx="1756610" cy="956759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2 </a:t>
                </a:r>
              </a:p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действующие проверки органами УФАС</a:t>
                </a:r>
              </a:p>
            </p:txBody>
          </p:sp>
          <p:sp>
            <p:nvSpPr>
              <p:cNvPr id="15" name="Нашивка 14"/>
              <p:cNvSpPr/>
              <p:nvPr/>
            </p:nvSpPr>
            <p:spPr>
              <a:xfrm>
                <a:off x="8786842" y="571486"/>
                <a:ext cx="142876" cy="214314"/>
              </a:xfrm>
              <a:prstGeom prst="chevr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Нашивка 15"/>
              <p:cNvSpPr/>
              <p:nvPr/>
            </p:nvSpPr>
            <p:spPr>
              <a:xfrm>
                <a:off x="5572132" y="571486"/>
                <a:ext cx="214314" cy="214314"/>
              </a:xfrm>
              <a:prstGeom prst="chevro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5857884" y="571486"/>
                <a:ext cx="2857520" cy="21431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ИТОГО</a:t>
                </a:r>
              </a:p>
            </p:txBody>
          </p:sp>
          <p:cxnSp>
            <p:nvCxnSpPr>
              <p:cNvPr id="26" name="Прямая со стрелкой 25"/>
              <p:cNvCxnSpPr/>
              <p:nvPr/>
            </p:nvCxnSpPr>
            <p:spPr>
              <a:xfrm rot="10800000" flipV="1">
                <a:off x="6572264" y="785800"/>
                <a:ext cx="428628" cy="285752"/>
              </a:xfrm>
              <a:prstGeom prst="straightConnector1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cxnSp>
          <p:sp>
            <p:nvSpPr>
              <p:cNvPr id="30" name="Выноска с четырьмя стрелками 29"/>
              <p:cNvSpPr/>
              <p:nvPr/>
            </p:nvSpPr>
            <p:spPr>
              <a:xfrm rot="18948751">
                <a:off x="7087618" y="3107294"/>
                <a:ext cx="537578" cy="490261"/>
              </a:xfrm>
              <a:prstGeom prst="quadArrowCallout">
                <a:avLst>
                  <a:gd name="adj1" fmla="val 36541"/>
                  <a:gd name="adj2" fmla="val 16662"/>
                  <a:gd name="adj3" fmla="val 26840"/>
                  <a:gd name="adj4" fmla="val 37030"/>
                </a:avLst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 smtClean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3428992" y="1857372"/>
            <a:ext cx="92869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тыс.руб.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465844"/>
            <a:ext cx="5214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1200" u="sng" dirty="0" smtClean="0"/>
              <a:t>Нарушения при обосновании и определении цены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Внесение изменений в контракт с нарушением требований законодательства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Нарушения условий реализации контрактов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Нарушения связанные с приемкой и оплатой товаров, работ, услуг, несоответствующих условиям контракта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Неиспользование мер обеспечения обязательств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Неприменение мер ответственности по контракту</a:t>
            </a:r>
          </a:p>
          <a:p>
            <a:pPr>
              <a:spcBef>
                <a:spcPts val="1200"/>
              </a:spcBef>
            </a:pPr>
            <a:r>
              <a:rPr lang="ru-RU" sz="1200" u="sng" dirty="0" smtClean="0"/>
              <a:t>Несоблюдение принципов и положений о закупке</a:t>
            </a:r>
            <a:endParaRPr lang="ru-RU" sz="1200" u="sng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15103" y="2583271"/>
            <a:ext cx="142876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15101" y="2928805"/>
            <a:ext cx="142876" cy="142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3429006"/>
            <a:ext cx="142876" cy="14287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14831" y="3781107"/>
            <a:ext cx="142876" cy="142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1196" y="4235233"/>
            <a:ext cx="142876" cy="1428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16002" y="4587568"/>
            <a:ext cx="142876" cy="142876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13457" y="4939897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1044" y="4751068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10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ach-rajon.ru/upload/iblock/e21/002_2_4c2e2b188c6060fd9c62215055f3183d.jpg"/>
          <p:cNvPicPr>
            <a:picLocks noChangeAspect="1" noChangeArrowheads="1"/>
          </p:cNvPicPr>
          <p:nvPr/>
        </p:nvPicPr>
        <p:blipFill>
          <a:blip r:embed="rId2" cstate="print"/>
          <a:srcRect b="-1"/>
          <a:stretch>
            <a:fillRect/>
          </a:stretch>
        </p:blipFill>
        <p:spPr bwMode="auto">
          <a:xfrm>
            <a:off x="142844" y="2632477"/>
            <a:ext cx="1143008" cy="108588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143240" y="2571752"/>
            <a:ext cx="1428760" cy="9194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cademy Italic" pitchFamily="2" charset="0"/>
              </a:rPr>
              <a:t>в электронном виде</a:t>
            </a:r>
            <a:endParaRPr lang="ru-RU" sz="1600" dirty="0">
              <a:latin typeface="Academy Italic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1357304"/>
            <a:ext cx="4000528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Нарушения законодательства о закупках</a:t>
            </a:r>
            <a:endParaRPr lang="ru-RU" dirty="0">
              <a:solidFill>
                <a:schemeClr val="dk1"/>
              </a:solidFill>
              <a:latin typeface="Academy Italic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29190" y="2000246"/>
            <a:ext cx="4000528" cy="8572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Нарушения порядка управления и распоряжения государственным имуществом</a:t>
            </a:r>
            <a:endParaRPr lang="ru-RU" dirty="0">
              <a:solidFill>
                <a:schemeClr val="dk1"/>
              </a:solidFill>
              <a:latin typeface="Academy Italic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42924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Рассмотрение обращений, поступивших в Контрольно-счетную палату Чувашской Республики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776503413"/>
              </p:ext>
            </p:extLst>
          </p:nvPr>
        </p:nvGraphicFramePr>
        <p:xfrm>
          <a:off x="928662" y="2571750"/>
          <a:ext cx="2714644" cy="23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14480" y="3357570"/>
            <a:ext cx="1143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cademy Italic" pitchFamily="2" charset="0"/>
              </a:rPr>
              <a:t>29</a:t>
            </a:r>
          </a:p>
          <a:p>
            <a:pPr algn="ctr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cademy Italic" pitchFamily="2" charset="0"/>
              </a:rPr>
              <a:t>обращений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cademy Italic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714364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Italic" pitchFamily="2" charset="0"/>
              </a:rPr>
              <a:t>Рост к 2017</a:t>
            </a:r>
          </a:p>
          <a:p>
            <a:pPr algn="ctr"/>
            <a:r>
              <a:rPr lang="ru-RU" sz="160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cademy Italic" pitchFamily="2" charset="0"/>
              </a:rPr>
              <a:t>+38,1 %</a:t>
            </a:r>
            <a:endParaRPr lang="ru-RU" sz="16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cademy Italic" pitchFamily="2" charset="0"/>
            </a:endParaRPr>
          </a:p>
        </p:txBody>
      </p:sp>
      <p:sp>
        <p:nvSpPr>
          <p:cNvPr id="11" name="Нашивка 10"/>
          <p:cNvSpPr/>
          <p:nvPr/>
        </p:nvSpPr>
        <p:spPr>
          <a:xfrm rot="16200000">
            <a:off x="3250397" y="821519"/>
            <a:ext cx="285752" cy="357190"/>
          </a:xfrm>
          <a:prstGeom prst="chevr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4429138"/>
            <a:ext cx="1071570" cy="3745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cademy Italic" pitchFamily="2" charset="0"/>
              </a:rPr>
              <a:t>по почте</a:t>
            </a:r>
            <a:endParaRPr lang="ru-RU" sz="1600" dirty="0">
              <a:latin typeface="Academy Italic" pitchFamily="2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="" xmlns:p14="http://schemas.microsoft.com/office/powerpoint/2010/main" val="3032469942"/>
              </p:ext>
            </p:extLst>
          </p:nvPr>
        </p:nvGraphicFramePr>
        <p:xfrm>
          <a:off x="1071538" y="357172"/>
          <a:ext cx="2428892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4282" y="4000512"/>
            <a:ext cx="1143008" cy="64698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cademy Italic" pitchFamily="2" charset="0"/>
              </a:rPr>
              <a:t>в приемной</a:t>
            </a:r>
            <a:endParaRPr lang="ru-RU" sz="1600" dirty="0">
              <a:latin typeface="Academy Italic" pitchFamily="2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2607455" y="2893221"/>
            <a:ext cx="4071966" cy="0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Штриховая стрелка вправо 20"/>
          <p:cNvSpPr/>
          <p:nvPr/>
        </p:nvSpPr>
        <p:spPr>
          <a:xfrm>
            <a:off x="4000496" y="1928808"/>
            <a:ext cx="1071570" cy="64294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00" dirty="0"/>
          </a:p>
        </p:txBody>
      </p:sp>
      <p:sp>
        <p:nvSpPr>
          <p:cNvPr id="23" name="TextBox 22"/>
          <p:cNvSpPr txBox="1"/>
          <p:nvPr/>
        </p:nvSpPr>
        <p:spPr>
          <a:xfrm>
            <a:off x="4929190" y="714365"/>
            <a:ext cx="4000528" cy="5715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Academy Italic" pitchFamily="2" charset="0"/>
              </a:rPr>
              <a:t>Нарушения введения бухгалтерского учета</a:t>
            </a:r>
            <a:endParaRPr lang="ru-RU" dirty="0">
              <a:latin typeface="Academy Italic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29190" y="2928940"/>
            <a:ext cx="400052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Факты нарушения прав граждан</a:t>
            </a:r>
            <a:endParaRPr lang="ru-RU" dirty="0">
              <a:solidFill>
                <a:schemeClr val="dk1"/>
              </a:solidFill>
              <a:latin typeface="Academy Italic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00892" y="3357568"/>
            <a:ext cx="1928826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cademy Italic" pitchFamily="2" charset="0"/>
              </a:rPr>
              <a:t>7</a:t>
            </a:r>
          </a:p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 обращений включены в план контрольных мероприятий</a:t>
            </a:r>
            <a:endParaRPr lang="ru-RU" dirty="0">
              <a:solidFill>
                <a:schemeClr val="dk1"/>
              </a:solidFill>
              <a:latin typeface="Academy Italic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3357568"/>
            <a:ext cx="2000264" cy="13573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cademy Italic" pitchFamily="2" charset="0"/>
              </a:rPr>
              <a:t>49</a:t>
            </a: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писем</a:t>
            </a:r>
          </a:p>
          <a:p>
            <a:pPr algn="ctr">
              <a:defRPr/>
            </a:pPr>
            <a:r>
              <a:rPr lang="ru-RU" dirty="0" smtClean="0">
                <a:solidFill>
                  <a:schemeClr val="dk1"/>
                </a:solidFill>
                <a:latin typeface="Academy Italic" pitchFamily="2" charset="0"/>
              </a:rPr>
              <a:t> заявителям и в компетентные органы</a:t>
            </a:r>
            <a:endParaRPr lang="ru-RU" dirty="0">
              <a:solidFill>
                <a:schemeClr val="dk1"/>
              </a:solidFill>
              <a:latin typeface="Academy Italic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39967" y="206510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cademy Italic" pitchFamily="2" charset="0"/>
              </a:rPr>
              <a:t>выявлены</a:t>
            </a:r>
            <a:endParaRPr lang="ru-RU" sz="1600" dirty="0">
              <a:latin typeface="Academy Italic" pitchFamily="2" charset="0"/>
            </a:endParaRPr>
          </a:p>
        </p:txBody>
      </p:sp>
      <p:pic>
        <p:nvPicPr>
          <p:cNvPr id="2056" name="Picture 8" descr="https://cod21.ru/wp-content/uploads/2017/12/2ea7c5ae9e61365855796b25e2a64c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/>
          <a:stretch>
            <a:fillRect/>
          </a:stretch>
        </p:blipFill>
        <p:spPr bwMode="auto">
          <a:xfrm>
            <a:off x="0" y="714362"/>
            <a:ext cx="1571604" cy="1500198"/>
          </a:xfrm>
          <a:prstGeom prst="rect">
            <a:avLst/>
          </a:prstGeom>
          <a:noFill/>
        </p:spPr>
      </p:pic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1044" y="4751068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11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571738" y="2928943"/>
            <a:ext cx="3857654" cy="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0100" y="714362"/>
            <a:ext cx="2643206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Кадровое обеспечение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429256" y="714362"/>
            <a:ext cx="2857520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Финансовое обеспечение</a:t>
            </a:r>
            <a:endParaRPr lang="ru-RU" dirty="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46887158"/>
              </p:ext>
            </p:extLst>
          </p:nvPr>
        </p:nvGraphicFramePr>
        <p:xfrm>
          <a:off x="5643570" y="1071552"/>
          <a:ext cx="2428892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358082" y="1071554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/>
              <a:t>Млн. руб.</a:t>
            </a:r>
            <a:endParaRPr lang="ru-RU" sz="1400" dirty="0"/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5643570" y="3000379"/>
          <a:ext cx="2500330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786710" y="3000380"/>
            <a:ext cx="1285884" cy="830997"/>
          </a:xfrm>
          <a:prstGeom prst="borderCallout1">
            <a:avLst>
              <a:gd name="adj1" fmla="val 49403"/>
              <a:gd name="adj2" fmla="val 734"/>
              <a:gd name="adj3" fmla="val 80406"/>
              <a:gd name="adj4" fmla="val -19963"/>
            </a:avLst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Фонд оплаты труда с отчислениями</a:t>
            </a:r>
          </a:p>
          <a:p>
            <a:pPr algn="ctr"/>
            <a:r>
              <a:rPr lang="ru-RU" sz="1200" dirty="0" smtClean="0"/>
              <a:t>94,2%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714876" y="2643190"/>
            <a:ext cx="1928826" cy="646331"/>
          </a:xfrm>
          <a:prstGeom prst="borderCallout1">
            <a:avLst>
              <a:gd name="adj1" fmla="val 101712"/>
              <a:gd name="adj2" fmla="val 77368"/>
              <a:gd name="adj3" fmla="val 129092"/>
              <a:gd name="adj4" fmla="val 92976"/>
            </a:avLst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Приобретение материальных ценностей</a:t>
            </a:r>
          </a:p>
          <a:p>
            <a:pPr algn="ctr"/>
            <a:r>
              <a:rPr lang="ru-RU" sz="1200" dirty="0" smtClean="0"/>
              <a:t>2,8 %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3438" y="3643320"/>
            <a:ext cx="1428760" cy="438582"/>
          </a:xfrm>
          <a:prstGeom prst="borderCallout1">
            <a:avLst>
              <a:gd name="adj1" fmla="val 53498"/>
              <a:gd name="adj2" fmla="val 101533"/>
              <a:gd name="adj3" fmla="val -24755"/>
              <a:gd name="adj4" fmla="val 128066"/>
            </a:avLst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Командировочные</a:t>
            </a:r>
            <a:endParaRPr lang="ru-RU" sz="1050" dirty="0" smtClean="0"/>
          </a:p>
          <a:p>
            <a:pPr algn="ctr"/>
            <a:r>
              <a:rPr lang="ru-RU" sz="1050" dirty="0" smtClean="0"/>
              <a:t>1,2 %</a:t>
            </a:r>
            <a:endParaRPr lang="ru-RU" sz="1050" dirty="0"/>
          </a:p>
        </p:txBody>
      </p:sp>
      <p:sp>
        <p:nvSpPr>
          <p:cNvPr id="22" name="TextBox 21"/>
          <p:cNvSpPr txBox="1"/>
          <p:nvPr/>
        </p:nvSpPr>
        <p:spPr>
          <a:xfrm>
            <a:off x="6786578" y="2500314"/>
            <a:ext cx="785818" cy="646331"/>
          </a:xfrm>
          <a:prstGeom prst="borderCallout1">
            <a:avLst>
              <a:gd name="adj1" fmla="val 101277"/>
              <a:gd name="adj2" fmla="val 18818"/>
              <a:gd name="adj3" fmla="val 140795"/>
              <a:gd name="adj4" fmla="val -18939"/>
            </a:avLst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Другие расходы</a:t>
            </a:r>
          </a:p>
          <a:p>
            <a:pPr algn="ctr"/>
            <a:r>
              <a:rPr lang="ru-RU" sz="1200" dirty="0" smtClean="0"/>
              <a:t>1,8 %</a:t>
            </a:r>
            <a:endParaRPr lang="ru-RU" sz="1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3828648"/>
            <a:ext cx="10715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9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16832,5</a:t>
            </a:r>
            <a:endParaRPr lang="en-US" sz="1400" b="1" dirty="0"/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1071538" y="3071817"/>
          <a:ext cx="2357454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4282" y="2786066"/>
            <a:ext cx="1428760" cy="461665"/>
          </a:xfrm>
          <a:prstGeom prst="borderCallout1">
            <a:avLst>
              <a:gd name="adj1" fmla="val 101277"/>
              <a:gd name="adj2" fmla="val 56200"/>
              <a:gd name="adj3" fmla="val 137259"/>
              <a:gd name="adj4" fmla="val 115266"/>
            </a:avLst>
          </a:prstGeom>
          <a:noFill/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Строительное</a:t>
            </a:r>
          </a:p>
          <a:p>
            <a:pPr algn="ctr"/>
            <a:r>
              <a:rPr lang="ru-RU" sz="1200" dirty="0" smtClean="0"/>
              <a:t>5,6 %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142876" y="4081904"/>
            <a:ext cx="1214414" cy="461665"/>
          </a:xfrm>
          <a:prstGeom prst="borderCallout1">
            <a:avLst>
              <a:gd name="adj1" fmla="val 594"/>
              <a:gd name="adj2" fmla="val 60467"/>
              <a:gd name="adj3" fmla="val -83915"/>
              <a:gd name="adj4" fmla="val 122890"/>
            </a:avLst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Юридическое</a:t>
            </a:r>
          </a:p>
          <a:p>
            <a:pPr algn="ctr"/>
            <a:r>
              <a:rPr lang="ru-RU" sz="1200" dirty="0" smtClean="0"/>
              <a:t>11,1 %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3357570"/>
            <a:ext cx="1428760" cy="646331"/>
          </a:xfrm>
          <a:prstGeom prst="borderCallout1">
            <a:avLst>
              <a:gd name="adj1" fmla="val 80056"/>
              <a:gd name="adj2" fmla="val 200"/>
              <a:gd name="adj3" fmla="val 114859"/>
              <a:gd name="adj4" fmla="val -12200"/>
            </a:avLst>
          </a:prstGeom>
          <a:noFill/>
          <a:ln w="28575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Финансово-экономическое</a:t>
            </a:r>
          </a:p>
          <a:p>
            <a:pPr algn="ctr"/>
            <a:r>
              <a:rPr lang="ru-RU" sz="1200" dirty="0" smtClean="0"/>
              <a:t>77,8 %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2285984" y="2714628"/>
            <a:ext cx="1000132" cy="461665"/>
          </a:xfrm>
          <a:prstGeom prst="borderCallout1">
            <a:avLst>
              <a:gd name="adj1" fmla="val 104578"/>
              <a:gd name="adj2" fmla="val 7667"/>
              <a:gd name="adj3" fmla="val 145511"/>
              <a:gd name="adj4" fmla="val -13647"/>
            </a:avLst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ИТ</a:t>
            </a:r>
          </a:p>
          <a:p>
            <a:pPr algn="ctr"/>
            <a:r>
              <a:rPr lang="ru-RU" sz="1200" dirty="0" smtClean="0"/>
              <a:t>5,5 %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214678" y="2376072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chemeClr val="accent4">
                    <a:lumMod val="75000"/>
                  </a:schemeClr>
                </a:solidFill>
              </a:rPr>
              <a:t>образование</a:t>
            </a:r>
            <a:endParaRPr lang="ru-RU" sz="16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0034" y="1214430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</a:t>
            </a:r>
          </a:p>
          <a:p>
            <a:pPr algn="ctr"/>
            <a:r>
              <a:rPr lang="ru-RU" sz="1200" dirty="0" smtClean="0"/>
              <a:t>должность государственного служащего ЧР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214546" y="121443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17</a:t>
            </a:r>
          </a:p>
          <a:p>
            <a:pPr algn="ctr"/>
            <a:r>
              <a:rPr lang="ru-RU" sz="1200" dirty="0" smtClean="0"/>
              <a:t>должностей государственной гражданской службы ЧР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642924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Кадровое и финансовое обеспечение деятельности </a:t>
            </a:r>
          </a:p>
          <a:p>
            <a:pPr algn="ctr"/>
            <a:r>
              <a:rPr lang="ru-RU" sz="2400" b="1" dirty="0" smtClean="0"/>
              <a:t>Контрольно-счетной палаты Чувашской республики в 2018 году</a:t>
            </a:r>
            <a:endParaRPr lang="ru-RU" sz="2400" b="1" dirty="0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1044" y="4751068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12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394" y="386684"/>
          <a:ext cx="9144000" cy="43604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44000"/>
              </a:tblGrid>
              <a:tr h="302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9225">
                <a:tc>
                  <a:txBody>
                    <a:bodyPr/>
                    <a:lstStyle/>
                    <a:p>
                      <a:pPr lvl="0" algn="ctr"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Полнота реализации полномочий, определенных Законом №58,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с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соблюдением принципов,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заложенных в законе</a:t>
                      </a:r>
                      <a:endParaRPr lang="ru-RU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Мониторинг за формированием и реализацией региональных проектов,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направленных на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реализацию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национальных проектов (программ) и  федеральных проектов,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входящих в состав национальных проектов (программ)</a:t>
                      </a:r>
                      <a:endParaRPr lang="ru-RU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7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Аудит эффективности использования средств республиканского бюджета ЧР на обеспечение «Мероприятий, реализуемых с привлечением межбюджетных трансфертов бюджетам другого уровня, связанных с организацией отдыха, оздоровления и занятости детей, за 2017-2018 годы и истекший период 2019»</a:t>
                      </a: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Расширение взаимодействия с контрольно-надзорными органами, в т.ч. проведение совместных проверок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Развитие элементов стратегического аудита и проектного управления,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информатизация процессов при осуществлении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деятельности КСП</a:t>
                      </a:r>
                      <a:r>
                        <a:rPr lang="ru-RU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расширение доступа к информационным базам и ресурсам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Задачи и планы Контрольно-счетной палаты на 2019 год</a:t>
            </a:r>
            <a:endParaRPr lang="ru-RU" sz="2400" b="1" dirty="0"/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58214" y="4751068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13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5" y="197768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61044" y="4751068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14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911804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Скругленная прямоугольная выноска 41"/>
          <p:cNvSpPr/>
          <p:nvPr/>
        </p:nvSpPr>
        <p:spPr>
          <a:xfrm>
            <a:off x="6286512" y="857238"/>
            <a:ext cx="1571636" cy="411510"/>
          </a:xfrm>
          <a:prstGeom prst="wedgeRoundRectCallout">
            <a:avLst>
              <a:gd name="adj1" fmla="val -240710"/>
              <a:gd name="adj2" fmla="val 3260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Законность</a:t>
            </a: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6429388" y="1428742"/>
            <a:ext cx="2171640" cy="432048"/>
          </a:xfrm>
          <a:prstGeom prst="wedgeRoundRectCallout">
            <a:avLst>
              <a:gd name="adj1" fmla="val -183869"/>
              <a:gd name="adj2" fmla="val -4801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Объективность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715008" y="2571750"/>
            <a:ext cx="2171640" cy="486054"/>
          </a:xfrm>
          <a:prstGeom prst="wedgeRoundRectCallout">
            <a:avLst>
              <a:gd name="adj1" fmla="val -154397"/>
              <a:gd name="adj2" fmla="val -18748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Независимость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Законы-ле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857238"/>
            <a:ext cx="2997406" cy="1728192"/>
          </a:xfrm>
          <a:prstGeom prst="ellipse">
            <a:avLst/>
          </a:prstGeom>
          <a:ln w="63500" cap="rnd">
            <a:solidFill>
              <a:srgbClr val="FFCCCC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xmlns="" val="1437817095"/>
              </p:ext>
            </p:extLst>
          </p:nvPr>
        </p:nvGraphicFramePr>
        <p:xfrm>
          <a:off x="-142908" y="2857502"/>
          <a:ext cx="9144000" cy="2064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Скругленная прямоугольная выноска 43"/>
          <p:cNvSpPr/>
          <p:nvPr/>
        </p:nvSpPr>
        <p:spPr>
          <a:xfrm>
            <a:off x="6572264" y="2000246"/>
            <a:ext cx="2171640" cy="486054"/>
          </a:xfrm>
          <a:prstGeom prst="wedgeRoundRectCallout">
            <a:avLst>
              <a:gd name="adj1" fmla="val -187532"/>
              <a:gd name="adj2" fmla="val -11277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Эффективность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142844" y="2786064"/>
            <a:ext cx="1589539" cy="378042"/>
          </a:xfrm>
          <a:prstGeom prst="wedgeRoundRectCallout">
            <a:avLst>
              <a:gd name="adj1" fmla="val 72462"/>
              <a:gd name="adj2" fmla="val -10034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>
              <a:defRPr/>
            </a:pPr>
            <a:r>
              <a:rPr lang="ru-RU" dirty="0" smtClean="0">
                <a:solidFill>
                  <a:schemeClr val="tx1"/>
                </a:solidFill>
              </a:rPr>
              <a:t>Гласность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429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Принципы деятельности Контрольно-счетной палаты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Ст.3 Закона ЧР от 13.09.</a:t>
            </a:r>
            <a:r>
              <a:rPr lang="en-US" sz="2000" dirty="0" smtClean="0">
                <a:solidFill>
                  <a:schemeClr val="tx1"/>
                </a:solidFill>
              </a:rPr>
              <a:t>2011</a:t>
            </a:r>
            <a:r>
              <a:rPr lang="ru-RU" sz="2000" dirty="0" smtClean="0">
                <a:solidFill>
                  <a:schemeClr val="tx1"/>
                </a:solidFill>
              </a:rPr>
              <a:t> г. N 58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ru-RU" sz="2400" b="1" dirty="0"/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5645" y="473869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082026660"/>
              </p:ext>
            </p:extLst>
          </p:nvPr>
        </p:nvGraphicFramePr>
        <p:xfrm>
          <a:off x="143508" y="714362"/>
          <a:ext cx="885698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44000" cy="6429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Основные подходы в деятельности Контрольно-счетной палаты Чувашской Республики в 2018 году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78580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643188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500313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28613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071948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1643056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8682" y="238982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5645" y="473869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3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s://vafk.com.ua/wp-content/uploads/2018/12/shutterstock_83877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571750"/>
            <a:ext cx="1357322" cy="135732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"/>
            <a:ext cx="9144000" cy="64292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Количество мероприятий и объектов контроля</a:t>
            </a:r>
            <a:endParaRPr lang="ru-RU" sz="2400" b="1" dirty="0"/>
          </a:p>
        </p:txBody>
      </p:sp>
      <p:graphicFrame>
        <p:nvGraphicFramePr>
          <p:cNvPr id="13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14346" y="500048"/>
          <a:ext cx="4643438" cy="464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628" y="1142990"/>
          <a:ext cx="4011804" cy="32861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1820"/>
                <a:gridCol w="559984"/>
              </a:tblGrid>
              <a:tr h="629221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ГАБС (внешняя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годовая бюджетная отчетность)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rgbClr val="FDE7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solidFill>
                      <a:srgbClr val="FDE7E3"/>
                    </a:solidFill>
                  </a:tcPr>
                </a:tc>
              </a:tr>
              <a:tr h="3173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ГРБС</a:t>
                      </a:r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b"/>
                </a:tc>
              </a:tr>
              <a:tr h="31739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Муниципальные</a:t>
                      </a:r>
                      <a:r>
                        <a:rPr lang="ru-RU" sz="1600" baseline="0" dirty="0" smtClean="0"/>
                        <a:t> образования</a:t>
                      </a:r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</a:t>
                      </a:r>
                      <a:endParaRPr lang="ru-RU" sz="1600" dirty="0"/>
                    </a:p>
                  </a:txBody>
                  <a:tcPr anchor="b"/>
                </a:tc>
              </a:tr>
              <a:tr h="54823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Государственное унитарное предприятие</a:t>
                      </a:r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anchor="b"/>
                </a:tc>
              </a:tr>
              <a:tr h="54823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АО,</a:t>
                      </a:r>
                      <a:r>
                        <a:rPr lang="ru-RU" sz="1600" baseline="0" dirty="0" smtClean="0"/>
                        <a:t> с долей участия ЧР в уставном капитале</a:t>
                      </a:r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anchor="b"/>
                </a:tc>
              </a:tr>
              <a:tr h="82812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Иные учреждения и организации,</a:t>
                      </a:r>
                      <a:r>
                        <a:rPr lang="ru-RU" sz="1600" baseline="0" dirty="0" smtClean="0"/>
                        <a:t> и</a:t>
                      </a:r>
                      <a:r>
                        <a:rPr lang="ru-RU" sz="1600" dirty="0" smtClean="0"/>
                        <a:t>спользующие имущество в государственной собственности</a:t>
                      </a:r>
                      <a:endParaRPr lang="ru-RU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91</a:t>
                      </a:r>
                      <a:endParaRPr lang="ru-RU" sz="16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000628" y="714362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cs typeface="Angsana New" pitchFamily="18" charset="-34"/>
              </a:rPr>
              <a:t>Структура объектов контроля в </a:t>
            </a:r>
            <a:r>
              <a:rPr lang="ru-RU" dirty="0" smtClean="0">
                <a:cs typeface="Angsana New" pitchFamily="18" charset="-34"/>
              </a:rPr>
              <a:t>2018</a:t>
            </a:r>
            <a:endParaRPr lang="ru-RU" sz="1600" dirty="0">
              <a:cs typeface="Angsana New" pitchFamily="18" charset="-34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="" xmlns:p14="http://schemas.microsoft.com/office/powerpoint/2010/main" val="2134519448"/>
              </p:ext>
            </p:extLst>
          </p:nvPr>
        </p:nvGraphicFramePr>
        <p:xfrm>
          <a:off x="143768" y="1142990"/>
          <a:ext cx="2285092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9" name="Picture 2" descr="ÐÐ°ÑÑÐ¸Ð½ÐºÐ¸ Ð¿Ð¾ Ð·Ð°Ð¿ÑÐ¾ÑÑ Ð¿ÑÐ¾Ð²ÐµÑÐºÐ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43306" y="1571618"/>
            <a:ext cx="2067202" cy="20659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9144000" cy="642923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Объем проверенных бюджетных средств в 2018 году</a:t>
            </a:r>
            <a:endParaRPr lang="ru-RU" sz="24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14346" y="2428874"/>
          <a:ext cx="4357718" cy="3000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" name="Группа 34"/>
          <p:cNvGrpSpPr/>
          <p:nvPr/>
        </p:nvGrpSpPr>
        <p:grpSpPr>
          <a:xfrm>
            <a:off x="3500430" y="4357700"/>
            <a:ext cx="2419367" cy="584775"/>
            <a:chOff x="6510351" y="3500444"/>
            <a:chExt cx="2419367" cy="58477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510351" y="3605220"/>
              <a:ext cx="142876" cy="142876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43702" y="3500444"/>
              <a:ext cx="22860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43859,4 млн.рублей</a:t>
              </a:r>
            </a:p>
            <a:p>
              <a:r>
                <a:rPr lang="ru-RU" sz="1600" dirty="0" smtClean="0"/>
                <a:t>Камеральные проверки</a:t>
              </a:r>
              <a:endParaRPr lang="ru-RU" sz="1600" dirty="0"/>
            </a:p>
          </p:txBody>
        </p:sp>
      </p:grpSp>
      <p:grpSp>
        <p:nvGrpSpPr>
          <p:cNvPr id="3" name="Группа 35"/>
          <p:cNvGrpSpPr/>
          <p:nvPr/>
        </p:nvGrpSpPr>
        <p:grpSpPr>
          <a:xfrm>
            <a:off x="3500430" y="3714758"/>
            <a:ext cx="2214578" cy="584775"/>
            <a:chOff x="6500826" y="4214824"/>
            <a:chExt cx="2214578" cy="58477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500826" y="4357700"/>
              <a:ext cx="142876" cy="142876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tint val="66000"/>
                    <a:satMod val="160000"/>
                  </a:schemeClr>
                </a:gs>
                <a:gs pos="50000">
                  <a:schemeClr val="accent6">
                    <a:lumMod val="75000"/>
                    <a:tint val="44500"/>
                    <a:satMod val="160000"/>
                  </a:schemeClr>
                </a:gs>
                <a:gs pos="100000">
                  <a:schemeClr val="accent6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15140" y="4214824"/>
              <a:ext cx="20002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/>
                <a:t>5 084,8 млн.рублей</a:t>
              </a:r>
            </a:p>
            <a:p>
              <a:r>
                <a:rPr lang="ru-RU" sz="1600" dirty="0" smtClean="0"/>
                <a:t>Выездные проверки</a:t>
              </a:r>
            </a:p>
          </p:txBody>
        </p:sp>
      </p:grp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="" xmlns:p14="http://schemas.microsoft.com/office/powerpoint/2010/main" val="4084167807"/>
              </p:ext>
            </p:extLst>
          </p:nvPr>
        </p:nvGraphicFramePr>
        <p:xfrm>
          <a:off x="5500694" y="2000246"/>
          <a:ext cx="364330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rot="5400000">
            <a:off x="3929058" y="2857502"/>
            <a:ext cx="4143404" cy="0"/>
          </a:xfrm>
          <a:prstGeom prst="line">
            <a:avLst/>
          </a:prstGeom>
          <a:ln w="19050">
            <a:solidFill>
              <a:srgbClr val="FFC000"/>
            </a:solidFill>
            <a:prstDash val="dash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Группа 26"/>
          <p:cNvGrpSpPr/>
          <p:nvPr/>
        </p:nvGrpSpPr>
        <p:grpSpPr>
          <a:xfrm>
            <a:off x="7643834" y="1714494"/>
            <a:ext cx="1909446" cy="829263"/>
            <a:chOff x="420886" y="4176721"/>
            <a:chExt cx="1909446" cy="755276"/>
          </a:xfrm>
          <a:solidFill>
            <a:srgbClr val="FF6743"/>
          </a:solidFill>
        </p:grpSpPr>
        <p:sp>
          <p:nvSpPr>
            <p:cNvPr id="22" name="TextBox 1"/>
            <p:cNvSpPr txBox="1"/>
            <p:nvPr/>
          </p:nvSpPr>
          <p:spPr>
            <a:xfrm>
              <a:off x="420886" y="4306849"/>
              <a:ext cx="1428760" cy="625148"/>
            </a:xfrm>
            <a:prstGeom prst="roundRect">
              <a:avLst/>
            </a:prstGeom>
            <a:grpFill/>
            <a:ln w="19050">
              <a:noFill/>
              <a:prstDash val="sysDot"/>
            </a:ln>
          </p:spPr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 smtClean="0"/>
                <a:t>Средства республиканского бюджета</a:t>
              </a:r>
              <a:endParaRPr lang="ru-RU" sz="1200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845212" y="4176721"/>
              <a:ext cx="485120" cy="220686"/>
            </a:xfrm>
            <a:prstGeom prst="line">
              <a:avLst/>
            </a:prstGeom>
            <a:grpFill/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32"/>
          <p:cNvGrpSpPr/>
          <p:nvPr/>
        </p:nvGrpSpPr>
        <p:grpSpPr>
          <a:xfrm>
            <a:off x="6072198" y="4071957"/>
            <a:ext cx="1428760" cy="857248"/>
            <a:chOff x="4643438" y="1357316"/>
            <a:chExt cx="1428760" cy="1200150"/>
          </a:xfr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grpSpPr>
        <p:cxnSp>
          <p:nvCxnSpPr>
            <p:cNvPr id="34" name="Прямая соединительная линия 33"/>
            <p:cNvCxnSpPr>
              <a:stCxn id="21" idx="0"/>
            </p:cNvCxnSpPr>
            <p:nvPr/>
          </p:nvCxnSpPr>
          <p:spPr>
            <a:xfrm rot="5400000" flipH="1" flipV="1">
              <a:off x="5179230" y="1535905"/>
              <a:ext cx="500055" cy="142878"/>
            </a:xfrm>
            <a:prstGeom prst="line">
              <a:avLst/>
            </a:prstGeom>
            <a:grpFill/>
            <a:ln w="190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1"/>
            <p:cNvSpPr txBox="1"/>
            <p:nvPr/>
          </p:nvSpPr>
          <p:spPr>
            <a:xfrm>
              <a:off x="4643438" y="1857370"/>
              <a:ext cx="1428760" cy="700096"/>
            </a:xfrm>
            <a:prstGeom prst="roundRect">
              <a:avLst/>
            </a:prstGeom>
            <a:grpFill/>
            <a:ln w="19050">
              <a:noFill/>
              <a:prstDash val="sysDot"/>
            </a:ln>
          </p:spPr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 smtClean="0"/>
                <a:t>Иные средства</a:t>
              </a:r>
            </a:p>
            <a:p>
              <a:pPr algn="ctr"/>
              <a:r>
                <a:rPr lang="ru-RU" sz="1200" dirty="0" smtClean="0"/>
                <a:t>(ГУП, фонды НКО)</a:t>
              </a:r>
              <a:endParaRPr lang="ru-RU" sz="1200" dirty="0"/>
            </a:p>
          </p:txBody>
        </p:sp>
      </p:grpSp>
      <p:grpSp>
        <p:nvGrpSpPr>
          <p:cNvPr id="7" name="Группа 28"/>
          <p:cNvGrpSpPr/>
          <p:nvPr/>
        </p:nvGrpSpPr>
        <p:grpSpPr>
          <a:xfrm>
            <a:off x="7072330" y="4071950"/>
            <a:ext cx="1883104" cy="642942"/>
            <a:chOff x="3260368" y="4634994"/>
            <a:chExt cx="1883104" cy="676160"/>
          </a:xfr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cxnSp>
          <p:nvCxnSpPr>
            <p:cNvPr id="37" name="Прямая соединительная линия 36"/>
            <p:cNvCxnSpPr>
              <a:stCxn id="19" idx="2"/>
            </p:cNvCxnSpPr>
            <p:nvPr/>
          </p:nvCxnSpPr>
          <p:spPr>
            <a:xfrm rot="5400000" flipH="1">
              <a:off x="3535940" y="4359422"/>
              <a:ext cx="676160" cy="1227303"/>
            </a:xfrm>
            <a:prstGeom prst="line">
              <a:avLst/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"/>
            <p:cNvSpPr txBox="1"/>
            <p:nvPr/>
          </p:nvSpPr>
          <p:spPr>
            <a:xfrm>
              <a:off x="3831870" y="4785251"/>
              <a:ext cx="1311602" cy="525902"/>
            </a:xfrm>
            <a:prstGeom prst="roundRect">
              <a:avLst/>
            </a:prstGeom>
            <a:grpFill/>
            <a:ln>
              <a:noFill/>
              <a:prstDash val="sysDot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 smtClean="0"/>
                <a:t>Средства ТФОМС</a:t>
              </a:r>
              <a:endParaRPr lang="ru-RU" sz="12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2571736" y="687066"/>
            <a:ext cx="3214710" cy="1226939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проверено средств</a:t>
            </a:r>
          </a:p>
          <a:p>
            <a:pPr algn="ctr"/>
            <a:r>
              <a:rPr lang="ru-RU" dirty="0" smtClean="0"/>
              <a:t>48 944,2</a:t>
            </a:r>
          </a:p>
          <a:p>
            <a:pPr algn="ctr"/>
            <a:r>
              <a:rPr lang="ru-RU" dirty="0" smtClean="0"/>
              <a:t> млн. рублей 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134080" y="652460"/>
            <a:ext cx="2928926" cy="1226939"/>
          </a:xfrm>
          <a:prstGeom prst="horizontalScroll">
            <a:avLst/>
          </a:prstGeom>
          <a:solidFill>
            <a:srgbClr val="FFCC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Структура проверенных бюджетных средств </a:t>
            </a:r>
          </a:p>
          <a:p>
            <a:pPr algn="ctr"/>
            <a:r>
              <a:rPr lang="ru-RU" dirty="0" smtClean="0">
                <a:solidFill>
                  <a:schemeClr val="dk1"/>
                </a:solidFill>
              </a:rPr>
              <a:t>в 2018 году</a:t>
            </a:r>
            <a:endParaRPr lang="ru-RU" dirty="0">
              <a:solidFill>
                <a:schemeClr val="dk1"/>
              </a:solidFill>
            </a:endParaRPr>
          </a:p>
        </p:txBody>
      </p:sp>
      <p:pic>
        <p:nvPicPr>
          <p:cNvPr id="38" name="Picture 2" descr="C:\Users\Петров АГ\Desktop\percent-increas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7381" y="1580086"/>
            <a:ext cx="435903" cy="53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992206" y="2065336"/>
            <a:ext cx="5714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6,2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45526" y="753001"/>
            <a:ext cx="2000264" cy="492443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300" dirty="0" smtClean="0"/>
              <a:t>Объем проверенных средств в динамике</a:t>
            </a:r>
            <a:endParaRPr lang="ru-RU" sz="13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1764896" y="1800902"/>
            <a:ext cx="1321877" cy="60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28596" y="2416702"/>
            <a:ext cx="5501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569506" y="2423412"/>
            <a:ext cx="5501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3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5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Соединительная линия уступом 16"/>
          <p:cNvCxnSpPr/>
          <p:nvPr/>
        </p:nvCxnSpPr>
        <p:spPr>
          <a:xfrm rot="16200000" flipH="1">
            <a:off x="5268540" y="2375280"/>
            <a:ext cx="2536043" cy="214340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58" name="Соединительная линия уступом 57"/>
          <p:cNvCxnSpPr>
            <a:endCxn id="25" idx="1"/>
          </p:cNvCxnSpPr>
          <p:nvPr/>
        </p:nvCxnSpPr>
        <p:spPr>
          <a:xfrm rot="16200000" flipH="1">
            <a:off x="5982900" y="1732353"/>
            <a:ext cx="1107290" cy="214313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4" name="Соединительная линия уступом 19"/>
          <p:cNvCxnSpPr/>
          <p:nvPr/>
        </p:nvCxnSpPr>
        <p:spPr>
          <a:xfrm rot="16200000" flipH="1">
            <a:off x="6143636" y="2643189"/>
            <a:ext cx="785817" cy="214312"/>
          </a:xfrm>
          <a:prstGeom prst="bentConnector3">
            <a:avLst>
              <a:gd name="adj1" fmla="val 7909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928662" y="1357304"/>
            <a:ext cx="4572032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Социальная сфера (здравоохранение, образование, культура, спорт, СМИ)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28662" y="2071684"/>
            <a:ext cx="4500562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Строительство</a:t>
            </a:r>
            <a:r>
              <a:rPr lang="ru-RU" dirty="0">
                <a:solidFill>
                  <a:schemeClr val="tx1"/>
                </a:solidFill>
              </a:rPr>
              <a:t>, дорожное </a:t>
            </a:r>
            <a:r>
              <a:rPr lang="ru-RU" dirty="0" smtClean="0">
                <a:solidFill>
                  <a:schemeClr val="tx1"/>
                </a:solidFill>
              </a:rPr>
              <a:t>хозяйство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 flipH="1">
            <a:off x="928662" y="3500444"/>
            <a:ext cx="4286250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Сельское хозяйство, охрана окружающей среды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28662" y="2786064"/>
            <a:ext cx="4286280" cy="642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(в т.ч. межбюджетные трансферты)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43702" y="1357304"/>
            <a:ext cx="1643074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2 081 588,0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(40,9%)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43702" y="2071684"/>
            <a:ext cx="1643074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1 521 675,9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(29,9%)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 flipH="1">
            <a:off x="6643702" y="3500444"/>
            <a:ext cx="1643074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625 291,6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(12,3%)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643702" y="2786064"/>
            <a:ext cx="1643074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856 253,3</a:t>
            </a:r>
          </a:p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(16,8%)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34" y="4286262"/>
            <a:ext cx="5643573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Внешняя годовая бюджетная отчетность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(камеральные проверки)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286512" y="4286262"/>
            <a:ext cx="2000250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Всего</a:t>
            </a: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43 </a:t>
            </a:r>
            <a:r>
              <a:rPr lang="ru-RU" dirty="0">
                <a:solidFill>
                  <a:schemeClr val="tx1"/>
                </a:solidFill>
              </a:rPr>
              <a:t>859 357,4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286512" y="714362"/>
            <a:ext cx="2000250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Всего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5 </a:t>
            </a:r>
            <a:r>
              <a:rPr lang="ru-RU" dirty="0">
                <a:solidFill>
                  <a:schemeClr val="tx1"/>
                </a:solidFill>
              </a:rPr>
              <a:t>084 808,8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472" y="714362"/>
            <a:ext cx="5572163" cy="5715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Выездные </a:t>
            </a:r>
            <a:r>
              <a:rPr lang="ru-RU" dirty="0">
                <a:solidFill>
                  <a:schemeClr val="tx1"/>
                </a:solidFill>
              </a:rPr>
              <a:t>проверки</a:t>
            </a: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с выходом на объекты контроля </a:t>
            </a:r>
          </a:p>
        </p:txBody>
      </p:sp>
      <p:cxnSp>
        <p:nvCxnSpPr>
          <p:cNvPr id="17" name="Соединительная линия уступом 16"/>
          <p:cNvCxnSpPr>
            <a:endCxn id="38" idx="1"/>
          </p:cNvCxnSpPr>
          <p:nvPr/>
        </p:nvCxnSpPr>
        <p:spPr>
          <a:xfrm rot="16200000" flipH="1">
            <a:off x="-89341" y="2089530"/>
            <a:ext cx="1821666" cy="214340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20" name="Соединительная линия уступом 19"/>
          <p:cNvCxnSpPr>
            <a:endCxn id="36" idx="3"/>
          </p:cNvCxnSpPr>
          <p:nvPr/>
        </p:nvCxnSpPr>
        <p:spPr>
          <a:xfrm rot="16200000" flipH="1">
            <a:off x="-89341" y="2803910"/>
            <a:ext cx="1821668" cy="214339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1" name="Соединительная линия уступом 19"/>
          <p:cNvCxnSpPr>
            <a:endCxn id="32" idx="1"/>
          </p:cNvCxnSpPr>
          <p:nvPr/>
        </p:nvCxnSpPr>
        <p:spPr>
          <a:xfrm rot="16200000" flipH="1">
            <a:off x="625035" y="1375143"/>
            <a:ext cx="392918" cy="214340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33" name="Соединительная линия уступом 19"/>
          <p:cNvCxnSpPr>
            <a:endCxn id="34" idx="1"/>
          </p:cNvCxnSpPr>
          <p:nvPr/>
        </p:nvCxnSpPr>
        <p:spPr>
          <a:xfrm rot="16200000" flipH="1">
            <a:off x="267847" y="1732337"/>
            <a:ext cx="1107291" cy="214339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cxnSp>
        <p:nvCxnSpPr>
          <p:cNvPr id="43" name="Соединительная линия уступом 19"/>
          <p:cNvCxnSpPr>
            <a:endCxn id="24" idx="1"/>
          </p:cNvCxnSpPr>
          <p:nvPr/>
        </p:nvCxnSpPr>
        <p:spPr>
          <a:xfrm rot="16200000" flipH="1">
            <a:off x="6340091" y="1375165"/>
            <a:ext cx="392908" cy="214313"/>
          </a:xfrm>
          <a:prstGeom prst="bentConnector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0" y="0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Проверенные бюджетные средства в разрезе отраслей (тыс.руб.)</a:t>
            </a:r>
            <a:endParaRPr lang="ru-RU" sz="2400" b="1" dirty="0"/>
          </a:p>
        </p:txBody>
      </p:sp>
      <p:sp>
        <p:nvSpPr>
          <p:cNvPr id="4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2"/>
            <a:ext cx="9144000" cy="642922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Сведения о выявленных нарушениях</a:t>
            </a:r>
            <a:endParaRPr lang="ru-RU" sz="2400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7286648" y="3000379"/>
            <a:ext cx="1649419" cy="1571636"/>
          </a:xfrm>
          <a:prstGeom prst="wedgeRectCallout">
            <a:avLst>
              <a:gd name="adj1" fmla="val -130582"/>
              <a:gd name="adj2" fmla="val 2874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Неэффективное использование денежных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средств и материальных ресурсов и имущества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214282" y="857238"/>
            <a:ext cx="1500178" cy="1571636"/>
          </a:xfrm>
          <a:prstGeom prst="wedgeRectCallout">
            <a:avLst>
              <a:gd name="adj1" fmla="val 127607"/>
              <a:gd name="adj2" fmla="val 2161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Неэффективное использование денежных средств и материальных ресурсов и имущества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71604" y="-214332"/>
          <a:ext cx="7572396" cy="307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9" name="Picture 5" descr="C:\Users\Петров АГ\Desktop\факт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42844" y="3000380"/>
            <a:ext cx="2286016" cy="1821669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0" y="2732488"/>
            <a:ext cx="9144000" cy="53579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214414" y="2357436"/>
          <a:ext cx="6500826" cy="278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7</a:t>
            </a:fld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4292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8021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Структура выявленных нарушений (млн.руб.)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4660601"/>
              </p:ext>
            </p:extLst>
          </p:nvPr>
        </p:nvGraphicFramePr>
        <p:xfrm>
          <a:off x="0" y="662943"/>
          <a:ext cx="9144000" cy="38376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254743"/>
                <a:gridCol w="982413"/>
                <a:gridCol w="906844"/>
              </a:tblGrid>
              <a:tr h="559396">
                <a:tc rowSpan="2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Размер</a:t>
                      </a:r>
                      <a:r>
                        <a:rPr lang="ru-RU" sz="1400" baseline="0" dirty="0" smtClean="0"/>
                        <a:t> выявленных нарушений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</a:tr>
              <a:tr h="374583">
                <a:tc vMerge="1"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2018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3916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Нарушения при формировании и исполнении бюджетов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276,1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270,3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02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Нарушения ведения бухгалтерского учета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5,2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94,9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443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Нарушения в сфере управления и распоряжения государственной собственностью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1,5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13,3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904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Нарушения при осуществлении государственных (муниципальных) закупок и закупок отдельными видами юридических лиц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119,8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100,3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2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Нецелевое использование денежных средств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4,3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2,3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802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Неэффективное использование денежных средств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107,6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162,4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0251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/>
                        <a:t>ВСЕГО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514,5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643,5</a:t>
                      </a:r>
                      <a:endParaRPr lang="ru-RU" sz="1400" b="1" dirty="0"/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460104" y="4735828"/>
            <a:ext cx="257148" cy="27384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281750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www.shape-seating.co.uk/images/srv/page-default-associated-pages-2col/PAGE_Images/NEW/tip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3395" t="2679"/>
          <a:stretch>
            <a:fillRect/>
          </a:stretch>
        </p:blipFill>
        <p:spPr bwMode="auto">
          <a:xfrm>
            <a:off x="0" y="1214428"/>
            <a:ext cx="2214546" cy="3071834"/>
          </a:xfrm>
          <a:prstGeom prst="rect">
            <a:avLst/>
          </a:prstGeom>
          <a:noFill/>
        </p:spPr>
      </p:pic>
      <p:grpSp>
        <p:nvGrpSpPr>
          <p:cNvPr id="14" name="Группа 83"/>
          <p:cNvGrpSpPr/>
          <p:nvPr/>
        </p:nvGrpSpPr>
        <p:grpSpPr>
          <a:xfrm>
            <a:off x="928662" y="2643188"/>
            <a:ext cx="8044299" cy="2286016"/>
            <a:chOff x="2000233" y="1571618"/>
            <a:chExt cx="8044299" cy="2286016"/>
          </a:xfrm>
        </p:grpSpPr>
        <p:sp>
          <p:nvSpPr>
            <p:cNvPr id="13" name="TextBox 12"/>
            <p:cNvSpPr txBox="1"/>
            <p:nvPr/>
          </p:nvSpPr>
          <p:spPr>
            <a:xfrm>
              <a:off x="2428859" y="3429007"/>
              <a:ext cx="6858050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>
                  <a:solidFill>
                    <a:schemeClr val="dk1"/>
                  </a:solidFill>
                </a:rPr>
                <a:t>3</a:t>
              </a:r>
              <a:r>
                <a:rPr lang="ru-RU" dirty="0" smtClean="0">
                  <a:solidFill>
                    <a:schemeClr val="dk1"/>
                  </a:solidFill>
                </a:rPr>
                <a:t> уголовных дела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2" name="Овал 71"/>
            <p:cNvSpPr/>
            <p:nvPr/>
          </p:nvSpPr>
          <p:spPr>
            <a:xfrm>
              <a:off x="2000233" y="3357568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0" name="Фигура, имеющая форму буквы L 79"/>
            <p:cNvSpPr/>
            <p:nvPr/>
          </p:nvSpPr>
          <p:spPr>
            <a:xfrm rot="19124000">
              <a:off x="2035158" y="346449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5" name="Группа 6"/>
            <p:cNvGrpSpPr/>
            <p:nvPr/>
          </p:nvGrpSpPr>
          <p:grpSpPr>
            <a:xfrm>
              <a:off x="9501223" y="1571618"/>
              <a:ext cx="543309" cy="2214578"/>
              <a:chOff x="9662769" y="740656"/>
              <a:chExt cx="604067" cy="2712607"/>
            </a:xfr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56" name="TextBox 55"/>
              <p:cNvSpPr txBox="1"/>
              <p:nvPr/>
            </p:nvSpPr>
            <p:spPr>
              <a:xfrm>
                <a:off x="9662769" y="3015746"/>
                <a:ext cx="604067" cy="437517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lt1"/>
                    </a:solidFill>
                  </a:rPr>
                  <a:t>-5</a:t>
                </a:r>
                <a:endParaRPr lang="ru-RU" dirty="0">
                  <a:solidFill>
                    <a:schemeClr val="lt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9662771" y="740656"/>
                <a:ext cx="599630" cy="437517"/>
              </a:xfrm>
              <a:prstGeom prst="rect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>
                    <a:solidFill>
                      <a:schemeClr val="lt1"/>
                    </a:solidFill>
                  </a:rPr>
                  <a:t>-9</a:t>
                </a:r>
                <a:endParaRPr lang="ru-RU" sz="1600" dirty="0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16" name="Группа 84"/>
          <p:cNvGrpSpPr/>
          <p:nvPr/>
        </p:nvGrpSpPr>
        <p:grpSpPr>
          <a:xfrm>
            <a:off x="1500166" y="3143254"/>
            <a:ext cx="7473506" cy="500066"/>
            <a:chOff x="1071540" y="4429138"/>
            <a:chExt cx="7752888" cy="500066"/>
          </a:xfrm>
        </p:grpSpPr>
        <p:sp>
          <p:nvSpPr>
            <p:cNvPr id="26" name="TextBox 25"/>
            <p:cNvSpPr txBox="1"/>
            <p:nvPr/>
          </p:nvSpPr>
          <p:spPr>
            <a:xfrm>
              <a:off x="1500166" y="4500577"/>
              <a:ext cx="6537611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>
                  <a:solidFill>
                    <a:schemeClr val="dk1"/>
                  </a:solidFill>
                </a:rPr>
                <a:t>62 информационных письма в органы исполнительной власти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4" name="Овал 73"/>
            <p:cNvSpPr/>
            <p:nvPr/>
          </p:nvSpPr>
          <p:spPr>
            <a:xfrm>
              <a:off x="1071540" y="4429138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2" name="Фигура, имеющая форму буквы L 81"/>
            <p:cNvSpPr/>
            <p:nvPr/>
          </p:nvSpPr>
          <p:spPr>
            <a:xfrm rot="19124000">
              <a:off x="1106465" y="4536068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60071" y="4572014"/>
              <a:ext cx="564357" cy="357189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lt1"/>
                  </a:solidFill>
                </a:rPr>
                <a:t>+</a:t>
              </a:r>
              <a:r>
                <a:rPr lang="ru-RU" dirty="0" smtClean="0">
                  <a:solidFill>
                    <a:schemeClr val="lt1"/>
                  </a:solidFill>
                </a:rPr>
                <a:t>43</a:t>
              </a:r>
              <a:endParaRPr lang="ru-RU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8" name="Группа 88"/>
          <p:cNvGrpSpPr/>
          <p:nvPr/>
        </p:nvGrpSpPr>
        <p:grpSpPr>
          <a:xfrm>
            <a:off x="1214414" y="3857633"/>
            <a:ext cx="7758547" cy="500066"/>
            <a:chOff x="2000233" y="1705564"/>
            <a:chExt cx="7172996" cy="437558"/>
          </a:xfrm>
        </p:grpSpPr>
        <p:sp>
          <p:nvSpPr>
            <p:cNvPr id="90" name="TextBox 89"/>
            <p:cNvSpPr txBox="1"/>
            <p:nvPr/>
          </p:nvSpPr>
          <p:spPr>
            <a:xfrm>
              <a:off x="2428859" y="1714495"/>
              <a:ext cx="604392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>
                  <a:solidFill>
                    <a:schemeClr val="dk1"/>
                  </a:solidFill>
                </a:rPr>
                <a:t>20 материалов, направленных в органы прокуратуры и правоохранительные органы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91" name="Овал 90"/>
            <p:cNvSpPr/>
            <p:nvPr/>
          </p:nvSpPr>
          <p:spPr>
            <a:xfrm>
              <a:off x="2000233" y="1705564"/>
              <a:ext cx="500066" cy="43755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Фигура, имеющая форму буквы L 91"/>
            <p:cNvSpPr/>
            <p:nvPr/>
          </p:nvSpPr>
          <p:spPr>
            <a:xfrm rot="19124000">
              <a:off x="2035158" y="174998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670924" y="1830581"/>
              <a:ext cx="502305" cy="312541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lt1"/>
                  </a:solidFill>
                </a:rPr>
                <a:t>+3</a:t>
              </a: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0" y="0"/>
            <a:ext cx="9144000" cy="642923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Принятые меры в части устранения выявленных недостатков</a:t>
            </a:r>
          </a:p>
          <a:p>
            <a:pPr algn="ctr"/>
            <a:r>
              <a:rPr lang="ru-RU" sz="1600" dirty="0" smtClean="0"/>
              <a:t>(           с 2017 г. в количественном выражении)</a:t>
            </a:r>
            <a:endParaRPr lang="ru-RU" sz="1600" dirty="0"/>
          </a:p>
        </p:txBody>
      </p:sp>
      <p:grpSp>
        <p:nvGrpSpPr>
          <p:cNvPr id="4" name="Группа 87"/>
          <p:cNvGrpSpPr/>
          <p:nvPr/>
        </p:nvGrpSpPr>
        <p:grpSpPr>
          <a:xfrm>
            <a:off x="1142976" y="1285866"/>
            <a:ext cx="7829158" cy="500066"/>
            <a:chOff x="995383" y="633994"/>
            <a:chExt cx="8346145" cy="437558"/>
          </a:xfrm>
        </p:grpSpPr>
        <p:sp>
          <p:nvSpPr>
            <p:cNvPr id="9" name="TextBox 8"/>
            <p:cNvSpPr txBox="1"/>
            <p:nvPr/>
          </p:nvSpPr>
          <p:spPr>
            <a:xfrm>
              <a:off x="1528470" y="633995"/>
              <a:ext cx="7006288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>
                  <a:solidFill>
                    <a:schemeClr val="tx1"/>
                  </a:solidFill>
                </a:rPr>
                <a:t>62 производства по делам об административных правонарушениях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3" name="Овал 62"/>
            <p:cNvSpPr/>
            <p:nvPr/>
          </p:nvSpPr>
          <p:spPr>
            <a:xfrm>
              <a:off x="995383" y="633994"/>
              <a:ext cx="576222" cy="437558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5" name="Фигура, имеющая форму буквы L 74"/>
            <p:cNvSpPr/>
            <p:nvPr/>
          </p:nvSpPr>
          <p:spPr>
            <a:xfrm rot="19124000">
              <a:off x="1106464" y="678415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765274" y="733202"/>
              <a:ext cx="576254" cy="30880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lt1"/>
                  </a:solidFill>
                </a:rPr>
                <a:t>+</a:t>
              </a:r>
              <a:r>
                <a:rPr lang="ru-RU" dirty="0" smtClean="0">
                  <a:solidFill>
                    <a:schemeClr val="lt1"/>
                  </a:solidFill>
                </a:rPr>
                <a:t>35</a:t>
              </a:r>
              <a:endParaRPr lang="ru-RU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6" name="Группа 65"/>
          <p:cNvGrpSpPr/>
          <p:nvPr/>
        </p:nvGrpSpPr>
        <p:grpSpPr>
          <a:xfrm>
            <a:off x="857224" y="642924"/>
            <a:ext cx="8128893" cy="500066"/>
            <a:chOff x="2357424" y="2214560"/>
            <a:chExt cx="7986249" cy="500066"/>
          </a:xfrm>
        </p:grpSpPr>
        <p:sp>
          <p:nvSpPr>
            <p:cNvPr id="23" name="TextBox 22"/>
            <p:cNvSpPr txBox="1"/>
            <p:nvPr/>
          </p:nvSpPr>
          <p:spPr>
            <a:xfrm>
              <a:off x="2786050" y="2285998"/>
              <a:ext cx="6786607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/>
                <a:t>89 представлений</a:t>
              </a:r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357424" y="2214560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9" name="Фигура, имеющая форму буквы L 28"/>
            <p:cNvSpPr/>
            <p:nvPr/>
          </p:nvSpPr>
          <p:spPr>
            <a:xfrm rot="19124000">
              <a:off x="2392349" y="2321490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796973" y="2357436"/>
              <a:ext cx="546700" cy="35183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lt1"/>
                  </a:solidFill>
                </a:rPr>
                <a:t>+21</a:t>
              </a:r>
              <a:endParaRPr lang="ru-RU" sz="1600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8" name="Группа 85"/>
          <p:cNvGrpSpPr/>
          <p:nvPr/>
        </p:nvGrpSpPr>
        <p:grpSpPr>
          <a:xfrm>
            <a:off x="1857356" y="2500312"/>
            <a:ext cx="6357981" cy="500066"/>
            <a:chOff x="2000233" y="1643056"/>
            <a:chExt cx="6357981" cy="500066"/>
          </a:xfrm>
        </p:grpSpPr>
        <p:sp>
          <p:nvSpPr>
            <p:cNvPr id="25" name="TextBox 24"/>
            <p:cNvSpPr txBox="1"/>
            <p:nvPr/>
          </p:nvSpPr>
          <p:spPr>
            <a:xfrm>
              <a:off x="2428860" y="1714495"/>
              <a:ext cx="592935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>
                  <a:solidFill>
                    <a:schemeClr val="dk1"/>
                  </a:solidFill>
                </a:rPr>
                <a:t>25 лиц привлечено к дисциплинарной ответственности</a:t>
              </a:r>
              <a:endParaRPr lang="ru-RU" dirty="0">
                <a:solidFill>
                  <a:schemeClr val="dk1"/>
                </a:solidFill>
              </a:endParaRPr>
            </a:p>
          </p:txBody>
        </p:sp>
        <p:sp>
          <p:nvSpPr>
            <p:cNvPr id="71" name="Овал 70"/>
            <p:cNvSpPr/>
            <p:nvPr/>
          </p:nvSpPr>
          <p:spPr>
            <a:xfrm>
              <a:off x="2000233" y="1643056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9" name="Фигура, имеющая форму буквы L 78"/>
            <p:cNvSpPr/>
            <p:nvPr/>
          </p:nvSpPr>
          <p:spPr>
            <a:xfrm rot="19124000">
              <a:off x="2035158" y="1749986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86"/>
          <p:cNvGrpSpPr/>
          <p:nvPr/>
        </p:nvGrpSpPr>
        <p:grpSpPr>
          <a:xfrm>
            <a:off x="1500166" y="714362"/>
            <a:ext cx="7472795" cy="4214842"/>
            <a:chOff x="1571605" y="-71456"/>
            <a:chExt cx="7619286" cy="4214842"/>
          </a:xfrm>
        </p:grpSpPr>
        <p:sp>
          <p:nvSpPr>
            <p:cNvPr id="22" name="TextBox 21"/>
            <p:cNvSpPr txBox="1"/>
            <p:nvPr/>
          </p:nvSpPr>
          <p:spPr>
            <a:xfrm>
              <a:off x="2000232" y="1142992"/>
              <a:ext cx="6418184" cy="408623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dirty="0" smtClean="0"/>
                <a:t>9 уведомлений о применении бюджетных мер принуждения</a:t>
              </a:r>
              <a:endParaRPr lang="ru-RU" dirty="0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1571605" y="1071552"/>
              <a:ext cx="500066" cy="500066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6" name="Фигура, имеющая форму буквы L 75"/>
            <p:cNvSpPr/>
            <p:nvPr/>
          </p:nvSpPr>
          <p:spPr>
            <a:xfrm rot="19124000">
              <a:off x="1606530" y="1178481"/>
              <a:ext cx="424273" cy="265659"/>
            </a:xfrm>
            <a:prstGeom prst="corner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grpSp>
          <p:nvGrpSpPr>
            <p:cNvPr id="12" name="Группа 51"/>
            <p:cNvGrpSpPr/>
            <p:nvPr/>
          </p:nvGrpSpPr>
          <p:grpSpPr>
            <a:xfrm>
              <a:off x="8272739" y="-71456"/>
              <a:ext cx="918152" cy="4214842"/>
              <a:chOff x="8306107" y="-577549"/>
              <a:chExt cx="918152" cy="4214842"/>
            </a:xfrm>
          </p:grpSpPr>
          <p:sp>
            <p:nvSpPr>
              <p:cNvPr id="53" name="Стрелка вверх 52"/>
              <p:cNvSpPr/>
              <p:nvPr/>
            </p:nvSpPr>
            <p:spPr>
              <a:xfrm flipV="1">
                <a:off x="8306108" y="1279839"/>
                <a:ext cx="360040" cy="428628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>
                <a:solidFill>
                  <a:schemeClr val="accent6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670299" y="708335"/>
                <a:ext cx="553960" cy="35719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600" dirty="0" smtClean="0">
                    <a:solidFill>
                      <a:schemeClr val="lt1"/>
                    </a:solidFill>
                  </a:rPr>
                  <a:t>+3</a:t>
                </a:r>
              </a:p>
            </p:txBody>
          </p:sp>
          <p:sp>
            <p:nvSpPr>
              <p:cNvPr id="60" name="Стрелка вверх 59"/>
              <p:cNvSpPr/>
              <p:nvPr/>
            </p:nvSpPr>
            <p:spPr>
              <a:xfrm>
                <a:off x="8307233" y="-6045"/>
                <a:ext cx="360040" cy="459196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4" name="Стрелка вверх 63"/>
              <p:cNvSpPr/>
              <p:nvPr/>
            </p:nvSpPr>
            <p:spPr>
              <a:xfrm>
                <a:off x="8306107" y="-577549"/>
                <a:ext cx="360040" cy="419102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6" name="Стрелка вверх 65"/>
              <p:cNvSpPr/>
              <p:nvPr/>
            </p:nvSpPr>
            <p:spPr>
              <a:xfrm>
                <a:off x="8306107" y="2565723"/>
                <a:ext cx="360040" cy="490540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7" name="Стрелка вверх 66"/>
              <p:cNvSpPr/>
              <p:nvPr/>
            </p:nvSpPr>
            <p:spPr>
              <a:xfrm>
                <a:off x="8306107" y="1851343"/>
                <a:ext cx="360040" cy="490540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8" name="Стрелка вверх 67"/>
              <p:cNvSpPr/>
              <p:nvPr/>
            </p:nvSpPr>
            <p:spPr>
              <a:xfrm>
                <a:off x="8306108" y="565459"/>
                <a:ext cx="360040" cy="490540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3">
                      <a:shade val="30000"/>
                      <a:satMod val="115000"/>
                    </a:schemeClr>
                  </a:gs>
                  <a:gs pos="50000">
                    <a:schemeClr val="accent3">
                      <a:shade val="67500"/>
                      <a:satMod val="115000"/>
                    </a:schemeClr>
                  </a:gs>
                  <a:gs pos="100000">
                    <a:schemeClr val="accent3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9" name="Стрелка вверх 68"/>
              <p:cNvSpPr/>
              <p:nvPr/>
            </p:nvSpPr>
            <p:spPr>
              <a:xfrm flipV="1">
                <a:off x="8306107" y="3208665"/>
                <a:ext cx="360040" cy="428628"/>
              </a:xfrm>
              <a:prstGeom prst="upArrow">
                <a:avLst/>
              </a:prstGeom>
              <a:gradFill flip="none" rotWithShape="1">
                <a:gsLst>
                  <a:gs pos="0">
                    <a:schemeClr val="accent6">
                      <a:shade val="30000"/>
                      <a:satMod val="115000"/>
                    </a:schemeClr>
                  </a:gs>
                  <a:gs pos="50000">
                    <a:schemeClr val="accent6">
                      <a:shade val="67500"/>
                      <a:satMod val="115000"/>
                    </a:schemeClr>
                  </a:gs>
                  <a:gs pos="100000">
                    <a:schemeClr val="accent6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solidFill>
                  <a:schemeClr val="accent6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5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64445" y="4885331"/>
            <a:ext cx="398176" cy="264814"/>
          </a:xfrm>
        </p:spPr>
        <p:txBody>
          <a:bodyPr/>
          <a:lstStyle/>
          <a:p>
            <a:fld id="{F1A84C4F-D262-4AB8-866A-5788B5C554D0}" type="slidenum">
              <a:rPr lang="ru-RU" b="1" smtClean="0">
                <a:solidFill>
                  <a:schemeClr val="tx1"/>
                </a:solidFill>
              </a:rPr>
              <a:pPr/>
              <a:t>9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1" name="Стрелка вверх 60"/>
          <p:cNvSpPr/>
          <p:nvPr/>
        </p:nvSpPr>
        <p:spPr>
          <a:xfrm>
            <a:off x="2643174" y="428610"/>
            <a:ext cx="144016" cy="200026"/>
          </a:xfrm>
          <a:prstGeom prst="up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верх 61"/>
          <p:cNvSpPr/>
          <p:nvPr/>
        </p:nvSpPr>
        <p:spPr>
          <a:xfrm flipV="1">
            <a:off x="2857488" y="428610"/>
            <a:ext cx="142876" cy="184215"/>
          </a:xfrm>
          <a:prstGeom prst="upArrow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6125</TotalTime>
  <Words>892</Words>
  <Application>Microsoft Office PowerPoint</Application>
  <PresentationFormat>Экран (16:9)</PresentationFormat>
  <Paragraphs>250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Sasha</dc:creator>
  <cp:lastModifiedBy>Петров АГ</cp:lastModifiedBy>
  <cp:revision>1383</cp:revision>
  <cp:lastPrinted>2018-02-07T14:34:18Z</cp:lastPrinted>
  <dcterms:created xsi:type="dcterms:W3CDTF">2017-01-26T12:12:44Z</dcterms:created>
  <dcterms:modified xsi:type="dcterms:W3CDTF">2019-03-25T07:30:26Z</dcterms:modified>
</cp:coreProperties>
</file>