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1"/>
  </p:notesMasterIdLst>
  <p:sldIdLst>
    <p:sldId id="283" r:id="rId2"/>
    <p:sldId id="337" r:id="rId3"/>
    <p:sldId id="321" r:id="rId4"/>
    <p:sldId id="322" r:id="rId5"/>
    <p:sldId id="341" r:id="rId6"/>
    <p:sldId id="333" r:id="rId7"/>
    <p:sldId id="340" r:id="rId8"/>
    <p:sldId id="332" r:id="rId9"/>
    <p:sldId id="330" r:id="rId10"/>
  </p:sldIdLst>
  <p:sldSz cx="9144000" cy="5143500" type="screen16x9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B0F2"/>
    <a:srgbClr val="B2C4FC"/>
    <a:srgbClr val="7699FA"/>
    <a:srgbClr val="8DAAFB"/>
    <a:srgbClr val="8CD7FC"/>
    <a:srgbClr val="32B7FA"/>
    <a:srgbClr val="9FBBFB"/>
    <a:srgbClr val="FF3300"/>
    <a:srgbClr val="1D95EF"/>
    <a:srgbClr val="6CB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82" autoAdjust="0"/>
    <p:restoredTop sz="93218" autoAdjust="0"/>
  </p:normalViewPr>
  <p:slideViewPr>
    <p:cSldViewPr>
      <p:cViewPr>
        <p:scale>
          <a:sx n="125" d="100"/>
          <a:sy n="125" d="100"/>
        </p:scale>
        <p:origin x="-1584" y="-4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1.73390400073049E-2"/>
          <c:w val="1"/>
          <c:h val="0.430962353008066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контрольных мероприятий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60</c:v>
                </c:pt>
                <c:pt idx="1">
                  <c:v>57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 экспертно-аналитических мероприятий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70</c:v>
                </c:pt>
                <c:pt idx="1">
                  <c:v>66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Кол-во объектов контроля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dLbl>
              <c:idx val="1"/>
              <c:layout>
                <c:manualLayout>
                  <c:x val="-2.8675892201584321E-3"/>
                  <c:y val="1.3675170971940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200</c:v>
                </c:pt>
                <c:pt idx="1">
                  <c:v>174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5102336"/>
        <c:axId val="118563200"/>
      </c:barChart>
      <c:catAx>
        <c:axId val="105102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8563200"/>
        <c:crosses val="autoZero"/>
        <c:auto val="1"/>
        <c:lblAlgn val="ctr"/>
        <c:lblOffset val="100"/>
        <c:noMultiLvlLbl val="0"/>
      </c:catAx>
      <c:valAx>
        <c:axId val="1185632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05102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63042710466265151"/>
          <c:w val="0.9980456670628568"/>
          <c:h val="0.3678864344888277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0.981714226475787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48944.2</c:v>
                </c:pt>
                <c:pt idx="1">
                  <c:v>55434.7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608256"/>
        <c:axId val="118609792"/>
      </c:barChart>
      <c:catAx>
        <c:axId val="118608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8609792"/>
        <c:crosses val="autoZero"/>
        <c:auto val="1"/>
        <c:lblAlgn val="ctr"/>
        <c:lblOffset val="100"/>
        <c:noMultiLvlLbl val="0"/>
      </c:catAx>
      <c:valAx>
        <c:axId val="1186097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18608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ru-RU" sz="1800" dirty="0" smtClean="0"/>
              <a:t>Сумма (млн.руб.)</a:t>
            </a:r>
            <a:endParaRPr lang="ru-RU" sz="1800" dirty="0"/>
          </a:p>
        </c:rich>
      </c:tx>
      <c:layout>
        <c:manualLayout>
          <c:xMode val="edge"/>
          <c:yMode val="edge"/>
          <c:x val="0.36033336573669034"/>
          <c:y val="0.19520699846732864"/>
        </c:manualLayout>
      </c:layout>
      <c:overlay val="1"/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9361903418680385E-2"/>
          <c:y val="0.11486737071614861"/>
          <c:w val="0.70429118725092532"/>
          <c:h val="0.7007127712790455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7.0406860178351934E-3"/>
                  <c:y val="-4.67092622385658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561029026753153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87</a:t>
                    </a:r>
                    <a:r>
                      <a:rPr lang="en-US" b="1" dirty="0" smtClean="0"/>
                      <a:t>,</a:t>
                    </a:r>
                    <a:r>
                      <a:rPr lang="ru-RU" b="1" dirty="0" smtClean="0"/>
                      <a:t>5</a:t>
                    </a:r>
                    <a:endParaRPr lang="en-US" b="1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1">
                  <c:v>2019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1">
                  <c:v>160.4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7601715044588431E-2"/>
                  <c:y val="3.5026430705585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841404943947951E-2"/>
                  <c:y val="-1.6345667662606481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909</a:t>
                    </a:r>
                    <a:r>
                      <a:rPr lang="en-US" b="1" dirty="0" smtClean="0"/>
                      <a:t>,</a:t>
                    </a:r>
                    <a:r>
                      <a:rPr lang="ru-RU" b="1" dirty="0" smtClean="0"/>
                      <a:t>1</a:t>
                    </a:r>
                    <a:endParaRPr lang="en-US" b="1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1">
                  <c:v>2019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1">
                  <c:v>481.1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7"/>
        <c:gapDepth val="164"/>
        <c:shape val="cylinder"/>
        <c:axId val="145857920"/>
        <c:axId val="145863808"/>
        <c:axId val="0"/>
      </c:bar3DChart>
      <c:catAx>
        <c:axId val="145857920"/>
        <c:scaling>
          <c:orientation val="minMax"/>
        </c:scaling>
        <c:delete val="1"/>
        <c:axPos val="b"/>
        <c:majorTickMark val="out"/>
        <c:minorTickMark val="none"/>
        <c:tickLblPos val="none"/>
        <c:crossAx val="145863808"/>
        <c:crosses val="autoZero"/>
        <c:auto val="1"/>
        <c:lblAlgn val="ctr"/>
        <c:lblOffset val="100"/>
        <c:noMultiLvlLbl val="0"/>
      </c:catAx>
      <c:valAx>
        <c:axId val="1458638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45857920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ru-RU" sz="1800" dirty="0" smtClean="0"/>
              <a:t>Количество фактов</a:t>
            </a:r>
            <a:endParaRPr lang="ru-RU" sz="1800" dirty="0"/>
          </a:p>
        </c:rich>
      </c:tx>
      <c:layout>
        <c:manualLayout>
          <c:xMode val="edge"/>
          <c:yMode val="edge"/>
          <c:x val="0.21033572659318062"/>
          <c:y val="0.12140869594906024"/>
        </c:manualLayout>
      </c:layout>
      <c:overlay val="1"/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9361903418680392E-2"/>
          <c:y val="0.11486737071614861"/>
          <c:w val="0.70429118725092532"/>
          <c:h val="0.7007127712790455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7.0406860178351934E-3"/>
                  <c:y val="-4.67092622385658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5610290267531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139</a:t>
                    </a:r>
                    <a:endParaRPr lang="en-US" b="1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1">
                  <c:v>2019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107</c:v>
                </c:pt>
                <c:pt idx="1">
                  <c:v>139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7601715044588441E-2"/>
                  <c:y val="3.5026430705585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841404943947958E-2"/>
                  <c:y val="-1.6345667662606481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847</a:t>
                    </a:r>
                    <a:endParaRPr lang="en-US" b="1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1">
                  <c:v>2019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722</c:v>
                </c:pt>
                <c:pt idx="1">
                  <c:v>846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7"/>
        <c:gapDepth val="164"/>
        <c:shape val="cylinder"/>
        <c:axId val="145993088"/>
        <c:axId val="145998976"/>
        <c:axId val="0"/>
      </c:bar3DChart>
      <c:catAx>
        <c:axId val="145993088"/>
        <c:scaling>
          <c:orientation val="minMax"/>
        </c:scaling>
        <c:delete val="1"/>
        <c:axPos val="b"/>
        <c:majorTickMark val="out"/>
        <c:minorTickMark val="none"/>
        <c:tickLblPos val="none"/>
        <c:crossAx val="145998976"/>
        <c:crosses val="autoZero"/>
        <c:auto val="1"/>
        <c:lblAlgn val="ctr"/>
        <c:lblOffset val="100"/>
        <c:noMultiLvlLbl val="0"/>
      </c:catAx>
      <c:valAx>
        <c:axId val="1459989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45993088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  <c:spPr>
        <a:noFill/>
        <a:ln w="25400">
          <a:noFill/>
        </a:ln>
      </c:spPr>
    </c:floor>
    <c:sideWall>
      <c:thickness val="0"/>
      <c:spPr>
        <a:noFill/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5DCEAF">
                  <a:lumMod val="75000"/>
                </a:srgbClr>
              </a:solidFill>
            </c:spPr>
          </c:dPt>
          <c:dLbls>
            <c:dLbl>
              <c:idx val="0"/>
              <c:layout>
                <c:manualLayout>
                  <c:x val="2.5120597124657803E-2"/>
                  <c:y val="-5.751593730804043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100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324,8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526475374815852E-2"/>
                  <c:y val="-6.797338045495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Категория 1</c:v>
                </c:pt>
                <c:pt idx="1">
                  <c:v>Категория 2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 formatCode="General">
                  <c:v>100324.8</c:v>
                </c:pt>
                <c:pt idx="1">
                  <c:v>337871.6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51439232"/>
        <c:axId val="151446656"/>
        <c:axId val="0"/>
      </c:bar3DChart>
      <c:catAx>
        <c:axId val="151439232"/>
        <c:scaling>
          <c:orientation val="minMax"/>
        </c:scaling>
        <c:delete val="1"/>
        <c:axPos val="b"/>
        <c:majorTickMark val="out"/>
        <c:minorTickMark val="none"/>
        <c:tickLblPos val="none"/>
        <c:crossAx val="151446656"/>
        <c:crosses val="autoZero"/>
        <c:auto val="1"/>
        <c:lblAlgn val="ctr"/>
        <c:lblOffset val="100"/>
        <c:noMultiLvlLbl val="0"/>
      </c:catAx>
      <c:valAx>
        <c:axId val="1514466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51439232"/>
        <c:crosses val="autoZero"/>
        <c:crossBetween val="between"/>
      </c:valAx>
      <c:spPr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Нарушения</c:v>
                </c:pt>
              </c:strCache>
            </c:strRef>
          </c:tx>
          <c:explosion val="7"/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cat>
            <c:strRef>
              <c:f>Лист1!$A$2:$A$3</c:f>
              <c:strCache>
                <c:ptCount val="2"/>
                <c:pt idx="0">
                  <c:v>Финансовые</c:v>
                </c:pt>
                <c:pt idx="1">
                  <c:v>Процедурные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207</c:v>
                </c:pt>
                <c:pt idx="1">
                  <c:v>263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01"/>
        <c:holeSize val="63"/>
      </c:doughnutChart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0.75472</cdr:x>
      <cdr:y>0.48762</cdr:y>
    </cdr:from>
    <cdr:to>
      <cdr:x>0.9434</cdr:x>
      <cdr:y>0.6966</cdr:y>
    </cdr:to>
    <cdr:sp macro="" textlink="">
      <cdr:nvSpPr>
        <cdr:cNvPr id="3" name="Стрелка вправо 2"/>
        <cdr:cNvSpPr/>
      </cdr:nvSpPr>
      <cdr:spPr>
        <a:xfrm xmlns:a="http://schemas.openxmlformats.org/drawingml/2006/main" rot="5400000">
          <a:off x="6107946" y="1107296"/>
          <a:ext cx="642945" cy="1428759"/>
        </a:xfrm>
        <a:prstGeom xmlns:a="http://schemas.openxmlformats.org/drawingml/2006/main" prst="rightArrow">
          <a:avLst>
            <a:gd name="adj1" fmla="val 50000"/>
            <a:gd name="adj2" fmla="val 46364"/>
          </a:avLst>
        </a:prstGeom>
        <a:solidFill xmlns:a="http://schemas.openxmlformats.org/drawingml/2006/main">
          <a:schemeClr val="accent5">
            <a:lumMod val="40000"/>
            <a:lumOff val="60000"/>
          </a:schemeClr>
        </a:solidFill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 fontAlgn="auto">
            <a:spcBef>
              <a:spcPts val="0"/>
            </a:spcBef>
            <a:spcAft>
              <a:spcPts val="0"/>
            </a:spcAft>
            <a:defRPr/>
          </a:pPr>
          <a:endParaRPr lang="ru-RU" sz="2000" b="1">
            <a:solidFill>
              <a:sysClr val="windowText" lastClr="000000"/>
            </a:solidFill>
            <a:latin typeface="Calibri" pitchFamily="34" charset="0"/>
          </a:endParaRPr>
        </a:p>
      </cdr:txBody>
    </cdr:sp>
  </cdr:relSizeAnchor>
  <cdr:relSizeAnchor xmlns:cdr="http://schemas.openxmlformats.org/drawingml/2006/chartDrawing">
    <cdr:from>
      <cdr:x>0.71698</cdr:x>
      <cdr:y>0.37152</cdr:y>
    </cdr:from>
    <cdr:to>
      <cdr:x>0.98113</cdr:x>
      <cdr:y>0.60372</cdr:y>
    </cdr:to>
    <cdr:sp macro="" textlink="">
      <cdr:nvSpPr>
        <cdr:cNvPr id="4" name="Скругленный прямоугольник 3"/>
        <cdr:cNvSpPr/>
      </cdr:nvSpPr>
      <cdr:spPr>
        <a:xfrm xmlns:a="http://schemas.openxmlformats.org/drawingml/2006/main">
          <a:off x="5531680" y="1353563"/>
          <a:ext cx="2037983" cy="845977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5">
            <a:lumMod val="40000"/>
            <a:lumOff val="60000"/>
          </a:schemeClr>
        </a:solidFill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>
            <a:defRPr/>
          </a:pPr>
          <a:r>
            <a:rPr lang="ru-RU" sz="1600" b="1" dirty="0" smtClean="0">
              <a:solidFill>
                <a:schemeClr val="tx1"/>
              </a:solidFill>
              <a:latin typeface="Calibri" pitchFamily="34" charset="0"/>
            </a:rPr>
            <a:t>Сумма к восстановлению</a:t>
          </a:r>
        </a:p>
        <a:p xmlns:a="http://schemas.openxmlformats.org/drawingml/2006/main">
          <a:pPr algn="ctr">
            <a:defRPr/>
          </a:pPr>
          <a:r>
            <a:rPr lang="ru-RU" sz="1600" b="1" dirty="0" smtClean="0">
              <a:solidFill>
                <a:schemeClr val="accent6"/>
              </a:solidFill>
              <a:latin typeface="Calibri" pitchFamily="34" charset="0"/>
            </a:rPr>
            <a:t>59,1</a:t>
          </a:r>
          <a:endParaRPr lang="ru-RU" sz="1600" b="1" dirty="0" smtClean="0">
            <a:solidFill>
              <a:sysClr val="windowText" lastClr="000000"/>
            </a:solidFill>
            <a:latin typeface="Calibri" pitchFamily="34" charset="0"/>
          </a:endParaRPr>
        </a:p>
      </cdr:txBody>
    </cdr:sp>
  </cdr:relSizeAnchor>
  <cdr:relSizeAnchor xmlns:cdr="http://schemas.openxmlformats.org/drawingml/2006/chartDrawing">
    <cdr:from>
      <cdr:x>0.71698</cdr:x>
      <cdr:y>0.6966</cdr:y>
    </cdr:from>
    <cdr:to>
      <cdr:x>0.98114</cdr:x>
      <cdr:y>0.92158</cdr:y>
    </cdr:to>
    <cdr:sp macro="" textlink="">
      <cdr:nvSpPr>
        <cdr:cNvPr id="5" name="Скругленный прямоугольник 4"/>
        <cdr:cNvSpPr/>
      </cdr:nvSpPr>
      <cdr:spPr>
        <a:xfrm xmlns:a="http://schemas.openxmlformats.org/drawingml/2006/main">
          <a:off x="5531680" y="2537931"/>
          <a:ext cx="2038060" cy="819655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5">
            <a:lumMod val="40000"/>
            <a:lumOff val="60000"/>
          </a:schemeClr>
        </a:solidFill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>
            <a:defRPr/>
          </a:pPr>
          <a:r>
            <a:rPr lang="ru-RU" sz="1600" b="1" dirty="0" smtClean="0">
              <a:solidFill>
                <a:schemeClr val="tx1"/>
              </a:solidFill>
              <a:latin typeface="Calibri" pitchFamily="34" charset="0"/>
            </a:rPr>
            <a:t>Восстановлено</a:t>
          </a:r>
        </a:p>
        <a:p xmlns:a="http://schemas.openxmlformats.org/drawingml/2006/main">
          <a:pPr algn="ctr">
            <a:defRPr/>
          </a:pPr>
          <a:r>
            <a:rPr lang="ru-RU" sz="1600" b="1" dirty="0" smtClean="0">
              <a:solidFill>
                <a:schemeClr val="accent6"/>
              </a:solidFill>
              <a:latin typeface="Calibri" pitchFamily="34" charset="0"/>
            </a:rPr>
            <a:t>42,3 млн. руб.</a:t>
          </a:r>
        </a:p>
      </cdr:txBody>
    </cdr:sp>
  </cdr:relSizeAnchor>
  <cdr:relSizeAnchor xmlns:cdr="http://schemas.openxmlformats.org/drawingml/2006/chartDrawing">
    <cdr:from>
      <cdr:x>0.57547</cdr:x>
      <cdr:y>0.37152</cdr:y>
    </cdr:from>
    <cdr:to>
      <cdr:x>0.70755</cdr:x>
      <cdr:y>0.60372</cdr:y>
    </cdr:to>
    <cdr:sp macro="" textlink="">
      <cdr:nvSpPr>
        <cdr:cNvPr id="6" name="Стрелка вправо 5"/>
        <cdr:cNvSpPr/>
      </cdr:nvSpPr>
      <cdr:spPr>
        <a:xfrm xmlns:a="http://schemas.openxmlformats.org/drawingml/2006/main">
          <a:off x="4357718" y="1143007"/>
          <a:ext cx="1000127" cy="714380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5">
            <a:lumMod val="40000"/>
            <a:lumOff val="60000"/>
          </a:schemeClr>
        </a:solidFill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 fontAlgn="auto">
            <a:spcBef>
              <a:spcPts val="0"/>
            </a:spcBef>
            <a:spcAft>
              <a:spcPts val="0"/>
            </a:spcAft>
            <a:defRPr/>
          </a:pPr>
          <a:endParaRPr lang="ru-RU" sz="2000" b="1">
            <a:solidFill>
              <a:sysClr val="windowText" lastClr="000000"/>
            </a:solidFill>
            <a:latin typeface="Calibri" pitchFamily="34" charset="0"/>
          </a:endParaRPr>
        </a:p>
      </cdr:txBody>
    </cdr:sp>
  </cdr:relSizeAnchor>
  <cdr:relSizeAnchor xmlns:cdr="http://schemas.openxmlformats.org/drawingml/2006/chartDrawing">
    <cdr:from>
      <cdr:x>0.75472</cdr:x>
      <cdr:y>0.48762</cdr:y>
    </cdr:from>
    <cdr:to>
      <cdr:x>0.9434</cdr:x>
      <cdr:y>0.6966</cdr:y>
    </cdr:to>
    <cdr:sp macro="" textlink="">
      <cdr:nvSpPr>
        <cdr:cNvPr id="2" name="Стрелка вправо 2"/>
        <cdr:cNvSpPr/>
      </cdr:nvSpPr>
      <cdr:spPr>
        <a:xfrm xmlns:a="http://schemas.openxmlformats.org/drawingml/2006/main" rot="5400000">
          <a:off x="6107946" y="1107296"/>
          <a:ext cx="642945" cy="1428759"/>
        </a:xfrm>
        <a:prstGeom xmlns:a="http://schemas.openxmlformats.org/drawingml/2006/main" prst="rightArrow">
          <a:avLst>
            <a:gd name="adj1" fmla="val 50000"/>
            <a:gd name="adj2" fmla="val 46364"/>
          </a:avLst>
        </a:prstGeom>
        <a:solidFill xmlns:a="http://schemas.openxmlformats.org/drawingml/2006/main">
          <a:schemeClr val="accent5">
            <a:lumMod val="40000"/>
            <a:lumOff val="60000"/>
          </a:schemeClr>
        </a:solidFill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 fontAlgn="auto">
            <a:spcBef>
              <a:spcPts val="0"/>
            </a:spcBef>
            <a:spcAft>
              <a:spcPts val="0"/>
            </a:spcAft>
            <a:defRPr/>
          </a:pPr>
          <a:endParaRPr lang="ru-RU" sz="2000" b="1">
            <a:solidFill>
              <a:sysClr val="windowText" lastClr="000000"/>
            </a:solidFill>
            <a:latin typeface="Calibri" pitchFamily="34" charset="0"/>
          </a:endParaRPr>
        </a:p>
      </cdr:txBody>
    </cdr:sp>
  </cdr:relSizeAnchor>
  <cdr:relSizeAnchor xmlns:cdr="http://schemas.openxmlformats.org/drawingml/2006/chartDrawing">
    <cdr:from>
      <cdr:x>0.71698</cdr:x>
      <cdr:y>0.37152</cdr:y>
    </cdr:from>
    <cdr:to>
      <cdr:x>0.98113</cdr:x>
      <cdr:y>0.60372</cdr:y>
    </cdr:to>
    <cdr:sp macro="" textlink="">
      <cdr:nvSpPr>
        <cdr:cNvPr id="7" name="Скругленный прямоугольник 3"/>
        <cdr:cNvSpPr/>
      </cdr:nvSpPr>
      <cdr:spPr>
        <a:xfrm xmlns:a="http://schemas.openxmlformats.org/drawingml/2006/main">
          <a:off x="5531680" y="1353563"/>
          <a:ext cx="2037983" cy="845977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5">
            <a:lumMod val="40000"/>
            <a:lumOff val="60000"/>
          </a:schemeClr>
        </a:solidFill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>
            <a:defRPr/>
          </a:pPr>
          <a:r>
            <a:rPr lang="ru-RU" sz="1600" b="1" dirty="0" smtClean="0">
              <a:solidFill>
                <a:schemeClr val="tx1"/>
              </a:solidFill>
              <a:latin typeface="Calibri" pitchFamily="34" charset="0"/>
            </a:rPr>
            <a:t>Сумма к восстановлению</a:t>
          </a:r>
        </a:p>
        <a:p xmlns:a="http://schemas.openxmlformats.org/drawingml/2006/main">
          <a:pPr algn="ctr">
            <a:defRPr/>
          </a:pPr>
          <a:r>
            <a:rPr lang="ru-RU" sz="1600" b="1" dirty="0" smtClean="0">
              <a:solidFill>
                <a:schemeClr val="accent6"/>
              </a:solidFill>
              <a:latin typeface="Calibri" pitchFamily="34" charset="0"/>
            </a:rPr>
            <a:t>59,1</a:t>
          </a:r>
          <a:endParaRPr lang="ru-RU" sz="1600" b="1" dirty="0" smtClean="0">
            <a:solidFill>
              <a:sysClr val="windowText" lastClr="000000"/>
            </a:solidFill>
            <a:latin typeface="Calibri" pitchFamily="34" charset="0"/>
          </a:endParaRPr>
        </a:p>
      </cdr:txBody>
    </cdr:sp>
  </cdr:relSizeAnchor>
  <cdr:relSizeAnchor xmlns:cdr="http://schemas.openxmlformats.org/drawingml/2006/chartDrawing">
    <cdr:from>
      <cdr:x>0.71698</cdr:x>
      <cdr:y>0.6966</cdr:y>
    </cdr:from>
    <cdr:to>
      <cdr:x>0.98114</cdr:x>
      <cdr:y>0.92158</cdr:y>
    </cdr:to>
    <cdr:sp macro="" textlink="">
      <cdr:nvSpPr>
        <cdr:cNvPr id="8" name="Скругленный прямоугольник 4"/>
        <cdr:cNvSpPr/>
      </cdr:nvSpPr>
      <cdr:spPr>
        <a:xfrm xmlns:a="http://schemas.openxmlformats.org/drawingml/2006/main">
          <a:off x="5531680" y="2537931"/>
          <a:ext cx="2038060" cy="819655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5">
            <a:lumMod val="40000"/>
            <a:lumOff val="60000"/>
          </a:schemeClr>
        </a:solidFill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>
            <a:defRPr/>
          </a:pPr>
          <a:r>
            <a:rPr lang="ru-RU" sz="1600" b="1" dirty="0" smtClean="0">
              <a:solidFill>
                <a:schemeClr val="tx1"/>
              </a:solidFill>
              <a:latin typeface="Calibri" pitchFamily="34" charset="0"/>
            </a:rPr>
            <a:t>Восстановлено</a:t>
          </a:r>
        </a:p>
        <a:p xmlns:a="http://schemas.openxmlformats.org/drawingml/2006/main">
          <a:pPr algn="ctr">
            <a:defRPr/>
          </a:pPr>
          <a:r>
            <a:rPr lang="ru-RU" sz="1600" b="1" dirty="0" smtClean="0">
              <a:solidFill>
                <a:schemeClr val="accent6"/>
              </a:solidFill>
              <a:latin typeface="Calibri" pitchFamily="34" charset="0"/>
            </a:rPr>
            <a:t>42,3 млн. руб.</a:t>
          </a:r>
        </a:p>
      </cdr:txBody>
    </cdr:sp>
  </cdr:relSizeAnchor>
  <cdr:relSizeAnchor xmlns:cdr="http://schemas.openxmlformats.org/drawingml/2006/chartDrawing">
    <cdr:from>
      <cdr:x>0.57547</cdr:x>
      <cdr:y>0.37152</cdr:y>
    </cdr:from>
    <cdr:to>
      <cdr:x>0.70755</cdr:x>
      <cdr:y>0.60372</cdr:y>
    </cdr:to>
    <cdr:sp macro="" textlink="">
      <cdr:nvSpPr>
        <cdr:cNvPr id="9" name="Стрелка вправо 5"/>
        <cdr:cNvSpPr/>
      </cdr:nvSpPr>
      <cdr:spPr>
        <a:xfrm xmlns:a="http://schemas.openxmlformats.org/drawingml/2006/main">
          <a:off x="4357718" y="1143007"/>
          <a:ext cx="1000127" cy="714380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5">
            <a:lumMod val="40000"/>
            <a:lumOff val="60000"/>
          </a:schemeClr>
        </a:solidFill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 fontAlgn="auto">
            <a:spcBef>
              <a:spcPts val="0"/>
            </a:spcBef>
            <a:spcAft>
              <a:spcPts val="0"/>
            </a:spcAft>
            <a:defRPr/>
          </a:pPr>
          <a:endParaRPr lang="ru-RU" sz="2000" b="1">
            <a:solidFill>
              <a:sysClr val="windowText" lastClr="000000"/>
            </a:solidFill>
            <a:latin typeface="Calibri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9B4C8A-40A1-407E-B3AF-A1A850DA99A9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A9E13D3-7900-4ED3-A8AC-0BE7F135D5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0514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40BFC9-9189-4606-8035-7E488CEC1C5A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FFE24-037D-42DB-9C73-4EDAFC4478A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265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02DCC-A2BA-4E22-9F9D-F1688C8035A2}" type="datetime1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E25FF-412A-49F1-B778-98C92F243D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A31DF-8990-45CB-8787-E2F8386AAD6F}" type="datetime1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14351-A67F-48DC-858E-B6A07BB25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E6254-6854-4736-A195-96C9DA613538}" type="datetime1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3A958-8C62-408C-8FDE-B8AD0903A3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50896-C16A-49BB-A752-603F4BC441CB}" type="datetime1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6D5B0-5B42-4BDB-90E7-BFBDCF7F3E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8F155-05E3-4A86-A0DD-A68FF3752B96}" type="datetime1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B15C0-3020-462E-9FDC-2848AF670A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0284E-7FB5-49E2-9B2C-23A09672B4FF}" type="datetime1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41065-53AE-48E3-9909-BEC51E133A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6515C-3690-4F7D-95F4-98EE494CA427}" type="datetime1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9FD28-8CE8-45E3-A78D-0883A23155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4B695-BACD-431E-ABFD-B9503587ECE2}" type="datetime1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20F19-3A61-483D-A7FA-6C45196BD2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FD5C6-9256-4A61-AF2A-4774812AAD97}" type="datetime1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389CE-004B-47C8-B312-F46E126B0B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393A9-9CAB-4445-9ED2-C635134FD72D}" type="datetime1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FB91-5895-4768-82AB-2F181E82C4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42547-AAE1-459E-9C60-0EF59CDC1ED4}" type="datetime1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CEE6F-3913-4B4E-AA50-107E5802EB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C468C-6F41-4703-AC51-DC0CB62998EE}" type="datetime1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23B109-759E-44EE-A346-77254A82C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ll dir="u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chart" Target="../charts/char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_____Microsoft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9.png"/><Relationship Id="rId5" Type="http://schemas.openxmlformats.org/officeDocument/2006/relationships/image" Target="../media/image7.png"/><Relationship Id="rId10" Type="http://schemas.openxmlformats.org/officeDocument/2006/relationships/oleObject" Target="../embeddings/_____Microsoft_Excel_97-20033.xls"/><Relationship Id="rId4" Type="http://schemas.openxmlformats.org/officeDocument/2006/relationships/oleObject" Target="../embeddings/_____Microsoft_Excel_97-20031.xls"/><Relationship Id="rId9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0" y="0"/>
            <a:ext cx="9144000" cy="1785949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Отчет о деятельности</a:t>
            </a:r>
          </a:p>
          <a:p>
            <a:pPr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Контрольно-счетной палаты</a:t>
            </a:r>
          </a:p>
          <a:p>
            <a:pPr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Чувашской Республики</a:t>
            </a:r>
          </a:p>
          <a:p>
            <a:pPr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 2019 год</a:t>
            </a:r>
            <a:endParaRPr lang="ru-RU" sz="28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Заголовок 1"/>
          <p:cNvSpPr txBox="1">
            <a:spLocks/>
          </p:cNvSpPr>
          <p:nvPr/>
        </p:nvSpPr>
        <p:spPr bwMode="auto">
          <a:xfrm>
            <a:off x="142844" y="3000378"/>
            <a:ext cx="3286125" cy="203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Докладчик:</a:t>
            </a:r>
          </a:p>
          <a:p>
            <a:pPr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Председатель </a:t>
            </a:r>
          </a:p>
          <a:p>
            <a:pPr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Контрольно-счетной палаты </a:t>
            </a:r>
          </a:p>
          <a:p>
            <a:pPr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Чувашской Республики</a:t>
            </a:r>
          </a:p>
          <a:p>
            <a:pPr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С.И. Аристова</a:t>
            </a:r>
          </a:p>
          <a:p>
            <a:pPr eaLnBrk="0" hangingPunct="0">
              <a:spcBef>
                <a:spcPct val="20000"/>
              </a:spcBef>
              <a:buFont typeface="Arial" charset="0"/>
              <a:buNone/>
            </a:pP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г.Чебоксары</a:t>
            </a:r>
          </a:p>
          <a:p>
            <a:pPr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2020 г.</a:t>
            </a: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vafk.com.ua/wp-content/uploads/2018/12/shutterstock_838771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858016" y="642924"/>
            <a:ext cx="1357322" cy="135732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2"/>
            <a:ext cx="9144000" cy="64292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FF8021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/>
              <a:t>Динамика проверенных средств и количества мероприятий и объектов контроля</a:t>
            </a:r>
            <a:endParaRPr lang="ru-RU" sz="2400" b="1" dirty="0"/>
          </a:p>
        </p:txBody>
      </p:sp>
      <p:graphicFrame>
        <p:nvGraphicFramePr>
          <p:cNvPr id="13" name="Содержимое 5"/>
          <p:cNvGraphicFramePr>
            <a:graphicFrameLocks noGrp="1"/>
          </p:cNvGraphicFramePr>
          <p:nvPr>
            <p:ph idx="1"/>
          </p:nvPr>
        </p:nvGraphicFramePr>
        <p:xfrm>
          <a:off x="4143372" y="1062504"/>
          <a:ext cx="4853172" cy="3857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104" y="4742390"/>
            <a:ext cx="257148" cy="273844"/>
          </a:xfrm>
        </p:spPr>
        <p:txBody>
          <a:bodyPr/>
          <a:lstStyle/>
          <a:p>
            <a:fld id="{F1A84C4F-D262-4AB8-866A-5788B5C554D0}" type="slidenum">
              <a:rPr lang="ru-RU" b="1" smtClean="0">
                <a:solidFill>
                  <a:schemeClr val="tx1"/>
                </a:solidFill>
              </a:rPr>
              <a:pPr/>
              <a:t>2</a:t>
            </a:fld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9" name="Picture 2" descr="ÐÐ°ÑÑÐ¸Ð½ÐºÐ¸ Ð¿Ð¾ Ð·Ð°Ð¿ÑÐ¾ÑÑ Ð¿ÑÐ¾Ð²ÐµÑÐºÐ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5512"/>
            <a:ext cx="1358173" cy="135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2134519448"/>
              </p:ext>
            </p:extLst>
          </p:nvPr>
        </p:nvGraphicFramePr>
        <p:xfrm>
          <a:off x="357158" y="2491264"/>
          <a:ext cx="3429024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14282" y="785800"/>
            <a:ext cx="3643338" cy="858857"/>
          </a:xfrm>
          <a:prstGeom prst="horizontalScroll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Всего проверено средств</a:t>
            </a:r>
          </a:p>
          <a:p>
            <a:pPr algn="ctr"/>
            <a:r>
              <a:rPr lang="ru-RU" b="1" dirty="0" smtClean="0"/>
              <a:t>55 434,7</a:t>
            </a:r>
            <a:r>
              <a:rPr lang="ru-RU" dirty="0" smtClean="0"/>
              <a:t> млн. рублей 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857356" y="4205776"/>
            <a:ext cx="7143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B050"/>
                </a:solidFill>
                <a:latin typeface="+mn-lt"/>
                <a:cs typeface="+mn-cs"/>
              </a:rPr>
              <a:t>13</a:t>
            </a:r>
            <a:endParaRPr lang="ru-RU" sz="2000" dirty="0">
              <a:solidFill>
                <a:srgbClr val="00B050"/>
              </a:solidFill>
              <a:latin typeface="+mn-lt"/>
              <a:cs typeface="+mn-cs"/>
            </a:endParaRPr>
          </a:p>
        </p:txBody>
      </p:sp>
      <p:pic>
        <p:nvPicPr>
          <p:cNvPr id="23" name="Picture 5" descr="http://tripaggregator.biz/ru/culture/img/red-arrow-curve-hi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V="1">
            <a:off x="6215074" y="1643056"/>
            <a:ext cx="785818" cy="857256"/>
          </a:xfrm>
          <a:prstGeom prst="rect">
            <a:avLst/>
          </a:prstGeom>
          <a:noFill/>
        </p:spPr>
      </p:pic>
      <p:pic>
        <p:nvPicPr>
          <p:cNvPr id="32769" name="Picture 1" descr="C:\Users\Петров АГ\Desktop\Снимок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14480" y="3487896"/>
            <a:ext cx="714380" cy="749386"/>
          </a:xfrm>
          <a:prstGeom prst="rect">
            <a:avLst/>
          </a:prstGeom>
          <a:noFill/>
        </p:spPr>
      </p:pic>
      <p:sp>
        <p:nvSpPr>
          <p:cNvPr id="25" name="Пятиугольник 24"/>
          <p:cNvSpPr/>
          <p:nvPr/>
        </p:nvSpPr>
        <p:spPr>
          <a:xfrm rot="5400000">
            <a:off x="1662690" y="471352"/>
            <a:ext cx="817959" cy="3286147"/>
          </a:xfrm>
          <a:prstGeom prst="homePlate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wrap="square">
            <a:spAutoFit/>
          </a:bodyPr>
          <a:lstStyle/>
          <a:p>
            <a:pPr algn="ctr"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 smtClean="0"/>
              <a:t>Объем проверенных средств в динамике</a:t>
            </a:r>
            <a:endParaRPr lang="ru-RU" sz="1400" dirty="0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0" y="0"/>
            <a:ext cx="9144000" cy="642938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chemeClr val="tx1"/>
                </a:solidFill>
              </a:rPr>
              <a:t>Проверенные бюджетные (внебюджетные) средства в разрезе направлений (млн.руб.)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928688" y="1214438"/>
            <a:ext cx="5214937" cy="285750"/>
          </a:xfrm>
          <a:prstGeom prst="roundRect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Экономика, промышленность</a:t>
            </a:r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928688" y="1571625"/>
            <a:ext cx="5143500" cy="320675"/>
          </a:xfrm>
          <a:prstGeom prst="roundRect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Строительство, дорожное хозяйство</a:t>
            </a:r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 flipH="1">
            <a:off x="928688" y="2571750"/>
            <a:ext cx="5000625" cy="320675"/>
          </a:xfrm>
          <a:prstGeom prst="roundRect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Здравоохранение, в том числе ТФОМС</a:t>
            </a:r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928688" y="2000250"/>
            <a:ext cx="5072062" cy="500063"/>
          </a:xfrm>
          <a:prstGeom prst="roundRect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Образование, культура, спорт, </a:t>
            </a:r>
            <a:r>
              <a:rPr lang="ru-RU" sz="1900">
                <a:latin typeface="Times New Roman" pitchFamily="18" charset="0"/>
                <a:cs typeface="Times New Roman" pitchFamily="18" charset="0"/>
              </a:rPr>
              <a:t>социальная </a:t>
            </a:r>
            <a:r>
              <a:rPr lang="ru-RU" sz="1900" smtClean="0">
                <a:latin typeface="Times New Roman" pitchFamily="18" charset="0"/>
                <a:cs typeface="Times New Roman" pitchFamily="18" charset="0"/>
              </a:rPr>
              <a:t>политика</a:t>
            </a:r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643701" y="1214429"/>
            <a:ext cx="2000264" cy="285744"/>
          </a:xfrm>
          <a:prstGeom prst="roundRect">
            <a:avLst/>
          </a:prstGeom>
          <a:effectLst>
            <a:glow rad="101600">
              <a:srgbClr val="99CCFF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2 053,6 </a:t>
            </a:r>
            <a:r>
              <a:rPr lang="ru-RU" sz="1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(29,2%)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643701" y="1571618"/>
            <a:ext cx="2000264" cy="321466"/>
          </a:xfrm>
          <a:prstGeom prst="roundRect">
            <a:avLst/>
          </a:prstGeom>
          <a:effectLst>
            <a:glow rad="101600">
              <a:srgbClr val="99CCFF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1 737,1 </a:t>
            </a:r>
            <a:r>
              <a:rPr lang="ru-RU" sz="1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(24,7%)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 flipH="1">
            <a:off x="6643701" y="2571751"/>
            <a:ext cx="2000264" cy="321466"/>
          </a:xfrm>
          <a:prstGeom prst="roundRect">
            <a:avLst/>
          </a:prstGeom>
          <a:effectLst>
            <a:glow rad="101600">
              <a:srgbClr val="99CCFF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1 076,9 </a:t>
            </a:r>
            <a:r>
              <a:rPr lang="ru-RU" sz="1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(15,3%) 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643701" y="2000246"/>
            <a:ext cx="2000264" cy="500066"/>
          </a:xfrm>
          <a:prstGeom prst="roundRect">
            <a:avLst/>
          </a:prstGeom>
          <a:effectLst>
            <a:glow rad="101600">
              <a:srgbClr val="99CCFF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1 332,6 </a:t>
            </a:r>
            <a:r>
              <a:rPr lang="ru-RU" sz="1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(19,0%) 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6286500" y="714375"/>
            <a:ext cx="2500313" cy="428625"/>
          </a:xfrm>
          <a:prstGeom prst="roundRect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7 025,0 </a:t>
            </a:r>
            <a:r>
              <a:rPr lang="ru-RU" sz="1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Всего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57188" y="714375"/>
            <a:ext cx="5857875" cy="428625"/>
          </a:xfrm>
          <a:prstGeom prst="roundRect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Проверки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выходом на объекты контроля </a:t>
            </a:r>
          </a:p>
        </p:txBody>
      </p:sp>
      <p:cxnSp>
        <p:nvCxnSpPr>
          <p:cNvPr id="17" name="Соединительная линия уступом 16"/>
          <p:cNvCxnSpPr>
            <a:endCxn id="38" idx="1"/>
          </p:cNvCxnSpPr>
          <p:nvPr/>
        </p:nvCxnSpPr>
        <p:spPr>
          <a:xfrm rot="16200000" flipH="1">
            <a:off x="268288" y="1589087"/>
            <a:ext cx="1106488" cy="214313"/>
          </a:xfrm>
          <a:prstGeom prst="bentConnector2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>
            <a:endCxn id="36" idx="3"/>
          </p:cNvCxnSpPr>
          <p:nvPr/>
        </p:nvCxnSpPr>
        <p:spPr>
          <a:xfrm rot="16200000" flipH="1">
            <a:off x="26988" y="1830387"/>
            <a:ext cx="1589088" cy="214313"/>
          </a:xfrm>
          <a:prstGeom prst="bentConnector2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Соединительная линия уступом 19"/>
          <p:cNvCxnSpPr>
            <a:endCxn id="32" idx="1"/>
          </p:cNvCxnSpPr>
          <p:nvPr/>
        </p:nvCxnSpPr>
        <p:spPr>
          <a:xfrm>
            <a:off x="714375" y="1143000"/>
            <a:ext cx="214313" cy="214313"/>
          </a:xfrm>
          <a:prstGeom prst="bentConnector3">
            <a:avLst>
              <a:gd name="adj1" fmla="val -216"/>
            </a:avLst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Соединительная линия уступом 19"/>
          <p:cNvCxnSpPr>
            <a:endCxn id="34" idx="1"/>
          </p:cNvCxnSpPr>
          <p:nvPr/>
        </p:nvCxnSpPr>
        <p:spPr>
          <a:xfrm rot="16200000" flipH="1">
            <a:off x="527050" y="1330325"/>
            <a:ext cx="588963" cy="214313"/>
          </a:xfrm>
          <a:prstGeom prst="bentConnector2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Соединительная линия уступом 16"/>
          <p:cNvCxnSpPr>
            <a:endCxn id="0" idx="3"/>
          </p:cNvCxnSpPr>
          <p:nvPr/>
        </p:nvCxnSpPr>
        <p:spPr>
          <a:xfrm rot="16200000" flipH="1">
            <a:off x="5741988" y="1830387"/>
            <a:ext cx="1589088" cy="214313"/>
          </a:xfrm>
          <a:prstGeom prst="bentConnector2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Соединительная линия уступом 19"/>
          <p:cNvCxnSpPr>
            <a:endCxn id="0" idx="1"/>
          </p:cNvCxnSpPr>
          <p:nvPr/>
        </p:nvCxnSpPr>
        <p:spPr>
          <a:xfrm rot="16200000" flipH="1">
            <a:off x="5983288" y="1589087"/>
            <a:ext cx="1106488" cy="214313"/>
          </a:xfrm>
          <a:prstGeom prst="bentConnector2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Соединительная линия уступом 19"/>
          <p:cNvCxnSpPr>
            <a:endCxn id="0" idx="1"/>
          </p:cNvCxnSpPr>
          <p:nvPr/>
        </p:nvCxnSpPr>
        <p:spPr>
          <a:xfrm>
            <a:off x="6429375" y="1143000"/>
            <a:ext cx="214313" cy="214313"/>
          </a:xfrm>
          <a:prstGeom prst="bentConnector3">
            <a:avLst>
              <a:gd name="adj1" fmla="val -945"/>
            </a:avLst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Соединительная линия уступом 19"/>
          <p:cNvCxnSpPr>
            <a:endCxn id="0" idx="1"/>
          </p:cNvCxnSpPr>
          <p:nvPr/>
        </p:nvCxnSpPr>
        <p:spPr>
          <a:xfrm rot="16200000" flipH="1">
            <a:off x="6242050" y="1330325"/>
            <a:ext cx="588963" cy="214313"/>
          </a:xfrm>
          <a:prstGeom prst="bentConnector2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Скругленный прямоугольник 65"/>
          <p:cNvSpPr/>
          <p:nvPr/>
        </p:nvSpPr>
        <p:spPr>
          <a:xfrm flipH="1">
            <a:off x="928688" y="3000375"/>
            <a:ext cx="4929187" cy="571500"/>
          </a:xfrm>
          <a:prstGeom prst="roundRect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Межбюджетные трансферты, направленные в муниципальные образования</a:t>
            </a:r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7" name="Соединительная линия уступом 19"/>
          <p:cNvCxnSpPr>
            <a:endCxn id="66" idx="3"/>
          </p:cNvCxnSpPr>
          <p:nvPr/>
        </p:nvCxnSpPr>
        <p:spPr>
          <a:xfrm rot="16200000" flipH="1">
            <a:off x="-71437" y="2286000"/>
            <a:ext cx="1785937" cy="214313"/>
          </a:xfrm>
          <a:prstGeom prst="bentConnector2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Скругленный прямоугольник 67"/>
          <p:cNvSpPr/>
          <p:nvPr/>
        </p:nvSpPr>
        <p:spPr>
          <a:xfrm flipH="1">
            <a:off x="6643701" y="3000378"/>
            <a:ext cx="2000264" cy="571504"/>
          </a:xfrm>
          <a:prstGeom prst="roundRect">
            <a:avLst/>
          </a:prstGeom>
          <a:effectLst>
            <a:glow rad="101600">
              <a:srgbClr val="99CCFF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322,5 </a:t>
            </a:r>
            <a:r>
              <a:rPr lang="ru-RU" sz="1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(4,6%) </a:t>
            </a:r>
          </a:p>
        </p:txBody>
      </p:sp>
      <p:cxnSp>
        <p:nvCxnSpPr>
          <p:cNvPr id="69" name="Соединительная линия уступом 16"/>
          <p:cNvCxnSpPr>
            <a:endCxn id="0" idx="3"/>
          </p:cNvCxnSpPr>
          <p:nvPr/>
        </p:nvCxnSpPr>
        <p:spPr>
          <a:xfrm rot="16200000" flipH="1">
            <a:off x="5643563" y="2286000"/>
            <a:ext cx="1785937" cy="214313"/>
          </a:xfrm>
          <a:prstGeom prst="bentConnector2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Скругленный прямоугольник 69"/>
          <p:cNvSpPr/>
          <p:nvPr/>
        </p:nvSpPr>
        <p:spPr>
          <a:xfrm flipH="1">
            <a:off x="928688" y="3643313"/>
            <a:ext cx="4429125" cy="322262"/>
          </a:xfrm>
          <a:prstGeom prst="roundRect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Сельское хозяйство</a:t>
            </a:r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1" name="Соединительная линия уступом 19"/>
          <p:cNvCxnSpPr>
            <a:endCxn id="70" idx="3"/>
          </p:cNvCxnSpPr>
          <p:nvPr/>
        </p:nvCxnSpPr>
        <p:spPr>
          <a:xfrm rot="16200000" flipH="1">
            <a:off x="-8731" y="2866231"/>
            <a:ext cx="1660525" cy="214313"/>
          </a:xfrm>
          <a:prstGeom prst="bentConnector2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Скругленный прямоугольник 71"/>
          <p:cNvSpPr/>
          <p:nvPr/>
        </p:nvSpPr>
        <p:spPr>
          <a:xfrm flipH="1">
            <a:off x="6643701" y="3643320"/>
            <a:ext cx="2000264" cy="321466"/>
          </a:xfrm>
          <a:prstGeom prst="roundRect">
            <a:avLst/>
          </a:prstGeom>
          <a:effectLst>
            <a:glow rad="101600">
              <a:srgbClr val="99CCFF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305,9 </a:t>
            </a:r>
            <a:r>
              <a:rPr lang="ru-RU" sz="1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(4,4%) </a:t>
            </a:r>
          </a:p>
        </p:txBody>
      </p:sp>
      <p:cxnSp>
        <p:nvCxnSpPr>
          <p:cNvPr id="73" name="Соединительная линия уступом 16"/>
          <p:cNvCxnSpPr>
            <a:endCxn id="0" idx="3"/>
          </p:cNvCxnSpPr>
          <p:nvPr/>
        </p:nvCxnSpPr>
        <p:spPr>
          <a:xfrm rot="16200000" flipH="1">
            <a:off x="5706269" y="2866231"/>
            <a:ext cx="1660525" cy="214313"/>
          </a:xfrm>
          <a:prstGeom prst="bentConnector2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Скругленный прямоугольник 73"/>
          <p:cNvSpPr/>
          <p:nvPr/>
        </p:nvSpPr>
        <p:spPr>
          <a:xfrm flipH="1">
            <a:off x="928688" y="4000500"/>
            <a:ext cx="4286250" cy="500063"/>
          </a:xfrm>
          <a:prstGeom prst="roundRect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Национальная безопасность и правоохранительная деятельность</a:t>
            </a:r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5" name="Соединительная линия уступом 19"/>
          <p:cNvCxnSpPr>
            <a:endCxn id="74" idx="3"/>
          </p:cNvCxnSpPr>
          <p:nvPr/>
        </p:nvCxnSpPr>
        <p:spPr>
          <a:xfrm rot="16200000" flipH="1">
            <a:off x="-53974" y="3268662"/>
            <a:ext cx="1751012" cy="214313"/>
          </a:xfrm>
          <a:prstGeom prst="bentConnector2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Скругленный прямоугольник 75"/>
          <p:cNvSpPr/>
          <p:nvPr/>
        </p:nvSpPr>
        <p:spPr>
          <a:xfrm flipH="1">
            <a:off x="6643701" y="4000510"/>
            <a:ext cx="2000264" cy="500066"/>
          </a:xfrm>
          <a:prstGeom prst="roundRect">
            <a:avLst/>
          </a:prstGeom>
          <a:effectLst>
            <a:glow rad="101600">
              <a:srgbClr val="99CCFF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196,4 </a:t>
            </a:r>
            <a:r>
              <a:rPr lang="ru-RU" sz="1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(2,8%) </a:t>
            </a:r>
          </a:p>
        </p:txBody>
      </p:sp>
      <p:cxnSp>
        <p:nvCxnSpPr>
          <p:cNvPr id="77" name="Соединительная линия уступом 16"/>
          <p:cNvCxnSpPr>
            <a:endCxn id="0" idx="3"/>
          </p:cNvCxnSpPr>
          <p:nvPr/>
        </p:nvCxnSpPr>
        <p:spPr>
          <a:xfrm rot="16200000" flipH="1">
            <a:off x="5661026" y="3268662"/>
            <a:ext cx="1751012" cy="214313"/>
          </a:xfrm>
          <a:prstGeom prst="bentConnector2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Скругленный прямоугольник 95"/>
          <p:cNvSpPr/>
          <p:nvPr/>
        </p:nvSpPr>
        <p:spPr>
          <a:xfrm>
            <a:off x="6286500" y="4572000"/>
            <a:ext cx="2500313" cy="500063"/>
          </a:xfrm>
          <a:prstGeom prst="roundRect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48 409,7</a:t>
            </a:r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357188" y="4572000"/>
            <a:ext cx="5857875" cy="500063"/>
          </a:xfrm>
          <a:prstGeom prst="roundRect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Внешняя годовая бюджетная отчетность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(камеральные проверки)</a:t>
            </a:r>
          </a:p>
        </p:txBody>
      </p:sp>
      <p:sp>
        <p:nvSpPr>
          <p:cNvPr id="35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787448" y="4880293"/>
            <a:ext cx="257175" cy="274637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1C0410-1394-4A5E-BC46-688D36E156BE}" type="slidenum">
              <a:rPr lang="ru-RU" b="1" smtClean="0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трелка вправо 15"/>
          <p:cNvSpPr/>
          <p:nvPr/>
        </p:nvSpPr>
        <p:spPr>
          <a:xfrm rot="10800000" flipH="1">
            <a:off x="785813" y="928688"/>
            <a:ext cx="2228850" cy="1857375"/>
          </a:xfrm>
          <a:prstGeom prst="rightArrow">
            <a:avLst>
              <a:gd name="adj1" fmla="val 50000"/>
              <a:gd name="adj2" fmla="val 85729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flipH="1">
            <a:off x="6000750" y="928688"/>
            <a:ext cx="2228850" cy="1857375"/>
          </a:xfrm>
          <a:prstGeom prst="rightArrow">
            <a:avLst>
              <a:gd name="adj1" fmla="val 50000"/>
              <a:gd name="adj2" fmla="val 85729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1026" name="Диаграмма 12"/>
          <p:cNvGraphicFramePr>
            <a:graphicFrameLocks/>
          </p:cNvGraphicFramePr>
          <p:nvPr/>
        </p:nvGraphicFramePr>
        <p:xfrm>
          <a:off x="6715125" y="857250"/>
          <a:ext cx="2030413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r:id="rId4" imgW="2030144" imgH="1999661" progId="">
                  <p:embed/>
                </p:oleObj>
              </mc:Choice>
              <mc:Fallback>
                <p:oleObj r:id="rId4" imgW="2030144" imgH="1999661" progId="">
                  <p:embed/>
                  <p:pic>
                    <p:nvPicPr>
                      <p:cNvPr id="0" name="Picture 2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25" y="857250"/>
                        <a:ext cx="2030413" cy="200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Содержимое 4"/>
          <p:cNvGraphicFramePr>
            <a:graphicFrameLocks noGrp="1"/>
          </p:cNvGraphicFramePr>
          <p:nvPr>
            <p:ph idx="1"/>
          </p:nvPr>
        </p:nvGraphicFramePr>
        <p:xfrm>
          <a:off x="2071688" y="642938"/>
          <a:ext cx="5000625" cy="271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r:id="rId7" imgW="4999153" imgH="2719052" progId="">
                  <p:embed/>
                </p:oleObj>
              </mc:Choice>
              <mc:Fallback>
                <p:oleObj r:id="rId7" imgW="4999153" imgH="2719052" progId="">
                  <p:embed/>
                  <p:pic>
                    <p:nvPicPr>
                      <p:cNvPr id="0" name="Picture 29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642938"/>
                        <a:ext cx="5000625" cy="2714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0" y="0"/>
            <a:ext cx="9144000" cy="750888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Структура нарушений (с учетом </a:t>
            </a:r>
            <a:r>
              <a:rPr lang="ru-RU" sz="2400" b="1" dirty="0"/>
              <a:t>неэффективного использования денежных средств и имущества) </a:t>
            </a:r>
            <a:r>
              <a:rPr lang="ru-RU" sz="2400" b="1" dirty="0">
                <a:solidFill>
                  <a:schemeClr val="tx1"/>
                </a:solidFill>
              </a:rPr>
              <a:t>(млн.руб.)</a:t>
            </a:r>
          </a:p>
        </p:txBody>
      </p:sp>
      <p:graphicFrame>
        <p:nvGraphicFramePr>
          <p:cNvPr id="1027" name="Диаграмма 13"/>
          <p:cNvGraphicFramePr>
            <a:graphicFrameLocks/>
          </p:cNvGraphicFramePr>
          <p:nvPr/>
        </p:nvGraphicFramePr>
        <p:xfrm>
          <a:off x="142875" y="857250"/>
          <a:ext cx="2030413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r:id="rId10" imgW="2030144" imgH="1999661" progId="">
                  <p:embed/>
                </p:oleObj>
              </mc:Choice>
              <mc:Fallback>
                <p:oleObj r:id="rId10" imgW="2030144" imgH="1999661" progId="">
                  <p:embed/>
                  <p:pic>
                    <p:nvPicPr>
                      <p:cNvPr id="0" name="Picture 30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857250"/>
                        <a:ext cx="2030413" cy="200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0" y="2925763"/>
          <a:ext cx="9144000" cy="2218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38"/>
                <a:gridCol w="6786610"/>
                <a:gridCol w="1285852"/>
              </a:tblGrid>
              <a:tr h="289321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270,3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Нарушения при формировании и исполнении бюджетов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277,2</a:t>
                      </a:r>
                      <a:endParaRPr lang="ru-RU" sz="1200" b="1" dirty="0"/>
                    </a:p>
                  </a:txBody>
                  <a:tcPr/>
                </a:tc>
              </a:tr>
              <a:tr h="289321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94,9</a:t>
                      </a:r>
                      <a:endParaRPr lang="ru-RU" sz="12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Нарушения ведения бухгалтерского учета</a:t>
                      </a:r>
                      <a:endParaRPr lang="ru-RU" sz="12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275,4</a:t>
                      </a:r>
                      <a:endParaRPr lang="ru-RU" sz="12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9321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13,3</a:t>
                      </a:r>
                      <a:endParaRPr lang="ru-RU" sz="12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Нарушения в сфере управления и распоряжения государственной собственностью</a:t>
                      </a:r>
                      <a:endParaRPr lang="ru-RU" sz="12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9,2</a:t>
                      </a:r>
                      <a:endParaRPr lang="ru-RU" sz="12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82202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100,3</a:t>
                      </a:r>
                      <a:endParaRPr lang="ru-RU" sz="12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Нарушения при осуществлении государственных (муниципальных) закупок и закупок отдельными видами юридических лиц</a:t>
                      </a:r>
                      <a:endParaRPr lang="ru-RU" sz="12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337,9</a:t>
                      </a:r>
                      <a:endParaRPr lang="ru-RU" sz="12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28932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2,3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Нецелевое использование денежных средств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5,6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28932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Иные нарушения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3,8</a:t>
                      </a:r>
                    </a:p>
                  </a:txBody>
                  <a:tcPr>
                    <a:solidFill>
                      <a:srgbClr val="00FFFF"/>
                    </a:solidFill>
                  </a:tcPr>
                </a:tc>
              </a:tr>
              <a:tr h="289321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162,4</a:t>
                      </a:r>
                      <a:endParaRPr lang="ru-RU" sz="12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Неэффективное использование денежных средств</a:t>
                      </a:r>
                      <a:endParaRPr lang="ru-RU" sz="12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87,5</a:t>
                      </a:r>
                      <a:endParaRPr lang="ru-RU" sz="12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66" name="TextBox 9"/>
          <p:cNvSpPr txBox="1">
            <a:spLocks noChangeArrowheads="1"/>
          </p:cNvSpPr>
          <p:nvPr/>
        </p:nvSpPr>
        <p:spPr bwMode="auto">
          <a:xfrm>
            <a:off x="3286125" y="2571750"/>
            <a:ext cx="71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2018</a:t>
            </a:r>
          </a:p>
        </p:txBody>
      </p:sp>
      <p:sp>
        <p:nvSpPr>
          <p:cNvPr id="1067" name="TextBox 14"/>
          <p:cNvSpPr txBox="1">
            <a:spLocks noChangeArrowheads="1"/>
          </p:cNvSpPr>
          <p:nvPr/>
        </p:nvSpPr>
        <p:spPr bwMode="auto">
          <a:xfrm>
            <a:off x="5143500" y="2571750"/>
            <a:ext cx="71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2019</a:t>
            </a: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774496"/>
              </p:ext>
            </p:extLst>
          </p:nvPr>
        </p:nvGraphicFramePr>
        <p:xfrm>
          <a:off x="1214414" y="-71456"/>
          <a:ext cx="7715250" cy="3643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Прямоугольная выноска 11"/>
          <p:cNvSpPr/>
          <p:nvPr/>
        </p:nvSpPr>
        <p:spPr>
          <a:xfrm>
            <a:off x="2428860" y="1071552"/>
            <a:ext cx="1500187" cy="1571625"/>
          </a:xfrm>
          <a:prstGeom prst="wedgeRectCallout">
            <a:avLst>
              <a:gd name="adj1" fmla="val 95607"/>
              <a:gd name="adj2" fmla="val 33246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Неэффективное использование денежных средств и материальных ресурсов и имущества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571486"/>
          </a:xfrm>
          <a:prstGeom prst="rect">
            <a:avLst/>
          </a:prstGeom>
          <a:solidFill>
            <a:srgbClr val="FFC0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Сведения о выявленных </a:t>
            </a:r>
            <a:r>
              <a:rPr lang="ru-RU" sz="2400" b="1" dirty="0" smtClean="0"/>
              <a:t>нарушениях</a:t>
            </a:r>
            <a:endParaRPr lang="ru-RU" sz="2400" b="1" dirty="0"/>
          </a:p>
        </p:txBody>
      </p:sp>
      <p:pic>
        <p:nvPicPr>
          <p:cNvPr id="2053" name="Picture 5" descr="C:\Users\Петров АГ\Desktop\факт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428874"/>
            <a:ext cx="1928826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459788" y="4760610"/>
            <a:ext cx="257175" cy="274637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1C0410-1394-4A5E-BC46-688D36E156BE}" type="slidenum">
              <a:rPr lang="ru-RU" b="1" smtClean="0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b="1" dirty="0" smtClean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746890" y="3500462"/>
            <a:ext cx="2019300" cy="85725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Предотвращено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accent6"/>
                </a:solidFill>
              </a:rPr>
              <a:t>164,5 млн. руб.</a:t>
            </a:r>
          </a:p>
        </p:txBody>
      </p:sp>
      <p:graphicFrame>
        <p:nvGraphicFramePr>
          <p:cNvPr id="15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4774496"/>
              </p:ext>
            </p:extLst>
          </p:nvPr>
        </p:nvGraphicFramePr>
        <p:xfrm>
          <a:off x="1142944" y="2428874"/>
          <a:ext cx="8001056" cy="3143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714612" y="4773612"/>
            <a:ext cx="71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2018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714876" y="4773612"/>
            <a:ext cx="71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latin typeface="Calibri" pitchFamily="34" charset="0"/>
              </a:rPr>
              <a:t>2019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14" name="Picture 5" descr="http://tripaggregator.biz/ru/culture/img/red-arrow-curve-hi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71868" y="3654310"/>
            <a:ext cx="1071570" cy="98914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https://www.shape-seating.co.uk/images/srv/page-default-associated-pages-2col/PAGE_Images/NEW/tip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53395" t="2679"/>
          <a:stretch>
            <a:fillRect/>
          </a:stretch>
        </p:blipFill>
        <p:spPr bwMode="auto">
          <a:xfrm>
            <a:off x="71406" y="1428742"/>
            <a:ext cx="1702885" cy="2362100"/>
          </a:xfrm>
          <a:prstGeom prst="rect">
            <a:avLst/>
          </a:prstGeom>
          <a:noFill/>
        </p:spPr>
      </p:pic>
      <p:grpSp>
        <p:nvGrpSpPr>
          <p:cNvPr id="2" name="Группа 83"/>
          <p:cNvGrpSpPr/>
          <p:nvPr/>
        </p:nvGrpSpPr>
        <p:grpSpPr>
          <a:xfrm>
            <a:off x="857256" y="2571750"/>
            <a:ext cx="8044299" cy="2357454"/>
            <a:chOff x="2000233" y="1500180"/>
            <a:chExt cx="8044299" cy="2357454"/>
          </a:xfrm>
        </p:grpSpPr>
        <p:sp>
          <p:nvSpPr>
            <p:cNvPr id="13" name="TextBox 12"/>
            <p:cNvSpPr txBox="1"/>
            <p:nvPr/>
          </p:nvSpPr>
          <p:spPr>
            <a:xfrm>
              <a:off x="2428859" y="3429007"/>
              <a:ext cx="6858050" cy="40862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b="1" dirty="0" smtClean="0">
                  <a:solidFill>
                    <a:schemeClr val="dk1"/>
                  </a:solidFill>
                </a:rPr>
                <a:t>2</a:t>
              </a:r>
              <a:r>
                <a:rPr lang="ru-RU" dirty="0" smtClean="0">
                  <a:solidFill>
                    <a:schemeClr val="dk1"/>
                  </a:solidFill>
                </a:rPr>
                <a:t> уголовных дела</a:t>
              </a:r>
              <a:endParaRPr lang="ru-RU" dirty="0">
                <a:solidFill>
                  <a:schemeClr val="dk1"/>
                </a:solidFill>
              </a:endParaRPr>
            </a:p>
          </p:txBody>
        </p:sp>
        <p:sp>
          <p:nvSpPr>
            <p:cNvPr id="72" name="Овал 71"/>
            <p:cNvSpPr/>
            <p:nvPr/>
          </p:nvSpPr>
          <p:spPr>
            <a:xfrm>
              <a:off x="2000233" y="3357568"/>
              <a:ext cx="500066" cy="500066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0" name="Фигура, имеющая форму буквы L 79"/>
            <p:cNvSpPr/>
            <p:nvPr/>
          </p:nvSpPr>
          <p:spPr>
            <a:xfrm rot="19124000">
              <a:off x="2035158" y="3464496"/>
              <a:ext cx="424273" cy="265659"/>
            </a:xfrm>
            <a:prstGeom prst="corner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4" name="Группа 6"/>
            <p:cNvGrpSpPr/>
            <p:nvPr/>
          </p:nvGrpSpPr>
          <p:grpSpPr>
            <a:xfrm>
              <a:off x="9501223" y="1500180"/>
              <a:ext cx="543309" cy="2357454"/>
              <a:chOff x="9662769" y="653153"/>
              <a:chExt cx="604067" cy="2887614"/>
            </a:xfr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grpSpPr>
          <p:sp>
            <p:nvSpPr>
              <p:cNvPr id="56" name="TextBox 55"/>
              <p:cNvSpPr txBox="1"/>
              <p:nvPr/>
            </p:nvSpPr>
            <p:spPr>
              <a:xfrm>
                <a:off x="9662769" y="3015746"/>
                <a:ext cx="604067" cy="525021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solidFill>
                      <a:schemeClr val="tx1"/>
                    </a:solidFill>
                  </a:rPr>
                  <a:t>-1</a:t>
                </a:r>
                <a:endParaRPr lang="ru-RU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9662771" y="653153"/>
                <a:ext cx="599630" cy="525021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/>
                  <a:t>+21</a:t>
                </a:r>
                <a:endParaRPr lang="ru-RU" b="1" dirty="0">
                  <a:solidFill>
                    <a:schemeClr val="lt1"/>
                  </a:solidFill>
                </a:endParaRPr>
              </a:p>
            </p:txBody>
          </p:sp>
        </p:grpSp>
      </p:grpSp>
      <p:grpSp>
        <p:nvGrpSpPr>
          <p:cNvPr id="5" name="Группа 84"/>
          <p:cNvGrpSpPr/>
          <p:nvPr/>
        </p:nvGrpSpPr>
        <p:grpSpPr>
          <a:xfrm>
            <a:off x="1428760" y="3143254"/>
            <a:ext cx="7473506" cy="500066"/>
            <a:chOff x="1071540" y="4429138"/>
            <a:chExt cx="7752888" cy="500066"/>
          </a:xfrm>
        </p:grpSpPr>
        <p:sp>
          <p:nvSpPr>
            <p:cNvPr id="26" name="TextBox 25"/>
            <p:cNvSpPr txBox="1"/>
            <p:nvPr/>
          </p:nvSpPr>
          <p:spPr>
            <a:xfrm>
              <a:off x="1500166" y="4500577"/>
              <a:ext cx="6537611" cy="40862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b="1" dirty="0" smtClean="0">
                  <a:solidFill>
                    <a:schemeClr val="dk1"/>
                  </a:solidFill>
                </a:rPr>
                <a:t>94</a:t>
              </a:r>
              <a:r>
                <a:rPr lang="ru-RU" dirty="0" smtClean="0">
                  <a:solidFill>
                    <a:schemeClr val="dk1"/>
                  </a:solidFill>
                </a:rPr>
                <a:t> информационных письма в органы исполнительной власти</a:t>
              </a:r>
              <a:endParaRPr lang="ru-RU" dirty="0">
                <a:solidFill>
                  <a:schemeClr val="dk1"/>
                </a:solidFill>
              </a:endParaRPr>
            </a:p>
          </p:txBody>
        </p:sp>
        <p:sp>
          <p:nvSpPr>
            <p:cNvPr id="74" name="Овал 73"/>
            <p:cNvSpPr/>
            <p:nvPr/>
          </p:nvSpPr>
          <p:spPr>
            <a:xfrm>
              <a:off x="1071540" y="4429138"/>
              <a:ext cx="500066" cy="500066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2" name="Фигура, имеющая форму буквы L 81"/>
            <p:cNvSpPr/>
            <p:nvPr/>
          </p:nvSpPr>
          <p:spPr>
            <a:xfrm rot="19124000">
              <a:off x="1106465" y="4536068"/>
              <a:ext cx="424273" cy="265659"/>
            </a:xfrm>
            <a:prstGeom prst="corner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8260071" y="4500576"/>
              <a:ext cx="564357" cy="42862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+32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Группа 88"/>
          <p:cNvGrpSpPr/>
          <p:nvPr/>
        </p:nvGrpSpPr>
        <p:grpSpPr>
          <a:xfrm>
            <a:off x="1143008" y="3857633"/>
            <a:ext cx="7758547" cy="500066"/>
            <a:chOff x="2000233" y="1705564"/>
            <a:chExt cx="7172996" cy="437558"/>
          </a:xfrm>
        </p:grpSpPr>
        <p:sp>
          <p:nvSpPr>
            <p:cNvPr id="90" name="TextBox 89"/>
            <p:cNvSpPr txBox="1"/>
            <p:nvPr/>
          </p:nvSpPr>
          <p:spPr>
            <a:xfrm>
              <a:off x="2428859" y="1714495"/>
              <a:ext cx="6043924" cy="40862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b="1" dirty="0" smtClean="0">
                  <a:solidFill>
                    <a:schemeClr val="dk1"/>
                  </a:solidFill>
                </a:rPr>
                <a:t>28</a:t>
              </a:r>
              <a:r>
                <a:rPr lang="ru-RU" dirty="0" smtClean="0">
                  <a:solidFill>
                    <a:schemeClr val="dk1"/>
                  </a:solidFill>
                </a:rPr>
                <a:t> материалов, направленных в органы прокуратуры и правоохранительные органы</a:t>
              </a:r>
              <a:endParaRPr lang="ru-RU" dirty="0">
                <a:solidFill>
                  <a:schemeClr val="dk1"/>
                </a:solidFill>
              </a:endParaRPr>
            </a:p>
          </p:txBody>
        </p:sp>
        <p:sp>
          <p:nvSpPr>
            <p:cNvPr id="91" name="Овал 90"/>
            <p:cNvSpPr/>
            <p:nvPr/>
          </p:nvSpPr>
          <p:spPr>
            <a:xfrm>
              <a:off x="2000233" y="1705564"/>
              <a:ext cx="500066" cy="437558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2" name="Фигура, имеющая форму буквы L 91"/>
            <p:cNvSpPr/>
            <p:nvPr/>
          </p:nvSpPr>
          <p:spPr>
            <a:xfrm rot="19124000">
              <a:off x="2035158" y="1749986"/>
              <a:ext cx="424273" cy="265659"/>
            </a:xfrm>
            <a:prstGeom prst="corner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8670924" y="1705565"/>
              <a:ext cx="502305" cy="43755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+8</a:t>
              </a: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0" y="0"/>
            <a:ext cx="9144000" cy="642923"/>
          </a:xfrm>
          <a:prstGeom prst="rect">
            <a:avLst/>
          </a:prstGeom>
          <a:solidFill>
            <a:srgbClr val="FFC0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Принятые меры в части устранения выявленных недостатков</a:t>
            </a:r>
          </a:p>
          <a:p>
            <a:pPr algn="ctr"/>
            <a:r>
              <a:rPr lang="ru-RU" sz="1600" dirty="0" smtClean="0"/>
              <a:t>(           с 2018 г. в количественном выражении)</a:t>
            </a:r>
            <a:endParaRPr lang="ru-RU" sz="1600" dirty="0"/>
          </a:p>
        </p:txBody>
      </p:sp>
      <p:grpSp>
        <p:nvGrpSpPr>
          <p:cNvPr id="7" name="Группа 87"/>
          <p:cNvGrpSpPr/>
          <p:nvPr/>
        </p:nvGrpSpPr>
        <p:grpSpPr>
          <a:xfrm>
            <a:off x="1071570" y="1285866"/>
            <a:ext cx="7829158" cy="500066"/>
            <a:chOff x="995383" y="633994"/>
            <a:chExt cx="8346145" cy="437558"/>
          </a:xfrm>
        </p:grpSpPr>
        <p:sp>
          <p:nvSpPr>
            <p:cNvPr id="9" name="TextBox 8"/>
            <p:cNvSpPr txBox="1"/>
            <p:nvPr/>
          </p:nvSpPr>
          <p:spPr>
            <a:xfrm>
              <a:off x="1528470" y="633995"/>
              <a:ext cx="7006288" cy="40862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b="1" dirty="0" smtClean="0">
                  <a:solidFill>
                    <a:schemeClr val="tx1"/>
                  </a:solidFill>
                </a:rPr>
                <a:t>41</a:t>
              </a:r>
              <a:r>
                <a:rPr lang="ru-RU" dirty="0" smtClean="0">
                  <a:solidFill>
                    <a:schemeClr val="tx1"/>
                  </a:solidFill>
                </a:rPr>
                <a:t> производство по делам об административных правонарушениях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63" name="Овал 62"/>
            <p:cNvSpPr/>
            <p:nvPr/>
          </p:nvSpPr>
          <p:spPr>
            <a:xfrm>
              <a:off x="995383" y="633994"/>
              <a:ext cx="576222" cy="437558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5" name="Фигура, имеющая форму буквы L 74"/>
            <p:cNvSpPr/>
            <p:nvPr/>
          </p:nvSpPr>
          <p:spPr>
            <a:xfrm rot="19124000">
              <a:off x="1106464" y="678415"/>
              <a:ext cx="424273" cy="265659"/>
            </a:xfrm>
            <a:prstGeom prst="corner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765274" y="633994"/>
              <a:ext cx="576254" cy="40801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-21</a:t>
              </a:r>
              <a:endParaRPr lang="ru-RU" b="1" dirty="0">
                <a:solidFill>
                  <a:schemeClr val="lt1"/>
                </a:solidFill>
              </a:endParaRPr>
            </a:p>
          </p:txBody>
        </p:sp>
      </p:grpSp>
      <p:grpSp>
        <p:nvGrpSpPr>
          <p:cNvPr id="8" name="Группа 65"/>
          <p:cNvGrpSpPr/>
          <p:nvPr/>
        </p:nvGrpSpPr>
        <p:grpSpPr>
          <a:xfrm>
            <a:off x="785818" y="642924"/>
            <a:ext cx="8128893" cy="500066"/>
            <a:chOff x="2357424" y="2214560"/>
            <a:chExt cx="7986249" cy="500066"/>
          </a:xfrm>
        </p:grpSpPr>
        <p:sp>
          <p:nvSpPr>
            <p:cNvPr id="23" name="TextBox 22"/>
            <p:cNvSpPr txBox="1"/>
            <p:nvPr/>
          </p:nvSpPr>
          <p:spPr>
            <a:xfrm>
              <a:off x="2786050" y="2285998"/>
              <a:ext cx="6786607" cy="40862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b="1" dirty="0" smtClean="0"/>
                <a:t>84</a:t>
              </a:r>
              <a:r>
                <a:rPr lang="ru-RU" dirty="0" smtClean="0"/>
                <a:t> представления</a:t>
              </a:r>
              <a:endParaRPr lang="ru-RU" dirty="0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2357424" y="2214560"/>
              <a:ext cx="500066" cy="500066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9" name="Фигура, имеющая форму буквы L 28"/>
            <p:cNvSpPr/>
            <p:nvPr/>
          </p:nvSpPr>
          <p:spPr>
            <a:xfrm rot="19124000">
              <a:off x="2392349" y="2321490"/>
              <a:ext cx="424273" cy="265659"/>
            </a:xfrm>
            <a:prstGeom prst="corner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796973" y="2285998"/>
              <a:ext cx="546700" cy="42327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-5</a:t>
              </a:r>
              <a:endParaRPr lang="ru-RU" b="1" dirty="0">
                <a:solidFill>
                  <a:schemeClr val="lt1"/>
                </a:solidFill>
              </a:endParaRPr>
            </a:p>
          </p:txBody>
        </p:sp>
      </p:grpSp>
      <p:grpSp>
        <p:nvGrpSpPr>
          <p:cNvPr id="10" name="Группа 85"/>
          <p:cNvGrpSpPr/>
          <p:nvPr/>
        </p:nvGrpSpPr>
        <p:grpSpPr>
          <a:xfrm>
            <a:off x="1785950" y="2500312"/>
            <a:ext cx="6357981" cy="500066"/>
            <a:chOff x="2000233" y="1643056"/>
            <a:chExt cx="6357981" cy="500066"/>
          </a:xfrm>
        </p:grpSpPr>
        <p:sp>
          <p:nvSpPr>
            <p:cNvPr id="25" name="TextBox 24"/>
            <p:cNvSpPr txBox="1"/>
            <p:nvPr/>
          </p:nvSpPr>
          <p:spPr>
            <a:xfrm>
              <a:off x="2428860" y="1714495"/>
              <a:ext cx="5929354" cy="40862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b="1" dirty="0" smtClean="0">
                  <a:solidFill>
                    <a:schemeClr val="dk1"/>
                  </a:solidFill>
                </a:rPr>
                <a:t>46</a:t>
              </a:r>
              <a:r>
                <a:rPr lang="ru-RU" dirty="0" smtClean="0">
                  <a:solidFill>
                    <a:schemeClr val="dk1"/>
                  </a:solidFill>
                </a:rPr>
                <a:t> лиц привлечено к дисциплинарной ответственности</a:t>
              </a:r>
              <a:endParaRPr lang="ru-RU" dirty="0">
                <a:solidFill>
                  <a:schemeClr val="dk1"/>
                </a:solidFill>
              </a:endParaRPr>
            </a:p>
          </p:txBody>
        </p:sp>
        <p:sp>
          <p:nvSpPr>
            <p:cNvPr id="71" name="Овал 70"/>
            <p:cNvSpPr/>
            <p:nvPr/>
          </p:nvSpPr>
          <p:spPr>
            <a:xfrm>
              <a:off x="2000233" y="1643056"/>
              <a:ext cx="500066" cy="500066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9" name="Фигура, имеющая форму буквы L 78"/>
            <p:cNvSpPr/>
            <p:nvPr/>
          </p:nvSpPr>
          <p:spPr>
            <a:xfrm rot="19124000">
              <a:off x="2035158" y="1749986"/>
              <a:ext cx="424273" cy="265659"/>
            </a:xfrm>
            <a:prstGeom prst="corner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Группа 86"/>
          <p:cNvGrpSpPr/>
          <p:nvPr/>
        </p:nvGrpSpPr>
        <p:grpSpPr>
          <a:xfrm>
            <a:off x="1428760" y="714362"/>
            <a:ext cx="7472795" cy="4214842"/>
            <a:chOff x="1571605" y="-71456"/>
            <a:chExt cx="7619286" cy="4214842"/>
          </a:xfrm>
        </p:grpSpPr>
        <p:sp>
          <p:nvSpPr>
            <p:cNvPr id="22" name="TextBox 21"/>
            <p:cNvSpPr txBox="1"/>
            <p:nvPr/>
          </p:nvSpPr>
          <p:spPr>
            <a:xfrm>
              <a:off x="2000232" y="1142992"/>
              <a:ext cx="6418184" cy="40862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b="1" dirty="0" smtClean="0"/>
                <a:t>0</a:t>
              </a:r>
              <a:r>
                <a:rPr lang="ru-RU" dirty="0" smtClean="0"/>
                <a:t> уведомлений о применении бюджетных мер принуждения</a:t>
              </a:r>
              <a:endParaRPr lang="ru-RU" dirty="0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1571605" y="1071552"/>
              <a:ext cx="500066" cy="500066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6" name="Фигура, имеющая форму буквы L 75"/>
            <p:cNvSpPr/>
            <p:nvPr/>
          </p:nvSpPr>
          <p:spPr>
            <a:xfrm rot="19124000">
              <a:off x="1606530" y="1178481"/>
              <a:ext cx="424273" cy="265659"/>
            </a:xfrm>
            <a:prstGeom prst="corner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14" name="Группа 51"/>
            <p:cNvGrpSpPr/>
            <p:nvPr/>
          </p:nvGrpSpPr>
          <p:grpSpPr>
            <a:xfrm>
              <a:off x="8272739" y="-71456"/>
              <a:ext cx="918152" cy="4214842"/>
              <a:chOff x="8306107" y="-577549"/>
              <a:chExt cx="918152" cy="4214842"/>
            </a:xfrm>
          </p:grpSpPr>
          <p:sp>
            <p:nvSpPr>
              <p:cNvPr id="53" name="Стрелка вверх 52"/>
              <p:cNvSpPr/>
              <p:nvPr/>
            </p:nvSpPr>
            <p:spPr>
              <a:xfrm>
                <a:off x="8306108" y="1279839"/>
                <a:ext cx="360040" cy="428628"/>
              </a:xfrm>
              <a:prstGeom prst="upArrow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8670299" y="636897"/>
                <a:ext cx="553960" cy="42862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solidFill>
                      <a:schemeClr val="tx1"/>
                    </a:solidFill>
                  </a:rPr>
                  <a:t>-9</a:t>
                </a:r>
              </a:p>
            </p:txBody>
          </p:sp>
          <p:sp>
            <p:nvSpPr>
              <p:cNvPr id="60" name="Стрелка вверх 59"/>
              <p:cNvSpPr/>
              <p:nvPr/>
            </p:nvSpPr>
            <p:spPr>
              <a:xfrm>
                <a:off x="8307233" y="-6045"/>
                <a:ext cx="360040" cy="459196"/>
              </a:xfrm>
              <a:prstGeom prst="upArrow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64" name="Стрелка вверх 63"/>
              <p:cNvSpPr/>
              <p:nvPr/>
            </p:nvSpPr>
            <p:spPr>
              <a:xfrm flipV="1">
                <a:off x="8306107" y="-577549"/>
                <a:ext cx="360040" cy="419102"/>
              </a:xfrm>
              <a:prstGeom prst="upArrow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66" name="Стрелка вверх 65"/>
              <p:cNvSpPr/>
              <p:nvPr/>
            </p:nvSpPr>
            <p:spPr>
              <a:xfrm>
                <a:off x="8306107" y="2565723"/>
                <a:ext cx="360040" cy="490540"/>
              </a:xfrm>
              <a:prstGeom prst="upArrow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67" name="Стрелка вверх 66"/>
              <p:cNvSpPr/>
              <p:nvPr/>
            </p:nvSpPr>
            <p:spPr>
              <a:xfrm>
                <a:off x="8306107" y="1922781"/>
                <a:ext cx="360040" cy="419102"/>
              </a:xfrm>
              <a:prstGeom prst="upArrow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68" name="Стрелка вверх 67"/>
              <p:cNvSpPr/>
              <p:nvPr/>
            </p:nvSpPr>
            <p:spPr>
              <a:xfrm flipV="1">
                <a:off x="8306108" y="636897"/>
                <a:ext cx="360040" cy="419102"/>
              </a:xfrm>
              <a:prstGeom prst="upArrow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69" name="Стрелка вверх 68"/>
              <p:cNvSpPr/>
              <p:nvPr/>
            </p:nvSpPr>
            <p:spPr>
              <a:xfrm flipV="1">
                <a:off x="8306107" y="3208665"/>
                <a:ext cx="360040" cy="428628"/>
              </a:xfrm>
              <a:prstGeom prst="upArrow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sp>
        <p:nvSpPr>
          <p:cNvPr id="5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53999" y="4885331"/>
            <a:ext cx="398176" cy="264814"/>
          </a:xfrm>
        </p:spPr>
        <p:txBody>
          <a:bodyPr/>
          <a:lstStyle/>
          <a:p>
            <a:fld id="{F1A84C4F-D262-4AB8-866A-5788B5C554D0}" type="slidenum">
              <a:rPr lang="ru-RU" b="1" smtClean="0">
                <a:solidFill>
                  <a:schemeClr val="tx1"/>
                </a:solidFill>
              </a:rPr>
              <a:pPr/>
              <a:t>6</a:t>
            </a:fld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1" name="Стрелка вверх 60"/>
          <p:cNvSpPr/>
          <p:nvPr/>
        </p:nvSpPr>
        <p:spPr>
          <a:xfrm>
            <a:off x="2643174" y="428610"/>
            <a:ext cx="144016" cy="200026"/>
          </a:xfrm>
          <a:prstGeom prst="upArrow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Стрелка вверх 61"/>
          <p:cNvSpPr/>
          <p:nvPr/>
        </p:nvSpPr>
        <p:spPr>
          <a:xfrm flipV="1">
            <a:off x="2857488" y="428610"/>
            <a:ext cx="142876" cy="184215"/>
          </a:xfrm>
          <a:prstGeom prst="upArrow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639006278"/>
              </p:ext>
            </p:extLst>
          </p:nvPr>
        </p:nvGraphicFramePr>
        <p:xfrm>
          <a:off x="-571536" y="214296"/>
          <a:ext cx="6572296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3557" name="Picture 5" descr="http://tripaggregator.biz/ru/culture/img/red-arrow-curve-h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0352" y="1072338"/>
            <a:ext cx="1643074" cy="1285884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0" y="0"/>
            <a:ext cx="9144000" cy="428610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Аудит государственных и муниципальных закупок (тыс.руб.)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0" y="2742300"/>
          <a:ext cx="9144000" cy="240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38"/>
                <a:gridCol w="6786610"/>
                <a:gridCol w="1285852"/>
              </a:tblGrid>
              <a:tr h="324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1200"/>
                        </a:spcBef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48 592,6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1200"/>
                        </a:spcBef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Нарушения при обосновании и определении цены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231 593,6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1200"/>
                        </a:spcBef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6 326,3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1200"/>
                        </a:spcBef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Внесение изменений в контракт с нарушением требований законодательства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1 336,7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1200"/>
                        </a:spcBef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26 939,8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1200"/>
                        </a:spcBef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Нарушения условий реализации контрактов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24 541,1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1200"/>
                        </a:spcBef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13 396,8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1200"/>
                        </a:spcBef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Нарушения связанные с приемкой и оплатой товаров, работ, услуг, несоответствующих условиям контракта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47 035,4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1200"/>
                        </a:spcBef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913,9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1200"/>
                        </a:spcBef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Неиспользование мер обеспечения обязательств</a:t>
                      </a: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2 367,4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1200"/>
                        </a:spcBef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3 111,8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1200"/>
                        </a:spcBef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Неприменение мер ответственности по контракту</a:t>
                      </a: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15 957,7</a:t>
                      </a:r>
                    </a:p>
                  </a:txBody>
                  <a:tcPr>
                    <a:solidFill>
                      <a:srgbClr val="00FFFF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1200"/>
                        </a:spcBef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1 043,6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1200"/>
                        </a:spcBef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Иные нарушения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15 039,7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3428992" y="2357436"/>
            <a:ext cx="71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2019</a:t>
            </a: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4547872" y="572272"/>
          <a:ext cx="4596128" cy="1714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0723" name="Picture 3" descr="C:\Users\Петров АГ\Desktop\red-arrow-png-3.png"/>
          <p:cNvPicPr>
            <a:picLocks noChangeAspect="1" noChangeArrowheads="1"/>
          </p:cNvPicPr>
          <p:nvPr/>
        </p:nvPicPr>
        <p:blipFill>
          <a:blip r:embed="rId5" cstate="print">
            <a:lum bright="40000"/>
          </a:blip>
          <a:srcRect/>
          <a:stretch>
            <a:fillRect/>
          </a:stretch>
        </p:blipFill>
        <p:spPr bwMode="auto">
          <a:xfrm flipH="1">
            <a:off x="4357686" y="643710"/>
            <a:ext cx="2547640" cy="1571636"/>
          </a:xfrm>
          <a:prstGeom prst="rect">
            <a:avLst/>
          </a:prstGeom>
          <a:noFill/>
        </p:spPr>
      </p:pic>
      <p:sp>
        <p:nvSpPr>
          <p:cNvPr id="16" name="Выноска 2 15"/>
          <p:cNvSpPr/>
          <p:nvPr/>
        </p:nvSpPr>
        <p:spPr>
          <a:xfrm>
            <a:off x="7643834" y="2000246"/>
            <a:ext cx="1428760" cy="646331"/>
          </a:xfrm>
          <a:prstGeom prst="borderCallout2">
            <a:avLst>
              <a:gd name="adj1" fmla="val 48414"/>
              <a:gd name="adj2" fmla="val -64"/>
              <a:gd name="adj3" fmla="val 47016"/>
              <a:gd name="adj4" fmla="val -21831"/>
              <a:gd name="adj5" fmla="val -17686"/>
              <a:gd name="adj6" fmla="val -42496"/>
            </a:avLst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Количество процедурных нарушений - </a:t>
            </a:r>
            <a:r>
              <a:rPr lang="ru-RU" sz="1200" b="1" dirty="0" smtClean="0"/>
              <a:t>263</a:t>
            </a:r>
          </a:p>
        </p:txBody>
      </p:sp>
      <p:sp>
        <p:nvSpPr>
          <p:cNvPr id="17" name="Выноска 2 16"/>
          <p:cNvSpPr/>
          <p:nvPr/>
        </p:nvSpPr>
        <p:spPr>
          <a:xfrm>
            <a:off x="4786314" y="2000246"/>
            <a:ext cx="1363592" cy="646331"/>
          </a:xfrm>
          <a:prstGeom prst="borderCallout2">
            <a:avLst>
              <a:gd name="adj1" fmla="val 51392"/>
              <a:gd name="adj2" fmla="val 99384"/>
              <a:gd name="adj3" fmla="val 49151"/>
              <a:gd name="adj4" fmla="val 116505"/>
              <a:gd name="adj5" fmla="val -2744"/>
              <a:gd name="adj6" fmla="val 127361"/>
            </a:avLst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Количество финансовых</a:t>
            </a:r>
          </a:p>
          <a:p>
            <a:pPr algn="ctr"/>
            <a:r>
              <a:rPr lang="ru-RU" sz="1200" dirty="0"/>
              <a:t>н</a:t>
            </a:r>
            <a:r>
              <a:rPr lang="ru-RU" sz="1200" dirty="0" smtClean="0"/>
              <a:t>арушений</a:t>
            </a:r>
            <a:r>
              <a:rPr lang="ru-RU" sz="1200" b="1" dirty="0" smtClean="0"/>
              <a:t> - 207</a:t>
            </a:r>
          </a:p>
        </p:txBody>
      </p:sp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1214414" y="2357436"/>
            <a:ext cx="71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latin typeface="Calibri" pitchFamily="34" charset="0"/>
              </a:rPr>
              <a:t>2018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22530" name="Picture 2" descr="C:\Users\Петров АГ\Desktop\Безимени-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00826" y="1071552"/>
            <a:ext cx="665194" cy="65796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42938"/>
          </a:xfrm>
          <a:prstGeom prst="rect">
            <a:avLst/>
          </a:prstGeom>
          <a:solidFill>
            <a:srgbClr val="FFC0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Задачи Контрольно-счетной палаты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85918" y="714362"/>
            <a:ext cx="7286676" cy="1149335"/>
          </a:xfrm>
          <a:prstGeom prst="rect">
            <a:avLst/>
          </a:prstGeom>
          <a:solidFill>
            <a:srgbClr val="6CBAF4"/>
          </a:solidFill>
          <a:ln>
            <a:noFill/>
          </a:ln>
          <a:effectLst>
            <a:softEdge rad="63500"/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Мониторинг выполнения задач в рамках реализации региональных проектов и государственных </a:t>
            </a:r>
            <a:r>
              <a:rPr lang="ru-RU" sz="1600" dirty="0">
                <a:solidFill>
                  <a:schemeClr val="tx1"/>
                </a:solidFill>
              </a:rPr>
              <a:t>программ, </a:t>
            </a:r>
            <a:r>
              <a:rPr lang="ru-RU" sz="1600" dirty="0" smtClean="0">
                <a:solidFill>
                  <a:schemeClr val="tx1"/>
                </a:solidFill>
              </a:rPr>
              <a:t>достижение </a:t>
            </a:r>
            <a:r>
              <a:rPr lang="ru-RU" sz="1600" smtClean="0">
                <a:solidFill>
                  <a:schemeClr val="tx1"/>
                </a:solidFill>
              </a:rPr>
              <a:t>запланированных показателей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3820" y="1857370"/>
            <a:ext cx="6845634" cy="121444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Планирование деятельности, </a:t>
            </a:r>
            <a:r>
              <a:rPr lang="ru-RU" sz="1600" dirty="0">
                <a:solidFill>
                  <a:schemeClr val="tx1"/>
                </a:solidFill>
              </a:rPr>
              <a:t>направленной на предупреждение финансовых </a:t>
            </a:r>
            <a:r>
              <a:rPr lang="ru-RU" sz="1600" dirty="0" smtClean="0">
                <a:solidFill>
                  <a:schemeClr val="tx1"/>
                </a:solidFill>
              </a:rPr>
              <a:t>нарушений, с учетом риск-ориентированного подхода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357422" y="3109916"/>
            <a:ext cx="6715172" cy="811719"/>
          </a:xfrm>
          <a:prstGeom prst="rect">
            <a:avLst/>
          </a:prstGeom>
          <a:solidFill>
            <a:srgbClr val="7B8FF5"/>
          </a:solidFill>
          <a:ln>
            <a:noFill/>
          </a:ln>
          <a:effectLst>
            <a:softEdge rad="63500"/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Дальнейшее расширение использования информационных ресурсов,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общедоступных баз данных</a:t>
            </a:r>
          </a:p>
        </p:txBody>
      </p:sp>
      <p:pic>
        <p:nvPicPr>
          <p:cNvPr id="18434" name="Picture 2" descr="https://pbs.twimg.com/media/DzmdztBXQAAuRL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42" y="3071817"/>
            <a:ext cx="2322493" cy="857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6" name="Picture 4" descr="https://content.freelancehunt.com/snippet/thumbnail/225/99cfc/a700c/976128/1928533-15633724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1811640"/>
            <a:ext cx="1857388" cy="12382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9" name="Picture 7" descr="C:\Users\Петров АГ\Desktop\Снимо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714363"/>
            <a:ext cx="1525665" cy="1214446"/>
          </a:xfrm>
          <a:prstGeom prst="rect">
            <a:avLst/>
          </a:prstGeom>
          <a:noFill/>
        </p:spPr>
      </p:pic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200098" y="4748228"/>
            <a:ext cx="571504" cy="274637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1C0410-1394-4A5E-BC46-688D36E156BE}" type="slidenum">
              <a:rPr lang="ru-RU" b="1" smtClean="0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b="1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2844" y="3929054"/>
            <a:ext cx="6786610" cy="857274"/>
          </a:xfrm>
          <a:prstGeom prst="rect">
            <a:avLst/>
          </a:prstGeom>
          <a:solidFill>
            <a:srgbClr val="58B0F2"/>
          </a:solidFill>
          <a:ln>
            <a:noFill/>
          </a:ln>
          <a:effectLst>
            <a:softEdge rad="63500"/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Взаимодействие с общественными институтами, привлечение экспертов, доведение результатов контрольных мероприятий в доступном для граждан формате</a:t>
            </a:r>
          </a:p>
        </p:txBody>
      </p:sp>
      <p:pic>
        <p:nvPicPr>
          <p:cNvPr id="23554" name="Picture 2" descr="C:\Users\Петров АГ\Desktop\Снимок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3929072"/>
            <a:ext cx="2089634" cy="876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7910535"/>
            <a:ext cx="2133600" cy="274637"/>
          </a:xfrm>
        </p:spPr>
        <p:txBody>
          <a:bodyPr/>
          <a:lstStyle/>
          <a:p>
            <a:pPr>
              <a:defRPr/>
            </a:pPr>
            <a:fld id="{7A66D5B0-5B42-4BDB-90E7-BFBDCF7F3E51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357172"/>
          </a:xfrm>
          <a:prstGeom prst="rect">
            <a:avLst/>
          </a:prstGeom>
          <a:solidFill>
            <a:srgbClr val="FFC0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Планы Контрольно-счетной палаты</a:t>
            </a:r>
            <a:endParaRPr lang="ru-RU" sz="2400" b="1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781569"/>
              </p:ext>
            </p:extLst>
          </p:nvPr>
        </p:nvGraphicFramePr>
        <p:xfrm>
          <a:off x="0" y="357172"/>
          <a:ext cx="9144000" cy="4580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48000"/>
                <a:gridCol w="1381124"/>
                <a:gridCol w="1666876"/>
                <a:gridCol w="3048000"/>
              </a:tblGrid>
              <a:tr h="216000">
                <a:tc gridSpan="4"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     </a:t>
                      </a:r>
                      <a:r>
                        <a:rPr lang="ru-RU" sz="1300" b="1" dirty="0" smtClean="0"/>
                        <a:t>Совместные мероприятия со Счетной палатой РФ по использованию бюджетных ассигнований</a:t>
                      </a:r>
                      <a:endParaRPr lang="ru-RU" sz="13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spc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Содержание региональных автомобильных дорог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spc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и развитие индустриальных парков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spc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Мониторинг совершенствования механизмов государственного землепользования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 gridSpan="4"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/>
                        <a:t>Аудит средств, выделенных на приобретение антитеррористического и досмотрового оборудования</a:t>
                      </a:r>
                      <a:endParaRPr lang="ru-RU" sz="13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000">
                <a:tc gridSpan="4"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baseline="0" dirty="0" smtClean="0"/>
                        <a:t>         П</a:t>
                      </a:r>
                      <a:r>
                        <a:rPr lang="ru-RU" sz="1300" b="1" dirty="0" smtClean="0"/>
                        <a:t>рогнозирование и поступление доходов от использования имущества </a:t>
                      </a: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находящегося в государственной </a:t>
                      </a:r>
                    </a:p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муниципальной собственности ,</a:t>
                      </a:r>
                      <a:r>
                        <a:rPr lang="ru-RU" sz="1300" b="1" dirty="0" smtClean="0">
                          <a:solidFill>
                            <a:schemeClr val="tx1"/>
                          </a:solidFill>
                        </a:rPr>
                        <a:t> соблюдение</a:t>
                      </a:r>
                      <a:r>
                        <a:rPr lang="ru-RU" sz="13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300" b="1" dirty="0" smtClean="0">
                          <a:solidFill>
                            <a:schemeClr val="tx1"/>
                          </a:solidFill>
                        </a:rPr>
                        <a:t>порядка  распоряжения имуществом, находящимся в</a:t>
                      </a:r>
                    </a:p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300" b="1" baseline="0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ru-RU" sz="1300" b="1" dirty="0" smtClean="0">
                          <a:solidFill>
                            <a:schemeClr val="tx1"/>
                          </a:solidFill>
                        </a:rPr>
                        <a:t>собственности Чувашии, в том числе выполнения Прогнозных планов приватизации госимущества Чувашии</a:t>
                      </a: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000">
                <a:tc gridSpan="4"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/>
                        <a:t>             Проверка</a:t>
                      </a:r>
                      <a:r>
                        <a:rPr lang="ru-RU" sz="1300" b="1" baseline="0" dirty="0" smtClean="0"/>
                        <a:t> </a:t>
                      </a:r>
                      <a:r>
                        <a:rPr lang="ru-RU" sz="1300" b="1" dirty="0" smtClean="0"/>
                        <a:t> ГУП «Фармация», в том числе реализация постановления Кабинета Министров Чувашской Республики от 01.04.2017 №120;</a:t>
                      </a:r>
                      <a:endParaRPr lang="ru-RU" sz="13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000">
                <a:tc gridSpan="4"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Проверка целевого и эффективного использования бюджетных средств, выделенных на развитие </a:t>
                      </a:r>
                    </a:p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системы теплоснабжения муниципальных образований подпрограммы </a:t>
                      </a:r>
                    </a:p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«Модернизация коммунальной инфраструктуры на территории Чувашской Республики» </a:t>
                      </a:r>
                      <a:endParaRPr lang="ru-RU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000">
                <a:tc gridSpan="4"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9 контрольных мероприятий по проверке реализации следующих проектов: </a:t>
                      </a:r>
                      <a:endParaRPr lang="ru-RU" sz="13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00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spc="0" dirty="0" smtClean="0"/>
                        <a:t>Национальный проект </a:t>
                      </a:r>
                      <a:endParaRPr lang="ru-RU" sz="1100" b="1" spc="0" dirty="0"/>
                    </a:p>
                  </a:txBody>
                  <a:tcPr marL="0" marR="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spc="0" dirty="0" smtClean="0"/>
                        <a:t>Региональный проект </a:t>
                      </a:r>
                      <a:endParaRPr lang="ru-RU" sz="1100" b="1" spc="0" dirty="0"/>
                    </a:p>
                  </a:txBody>
                  <a:tcPr marL="0" marR="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000">
                <a:tc rowSpan="2" gridSpan="2">
                  <a:txBody>
                    <a:bodyPr/>
                    <a:lstStyle/>
                    <a:p>
                      <a:pPr algn="l"/>
                      <a:r>
                        <a:rPr lang="ru-RU" sz="1100" b="0" spc="0" dirty="0" smtClean="0"/>
                        <a:t>«Образование»</a:t>
                      </a:r>
                      <a:endParaRPr lang="ru-RU" sz="1100" b="0" spc="0" dirty="0"/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100" kern="1200" spc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«Успех каждого ребенка» </a:t>
                      </a:r>
                      <a:endParaRPr lang="ru-RU" sz="1100" spc="0" dirty="0"/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000">
                <a:tc gridSpan="2" vMerge="1">
                  <a:txBody>
                    <a:bodyPr/>
                    <a:lstStyle/>
                    <a:p>
                      <a:endParaRPr lang="ru-RU" sz="1100" b="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100" kern="1200" spc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«Современная школа»</a:t>
                      </a:r>
                      <a:endParaRPr lang="ru-RU" sz="1100" spc="0" dirty="0"/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000">
                <a:tc gridSpan="2">
                  <a:txBody>
                    <a:bodyPr/>
                    <a:lstStyle/>
                    <a:p>
                      <a:pPr algn="l"/>
                      <a:r>
                        <a:rPr lang="ru-RU" sz="1100" b="0" kern="1200" spc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«Здравоохранение»</a:t>
                      </a:r>
                      <a:endParaRPr lang="ru-RU" sz="1100" b="0" spc="0" dirty="0"/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100" kern="1200" spc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«Борьба с </a:t>
                      </a:r>
                      <a:r>
                        <a:rPr lang="ru-RU" sz="1100" kern="1200" spc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сердечно-сосудистыми</a:t>
                      </a:r>
                      <a:r>
                        <a:rPr lang="ru-RU" sz="1100" kern="1200" spc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spc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заболеванииями</a:t>
                      </a:r>
                      <a:r>
                        <a:rPr lang="ru-RU" sz="1100" kern="1200" spc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100" spc="0" dirty="0"/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000">
                <a:tc gridSpan="2">
                  <a:txBody>
                    <a:bodyPr/>
                    <a:lstStyle/>
                    <a:p>
                      <a:pPr algn="l"/>
                      <a:r>
                        <a:rPr lang="ru-RU" sz="1100" b="0" kern="1200" spc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«Малое и среднее предпринимательство и поддержка</a:t>
                      </a:r>
                      <a:r>
                        <a:rPr lang="ru-RU" sz="1100" b="0" kern="1200" spc="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kern="1200" spc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индивидуальной предпринимательской инициативы»</a:t>
                      </a:r>
                      <a:endParaRPr lang="ru-RU" sz="1100" b="0" spc="0" dirty="0"/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100" kern="1200" spc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«Создание системы поддержки фермеров и развитие сельской</a:t>
                      </a:r>
                      <a:r>
                        <a:rPr lang="ru-RU" sz="1100" kern="1200" spc="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spc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кооперации»</a:t>
                      </a:r>
                      <a:endParaRPr lang="ru-RU" sz="1100" spc="0" dirty="0"/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000">
                <a:tc gridSpan="2">
                  <a:txBody>
                    <a:bodyPr/>
                    <a:lstStyle/>
                    <a:p>
                      <a:pPr algn="l"/>
                      <a:r>
                        <a:rPr lang="ru-RU" sz="1100" b="0" kern="1200" spc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«Культура»</a:t>
                      </a:r>
                      <a:endParaRPr lang="ru-RU" sz="1100" b="0" spc="0" dirty="0"/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100" kern="1200" spc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«Культурная среда»</a:t>
                      </a:r>
                      <a:endParaRPr lang="ru-RU" sz="1100" spc="0" dirty="0"/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000">
                <a:tc gridSpan="2">
                  <a:txBody>
                    <a:bodyPr/>
                    <a:lstStyle/>
                    <a:p>
                      <a:pPr algn="l"/>
                      <a:r>
                        <a:rPr lang="ru-RU" sz="1100" b="0" kern="1200" spc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«Жилье и городская среда»</a:t>
                      </a:r>
                      <a:endParaRPr lang="ru-RU" sz="1100" b="0" spc="0" dirty="0"/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100" kern="1200" spc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«Обеспечение устойчивого сокращения непригодного для проживания жилищного фонда»</a:t>
                      </a:r>
                      <a:endParaRPr lang="ru-RU" sz="1100" spc="0" dirty="0"/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000">
                <a:tc gridSpan="2">
                  <a:txBody>
                    <a:bodyPr/>
                    <a:lstStyle/>
                    <a:p>
                      <a:pPr algn="l"/>
                      <a:r>
                        <a:rPr lang="ru-RU" sz="1100" b="0" kern="1200" spc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«Экология»</a:t>
                      </a:r>
                      <a:endParaRPr lang="ru-RU" sz="1100" b="0" spc="0" dirty="0"/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100" kern="1200" spc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«Оздоровление Волги»</a:t>
                      </a:r>
                      <a:endParaRPr lang="ru-RU" sz="1100" spc="0" dirty="0"/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2" name="Picture 3" descr="C:\Users\Петров АГ\Desktop\kisspng-computer-icons-check-mark-yes-5ab99f8d0a48d0.9004240115221144450421.png"/>
          <p:cNvPicPr>
            <a:picLocks noChangeAspect="1" noChangeArrowheads="1"/>
          </p:cNvPicPr>
          <p:nvPr/>
        </p:nvPicPr>
        <p:blipFill>
          <a:blip r:embed="rId2" cstate="print"/>
          <a:srcRect l="1644" t="911" r="3126" b="4590"/>
          <a:stretch>
            <a:fillRect/>
          </a:stretch>
        </p:blipFill>
        <p:spPr bwMode="auto">
          <a:xfrm>
            <a:off x="244098" y="928676"/>
            <a:ext cx="193646" cy="192157"/>
          </a:xfrm>
          <a:prstGeom prst="rect">
            <a:avLst/>
          </a:prstGeom>
          <a:noFill/>
        </p:spPr>
      </p:pic>
      <p:pic>
        <p:nvPicPr>
          <p:cNvPr id="11" name="Picture 3" descr="C:\Users\Петров АГ\Desktop\kisspng-computer-icons-check-mark-yes-5ab99f8d0a48d0.9004240115221144450421.png"/>
          <p:cNvPicPr>
            <a:picLocks noChangeAspect="1" noChangeArrowheads="1"/>
          </p:cNvPicPr>
          <p:nvPr/>
        </p:nvPicPr>
        <p:blipFill>
          <a:blip r:embed="rId2" cstate="print"/>
          <a:srcRect l="1644" t="911" r="3126" b="4590"/>
          <a:stretch>
            <a:fillRect/>
          </a:stretch>
        </p:blipFill>
        <p:spPr bwMode="auto">
          <a:xfrm>
            <a:off x="214282" y="367649"/>
            <a:ext cx="193646" cy="192157"/>
          </a:xfrm>
          <a:prstGeom prst="rect">
            <a:avLst/>
          </a:prstGeom>
          <a:noFill/>
        </p:spPr>
      </p:pic>
      <p:pic>
        <p:nvPicPr>
          <p:cNvPr id="12" name="Picture 3" descr="C:\Users\Петров АГ\Desktop\kisspng-computer-icons-check-mark-yes-5ab99f8d0a48d0.9004240115221144450421.png"/>
          <p:cNvPicPr>
            <a:picLocks noChangeAspect="1" noChangeArrowheads="1"/>
          </p:cNvPicPr>
          <p:nvPr/>
        </p:nvPicPr>
        <p:blipFill>
          <a:blip r:embed="rId2" cstate="print"/>
          <a:srcRect l="1644" t="911" r="3126" b="4590"/>
          <a:stretch>
            <a:fillRect/>
          </a:stretch>
        </p:blipFill>
        <p:spPr bwMode="auto">
          <a:xfrm>
            <a:off x="214282" y="1319204"/>
            <a:ext cx="193646" cy="192157"/>
          </a:xfrm>
          <a:prstGeom prst="rect">
            <a:avLst/>
          </a:prstGeom>
          <a:noFill/>
        </p:spPr>
      </p:pic>
      <p:pic>
        <p:nvPicPr>
          <p:cNvPr id="13" name="Picture 3" descr="C:\Users\Петров АГ\Desktop\kisspng-computer-icons-check-mark-yes-5ab99f8d0a48d0.9004240115221144450421.png"/>
          <p:cNvPicPr>
            <a:picLocks noChangeAspect="1" noChangeArrowheads="1"/>
          </p:cNvPicPr>
          <p:nvPr/>
        </p:nvPicPr>
        <p:blipFill>
          <a:blip r:embed="rId2" cstate="print"/>
          <a:srcRect l="1644" t="911" r="3126" b="4590"/>
          <a:stretch>
            <a:fillRect/>
          </a:stretch>
        </p:blipFill>
        <p:spPr bwMode="auto">
          <a:xfrm>
            <a:off x="233635" y="1819598"/>
            <a:ext cx="193646" cy="192157"/>
          </a:xfrm>
          <a:prstGeom prst="rect">
            <a:avLst/>
          </a:prstGeom>
          <a:noFill/>
        </p:spPr>
      </p:pic>
      <p:pic>
        <p:nvPicPr>
          <p:cNvPr id="14" name="Picture 3" descr="C:\Users\Петров АГ\Desktop\kisspng-computer-icons-check-mark-yes-5ab99f8d0a48d0.9004240115221144450421.png"/>
          <p:cNvPicPr>
            <a:picLocks noChangeAspect="1" noChangeArrowheads="1"/>
          </p:cNvPicPr>
          <p:nvPr/>
        </p:nvPicPr>
        <p:blipFill>
          <a:blip r:embed="rId2" cstate="print"/>
          <a:srcRect l="1644" t="911" r="3126" b="4590"/>
          <a:stretch>
            <a:fillRect/>
          </a:stretch>
        </p:blipFill>
        <p:spPr bwMode="auto">
          <a:xfrm>
            <a:off x="253033" y="2344415"/>
            <a:ext cx="193646" cy="192157"/>
          </a:xfrm>
          <a:prstGeom prst="rect">
            <a:avLst/>
          </a:prstGeom>
          <a:noFill/>
        </p:spPr>
      </p:pic>
      <p:sp>
        <p:nvSpPr>
          <p:cNvPr id="15" name="Номер слайда 3"/>
          <p:cNvSpPr txBox="1">
            <a:spLocks/>
          </p:cNvSpPr>
          <p:nvPr/>
        </p:nvSpPr>
        <p:spPr bwMode="auto">
          <a:xfrm>
            <a:off x="8665528" y="4887913"/>
            <a:ext cx="398492" cy="27463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A1C0410-1394-4A5E-BC46-688D36E156BE}" type="slidenum">
              <a:rPr kumimoji="0" lang="ru-RU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6" name="Picture 3" descr="C:\Users\Петров АГ\Desktop\kisspng-computer-icons-check-mark-yes-5ab99f8d0a48d0.9004240115221144450421.png"/>
          <p:cNvPicPr>
            <a:picLocks noChangeAspect="1" noChangeArrowheads="1"/>
          </p:cNvPicPr>
          <p:nvPr/>
        </p:nvPicPr>
        <p:blipFill>
          <a:blip r:embed="rId2" cstate="print"/>
          <a:srcRect l="1644" t="911" r="3126" b="4590"/>
          <a:stretch>
            <a:fillRect/>
          </a:stretch>
        </p:blipFill>
        <p:spPr bwMode="auto">
          <a:xfrm>
            <a:off x="214282" y="2767964"/>
            <a:ext cx="193646" cy="19215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7436</TotalTime>
  <Words>706</Words>
  <Application>Microsoft Office PowerPoint</Application>
  <PresentationFormat>Экран (16:9)</PresentationFormat>
  <Paragraphs>174</Paragraphs>
  <Slides>9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Sasha</dc:creator>
  <cp:lastModifiedBy>Родионова ИВ</cp:lastModifiedBy>
  <cp:revision>1609</cp:revision>
  <cp:lastPrinted>2018-02-07T14:34:18Z</cp:lastPrinted>
  <dcterms:created xsi:type="dcterms:W3CDTF">2017-01-26T12:12:44Z</dcterms:created>
  <dcterms:modified xsi:type="dcterms:W3CDTF">2020-05-11T06:47:11Z</dcterms:modified>
</cp:coreProperties>
</file>