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3" r:id="rId2"/>
    <p:sldId id="262" r:id="rId3"/>
    <p:sldId id="278" r:id="rId4"/>
    <p:sldId id="264" r:id="rId5"/>
    <p:sldId id="265" r:id="rId6"/>
    <p:sldId id="280" r:id="rId7"/>
    <p:sldId id="282" r:id="rId8"/>
    <p:sldId id="283" r:id="rId9"/>
    <p:sldId id="285" r:id="rId10"/>
    <p:sldId id="276" r:id="rId11"/>
    <p:sldId id="277" r:id="rId12"/>
    <p:sldId id="287" r:id="rId13"/>
    <p:sldId id="270" r:id="rId14"/>
    <p:sldId id="288" r:id="rId15"/>
    <p:sldId id="267" r:id="rId16"/>
    <p:sldId id="286" r:id="rId17"/>
    <p:sldId id="28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83" autoAdjust="0"/>
  </p:normalViewPr>
  <p:slideViewPr>
    <p:cSldViewPr>
      <p:cViewPr varScale="1">
        <p:scale>
          <a:sx n="72" d="100"/>
          <a:sy n="72" d="100"/>
        </p:scale>
        <p:origin x="15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207469C-6A9E-4F24-BE18-67B89A392D77}"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774D3D-843F-4227-8BFC-C99A60EBF2A1}"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E207469C-6A9E-4F24-BE18-67B89A392D77}"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774D3D-843F-4227-8BFC-C99A60EBF2A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E207469C-6A9E-4F24-BE18-67B89A392D77}"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774D3D-843F-4227-8BFC-C99A60EBF2A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E207469C-6A9E-4F24-BE18-67B89A392D77}"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774D3D-843F-4227-8BFC-C99A60EBF2A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07469C-6A9E-4F24-BE18-67B89A392D77}"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774D3D-843F-4227-8BFC-C99A60EBF2A1}"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E207469C-6A9E-4F24-BE18-67B89A392D77}" type="datetimeFigureOut">
              <a:rPr lang="ru-RU" smtClean="0"/>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774D3D-843F-4227-8BFC-C99A60EBF2A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E207469C-6A9E-4F24-BE18-67B89A392D77}" type="datetimeFigureOut">
              <a:rPr lang="ru-RU" smtClean="0"/>
              <a:t>06.05.2020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774D3D-843F-4227-8BFC-C99A60EBF2A1}"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207469C-6A9E-4F24-BE18-67B89A392D77}" type="datetimeFigureOut">
              <a:rPr lang="ru-RU" smtClean="0"/>
              <a:t>06.05.2020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774D3D-843F-4227-8BFC-C99A60EBF2A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7469C-6A9E-4F24-BE18-67B89A392D77}" type="datetimeFigureOut">
              <a:rPr lang="ru-RU" smtClean="0"/>
              <a:t>06.05.2020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774D3D-843F-4227-8BFC-C99A60EBF2A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07469C-6A9E-4F24-BE18-67B89A392D77}" type="datetimeFigureOut">
              <a:rPr lang="ru-RU" smtClean="0"/>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774D3D-843F-4227-8BFC-C99A60EBF2A1}"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07469C-6A9E-4F24-BE18-67B89A392D77}" type="datetimeFigureOut">
              <a:rPr lang="ru-RU" smtClean="0"/>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774D3D-843F-4227-8BFC-C99A60EBF2A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207469C-6A9E-4F24-BE18-67B89A392D77}" type="datetimeFigureOut">
              <a:rPr lang="ru-RU" smtClean="0"/>
              <a:t>06.05.2020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B774D3D-843F-4227-8BFC-C99A60EBF2A1}"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700808"/>
            <a:ext cx="7776864" cy="3240360"/>
          </a:xfrm>
        </p:spPr>
        <p:txBody>
          <a:bodyPr anchor="t"/>
          <a:lstStyle/>
          <a:p>
            <a:pPr algn="ctr"/>
            <a:br>
              <a:rPr lang="ru-RU" sz="4000" dirty="0">
                <a:solidFill>
                  <a:prstClr val="black">
                    <a:lumMod val="85000"/>
                    <a:lumOff val="15000"/>
                  </a:prstClr>
                </a:solidFill>
                <a:cs typeface="Times New Roman" panose="02020603050405020304" pitchFamily="18" charset="0"/>
              </a:rPr>
            </a:br>
            <a:br>
              <a:rPr lang="ru-RU" sz="4000" dirty="0">
                <a:solidFill>
                  <a:prstClr val="black">
                    <a:lumMod val="85000"/>
                    <a:lumOff val="15000"/>
                  </a:prstClr>
                </a:solidFill>
                <a:cs typeface="Times New Roman" panose="02020603050405020304" pitchFamily="18" charset="0"/>
              </a:rPr>
            </a:br>
            <a:r>
              <a:rPr lang="ru-RU" sz="4000" dirty="0">
                <a:solidFill>
                  <a:prstClr val="black">
                    <a:lumMod val="85000"/>
                    <a:lumOff val="15000"/>
                  </a:prstClr>
                </a:solidFill>
                <a:cs typeface="Times New Roman" panose="02020603050405020304" pitchFamily="18" charset="0"/>
              </a:rPr>
              <a:t>«Красноармейский  район Чувашской Республики в годы </a:t>
            </a:r>
            <a:br>
              <a:rPr lang="ru-RU" sz="4000" dirty="0">
                <a:solidFill>
                  <a:prstClr val="black">
                    <a:lumMod val="85000"/>
                    <a:lumOff val="15000"/>
                  </a:prstClr>
                </a:solidFill>
                <a:cs typeface="Times New Roman" panose="02020603050405020304" pitchFamily="18" charset="0"/>
              </a:rPr>
            </a:br>
            <a:r>
              <a:rPr lang="ru-RU" sz="4000" dirty="0">
                <a:solidFill>
                  <a:prstClr val="black">
                    <a:lumMod val="85000"/>
                    <a:lumOff val="15000"/>
                  </a:prstClr>
                </a:solidFill>
                <a:cs typeface="Times New Roman" panose="02020603050405020304" pitchFamily="18" charset="0"/>
              </a:rPr>
              <a:t>Великой Отечественной войны»</a:t>
            </a:r>
            <a:endParaRPr lang="ru-RU" sz="4000" dirty="0"/>
          </a:p>
        </p:txBody>
      </p:sp>
      <p:sp>
        <p:nvSpPr>
          <p:cNvPr id="3" name="Подзаголовок 2"/>
          <p:cNvSpPr>
            <a:spLocks noGrp="1"/>
          </p:cNvSpPr>
          <p:nvPr>
            <p:ph type="subTitle" idx="1"/>
          </p:nvPr>
        </p:nvSpPr>
        <p:spPr>
          <a:xfrm>
            <a:off x="762000" y="4724400"/>
            <a:ext cx="7914456" cy="990600"/>
          </a:xfrm>
        </p:spPr>
        <p:txBody>
          <a:bodyPr>
            <a:normAutofit fontScale="55000" lnSpcReduction="20000"/>
          </a:bodyPr>
          <a:lstStyle/>
          <a:p>
            <a:pPr algn="just"/>
            <a:endParaRPr lang="ru-RU" sz="4000" dirty="0">
              <a:solidFill>
                <a:srgbClr val="262626"/>
              </a:solidFill>
              <a:cs typeface="Times New Roman" panose="02020603050405020304" pitchFamily="18" charset="0"/>
            </a:endParaRPr>
          </a:p>
          <a:p>
            <a:pPr algn="r"/>
            <a:r>
              <a:rPr lang="ru-RU" sz="4000" dirty="0">
                <a:solidFill>
                  <a:srgbClr val="262626"/>
                </a:solidFill>
                <a:cs typeface="Times New Roman" panose="02020603050405020304" pitchFamily="18" charset="0"/>
              </a:rPr>
              <a:t>Виртуальная выставка из фондов муниципального архива Красноармейского района Чувашской Республики</a:t>
            </a:r>
            <a:endParaRPr lang="ru-RU" dirty="0"/>
          </a:p>
        </p:txBody>
      </p:sp>
    </p:spTree>
    <p:extLst>
      <p:ext uri="{BB962C8B-B14F-4D97-AF65-F5344CB8AC3E}">
        <p14:creationId xmlns:p14="http://schemas.microsoft.com/office/powerpoint/2010/main" val="204145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2276872"/>
            <a:ext cx="3096344" cy="3895328"/>
          </a:xfrm>
        </p:spPr>
        <p:txBody>
          <a:bodyPr>
            <a:normAutofit fontScale="90000"/>
          </a:bodyPr>
          <a:lstStyle/>
          <a:p>
            <a:pPr algn="just"/>
            <a:r>
              <a:rPr lang="ru-RU" sz="1600" dirty="0"/>
              <a:t>Трактористы в военное время быстро переучивались на танкистов и тысячами уходили на фронт, а задачи полной и своевременной уборки урожая (и обеспечения продовольственной безопасности страны) с машинно-тракторных станций никто не снимал. В условиях войны и жесточайшего дефицита кадров в МТС начали массово создавать женские тракторные бригады. Именно женщины, ставшие механизаторами МТС, вынесли на своих плечах основную тяжесть четырех долгих военных лет.</a:t>
            </a:r>
            <a:br>
              <a:rPr lang="ru-RU" sz="1600" dirty="0"/>
            </a:br>
            <a:endParaRPr lang="ru-RU" sz="1600" dirty="0"/>
          </a:p>
        </p:txBody>
      </p:sp>
      <p:sp>
        <p:nvSpPr>
          <p:cNvPr id="4" name="Текст 3"/>
          <p:cNvSpPr>
            <a:spLocks noGrp="1"/>
          </p:cNvSpPr>
          <p:nvPr>
            <p:ph type="body" sz="half" idx="2"/>
          </p:nvPr>
        </p:nvSpPr>
        <p:spPr>
          <a:xfrm>
            <a:off x="5148064" y="476672"/>
            <a:ext cx="3093728" cy="1944216"/>
          </a:xfrm>
        </p:spPr>
        <p:txBody>
          <a:bodyPr>
            <a:normAutofit/>
          </a:bodyPr>
          <a:lstStyle/>
          <a:p>
            <a:pPr algn="just"/>
            <a:r>
              <a:rPr lang="ru-RU" sz="1400" dirty="0">
                <a:solidFill>
                  <a:prstClr val="black">
                    <a:lumMod val="85000"/>
                    <a:lumOff val="15000"/>
                  </a:prstClr>
                </a:solidFill>
                <a:latin typeface="Impact"/>
                <a:ea typeface="+mj-ea"/>
                <a:cs typeface="+mj-cs"/>
              </a:rPr>
              <a:t>Приказ № 20 Красноармейской  Машинно-тракторной станции от 24 апреля 1944 г. «В виду изменения в составе  тракторных бригад трактористов </a:t>
            </a:r>
            <a:r>
              <a:rPr lang="ru-RU" sz="1400" dirty="0">
                <a:solidFill>
                  <a:schemeClr val="tx1"/>
                </a:solidFill>
                <a:latin typeface="Impact"/>
                <a:ea typeface="+mj-ea"/>
                <a:cs typeface="+mj-cs"/>
              </a:rPr>
              <a:t>назначить</a:t>
            </a:r>
            <a:r>
              <a:rPr lang="ru-RU" sz="1400" dirty="0">
                <a:solidFill>
                  <a:prstClr val="black">
                    <a:lumMod val="85000"/>
                    <a:lumOff val="15000"/>
                  </a:prstClr>
                </a:solidFill>
                <a:latin typeface="Impact"/>
                <a:ea typeface="+mj-ea"/>
                <a:cs typeface="+mj-cs"/>
              </a:rPr>
              <a:t> для работы в 1944 году нижеследующих товарищей»</a:t>
            </a:r>
            <a:endParaRPr lang="ru-RU" dirty="0"/>
          </a:p>
        </p:txBody>
      </p:sp>
      <p:pic>
        <p:nvPicPr>
          <p:cNvPr id="11" name="Picture 2" descr="C:\Users\krarm_arxiv\Desktop\IMG_20200428_155334_6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404664"/>
            <a:ext cx="3409925" cy="606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2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2780928"/>
            <a:ext cx="3096344" cy="3391271"/>
          </a:xfrm>
        </p:spPr>
        <p:txBody>
          <a:bodyPr>
            <a:normAutofit fontScale="90000"/>
          </a:bodyPr>
          <a:lstStyle/>
          <a:p>
            <a:r>
              <a:rPr lang="ru-RU" sz="1600" dirty="0">
                <a:solidFill>
                  <a:schemeClr val="tx1"/>
                </a:solidFill>
              </a:rPr>
              <a:t>4 бригада. </a:t>
            </a:r>
            <a:br>
              <a:rPr lang="ru-RU" sz="1600" dirty="0">
                <a:solidFill>
                  <a:schemeClr val="tx1"/>
                </a:solidFill>
              </a:rPr>
            </a:br>
            <a:r>
              <a:rPr lang="ru-RU" sz="1600" dirty="0">
                <a:solidFill>
                  <a:schemeClr val="tx1"/>
                </a:solidFill>
              </a:rPr>
              <a:t>Трактор № 44:</a:t>
            </a:r>
            <a:br>
              <a:rPr lang="ru-RU" sz="1600" dirty="0">
                <a:solidFill>
                  <a:schemeClr val="tx1"/>
                </a:solidFill>
              </a:rPr>
            </a:br>
            <a:r>
              <a:rPr lang="ru-RU" sz="1600" dirty="0">
                <a:solidFill>
                  <a:schemeClr val="tx1"/>
                </a:solidFill>
              </a:rPr>
              <a:t>ст. тракторист - </a:t>
            </a:r>
            <a:r>
              <a:rPr lang="ru-RU" sz="1600" dirty="0" err="1">
                <a:solidFill>
                  <a:schemeClr val="tx1"/>
                </a:solidFill>
              </a:rPr>
              <a:t>Можарова</a:t>
            </a:r>
            <a:r>
              <a:rPr lang="ru-RU" sz="1600" dirty="0">
                <a:solidFill>
                  <a:schemeClr val="tx1"/>
                </a:solidFill>
              </a:rPr>
              <a:t> Анна</a:t>
            </a:r>
            <a:br>
              <a:rPr lang="ru-RU" sz="1600" dirty="0">
                <a:solidFill>
                  <a:schemeClr val="tx1"/>
                </a:solidFill>
              </a:rPr>
            </a:br>
            <a:r>
              <a:rPr lang="ru-RU" sz="1600" dirty="0">
                <a:solidFill>
                  <a:schemeClr val="tx1"/>
                </a:solidFill>
              </a:rPr>
              <a:t>сменщик - Ефимова Елена</a:t>
            </a:r>
            <a:br>
              <a:rPr lang="ru-RU" sz="1600" dirty="0">
                <a:solidFill>
                  <a:schemeClr val="tx1"/>
                </a:solidFill>
              </a:rPr>
            </a:br>
            <a:r>
              <a:rPr lang="ru-RU" sz="1600" dirty="0">
                <a:solidFill>
                  <a:schemeClr val="tx1"/>
                </a:solidFill>
              </a:rPr>
              <a:t>плугари -  Гаврилова Елена</a:t>
            </a:r>
            <a:br>
              <a:rPr lang="ru-RU" sz="1600" dirty="0">
                <a:solidFill>
                  <a:schemeClr val="tx1"/>
                </a:solidFill>
              </a:rPr>
            </a:br>
            <a:r>
              <a:rPr lang="ru-RU" sz="1600" dirty="0">
                <a:solidFill>
                  <a:schemeClr val="tx1"/>
                </a:solidFill>
              </a:rPr>
              <a:t>                        Корнилова Мария</a:t>
            </a:r>
            <a:br>
              <a:rPr lang="ru-RU" sz="1600" dirty="0">
                <a:solidFill>
                  <a:schemeClr val="tx1"/>
                </a:solidFill>
              </a:rPr>
            </a:br>
            <a:r>
              <a:rPr lang="ru-RU" sz="1600" dirty="0">
                <a:solidFill>
                  <a:schemeClr val="tx1"/>
                </a:solidFill>
              </a:rPr>
              <a:t>        </a:t>
            </a:r>
            <a:br>
              <a:rPr lang="ru-RU" sz="1600" dirty="0">
                <a:solidFill>
                  <a:schemeClr val="tx1"/>
                </a:solidFill>
              </a:rPr>
            </a:br>
            <a:br>
              <a:rPr lang="ru-RU" sz="1600" dirty="0">
                <a:solidFill>
                  <a:schemeClr val="tx1"/>
                </a:solidFill>
              </a:rPr>
            </a:br>
            <a:r>
              <a:rPr lang="ru-RU" sz="1600" dirty="0">
                <a:solidFill>
                  <a:schemeClr val="tx1"/>
                </a:solidFill>
              </a:rPr>
              <a:t>Трактор  № 17:</a:t>
            </a:r>
            <a:br>
              <a:rPr lang="ru-RU" sz="1600" dirty="0">
                <a:solidFill>
                  <a:schemeClr val="tx1"/>
                </a:solidFill>
              </a:rPr>
            </a:br>
            <a:r>
              <a:rPr lang="ru-RU" sz="1600" dirty="0">
                <a:solidFill>
                  <a:schemeClr val="tx1"/>
                </a:solidFill>
              </a:rPr>
              <a:t>ст. тракторист - Гаврилов Василий</a:t>
            </a:r>
            <a:br>
              <a:rPr lang="ru-RU" sz="1600" dirty="0">
                <a:solidFill>
                  <a:schemeClr val="tx1"/>
                </a:solidFill>
              </a:rPr>
            </a:br>
            <a:r>
              <a:rPr lang="ru-RU" sz="1600" dirty="0">
                <a:solidFill>
                  <a:schemeClr val="tx1"/>
                </a:solidFill>
              </a:rPr>
              <a:t>сменщик - Алексеева Анна</a:t>
            </a:r>
            <a:br>
              <a:rPr lang="ru-RU" sz="1600" dirty="0">
                <a:solidFill>
                  <a:schemeClr val="tx1"/>
                </a:solidFill>
              </a:rPr>
            </a:br>
            <a:r>
              <a:rPr lang="ru-RU" sz="1600" dirty="0">
                <a:solidFill>
                  <a:schemeClr val="tx1"/>
                </a:solidFill>
              </a:rPr>
              <a:t>плугари - Николаева Елена</a:t>
            </a:r>
            <a:br>
              <a:rPr lang="ru-RU" sz="1600" dirty="0">
                <a:solidFill>
                  <a:schemeClr val="tx1"/>
                </a:solidFill>
              </a:rPr>
            </a:br>
            <a:br>
              <a:rPr lang="ru-RU" sz="1600" dirty="0">
                <a:solidFill>
                  <a:schemeClr val="tx1"/>
                </a:solidFill>
              </a:rPr>
            </a:br>
            <a:br>
              <a:rPr lang="ru-RU" sz="1600" b="1" dirty="0">
                <a:solidFill>
                  <a:schemeClr val="tx1"/>
                </a:solidFill>
              </a:rPr>
            </a:br>
            <a:endParaRPr lang="ru-RU" sz="1600" b="1" dirty="0">
              <a:solidFill>
                <a:schemeClr val="tx1"/>
              </a:solidFill>
            </a:endParaRPr>
          </a:p>
        </p:txBody>
      </p:sp>
      <p:sp>
        <p:nvSpPr>
          <p:cNvPr id="4" name="Текст 3"/>
          <p:cNvSpPr>
            <a:spLocks noGrp="1"/>
          </p:cNvSpPr>
          <p:nvPr>
            <p:ph type="body" sz="half" idx="2"/>
          </p:nvPr>
        </p:nvSpPr>
        <p:spPr>
          <a:xfrm>
            <a:off x="5148064" y="476672"/>
            <a:ext cx="3093728" cy="1944216"/>
          </a:xfrm>
        </p:spPr>
        <p:txBody>
          <a:bodyPr>
            <a:normAutofit/>
          </a:bodyPr>
          <a:lstStyle/>
          <a:p>
            <a:pPr algn="just"/>
            <a:r>
              <a:rPr lang="ru-RU" sz="1400" dirty="0">
                <a:solidFill>
                  <a:prstClr val="black">
                    <a:lumMod val="85000"/>
                    <a:lumOff val="15000"/>
                  </a:prstClr>
                </a:solidFill>
                <a:latin typeface="Impact"/>
                <a:ea typeface="+mj-ea"/>
                <a:cs typeface="+mj-cs"/>
              </a:rPr>
              <a:t>Приказ № 20 Красноармейской  Машинно-тракторной станции от 24 апреля 1944 г. «В виду изменения в составе  тракторных бригад трактористов для работы в 1944 году </a:t>
            </a:r>
            <a:r>
              <a:rPr lang="ru-RU" sz="1400" dirty="0">
                <a:solidFill>
                  <a:schemeClr val="tx1"/>
                </a:solidFill>
                <a:latin typeface="Impact"/>
                <a:ea typeface="+mj-ea"/>
                <a:cs typeface="+mj-cs"/>
              </a:rPr>
              <a:t>назначить нижеследующих товарищей»</a:t>
            </a:r>
            <a:endParaRPr lang="ru-RU" dirty="0">
              <a:solidFill>
                <a:schemeClr val="tx1"/>
              </a:solidFill>
            </a:endParaRPr>
          </a:p>
        </p:txBody>
      </p:sp>
      <p:pic>
        <p:nvPicPr>
          <p:cNvPr id="6" name="Picture 3" descr="C:\Users\krarm_arxiv\Desktop\IMG_20200428_155509_8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86679"/>
            <a:ext cx="3708772" cy="606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19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229200"/>
            <a:ext cx="7626424" cy="943000"/>
          </a:xfrm>
        </p:spPr>
        <p:txBody>
          <a:bodyPr>
            <a:normAutofit fontScale="90000"/>
          </a:bodyPr>
          <a:lstStyle/>
          <a:p>
            <a:r>
              <a:rPr lang="ru-RU" sz="2000" dirty="0">
                <a:solidFill>
                  <a:prstClr val="black">
                    <a:lumMod val="85000"/>
                    <a:lumOff val="15000"/>
                  </a:prstClr>
                </a:solidFill>
              </a:rPr>
              <a:t>Красноармейская  Машинно-тракторная  станция</a:t>
            </a:r>
            <a:br>
              <a:rPr lang="ru-RU" sz="2000" dirty="0">
                <a:solidFill>
                  <a:prstClr val="black">
                    <a:lumMod val="85000"/>
                    <a:lumOff val="15000"/>
                  </a:prstClr>
                </a:solidFill>
              </a:rPr>
            </a:br>
            <a:r>
              <a:rPr lang="ru-RU" sz="2000" dirty="0">
                <a:solidFill>
                  <a:prstClr val="black">
                    <a:lumMod val="85000"/>
                    <a:lumOff val="15000"/>
                  </a:prstClr>
                </a:solidFill>
              </a:rPr>
              <a:t>Годовой отчет за 1943 год</a:t>
            </a:r>
            <a:br>
              <a:rPr lang="ru-RU" sz="2000" dirty="0">
                <a:solidFill>
                  <a:prstClr val="black">
                    <a:lumMod val="85000"/>
                    <a:lumOff val="15000"/>
                  </a:prstClr>
                </a:solidFill>
              </a:rPr>
            </a:br>
            <a:endParaRPr lang="ru-RU" sz="2000" dirty="0"/>
          </a:p>
        </p:txBody>
      </p:sp>
      <p:pic>
        <p:nvPicPr>
          <p:cNvPr id="1026" name="Picture 2" descr="C:\Users\krarm_arxiv\Desktop\IMG_20200429_125235_0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404664"/>
            <a:ext cx="3007827" cy="4788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rarm_arxiv\Desktop\IMG_20200429_133245_7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380046"/>
            <a:ext cx="2693728" cy="478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789040"/>
            <a:ext cx="7560840" cy="2383160"/>
          </a:xfrm>
        </p:spPr>
        <p:txBody>
          <a:bodyPr>
            <a:normAutofit fontScale="90000"/>
          </a:bodyPr>
          <a:lstStyle/>
          <a:p>
            <a:pPr algn="just"/>
            <a:r>
              <a:rPr lang="ru-RU" sz="1300" dirty="0"/>
              <a:t>Колхозы испытывали огромные трудности, особенно в первый год войны, когда в армию было призвано более 50% трудоспособных мужчин, для нужд фронта мобилизовано более половины рабочих лошадей, 90% техники. Основной рабочей силой в сельском хозяйстве стали пожилые люди, женщины и подростки. 	              </a:t>
            </a:r>
            <a:br>
              <a:rPr lang="ru-RU" sz="1300" dirty="0"/>
            </a:br>
            <a:br>
              <a:rPr lang="ru-RU" sz="1300" dirty="0"/>
            </a:br>
            <a:r>
              <a:rPr lang="ru-RU" sz="1300" dirty="0"/>
              <a:t>01 января 1941 г. в колхозе «Правда» </a:t>
            </a:r>
            <a:r>
              <a:rPr lang="ru-RU" sz="1300" dirty="0" err="1">
                <a:solidFill>
                  <a:schemeClr val="tx1"/>
                </a:solidFill>
              </a:rPr>
              <a:t>Тюрярского</a:t>
            </a:r>
            <a:r>
              <a:rPr lang="ru-RU" sz="1300" dirty="0">
                <a:solidFill>
                  <a:schemeClr val="tx1"/>
                </a:solidFill>
              </a:rPr>
              <a:t> сельского </a:t>
            </a:r>
            <a:r>
              <a:rPr lang="ru-RU" sz="1300" dirty="0"/>
              <a:t>совета числилось 34 двора, 72 трудоспособных лица и 11 подростков. Лошадей было 35 голов. Война забрала трудоспособных мужчин, оставляя в деревне лишь женщин и детей. На 01 января 1943 г. число трудоспособных мужчин было 12, а на 01 января 1944 г. их осталось 3 человека, количество лошадей сократилось до 16.	</a:t>
            </a:r>
            <a:br>
              <a:rPr lang="ru-RU" sz="1300" dirty="0"/>
            </a:br>
            <a:r>
              <a:rPr lang="ru-RU" sz="1300" dirty="0"/>
              <a:t>  </a:t>
            </a:r>
            <a:br>
              <a:rPr lang="ru-RU" sz="1600" dirty="0">
                <a:cs typeface="Times New Roman" panose="02020603050405020304" pitchFamily="18" charset="0"/>
              </a:rPr>
            </a:br>
            <a:br>
              <a:rPr lang="ru-RU" sz="1600" dirty="0">
                <a:cs typeface="Times New Roman" panose="02020603050405020304" pitchFamily="18" charset="0"/>
              </a:rPr>
            </a:br>
            <a:endParaRPr lang="ru-RU" sz="1600" dirty="0"/>
          </a:p>
        </p:txBody>
      </p:sp>
      <p:pic>
        <p:nvPicPr>
          <p:cNvPr id="1026" name="Picture 2" descr="C:\Users\krarm_arxiv\Desktop\IMG_20200428_131830_6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6412" y="523383"/>
            <a:ext cx="4261540" cy="28720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rarm_arxiv\Desktop\IMG_20200428_132107_0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903" y="548680"/>
            <a:ext cx="4360259" cy="275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0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869160"/>
            <a:ext cx="7554416" cy="1303040"/>
          </a:xfrm>
        </p:spPr>
        <p:txBody>
          <a:bodyPr>
            <a:normAutofit/>
          </a:bodyPr>
          <a:lstStyle/>
          <a:p>
            <a:pPr algn="just"/>
            <a:r>
              <a:rPr lang="ru-RU" sz="1800" dirty="0"/>
              <a:t>Список сельских советов и колхозов на 1 января 1946 года по Красноармейского района Чувашской АССР</a:t>
            </a:r>
          </a:p>
        </p:txBody>
      </p:sp>
      <p:pic>
        <p:nvPicPr>
          <p:cNvPr id="2050" name="Picture 2" descr="C:\Users\krarm_arxiv\Desktop\IMG_20200429_135016_34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404664"/>
            <a:ext cx="2900377" cy="44432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rarm_arxiv\Desktop\IMG_20200429_135139_5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5953" y="417580"/>
            <a:ext cx="2978013" cy="4417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rarm_arxiv\Desktop\IMG_20200429_135317_07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3835" y="417581"/>
            <a:ext cx="2774514" cy="441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9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25144"/>
            <a:ext cx="8064896" cy="1447056"/>
          </a:xfrm>
        </p:spPr>
        <p:txBody>
          <a:bodyPr>
            <a:noAutofit/>
          </a:bodyPr>
          <a:lstStyle/>
          <a:p>
            <a:pPr algn="just"/>
            <a:r>
              <a:rPr lang="ru-RU" sz="1600" dirty="0"/>
              <a:t>На территории Красноармейского района действовали 13 сельскохозяйственных артелей. Артели Красноармейского района занимались выпуском продукции широкого потребления  для населения и фронта:  столы, шкафы, этажерки, сани, телеги простые, дуги, лоханки, лыжи, рыболовные сети, корыта, ковшики, лопаты, грабли, ножи, ухваты, кочерги, лапти, ножи, детские игрушки, вилы, пилы и т. д. Часть товара реализовывалась через сельпо.</a:t>
            </a:r>
          </a:p>
        </p:txBody>
      </p:sp>
      <p:pic>
        <p:nvPicPr>
          <p:cNvPr id="4098" name="Picture 2" descr="C:\Users\krarm_arxiv\Desktop\IMG_20200429_145136_44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404664"/>
            <a:ext cx="2686057" cy="41845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rarm_arxiv\Desktop\IMG_20200429_145037_3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7349" y="404664"/>
            <a:ext cx="2570824" cy="41629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rarm_arxiv\Desktop\IMG_20200429_144858_6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1998" y="404664"/>
            <a:ext cx="2585952" cy="416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7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797152"/>
            <a:ext cx="8130480" cy="1375048"/>
          </a:xfrm>
        </p:spPr>
        <p:txBody>
          <a:bodyPr>
            <a:normAutofit fontScale="90000"/>
          </a:bodyPr>
          <a:lstStyle/>
          <a:p>
            <a:pPr algn="just"/>
            <a:r>
              <a:rPr lang="ru-RU" sz="2000" dirty="0"/>
              <a:t>Кок-сагыз – так называется растение, из сока которого получали каучук. Особенно усердно кок-сагыз возделывался в годы Великой Отечественной войны. Колхозы Красноармейского района выращивали его на больших площадях и сдавали на  заготпункт «</a:t>
            </a:r>
            <a:r>
              <a:rPr lang="ru-RU" sz="2000" dirty="0" err="1"/>
              <a:t>Росткаучук</a:t>
            </a:r>
            <a:r>
              <a:rPr lang="ru-RU" sz="2000" dirty="0"/>
              <a:t>».</a:t>
            </a:r>
          </a:p>
        </p:txBody>
      </p:sp>
      <p:pic>
        <p:nvPicPr>
          <p:cNvPr id="3074" name="Picture 2" descr="C:\Users\krarm_arxiv\Desktop\IMG_20200429_140558_1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7485" y="478322"/>
            <a:ext cx="2815278" cy="41525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rarm_arxiv\Desktop\IMG_20200429_140912_1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481625"/>
            <a:ext cx="2682628" cy="38475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rarm_arxiv\Desktop\IMG_20200429_140802_27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2763" y="478322"/>
            <a:ext cx="2517429" cy="400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0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7"/>
            <a:ext cx="7704856" cy="3693319"/>
          </a:xfrm>
          <a:prstGeom prst="rect">
            <a:avLst/>
          </a:prstGeom>
        </p:spPr>
        <p:txBody>
          <a:bodyPr wrap="square">
            <a:spAutoFit/>
          </a:bodyPr>
          <a:lstStyle/>
          <a:p>
            <a:pPr algn="just"/>
            <a:r>
              <a:rPr lang="ru-RU" b="1" dirty="0"/>
              <a:t>Победа была достигнута усилиями воинов и тружеников тыла в результате больших, невосполнимых потерь. В тылу, частью которого был и Красноармейский район, велась изнурительная работа руками колхозников: пожилых людей, женщин и подростков. На их плечи легли все работы по посевным, заготовительным, уборочным, строительным, лесозаготовительным работам. На территории района числилось  мелких 96 колхозов, силами которых выполнялся план. На колхозников накладывалась обязанность уплаты налогов (военный налог, сельхозналог, </a:t>
            </a:r>
            <a:r>
              <a:rPr lang="ru-RU" b="1" dirty="0" err="1"/>
              <a:t>культсбор</a:t>
            </a:r>
            <a:r>
              <a:rPr lang="ru-RU" b="1" dirty="0"/>
              <a:t> села) и участие в пополнении фонда обороны.</a:t>
            </a:r>
          </a:p>
          <a:p>
            <a:pPr algn="just"/>
            <a:r>
              <a:rPr lang="ru-RU" b="1" dirty="0"/>
              <a:t>Колхозное крестьянство с честью выдержало суровое испытание, проявило трудовой героизм, снабжая армию и тыл продовольствием, необходимым сырьем.</a:t>
            </a:r>
          </a:p>
          <a:p>
            <a:pPr algn="just"/>
            <a:endParaRPr lang="ru-RU" b="1" dirty="0"/>
          </a:p>
        </p:txBody>
      </p:sp>
    </p:spTree>
    <p:extLst>
      <p:ext uri="{BB962C8B-B14F-4D97-AF65-F5344CB8AC3E}">
        <p14:creationId xmlns:p14="http://schemas.microsoft.com/office/powerpoint/2010/main" val="304486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579658"/>
            <a:ext cx="7704856" cy="4524315"/>
          </a:xfrm>
          <a:prstGeom prst="rect">
            <a:avLst/>
          </a:prstGeom>
        </p:spPr>
        <p:txBody>
          <a:bodyPr wrap="square">
            <a:spAutoFit/>
          </a:bodyPr>
          <a:lstStyle/>
          <a:p>
            <a:pPr algn="ctr"/>
            <a:endParaRPr lang="ru-RU" dirty="0">
              <a:solidFill>
                <a:prstClr val="black">
                  <a:lumMod val="85000"/>
                  <a:lumOff val="15000"/>
                </a:prstClr>
              </a:solidFill>
              <a:latin typeface="+mj-lt"/>
              <a:ea typeface="+mj-ea"/>
              <a:cs typeface="Times New Roman" panose="02020603050405020304" pitchFamily="18" charset="0"/>
            </a:endParaRPr>
          </a:p>
          <a:p>
            <a:pPr algn="ctr"/>
            <a:r>
              <a:rPr lang="ru-RU" dirty="0">
                <a:solidFill>
                  <a:prstClr val="black">
                    <a:lumMod val="85000"/>
                    <a:lumOff val="15000"/>
                  </a:prstClr>
                </a:solidFill>
                <a:latin typeface="+mj-lt"/>
                <a:ea typeface="+mj-ea"/>
                <a:cs typeface="Times New Roman" panose="02020603050405020304" pitchFamily="18" charset="0"/>
              </a:rPr>
              <a:t>«</a:t>
            </a:r>
            <a:r>
              <a:rPr lang="ru-RU" dirty="0">
                <a:latin typeface="+mj-lt"/>
                <a:ea typeface="+mj-ea"/>
                <a:cs typeface="Times New Roman" panose="02020603050405020304" pitchFamily="18" charset="0"/>
              </a:rPr>
              <a:t>Красноармейский  район Чувашской Республики </a:t>
            </a:r>
          </a:p>
          <a:p>
            <a:pPr algn="ctr"/>
            <a:r>
              <a:rPr lang="ru-RU" dirty="0">
                <a:latin typeface="+mj-lt"/>
                <a:ea typeface="+mj-ea"/>
                <a:cs typeface="Times New Roman" panose="02020603050405020304" pitchFamily="18" charset="0"/>
              </a:rPr>
              <a:t>в годы Великой Отечественной войны» – виртуальная выставка, посвященная 75-ой  годовщине Победы в Великой Отечественной войне 1941-1945 гг. Выставка освещает работу организаций района: редакции районной газеты </a:t>
            </a:r>
            <a:r>
              <a:rPr lang="ru-RU" dirty="0">
                <a:latin typeface="+mj-lt"/>
              </a:rPr>
              <a:t>«Коммунизм </a:t>
            </a:r>
            <a:r>
              <a:rPr lang="en-US" dirty="0">
                <a:latin typeface="+mj-lt"/>
              </a:rPr>
              <a:t>ç</a:t>
            </a:r>
            <a:r>
              <a:rPr lang="ru-RU" dirty="0" err="1">
                <a:latin typeface="+mj-lt"/>
              </a:rPr>
              <a:t>ул</a:t>
            </a:r>
            <a:r>
              <a:rPr lang="en-US" dirty="0">
                <a:latin typeface="+mj-lt"/>
              </a:rPr>
              <a:t>ĕ</a:t>
            </a:r>
            <a:r>
              <a:rPr lang="ru-RU" dirty="0" err="1">
                <a:latin typeface="+mj-lt"/>
              </a:rPr>
              <a:t>пе</a:t>
            </a:r>
            <a:r>
              <a:rPr lang="ru-RU" dirty="0">
                <a:latin typeface="+mj-lt"/>
              </a:rPr>
              <a:t>» (По пути коммунизма), колхозов, сельскохозяйственных артелей</a:t>
            </a:r>
            <a:r>
              <a:rPr lang="ru-RU" dirty="0">
                <a:latin typeface="+mj-lt"/>
                <a:ea typeface="+mj-ea"/>
                <a:cs typeface="Times New Roman" panose="02020603050405020304" pitchFamily="18" charset="0"/>
              </a:rPr>
              <a:t>, Красноармейского </a:t>
            </a:r>
            <a:r>
              <a:rPr lang="ru-RU" dirty="0" err="1">
                <a:latin typeface="+mj-lt"/>
                <a:ea typeface="+mj-ea"/>
                <a:cs typeface="Times New Roman" panose="02020603050405020304" pitchFamily="18" charset="0"/>
              </a:rPr>
              <a:t>райпо</a:t>
            </a:r>
            <a:r>
              <a:rPr lang="ru-RU" dirty="0">
                <a:latin typeface="+mj-lt"/>
                <a:ea typeface="+mj-ea"/>
                <a:cs typeface="Times New Roman" panose="02020603050405020304" pitchFamily="18" charset="0"/>
              </a:rPr>
              <a:t>, </a:t>
            </a:r>
            <a:r>
              <a:rPr lang="ru-RU" dirty="0">
                <a:latin typeface="+mj-lt"/>
              </a:rPr>
              <a:t>заготпункта «</a:t>
            </a:r>
            <a:r>
              <a:rPr lang="ru-RU" dirty="0" err="1">
                <a:latin typeface="+mj-lt"/>
              </a:rPr>
              <a:t>Росткаучук</a:t>
            </a:r>
            <a:r>
              <a:rPr lang="ru-RU" dirty="0">
                <a:latin typeface="+mj-lt"/>
              </a:rPr>
              <a:t>». </a:t>
            </a:r>
            <a:r>
              <a:rPr lang="ru-RU" dirty="0">
                <a:latin typeface="+mj-lt"/>
                <a:ea typeface="+mj-ea"/>
                <a:cs typeface="Times New Roman" panose="02020603050405020304" pitchFamily="18" charset="0"/>
              </a:rPr>
              <a:t>В виртуальной выставке использованы  документы из фондов муниципального архива:  Здесь представлены телеграммы, отчеты, информационные сводки, статистические сведения. </a:t>
            </a:r>
          </a:p>
          <a:p>
            <a:pPr algn="ctr"/>
            <a:r>
              <a:rPr lang="ru-RU" dirty="0">
                <a:latin typeface="+mj-lt"/>
                <a:ea typeface="+mj-ea"/>
                <a:cs typeface="Times New Roman" panose="02020603050405020304" pitchFamily="18" charset="0"/>
              </a:rPr>
              <a:t>Архивные документы призваны подчеркнуть гражданскую ответственность, трудолюбие, терпение, жертвенность, чуткость народа, который смог перестроить всю работу на военный лад, организовать всестороннюю помощь действующей армии и дать возможность для дальнейшего укрепления военной и экономической мощи государства.</a:t>
            </a:r>
            <a:br>
              <a:rPr lang="ru-RU" dirty="0">
                <a:latin typeface="+mj-lt"/>
                <a:ea typeface="+mj-ea"/>
                <a:cs typeface="Times New Roman" panose="02020603050405020304" pitchFamily="18" charset="0"/>
              </a:rPr>
            </a:br>
            <a:endParaRPr lang="ru-RU" dirty="0">
              <a:latin typeface="+mj-lt"/>
            </a:endParaRPr>
          </a:p>
        </p:txBody>
      </p:sp>
    </p:spTree>
    <p:extLst>
      <p:ext uri="{BB962C8B-B14F-4D97-AF65-F5344CB8AC3E}">
        <p14:creationId xmlns:p14="http://schemas.microsoft.com/office/powerpoint/2010/main" val="171060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755576" y="4221088"/>
            <a:ext cx="7848872" cy="1872207"/>
          </a:xfrm>
        </p:spPr>
        <p:txBody>
          <a:bodyPr>
            <a:normAutofit fontScale="32500" lnSpcReduction="20000"/>
          </a:bodyPr>
          <a:lstStyle/>
          <a:p>
            <a:pPr marL="0" indent="0" algn="just">
              <a:buNone/>
            </a:pPr>
            <a:endParaRPr lang="ru-RU" b="1" dirty="0"/>
          </a:p>
          <a:p>
            <a:pPr marL="0" indent="0" algn="just">
              <a:buNone/>
            </a:pPr>
            <a:r>
              <a:rPr lang="ru-RU" sz="4300" dirty="0">
                <a:latin typeface="+mj-lt"/>
              </a:rPr>
              <a:t>Великая Отечественная война стала самой трагической страницей в российской истории ХХ века. Она вошла почти в каждый дом. Цена  Победы была слишком велика. Лишь любовь к Родине позволила тогда выстоять  всей стране и каждому ее жителю. Положение в годы войны было тяжелым. Из Красноармейского района ушло на войну 6030 человек. Не вернулись 2162 человека, пропали без вести 999 человек.</a:t>
            </a:r>
          </a:p>
          <a:p>
            <a:pPr marL="0" indent="0" algn="just">
              <a:buNone/>
            </a:pPr>
            <a:r>
              <a:rPr lang="ru-RU" sz="4300" dirty="0">
                <a:latin typeface="+mj-lt"/>
              </a:rPr>
              <a:t>Победа – это результат, достигнутый всем многонациональным народом. И, в первую очередь, это победа не только талантливых полководцев, руководителей страны, но и тех, кто трудился в тылу. Тех, кто стоял у станка, готовил боеприпасы, кормил, одевал, лечил.</a:t>
            </a:r>
          </a:p>
          <a:p>
            <a:pPr marL="0" indent="0" algn="just">
              <a:buNone/>
            </a:pPr>
            <a:r>
              <a:rPr lang="ru-RU" sz="4300" dirty="0">
                <a:latin typeface="+mj-lt"/>
              </a:rPr>
              <a:t>Именно в этот период были проявлены лучшие качества народа. </a:t>
            </a:r>
          </a:p>
          <a:p>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404664"/>
            <a:ext cx="5616624" cy="3734457"/>
          </a:xfrm>
          <a:prstGeom prst="rect">
            <a:avLst/>
          </a:prstGeom>
          <a:ln>
            <a:noFill/>
          </a:ln>
          <a:effectLst>
            <a:softEdge rad="112500"/>
          </a:effectLst>
        </p:spPr>
      </p:pic>
    </p:spTree>
    <p:extLst>
      <p:ext uri="{BB962C8B-B14F-4D97-AF65-F5344CB8AC3E}">
        <p14:creationId xmlns:p14="http://schemas.microsoft.com/office/powerpoint/2010/main" val="170840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842448" cy="1600200"/>
          </a:xfrm>
        </p:spPr>
        <p:txBody>
          <a:bodyPr>
            <a:normAutofit/>
          </a:bodyPr>
          <a:lstStyle/>
          <a:p>
            <a:pPr algn="just"/>
            <a:br>
              <a:rPr lang="ru-RU" sz="1600" dirty="0"/>
            </a:br>
            <a:r>
              <a:rPr lang="ru-RU" sz="1600" dirty="0"/>
              <a:t>В годы Великой Отечественной войны сотрудники редакции во главе с  </a:t>
            </a:r>
            <a:r>
              <a:rPr lang="ru-RU" sz="1600" dirty="0" err="1"/>
              <a:t>Хатаевским</a:t>
            </a:r>
            <a:r>
              <a:rPr lang="ru-RU" sz="1600" dirty="0"/>
              <a:t> И.Т. писали о героизме советского народа, уроженцев Красноармейского района в борьбе с фашистскими захватчиками, о тружениках тыла, чьи силы были направлены на оказание помощи фронту. Регулярно помещали сообщения под рубриками «В Фонд обороны», «Все для фронта», «Колхозы в дни войны».</a:t>
            </a:r>
          </a:p>
        </p:txBody>
      </p:sp>
      <p:pic>
        <p:nvPicPr>
          <p:cNvPr id="1028" name="Picture 4" descr="C:\Users\krarm_arxiv\Desktop\IMG_20200427_134654_6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0"/>
            <a:ext cx="6192688" cy="1323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rarm_arxiv\Desktop\IMG_20200427_134039_2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396412"/>
            <a:ext cx="3770603" cy="3505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rarm_arxiv\Desktop\IMG_20200427_134428_9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9084" y="958053"/>
            <a:ext cx="2068508" cy="395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6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554416" cy="1600200"/>
          </a:xfrm>
        </p:spPr>
        <p:txBody>
          <a:bodyPr>
            <a:normAutofit fontScale="90000"/>
          </a:bodyPr>
          <a:lstStyle/>
          <a:p>
            <a:pPr algn="just" fontAlgn="t"/>
            <a:r>
              <a:rPr lang="ru-RU" sz="1800" dirty="0">
                <a:solidFill>
                  <a:schemeClr val="tx1"/>
                </a:solidFill>
              </a:rPr>
              <a:t>На описание трудовых подвигов, щедрости и самоотверженности селян выделяли немало газетных полос. 23 декабря 1942 года статья «Новогодние посылки  в подарок бойцам»: «Колхозники колхозов  «Большевик» и «Прогресс» послали посылки бойцам действующей Красной Армии. В посылки они вложили махорку, сухари и несколько килограммов меда».</a:t>
            </a:r>
          </a:p>
        </p:txBody>
      </p:sp>
      <p:pic>
        <p:nvPicPr>
          <p:cNvPr id="5" name="Picture 4" descr="C:\Users\krarm_arxiv\Desktop\IMG_20200427_134654_6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2559" y="24862"/>
            <a:ext cx="6192688" cy="1323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rarm_arxiv\Desktop\IMG_20200427_145702_225.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644008" y="1416417"/>
            <a:ext cx="1656184" cy="32370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rarm_arxiv\Desktop\IMG_20200427_145859_039.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6421573" y="1382429"/>
            <a:ext cx="1483674" cy="32394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9632" y="1412776"/>
            <a:ext cx="3384376" cy="318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5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554416" cy="1600200"/>
          </a:xfrm>
        </p:spPr>
        <p:txBody>
          <a:bodyPr>
            <a:normAutofit/>
          </a:bodyPr>
          <a:lstStyle/>
          <a:p>
            <a:pPr algn="just"/>
            <a:r>
              <a:rPr lang="ru-RU" sz="1800" dirty="0"/>
              <a:t>Колхозники  и единоличные хозяйства кроме работ должны были платить ежегодно налоги: военный налог, сельхозналог, </a:t>
            </a:r>
            <a:r>
              <a:rPr lang="ru-RU" sz="1800" dirty="0" err="1"/>
              <a:t>культсбор</a:t>
            </a:r>
            <a:r>
              <a:rPr lang="ru-RU" sz="1800" dirty="0"/>
              <a:t> села. О размере налогов можно судить по данным    документам. </a:t>
            </a:r>
          </a:p>
        </p:txBody>
      </p:sp>
      <p:sp>
        <p:nvSpPr>
          <p:cNvPr id="3" name="Объект 2"/>
          <p:cNvSpPr>
            <a:spLocks noGrp="1"/>
          </p:cNvSpPr>
          <p:nvPr>
            <p:ph sz="half" idx="1"/>
          </p:nvPr>
        </p:nvSpPr>
        <p:spPr/>
        <p:txBody>
          <a:bodyPr/>
          <a:lstStyle/>
          <a:p>
            <a:endParaRPr lang="ru-RU" dirty="0"/>
          </a:p>
          <a:p>
            <a:endParaRPr lang="ru-RU" dirty="0"/>
          </a:p>
        </p:txBody>
      </p:sp>
      <p:pic>
        <p:nvPicPr>
          <p:cNvPr id="2050" name="Picture 2" descr="C:\Users\krarm_arxiv\Desktop\IMG_20200428_133840_0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245444"/>
            <a:ext cx="6120680" cy="479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572000"/>
            <a:ext cx="8064896" cy="1665312"/>
          </a:xfrm>
        </p:spPr>
        <p:txBody>
          <a:bodyPr>
            <a:noAutofit/>
          </a:bodyPr>
          <a:lstStyle/>
          <a:p>
            <a:pPr algn="just"/>
            <a:r>
              <a:rPr lang="ru-RU" sz="1600" b="1" dirty="0">
                <a:solidFill>
                  <a:schemeClr val="tx1"/>
                </a:solidFill>
              </a:rPr>
              <a:t>Военный налог (1941—1945)</a:t>
            </a:r>
            <a:r>
              <a:rPr lang="ru-RU" sz="1600" dirty="0">
                <a:solidFill>
                  <a:schemeClr val="tx1"/>
                </a:solidFill>
              </a:rPr>
              <a:t> — сбор с населения, введённый 1 января 1942 года Указом Президиума ВС СССР от 29 декабря 1941 года вместо надбавок к подоходному и сельскохозяйственному налогам. Взыскание военного налога было вызвано необходимостью привлечения средств населения для финансирования государственных расходов в годы Великой Отечественной войны. К оплате привлекались граждане, достигшие 18 лет.</a:t>
            </a:r>
          </a:p>
        </p:txBody>
      </p:sp>
      <p:pic>
        <p:nvPicPr>
          <p:cNvPr id="4" name="Picture 3" descr="C:\Users\krarm_arxiv\Desktop\IMG_20200428_134042_38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75656" y="260648"/>
            <a:ext cx="5888890" cy="414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3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698432" cy="1600200"/>
          </a:xfrm>
        </p:spPr>
        <p:txBody>
          <a:bodyPr>
            <a:normAutofit fontScale="90000"/>
          </a:bodyPr>
          <a:lstStyle/>
          <a:p>
            <a:pPr algn="just"/>
            <a:r>
              <a:rPr lang="ru-RU" sz="2000" dirty="0">
                <a:solidFill>
                  <a:schemeClr val="tx1">
                    <a:lumMod val="95000"/>
                    <a:lumOff val="5000"/>
                  </a:schemeClr>
                </a:solidFill>
              </a:rPr>
              <a:t>Ставки военного налога дифференцировались по категориям плательщиков. Рабочие и служащие и приравненные к ним по обложением подоходным налогом платили военный налог в твердой сумме с учетом годового заработка; колхозники и единоличники - 150-600 рублей ежегодно с каждого члена государства; другие граждане, которые не имели самостоятельной прибыли, - 100 рублей ежегодно. </a:t>
            </a:r>
            <a:endParaRPr lang="ru-RU" sz="2000" dirty="0">
              <a:solidFill>
                <a:srgbClr val="FF0000"/>
              </a:solidFill>
            </a:endParaRPr>
          </a:p>
        </p:txBody>
      </p:sp>
      <p:pic>
        <p:nvPicPr>
          <p:cNvPr id="3" name="Picture 3" descr="C:\Users\krarm_arxiv\Desktop\IMG_20200428_151209_6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365091"/>
            <a:ext cx="2736304" cy="4148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rarm_arxiv\Desktop\IMG_20200428_151323_9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0752" y="365091"/>
            <a:ext cx="2560381" cy="408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4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085184"/>
            <a:ext cx="7626424" cy="1087016"/>
          </a:xfrm>
        </p:spPr>
        <p:txBody>
          <a:bodyPr>
            <a:normAutofit/>
          </a:bodyPr>
          <a:lstStyle/>
          <a:p>
            <a:pPr algn="just"/>
            <a:r>
              <a:rPr lang="ru-RU" sz="1600" dirty="0"/>
              <a:t>Председатели сельских советов  проводили работу с населением. Перед ними была поставлена задача: мобилизация женщин на </a:t>
            </a:r>
            <a:r>
              <a:rPr lang="ru-RU" sz="1600" dirty="0" err="1"/>
              <a:t>торфоразработку</a:t>
            </a:r>
            <a:r>
              <a:rPr lang="ru-RU" sz="1600" dirty="0"/>
              <a:t>,  мобилизация учителей, учащихся старших классов на заготовку и вывоз дров для школ и учреждений. </a:t>
            </a:r>
          </a:p>
        </p:txBody>
      </p:sp>
      <p:pic>
        <p:nvPicPr>
          <p:cNvPr id="8"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5938444" y="413405"/>
            <a:ext cx="2516002" cy="271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krarm_arxiv\Desktop\IMG_20200428_142340_8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856" y="404664"/>
            <a:ext cx="2662588" cy="41368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rarm_arxiv\Desktop\IMG_20200428_142415_0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394" y="382746"/>
            <a:ext cx="2748462" cy="418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138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1460</TotalTime>
  <Words>1144</Words>
  <Application>Microsoft Office PowerPoint</Application>
  <PresentationFormat>Экран (4:3)</PresentationFormat>
  <Paragraphs>28</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Impact</vt:lpstr>
      <vt:lpstr>Times New Roman</vt:lpstr>
      <vt:lpstr>NewsPrint</vt:lpstr>
      <vt:lpstr>  «Красноармейский  район Чувашской Республики в годы  Великой Отечественной войны»</vt:lpstr>
      <vt:lpstr>Презентация PowerPoint</vt:lpstr>
      <vt:lpstr>Презентация PowerPoint</vt:lpstr>
      <vt:lpstr> В годы Великой Отечественной войны сотрудники редакции во главе с  Хатаевским И.Т. писали о героизме советского народа, уроженцев Красноармейского района в борьбе с фашистскими захватчиками, о тружениках тыла, чьи силы были направлены на оказание помощи фронту. Регулярно помещали сообщения под рубриками «В Фонд обороны», «Все для фронта», «Колхозы в дни войны».</vt:lpstr>
      <vt:lpstr>На описание трудовых подвигов, щедрости и самоотверженности селян выделяли немало газетных полос. 23 декабря 1942 года статья «Новогодние посылки  в подарок бойцам»: «Колхозники колхозов  «Большевик» и «Прогресс» послали посылки бойцам действующей Красной Армии. В посылки они вложили махорку, сухари и несколько килограммов меда».</vt:lpstr>
      <vt:lpstr>Колхозники  и единоличные хозяйства кроме работ должны были платить ежегодно налоги: военный налог, сельхозналог, культсбор села. О размере налогов можно судить по данным    документам. </vt:lpstr>
      <vt:lpstr>Военный налог (1941—1945) — сбор с населения, введённый 1 января 1942 года Указом Президиума ВС СССР от 29 декабря 1941 года вместо надбавок к подоходному и сельскохозяйственному налогам. Взыскание военного налога было вызвано необходимостью привлечения средств населения для финансирования государственных расходов в годы Великой Отечественной войны. К оплате привлекались граждане, достигшие 18 лет.</vt:lpstr>
      <vt:lpstr>Ставки военного налога дифференцировались по категориям плательщиков. Рабочие и служащие и приравненные к ним по обложением подоходным налогом платили военный налог в твердой сумме с учетом годового заработка; колхозники и единоличники - 150-600 рублей ежегодно с каждого члена государства; другие граждане, которые не имели самостоятельной прибыли, - 100 рублей ежегодно. </vt:lpstr>
      <vt:lpstr>Председатели сельских советов  проводили работу с населением. Перед ними была поставлена задача: мобилизация женщин на торфоразработку,  мобилизация учителей, учащихся старших классов на заготовку и вывоз дров для школ и учреждений. </vt:lpstr>
      <vt:lpstr>Трактористы в военное время быстро переучивались на танкистов и тысячами уходили на фронт, а задачи полной и своевременной уборки урожая (и обеспечения продовольственной безопасности страны) с машинно-тракторных станций никто не снимал. В условиях войны и жесточайшего дефицита кадров в МТС начали массово создавать женские тракторные бригады. Именно женщины, ставшие механизаторами МТС, вынесли на своих плечах основную тяжесть четырех долгих военных лет. </vt:lpstr>
      <vt:lpstr>4 бригада.  Трактор № 44: ст. тракторист - Можарова Анна сменщик - Ефимова Елена плугари -  Гаврилова Елена                         Корнилова Мария           Трактор  № 17: ст. тракторист - Гаврилов Василий сменщик - Алексеева Анна плугари - Николаева Елена   </vt:lpstr>
      <vt:lpstr>Красноармейская  Машинно-тракторная  станция Годовой отчет за 1943 год </vt:lpstr>
      <vt:lpstr>Колхозы испытывали огромные трудности, особенно в первый год войны, когда в армию было призвано более 50% трудоспособных мужчин, для нужд фронта мобилизовано более половины рабочих лошадей, 90% техники. Основной рабочей силой в сельском хозяйстве стали пожилые люди, женщины и подростки.                  01 января 1941 г. в колхозе «Правда» Тюрярского сельского совета числилось 34 двора, 72 трудоспособных лица и 11 подростков. Лошадей было 35 голов. Война забрала трудоспособных мужчин, оставляя в деревне лишь женщин и детей. На 01 января 1943 г. число трудоспособных мужчин было 12, а на 01 января 1944 г. их осталось 3 человека, количество лошадей сократилось до 16.      </vt:lpstr>
      <vt:lpstr>Список сельских советов и колхозов на 1 января 1946 года по Красноармейского района Чувашской АССР</vt:lpstr>
      <vt:lpstr>На территории Красноармейского района действовали 13 сельскохозяйственных артелей. Артели Красноармейского района занимались выпуском продукции широкого потребления  для населения и фронта:  столы, шкафы, этажерки, сани, телеги простые, дуги, лоханки, лыжи, рыболовные сети, корыта, ковшики, лопаты, грабли, ножи, ухваты, кочерги, лапти, ножи, детские игрушки, вилы, пилы и т. д. Часть товара реализовывалась через сельпо.</vt:lpstr>
      <vt:lpstr>Кок-сагыз – так называется растение, из сока которого получали каучук. Особенно усердно кок-сагыз возделывался в годы Великой Отечественной войны. Колхозы Красноармейского района выращивали его на больших площадях и сдавали на  заготпункт «Росткаучук».</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Анжелика Васильева</dc:creator>
  <cp:lastModifiedBy>Кристина Анисимова</cp:lastModifiedBy>
  <cp:revision>105</cp:revision>
  <dcterms:created xsi:type="dcterms:W3CDTF">2020-04-23T06:31:07Z</dcterms:created>
  <dcterms:modified xsi:type="dcterms:W3CDTF">2020-05-06T07:32:24Z</dcterms:modified>
</cp:coreProperties>
</file>