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3" r:id="rId5"/>
    <p:sldId id="262" r:id="rId6"/>
    <p:sldId id="259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5" autoAdjust="0"/>
  </p:normalViewPr>
  <p:slideViewPr>
    <p:cSldViewPr>
      <p:cViewPr varScale="1">
        <p:scale>
          <a:sx n="66" d="100"/>
          <a:sy n="66" d="100"/>
        </p:scale>
        <p:origin x="-91" y="-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091644909824832"/>
          <c:y val="0"/>
        </c:manualLayout>
      </c:layout>
      <c:overlay val="0"/>
      <c:spPr>
        <a:solidFill>
          <a:schemeClr val="accent1">
            <a:lumMod val="20000"/>
            <a:lumOff val="8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1.6167185127578417E-2"/>
          <c:y val="0.22862445448756774"/>
          <c:w val="0.96766562974484316"/>
          <c:h val="0.52531216512137169"/>
        </c:manualLayout>
      </c:layout>
      <c:lineChart>
        <c:grouping val="standard"/>
        <c:varyColors val="0"/>
        <c:ser>
          <c:idx val="0"/>
          <c:order val="0"/>
          <c:tx>
            <c:strRef>
              <c:f>'[Диаграмма в Microsoft PowerPoint]Лист3'!$A$4</c:f>
              <c:strCache>
                <c:ptCount val="1"/>
                <c:pt idx="0">
                  <c:v>Уровень бедности, %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PowerPoint]Лист3'!$B$3:$H$3</c:f>
              <c:strCache>
                <c:ptCount val="7"/>
                <c:pt idx="0">
                  <c:v>2018 г. факт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  <c:pt idx="5">
                  <c:v>2023 г.</c:v>
                </c:pt>
                <c:pt idx="6">
                  <c:v>2024 г.</c:v>
                </c:pt>
              </c:strCache>
            </c:strRef>
          </c:cat>
          <c:val>
            <c:numRef>
              <c:f>'[Диаграмма в Microsoft PowerPoint]Лист3'!$B$4:$H$4</c:f>
              <c:numCache>
                <c:formatCode>General</c:formatCode>
                <c:ptCount val="7"/>
                <c:pt idx="0">
                  <c:v>17.8</c:v>
                </c:pt>
                <c:pt idx="1">
                  <c:v>18.5</c:v>
                </c:pt>
                <c:pt idx="2">
                  <c:v>16.100000000000001</c:v>
                </c:pt>
                <c:pt idx="3">
                  <c:v>14</c:v>
                </c:pt>
                <c:pt idx="4">
                  <c:v>12.2</c:v>
                </c:pt>
                <c:pt idx="5">
                  <c:v>10.6</c:v>
                </c:pt>
                <c:pt idx="6">
                  <c:v>9.3000000000000007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13024"/>
        <c:axId val="48514560"/>
      </c:lineChart>
      <c:catAx>
        <c:axId val="48513024"/>
        <c:scaling>
          <c:orientation val="minMax"/>
        </c:scaling>
        <c:delete val="0"/>
        <c:axPos val="b"/>
        <c:majorTickMark val="out"/>
        <c:minorTickMark val="none"/>
        <c:tickLblPos val="nextTo"/>
        <c:crossAx val="48514560"/>
        <c:crosses val="autoZero"/>
        <c:auto val="1"/>
        <c:lblAlgn val="ctr"/>
        <c:lblOffset val="100"/>
        <c:noMultiLvlLbl val="0"/>
      </c:catAx>
      <c:valAx>
        <c:axId val="48514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513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Численность населения</a:t>
            </a:r>
            <a:r>
              <a:rPr lang="ru-RU" baseline="0" dirty="0" smtClean="0"/>
              <a:t> с доходами ниже прожиточного минимума</a:t>
            </a:r>
            <a:r>
              <a:rPr lang="ru-RU" dirty="0" smtClean="0"/>
              <a:t>, </a:t>
            </a:r>
            <a:r>
              <a:rPr lang="ru-RU" dirty="0"/>
              <a:t>тыс. чел.</a:t>
            </a:r>
          </a:p>
        </c:rich>
      </c:tx>
      <c:layout>
        <c:manualLayout>
          <c:xMode val="edge"/>
          <c:yMode val="edge"/>
          <c:x val="0.11058691891377148"/>
          <c:y val="2.77674147006107E-3"/>
        </c:manualLayout>
      </c:layout>
      <c:overlay val="0"/>
      <c:spPr>
        <a:solidFill>
          <a:schemeClr val="accent1">
            <a:lumMod val="20000"/>
            <a:lumOff val="8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1.6303043826129498E-2"/>
          <c:y val="0.23780110819480899"/>
          <c:w val="0.96739391234774097"/>
          <c:h val="0.5774690142898804"/>
        </c:manualLayout>
      </c:layout>
      <c:lineChart>
        <c:grouping val="standard"/>
        <c:varyColors val="0"/>
        <c:ser>
          <c:idx val="0"/>
          <c:order val="0"/>
          <c:tx>
            <c:strRef>
              <c:f>'[Диаграмма в Microsoft PowerPoint]Лист3'!$A$5</c:f>
              <c:strCache>
                <c:ptCount val="1"/>
                <c:pt idx="0">
                  <c:v>Числ-ть малоимущих граждан, тыс. чел.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PowerPoint]Лист3'!$B$3:$H$3</c:f>
              <c:strCache>
                <c:ptCount val="7"/>
                <c:pt idx="0">
                  <c:v>2018 г. факт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  <c:pt idx="5">
                  <c:v>2023 г.</c:v>
                </c:pt>
                <c:pt idx="6">
                  <c:v>2024 г.</c:v>
                </c:pt>
              </c:strCache>
            </c:strRef>
          </c:cat>
          <c:val>
            <c:numRef>
              <c:f>'[Диаграмма в Microsoft PowerPoint]Лист3'!$B$5:$H$5</c:f>
              <c:numCache>
                <c:formatCode>General</c:formatCode>
                <c:ptCount val="7"/>
                <c:pt idx="0" formatCode="0.0">
                  <c:v>219</c:v>
                </c:pt>
                <c:pt idx="1">
                  <c:v>225.7</c:v>
                </c:pt>
                <c:pt idx="2">
                  <c:v>195.5</c:v>
                </c:pt>
                <c:pt idx="3">
                  <c:v>169.1</c:v>
                </c:pt>
                <c:pt idx="4">
                  <c:v>146.6</c:v>
                </c:pt>
                <c:pt idx="5">
                  <c:v>126.8</c:v>
                </c:pt>
                <c:pt idx="6">
                  <c:v>110.6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47328"/>
        <c:axId val="48548864"/>
      </c:lineChart>
      <c:catAx>
        <c:axId val="48547328"/>
        <c:scaling>
          <c:orientation val="minMax"/>
        </c:scaling>
        <c:delete val="0"/>
        <c:axPos val="b"/>
        <c:majorTickMark val="out"/>
        <c:minorTickMark val="none"/>
        <c:tickLblPos val="nextTo"/>
        <c:crossAx val="48548864"/>
        <c:crosses val="autoZero"/>
        <c:auto val="1"/>
        <c:lblAlgn val="ctr"/>
        <c:lblOffset val="100"/>
        <c:noMultiLvlLbl val="0"/>
      </c:catAx>
      <c:valAx>
        <c:axId val="485488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48547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96878124652817"/>
          <c:y val="2.7042439789436764E-2"/>
          <c:w val="0.81448913083731422"/>
          <c:h val="0.68118763736572174"/>
        </c:manualLayout>
      </c:layout>
      <c:pieChart>
        <c:varyColors val="1"/>
        <c:ser>
          <c:idx val="0"/>
          <c:order val="0"/>
          <c:tx>
            <c:strRef>
              <c:f>'[Диаграмма в Microsoft PowerPoint]Лист4'!$A$2</c:f>
              <c:strCache>
                <c:ptCount val="1"/>
                <c:pt idx="0">
                  <c:v>Факт - 1 кв. 2020 г. заключено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092332333444433E-2"/>
                  <c:y val="1.7502672304089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'[Диаграмма в Microsoft PowerPoint]Лист4'!$A$3:$A$6</c:f>
              <c:strCache>
                <c:ptCount val="4"/>
                <c:pt idx="0">
                  <c:v>Помощь при трудоустройстве</c:v>
                </c:pt>
                <c:pt idx="1">
                  <c:v>Профобучение и стажировка</c:v>
                </c:pt>
                <c:pt idx="2">
                  <c:v>Собственное дело (ИП)</c:v>
                </c:pt>
                <c:pt idx="3">
                  <c:v>Прямая финансовая поддержка</c:v>
                </c:pt>
              </c:strCache>
            </c:strRef>
          </c:cat>
          <c:val>
            <c:numRef>
              <c:f>'[Диаграмма в Microsoft PowerPoint]Лист4'!$C$3:$C$6</c:f>
              <c:numCache>
                <c:formatCode>General</c:formatCode>
                <c:ptCount val="4"/>
                <c:pt idx="0">
                  <c:v>226</c:v>
                </c:pt>
                <c:pt idx="1">
                  <c:v>26</c:v>
                </c:pt>
                <c:pt idx="2">
                  <c:v>38</c:v>
                </c:pt>
                <c:pt idx="3">
                  <c:v>931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078E-1E66-4ACE-8754-A2A929D1208B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AD4B-2568-46B9-A48B-4DABFB8B7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91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078E-1E66-4ACE-8754-A2A929D1208B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AD4B-2568-46B9-A48B-4DABFB8B7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53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078E-1E66-4ACE-8754-A2A929D1208B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AD4B-2568-46B9-A48B-4DABFB8B7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3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078E-1E66-4ACE-8754-A2A929D1208B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AD4B-2568-46B9-A48B-4DABFB8B7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1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078E-1E66-4ACE-8754-A2A929D1208B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AD4B-2568-46B9-A48B-4DABFB8B7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54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078E-1E66-4ACE-8754-A2A929D1208B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AD4B-2568-46B9-A48B-4DABFB8B7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6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078E-1E66-4ACE-8754-A2A929D1208B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AD4B-2568-46B9-A48B-4DABFB8B7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77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078E-1E66-4ACE-8754-A2A929D1208B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AD4B-2568-46B9-A48B-4DABFB8B7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3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078E-1E66-4ACE-8754-A2A929D1208B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AD4B-2568-46B9-A48B-4DABFB8B7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7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078E-1E66-4ACE-8754-A2A929D1208B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AD4B-2568-46B9-A48B-4DABFB8B7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078E-1E66-4ACE-8754-A2A929D1208B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AD4B-2568-46B9-A48B-4DABFB8B7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6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078E-1E66-4ACE-8754-A2A929D1208B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BAD4B-2568-46B9-A48B-4DABFB8B7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dicin53\Desktop\Рисунок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 t="20976" r="10984" b="438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20083" y="1468968"/>
            <a:ext cx="7271787" cy="19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ходе реализации мероприятий по оказанию государственной социальной помощи </a:t>
            </a:r>
          </a:p>
          <a:p>
            <a:pPr algn="ctr"/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на основании социального контракта </a:t>
            </a:r>
          </a:p>
          <a:p>
            <a:pPr algn="ctr"/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по итогам 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квартала 2020 года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540573" y="4389110"/>
            <a:ext cx="3815403" cy="144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Министр труда и социальной защиты Чувашской Республики </a:t>
            </a:r>
          </a:p>
          <a:p>
            <a:pPr>
              <a:defRPr/>
            </a:pPr>
            <a:endParaRPr lang="ru-RU" sz="1400" dirty="0" smtClean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А.Г. Елизарова</a:t>
            </a:r>
            <a:endParaRPr lang="ru-RU" sz="140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Прогнозные показатели до 2024 года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9512" y="980728"/>
            <a:ext cx="8784976" cy="0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633591"/>
              </p:ext>
            </p:extLst>
          </p:nvPr>
        </p:nvGraphicFramePr>
        <p:xfrm>
          <a:off x="323528" y="1196752"/>
          <a:ext cx="8640960" cy="257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918319"/>
              </p:ext>
            </p:extLst>
          </p:nvPr>
        </p:nvGraphicFramePr>
        <p:xfrm>
          <a:off x="323528" y="3645024"/>
          <a:ext cx="8568952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73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Государственная помощь 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основании социального контракта в 1 квартале  2020 г.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9512" y="980728"/>
            <a:ext cx="8784976" cy="0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608017"/>
              </p:ext>
            </p:extLst>
          </p:nvPr>
        </p:nvGraphicFramePr>
        <p:xfrm>
          <a:off x="323528" y="1196752"/>
          <a:ext cx="8568952" cy="563880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48272"/>
                <a:gridCol w="3312368"/>
                <a:gridCol w="2808312"/>
              </a:tblGrid>
              <a:tr h="66511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Направления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Количество </a:t>
                      </a:r>
                    </a:p>
                    <a:p>
                      <a:pPr algn="ctr"/>
                      <a:r>
                        <a:rPr lang="ru-RU" sz="2000" dirty="0" smtClean="0"/>
                        <a:t>социальных контрактов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Объем </a:t>
                      </a:r>
                    </a:p>
                    <a:p>
                      <a:pPr algn="ctr"/>
                      <a:r>
                        <a:rPr lang="ru-RU" sz="2000" dirty="0" smtClean="0"/>
                        <a:t>финансирования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0159"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Помощь при трудоустройстве</a:t>
                      </a:r>
                      <a:endParaRPr lang="ru-RU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план – 91,2 млн. рублей, </a:t>
                      </a:r>
                      <a:r>
                        <a:rPr lang="ru-RU" sz="18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факт – 0,1</a:t>
                      </a:r>
                      <a:r>
                        <a:rPr lang="ru-RU" sz="18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млн. рублей</a:t>
                      </a:r>
                      <a:endParaRPr lang="ru-RU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235206"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err="1" smtClean="0"/>
                        <a:t>Профобучение</a:t>
                      </a:r>
                      <a:r>
                        <a:rPr lang="ru-RU" sz="2000" baseline="0" dirty="0" smtClean="0"/>
                        <a:t> и стажировка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8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b" latinLnBrk="0" hangingPunct="1"/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r>
                        <a:rPr lang="ru-RU" baseline="0" dirty="0" smtClean="0"/>
                        <a:t> – 33,9 млн. рублей, </a:t>
                      </a:r>
                    </a:p>
                    <a:p>
                      <a:pPr algn="ctr"/>
                      <a:r>
                        <a:rPr lang="ru-RU" i="1" baseline="0" dirty="0" smtClean="0"/>
                        <a:t>факт – 0,01 млн. рублей</a:t>
                      </a:r>
                      <a:endParaRPr lang="ru-RU" i="1" dirty="0"/>
                    </a:p>
                  </a:txBody>
                  <a:tcPr anchor="ctr">
                    <a:noFill/>
                  </a:tcPr>
                </a:tc>
              </a:tr>
              <a:tr h="1235206"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Собственное</a:t>
                      </a:r>
                      <a:r>
                        <a:rPr lang="ru-RU" sz="2000" baseline="0" dirty="0" smtClean="0"/>
                        <a:t> дело (ИП)</a:t>
                      </a:r>
                    </a:p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– 62,5 млн. рублей, </a:t>
                      </a:r>
                    </a:p>
                    <a:p>
                      <a:pPr algn="ctr" fontAlgn="b"/>
                      <a:r>
                        <a:rPr lang="ru-RU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факт – 4,5 млн. рублей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235206"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Прямая</a:t>
                      </a:r>
                      <a:r>
                        <a:rPr lang="ru-RU" sz="2000" baseline="0" dirty="0" smtClean="0"/>
                        <a:t> финансовая поддержка</a:t>
                      </a:r>
                    </a:p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dirty="0" smtClean="0"/>
                        <a:t>1550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 – 188</a:t>
                      </a:r>
                      <a:r>
                        <a:rPr lang="ru-RU" baseline="0" dirty="0" smtClean="0"/>
                        <a:t>,5 млн. рублей,</a:t>
                      </a:r>
                      <a:r>
                        <a:rPr lang="ru-RU" i="1" baseline="0" dirty="0" smtClean="0"/>
                        <a:t> факт – 7,9 млн. рублей</a:t>
                      </a:r>
                      <a:endParaRPr lang="ru-RU" i="1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14041"/>
              </p:ext>
            </p:extLst>
          </p:nvPr>
        </p:nvGraphicFramePr>
        <p:xfrm>
          <a:off x="2843808" y="4581128"/>
          <a:ext cx="3168352" cy="6225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9939"/>
                <a:gridCol w="2668413"/>
              </a:tblGrid>
              <a:tr h="6225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6018911"/>
            <a:ext cx="31765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64238" y="416166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250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59" y="3313727"/>
            <a:ext cx="595312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164238" y="295548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500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56" y="2163834"/>
            <a:ext cx="595312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85029" y="187974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1500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653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Прямая финансовая поддержка семьям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9512" y="980728"/>
            <a:ext cx="8784976" cy="0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83568" y="1196752"/>
            <a:ext cx="547260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инвалидность у обоих </a:t>
            </a:r>
          </a:p>
          <a:p>
            <a:pPr algn="ct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неработающих родителей 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924944"/>
            <a:ext cx="547260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наличие детей у лица, не достигшего возраста совершеннолетия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3789040"/>
            <a:ext cx="547260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инвалидность у одиноких неработающих граждан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4653136"/>
            <a:ext cx="547260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многодетные семьи </a:t>
            </a:r>
          </a:p>
          <a:p>
            <a:pPr algn="ct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четырьмя и более детьми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5517232"/>
            <a:ext cx="547260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единственный родитель в семьях </a:t>
            </a:r>
          </a:p>
          <a:p>
            <a:pPr algn="ct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двумя и более детьми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3568" y="2060848"/>
            <a:ext cx="547260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инвалидность у обоих неработающих супругов в одиноких супружеских парах</a:t>
            </a:r>
            <a:endParaRPr lang="ru-RU" sz="2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79512" y="1196752"/>
            <a:ext cx="504056" cy="72008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179512" y="2060848"/>
            <a:ext cx="504056" cy="72008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179512" y="2924944"/>
            <a:ext cx="504056" cy="72008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179512" y="3789040"/>
            <a:ext cx="504056" cy="72008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179512" y="4653136"/>
            <a:ext cx="504056" cy="72008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179512" y="5517232"/>
            <a:ext cx="504056" cy="72008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588223" y="1625718"/>
            <a:ext cx="2387541" cy="723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Размер поддержки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88222" y="2348880"/>
            <a:ext cx="2376265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10 134 рублей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ежемесячно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588224" y="3785958"/>
            <a:ext cx="2387541" cy="723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Период поддержки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88224" y="4509120"/>
            <a:ext cx="2376265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более 12 месяцев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низ 16"/>
          <p:cNvSpPr/>
          <p:nvPr/>
        </p:nvSpPr>
        <p:spPr>
          <a:xfrm flipH="1">
            <a:off x="1413361" y="4077072"/>
            <a:ext cx="2006509" cy="72008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Заключение социальных контрактов в 1 кв. 2020 г.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9512" y="980728"/>
            <a:ext cx="8784976" cy="0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03455" y="1124744"/>
            <a:ext cx="4104456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1221 </a:t>
            </a:r>
          </a:p>
          <a:p>
            <a:pPr algn="ct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социальный контракт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flipH="1">
            <a:off x="1352426" y="1844824"/>
            <a:ext cx="2006509" cy="72008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2564904"/>
            <a:ext cx="410445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сумму 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3068960"/>
            <a:ext cx="4104456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114 498,3 тыс. рублей</a:t>
            </a:r>
          </a:p>
          <a:p>
            <a:pPr algn="ctr"/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(30,4% от годового плана)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4797152"/>
            <a:ext cx="410445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 выплачено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5301208"/>
            <a:ext cx="4104456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12 506,6 тыс. рублей</a:t>
            </a:r>
          </a:p>
          <a:p>
            <a:pPr algn="ctr"/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(3,3% от годового плана)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889324"/>
              </p:ext>
            </p:extLst>
          </p:nvPr>
        </p:nvGraphicFramePr>
        <p:xfrm>
          <a:off x="4572000" y="1143366"/>
          <a:ext cx="4320480" cy="5165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12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 ходе реализации мероприятий 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итогам I квартала 2020 года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9512" y="980728"/>
            <a:ext cx="8784976" cy="0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978430"/>
              </p:ext>
            </p:extLst>
          </p:nvPr>
        </p:nvGraphicFramePr>
        <p:xfrm>
          <a:off x="35494" y="980727"/>
          <a:ext cx="9108504" cy="56166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2050"/>
                <a:gridCol w="1728192"/>
                <a:gridCol w="1008112"/>
                <a:gridCol w="864096"/>
                <a:gridCol w="1529548"/>
                <a:gridCol w="1175261"/>
                <a:gridCol w="1129968"/>
                <a:gridCol w="1241277"/>
              </a:tblGrid>
              <a:tr h="553126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 п/п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</a:t>
                      </a:r>
                      <a:endParaRPr lang="ru-RU" sz="1600" u="none" strike="noStrik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района </a:t>
                      </a:r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города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</a:t>
                      </a:r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малоимущих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План по заключению </a:t>
                      </a:r>
                      <a:r>
                        <a:rPr lang="ru-RU" sz="16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социальных контрактов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</a:t>
                      </a:r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принятых  заявлений </a:t>
                      </a:r>
                      <a:r>
                        <a:rPr lang="ru-RU" sz="16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 малоимущих граждан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Заключено  социальных контрактов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9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на 01.01.2020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семей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членов семей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3" marR="5233" marT="523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3" marR="5233" marT="523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% от плана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Аликовский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446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1 939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36,5%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Батыревский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1 263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5 378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179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34,1%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Вурнарский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972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3 847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34,9%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Ибресинский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378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1 558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26,0%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rgbClr val="FF5050"/>
                    </a:solidFill>
                  </a:tcPr>
                </a:tc>
              </a:tr>
              <a:tr h="279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Козловский 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369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1 483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47,9%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Комсомольский 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829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3 414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35,7%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3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Красноармейский 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403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1 615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43,6%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Красночетайский</a:t>
                      </a:r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367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1 402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39,1%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Мар</a:t>
                      </a:r>
                      <a:r>
                        <a:rPr lang="ru-RU" sz="16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.-</a:t>
                      </a:r>
                      <a:r>
                        <a:rPr lang="ru-RU" sz="1600" u="none" strike="noStrike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Посадскиий</a:t>
                      </a:r>
                      <a:r>
                        <a:rPr lang="ru-RU" sz="16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573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2 408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35,0%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Моргаушский 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889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3 748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24,2%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rgbClr val="FF5050"/>
                    </a:solidFill>
                  </a:tcPr>
                </a:tc>
              </a:tr>
              <a:tr h="279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Порецкий</a:t>
                      </a:r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172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619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36,8%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Урмарский 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668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2 811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ru-RU" sz="16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39,8%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Цивильский</a:t>
                      </a:r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812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3 368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56,8%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33" marR="5233" marT="5233" marB="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8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 ходе реализации мероприятий 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итогам I квартала 2020 года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9512" y="980728"/>
            <a:ext cx="8784976" cy="0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375290"/>
              </p:ext>
            </p:extLst>
          </p:nvPr>
        </p:nvGraphicFramePr>
        <p:xfrm>
          <a:off x="-1" y="1145277"/>
          <a:ext cx="9144002" cy="5524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188"/>
                <a:gridCol w="1958240"/>
                <a:gridCol w="842026"/>
                <a:gridCol w="1050100"/>
                <a:gridCol w="1137608"/>
                <a:gridCol w="1050100"/>
                <a:gridCol w="1225116"/>
                <a:gridCol w="1312624"/>
              </a:tblGrid>
              <a:tr h="56383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 п/п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</a:t>
                      </a:r>
                      <a:endParaRPr lang="ru-RU" sz="1600" u="none" strike="noStrike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района </a:t>
                      </a:r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города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</a:t>
                      </a:r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малоимущих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План по заключению </a:t>
                      </a:r>
                      <a:r>
                        <a:rPr lang="ru-RU" sz="16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социальных контрактов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</a:t>
                      </a:r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принятых  заявлений </a:t>
                      </a:r>
                      <a:r>
                        <a:rPr lang="ru-RU" sz="16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 малоимущих граждан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Заключено социальных контрактов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3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на 01.01.2020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семей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членов семей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% от плана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Чебоксарский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5 375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2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Шемуршинский 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1 050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52,9%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00B050"/>
                    </a:solidFill>
                  </a:tcPr>
                </a:tc>
              </a:tr>
              <a:tr h="292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Ядринский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3 182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2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Яльчикский</a:t>
                      </a:r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2 174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2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Янтиковский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1 980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2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г. Алатырь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2 362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29,5%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2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Алатырский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1 470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45,8%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2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г. Канаш 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1 156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4 776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176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19,3%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</a:tr>
              <a:tr h="292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Канашский</a:t>
                      </a:r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1 027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4 162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28,4%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</a:tr>
              <a:tr h="292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г. Шумерля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2 099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27,1%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</a:tr>
              <a:tr h="292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Шумерлинский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2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г.Новочебоксарск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2 447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8 882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293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179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61,1%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174</a:t>
                      </a:r>
                      <a:endParaRPr lang="ru-RU" sz="16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00B050"/>
                    </a:solidFill>
                  </a:tcPr>
                </a:tc>
              </a:tr>
              <a:tr h="292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г.Чебоксары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12 347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42 084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1 387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28,0%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rgbClr val="FF5050"/>
                    </a:solidFill>
                  </a:tcPr>
                </a:tc>
              </a:tr>
              <a:tr h="292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ИТОГО: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30 308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114 543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3 800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1 327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34,9%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70" marR="5070" marT="507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9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584</Words>
  <Application>Microsoft Office PowerPoint</Application>
  <PresentationFormat>Экран (4:3)</PresentationFormat>
  <Paragraphs>306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Прогнозные показатели до 2024 года </vt:lpstr>
      <vt:lpstr>Государственная помощь  на основании социального контракта в 1 квартале  2020 г. </vt:lpstr>
      <vt:lpstr>Прямая финансовая поддержка семьям</vt:lpstr>
      <vt:lpstr>Заключение социальных контрактов в 1 кв. 2020 г. </vt:lpstr>
      <vt:lpstr>О ходе реализации мероприятий  по итогам I квартала 2020 года</vt:lpstr>
      <vt:lpstr>О ходе реализации мероприятий  по итогам I квартала 2020 года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Офишкина Е.В.</dc:creator>
  <cp:lastModifiedBy>Офишкина Е.В.</cp:lastModifiedBy>
  <cp:revision>31</cp:revision>
  <dcterms:created xsi:type="dcterms:W3CDTF">2020-04-19T13:20:05Z</dcterms:created>
  <dcterms:modified xsi:type="dcterms:W3CDTF">2020-05-08T06:01:49Z</dcterms:modified>
</cp:coreProperties>
</file>