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9" r:id="rId2"/>
    <p:sldId id="529" r:id="rId3"/>
    <p:sldId id="519" r:id="rId4"/>
    <p:sldId id="532" r:id="rId5"/>
    <p:sldId id="530" r:id="rId6"/>
  </p:sldIdLst>
  <p:sldSz cx="1058545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CDFFF2"/>
    <a:srgbClr val="FFFFCC"/>
    <a:srgbClr val="FACAF7"/>
    <a:srgbClr val="CCECFF"/>
    <a:srgbClr val="008000"/>
    <a:srgbClr val="CCFF99"/>
    <a:srgbClr val="CC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9" autoAdjust="0"/>
    <p:restoredTop sz="94743" autoAdjust="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6" y="8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53CD-F25C-4D19-90DC-BE926CC73BA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28967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6" y="9428967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20E42-E8CC-480F-B7BB-5BD61EB68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8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E8444AA-C8EA-441F-AB1C-EF161AC6860B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744538"/>
            <a:ext cx="57467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3"/>
            <a:ext cx="5438140" cy="4466987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92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92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667CE5F-507E-4D0C-B5B6-1894FB108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6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7CE5F-507E-4D0C-B5B6-1894FB108D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4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7CE5F-507E-4D0C-B5B6-1894FB108D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4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7CE5F-507E-4D0C-B5B6-1894FB108D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4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09" y="2130426"/>
            <a:ext cx="899763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8" y="3886200"/>
            <a:ext cx="740981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BBE2-A500-4E7D-BE66-C6D4A812C9E3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FEAC-397E-4F45-ACC2-70ED75BAD178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274639"/>
            <a:ext cx="238172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2" y="274639"/>
            <a:ext cx="69687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74E-705A-4ECD-89E9-9108A275394D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155B-8805-460B-AEDD-D9744D984046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7" y="4406901"/>
            <a:ext cx="89976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7" y="2906713"/>
            <a:ext cx="899763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9CF-E77A-40A6-BEAC-3FC3DB76BFF0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73" y="1600201"/>
            <a:ext cx="4675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600201"/>
            <a:ext cx="4675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D2CB-2C52-44DD-8186-81F5DBD5C312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535113"/>
            <a:ext cx="46770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174875"/>
            <a:ext cx="467707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2" y="1535113"/>
            <a:ext cx="4678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62" y="2174875"/>
            <a:ext cx="4678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D9E-C589-4E35-AE91-6EA4B22470EB}" type="datetime1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6603-8415-4A7A-A3C3-43B44DA7834B}" type="datetime1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D70C-B635-4A64-948F-F0F1E1251286}" type="datetime1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73050"/>
            <a:ext cx="34825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17" y="273051"/>
            <a:ext cx="59175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3" y="1435101"/>
            <a:ext cx="34825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B156-BA92-40A5-B9B9-12332ED3AD67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2" y="4800600"/>
            <a:ext cx="635127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2" y="612775"/>
            <a:ext cx="635127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2" y="5367338"/>
            <a:ext cx="635127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8830-BD39-4312-ACF0-88C9F678DC33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74638"/>
            <a:ext cx="95269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3" y="1600201"/>
            <a:ext cx="95269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9273" y="6356351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883A-B272-4952-9309-3B2E9DC0D268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696" y="6356351"/>
            <a:ext cx="3352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239" y="6356351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299A-CFA5-4E2B-8E3B-C1B29D6F9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idpassage.com/images/resorts/chuvashiya/chuvashia-gallery132629388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/>
          <a:stretch/>
        </p:blipFill>
        <p:spPr bwMode="auto">
          <a:xfrm>
            <a:off x="0" y="3304132"/>
            <a:ext cx="10585450" cy="355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01" y="1919137"/>
            <a:ext cx="8244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итогах призыва граждан на военную службу в октябре-декабре 2019 года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://barley-malt.ru/wp-content/uploads/2017/05/chuvashyj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21" y="85427"/>
            <a:ext cx="1512168" cy="10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1600" y="5103813"/>
            <a:ext cx="483108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 Unicode MS" pitchFamily="34" charset="-128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 Unicode MS" pitchFamily="34" charset="-128"/>
              <a:buNone/>
            </a:pP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Дата: </a:t>
            </a:r>
            <a:r>
              <a:rPr lang="ru-RU" altLang="ru-RU" sz="1600" b="1" dirty="0" smtClean="0">
                <a:latin typeface="Calibri" pitchFamily="34" charset="0"/>
                <a:cs typeface="Times New Roman" pitchFamily="18" charset="0"/>
              </a:rPr>
              <a:t>3 февраля </a:t>
            </a: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2020 г.</a:t>
            </a:r>
          </a:p>
          <a:p>
            <a:pPr eaLnBrk="1" hangingPunct="1">
              <a:spcBef>
                <a:spcPct val="0"/>
              </a:spcBef>
              <a:buFont typeface="Arial Unicode MS" pitchFamily="34" charset="-128"/>
              <a:buNone/>
            </a:pPr>
            <a:endParaRPr lang="ru-RU" altLang="ru-RU" sz="1600" b="1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Докладчик:</a:t>
            </a:r>
            <a:endParaRPr lang="en-US" altLang="ru-RU" sz="1600" b="1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latin typeface="Calibri" pitchFamily="34" charset="0"/>
                <a:cs typeface="Times New Roman" pitchFamily="18" charset="0"/>
              </a:rPr>
              <a:t>и</a:t>
            </a:r>
            <a:r>
              <a:rPr lang="ru-RU" altLang="ru-RU" sz="1600" b="1" dirty="0" err="1" smtClean="0">
                <a:latin typeface="Calibri" pitchFamily="34" charset="0"/>
                <a:cs typeface="Times New Roman" pitchFamily="18" charset="0"/>
              </a:rPr>
              <a:t>.о</a:t>
            </a:r>
            <a:r>
              <a:rPr lang="ru-RU" altLang="ru-RU" sz="1600" b="1" dirty="0" smtClean="0">
                <a:latin typeface="Calibri" pitchFamily="34" charset="0"/>
                <a:cs typeface="Times New Roman" pitchFamily="18" charset="0"/>
              </a:rPr>
              <a:t>. министра </a:t>
            </a: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юстиции и имущественных отношений Чувашской Республики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Calibri" pitchFamily="34" charset="0"/>
                <a:cs typeface="Times New Roman" pitchFamily="18" charset="0"/>
              </a:rPr>
              <a:t>Наталья Юрьевна </a:t>
            </a: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Тимофеева</a:t>
            </a:r>
          </a:p>
        </p:txBody>
      </p:sp>
    </p:spTree>
    <p:extLst>
      <p:ext uri="{BB962C8B-B14F-4D97-AF65-F5344CB8AC3E}">
        <p14:creationId xmlns:p14="http://schemas.microsoft.com/office/powerpoint/2010/main" val="36447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54078" y="1795946"/>
            <a:ext cx="3479652" cy="57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Bookman Old Style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Вооруженные Силы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Российской Федерации - </a:t>
            </a:r>
            <a:r>
              <a:rPr lang="ru-RU" sz="1450" dirty="0">
                <a:solidFill>
                  <a:srgbClr val="C00000"/>
                </a:solidFill>
                <a:latin typeface="+mn-lt"/>
              </a:rPr>
              <a:t>946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4548" y="144623"/>
            <a:ext cx="887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 итогах призыва граждан на военную службу в октябре-декабре 2019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240396" y="6492875"/>
            <a:ext cx="345054" cy="365125"/>
          </a:xfrm>
        </p:spPr>
        <p:txBody>
          <a:bodyPr/>
          <a:lstStyle/>
          <a:p>
            <a:pPr algn="l">
              <a:spcBef>
                <a:spcPct val="0"/>
              </a:spcBef>
            </a:pPr>
            <a:fld id="{1418299A-CFA5-4E2B-8E3B-C1B29D6F9FEC}" type="slidenum">
              <a:rPr lang="ru-RU" sz="1800" b="1" i="1">
                <a:solidFill>
                  <a:srgbClr val="C00000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2</a:t>
            </a:fld>
            <a:endParaRPr lang="ru-RU" sz="1800" b="1" i="1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349618" y="670877"/>
            <a:ext cx="9073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84637" y="1132408"/>
            <a:ext cx="3003748" cy="890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Bookman Old Style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6059076" y="3030012"/>
            <a:ext cx="3144521" cy="505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 smtClean="0">
                <a:solidFill>
                  <a:prstClr val="black"/>
                </a:solidFill>
              </a:rPr>
              <a:t>Другие войска, воинские формирования и 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органы </a:t>
            </a:r>
            <a:r>
              <a:rPr lang="ru-RU" altLang="ru-RU" sz="1400" b="1" dirty="0" smtClean="0">
                <a:solidFill>
                  <a:prstClr val="black"/>
                </a:solidFill>
              </a:rPr>
              <a:t>– </a:t>
            </a:r>
            <a:r>
              <a:rPr lang="ru-RU" altLang="ru-RU" sz="1450" b="1" dirty="0">
                <a:solidFill>
                  <a:srgbClr val="C00000"/>
                </a:solidFill>
              </a:rPr>
              <a:t>110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7740" y="4087128"/>
            <a:ext cx="3253798" cy="41932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Воздушно-десантные </a:t>
            </a:r>
            <a:r>
              <a:rPr lang="ru-RU" sz="1200" b="1" dirty="0">
                <a:solidFill>
                  <a:schemeClr val="tx1"/>
                </a:solidFill>
              </a:rPr>
              <a:t>войска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995" y="3006180"/>
            <a:ext cx="325379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Военно-морской флот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8319" y="3529589"/>
            <a:ext cx="3248246" cy="42549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Ракетные </a:t>
            </a:r>
            <a:r>
              <a:rPr lang="ru-RU" sz="1200" b="1" dirty="0">
                <a:solidFill>
                  <a:schemeClr val="tx1"/>
                </a:solidFill>
              </a:rPr>
              <a:t>войска стратегического назначения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81664" y="2531883"/>
            <a:ext cx="3258118" cy="3762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Сухопутные войска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91347" y="4639346"/>
            <a:ext cx="3248247" cy="42386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Военно-космические </a:t>
            </a:r>
            <a:r>
              <a:rPr lang="ru-RU" sz="1200" b="1" dirty="0">
                <a:solidFill>
                  <a:schemeClr val="tx1"/>
                </a:solidFill>
              </a:rPr>
              <a:t>силы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" y="2538781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ttps://i.ya-webdesign.com/images/checkmark-png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16" y="3699196"/>
            <a:ext cx="506238" cy="5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Овал 50"/>
          <p:cNvSpPr/>
          <p:nvPr/>
        </p:nvSpPr>
        <p:spPr>
          <a:xfrm>
            <a:off x="4344932" y="2518936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638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326051" y="3700300"/>
            <a:ext cx="2545552" cy="6129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tIns="0" bIns="0">
            <a:spAutoFit/>
          </a:bodyPr>
          <a:lstStyle/>
          <a:p>
            <a:pPr algn="ctr">
              <a:defRPr/>
            </a:pPr>
            <a:endParaRPr lang="ru-RU" sz="600" b="1" dirty="0" smtClean="0"/>
          </a:p>
          <a:p>
            <a:pPr algn="ctr">
              <a:defRPr/>
            </a:pPr>
            <a:r>
              <a:rPr lang="ru-RU" sz="1200" b="1" dirty="0" smtClean="0"/>
              <a:t>Национальная гвардия</a:t>
            </a:r>
          </a:p>
          <a:p>
            <a:pPr algn="ctr">
              <a:defRPr/>
            </a:pPr>
            <a:r>
              <a:rPr lang="ru-RU" sz="1200" b="1" dirty="0" smtClean="0"/>
              <a:t> Российской Федерации</a:t>
            </a:r>
          </a:p>
          <a:p>
            <a:pPr algn="ctr">
              <a:defRPr/>
            </a:pPr>
            <a:endParaRPr lang="ru-RU" sz="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5036" y="1124744"/>
            <a:ext cx="3200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План призыва </a:t>
            </a:r>
          </a:p>
          <a:p>
            <a:pPr algn="ctr">
              <a:defRPr/>
            </a:pPr>
            <a:r>
              <a:rPr lang="ru-RU" b="1" dirty="0"/>
              <a:t>о</a:t>
            </a:r>
            <a:r>
              <a:rPr lang="ru-RU" b="1" dirty="0" smtClean="0"/>
              <a:t>ктябрь-декабрь 2019 года</a:t>
            </a:r>
            <a:endParaRPr lang="ru-RU" b="1" dirty="0"/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 1056 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033730" y="2572007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4021604" y="3085843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356620" y="3020186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77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4045953" y="3625736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369953" y="3552487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69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4044602" y="4146949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369953" y="4073699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4055241" y="4719346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369953" y="5239176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6144" y="5212395"/>
            <a:ext cx="3248247" cy="3960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части </a:t>
            </a:r>
            <a:r>
              <a:rPr lang="ru-RU" sz="1200" b="1" dirty="0">
                <a:solidFill>
                  <a:schemeClr val="tx1"/>
                </a:solidFill>
              </a:rPr>
              <a:t>12 Главного управления Министерства обороны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6144" y="5745896"/>
            <a:ext cx="3248247" cy="7756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части </a:t>
            </a:r>
            <a:r>
              <a:rPr lang="ru-RU" sz="1200" b="1" dirty="0">
                <a:solidFill>
                  <a:schemeClr val="tx1"/>
                </a:solidFill>
              </a:rPr>
              <a:t>8 управления Генерального штаба Вооруженных Сил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Российской Федерации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77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" y="3061180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" y="3625736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" y="4144013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5" y="4703599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5" y="5229183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трелка вправо 89"/>
          <p:cNvSpPr/>
          <p:nvPr/>
        </p:nvSpPr>
        <p:spPr>
          <a:xfrm>
            <a:off x="4049805" y="5275800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369953" y="4693970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95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92" name="Picture 4" descr="http://icon-park.com/imagefiles/check_sign_icon_light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5" y="5952520"/>
            <a:ext cx="373654" cy="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Стрелка вправо 92"/>
          <p:cNvSpPr/>
          <p:nvPr/>
        </p:nvSpPr>
        <p:spPr>
          <a:xfrm>
            <a:off x="4049805" y="6037288"/>
            <a:ext cx="244602" cy="2959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396404" y="6000563"/>
            <a:ext cx="846137" cy="3692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8999092" y="3874310"/>
            <a:ext cx="244602" cy="2959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9407157" y="3822147"/>
            <a:ext cx="846137" cy="36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100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6" name="Picture 6" descr="https://i.ya-webdesign.com/images/checkmark-png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16" y="4478122"/>
            <a:ext cx="506238" cy="5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Скругленный прямоугольник 106"/>
          <p:cNvSpPr/>
          <p:nvPr/>
        </p:nvSpPr>
        <p:spPr>
          <a:xfrm>
            <a:off x="6358560" y="4526930"/>
            <a:ext cx="2545552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tIns="0" bIns="0">
            <a:spAutoFit/>
          </a:bodyPr>
          <a:lstStyle/>
          <a:p>
            <a:pPr algn="ctr">
              <a:defRPr/>
            </a:pPr>
            <a:endParaRPr lang="ru-RU" sz="600" b="1" dirty="0" smtClean="0"/>
          </a:p>
          <a:p>
            <a:pPr algn="ctr">
              <a:defRPr/>
            </a:pPr>
            <a:r>
              <a:rPr lang="ru-RU" sz="1200" b="1" dirty="0" smtClean="0"/>
              <a:t>Президентский полк (ФСО) России</a:t>
            </a:r>
            <a:endParaRPr lang="ru-RU" sz="1200" b="1" dirty="0"/>
          </a:p>
          <a:p>
            <a:pPr algn="ctr">
              <a:defRPr/>
            </a:pPr>
            <a:endParaRPr lang="ru-RU" sz="600" b="1" dirty="0"/>
          </a:p>
        </p:txBody>
      </p:sp>
      <p:sp>
        <p:nvSpPr>
          <p:cNvPr id="108" name="Стрелка вправо 107"/>
          <p:cNvSpPr/>
          <p:nvPr/>
        </p:nvSpPr>
        <p:spPr>
          <a:xfrm>
            <a:off x="8999092" y="4566250"/>
            <a:ext cx="244602" cy="2959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9362665" y="4534727"/>
            <a:ext cx="846137" cy="3692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0" name="Стрелка вправо 109"/>
          <p:cNvSpPr/>
          <p:nvPr/>
        </p:nvSpPr>
        <p:spPr>
          <a:xfrm>
            <a:off x="5676059" y="5457800"/>
            <a:ext cx="1141790" cy="5794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 том числе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158494" y="5262177"/>
            <a:ext cx="2507008" cy="598590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20,5% </a:t>
            </a:r>
            <a:r>
              <a:rPr lang="ru-RU" sz="1200" b="1" dirty="0">
                <a:solidFill>
                  <a:schemeClr val="tx1"/>
                </a:solidFill>
              </a:rPr>
              <a:t>- с высшим образованием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7144258" y="6000563"/>
            <a:ext cx="2507008" cy="598590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8,3 </a:t>
            </a:r>
            <a:r>
              <a:rPr lang="ru-RU" sz="1200" b="1" dirty="0">
                <a:solidFill>
                  <a:schemeClr val="tx1"/>
                </a:solidFill>
              </a:rPr>
              <a:t>% - прошли подготовку по ВУС в ДОСААФ России</a:t>
            </a:r>
          </a:p>
        </p:txBody>
      </p:sp>
      <p:pic>
        <p:nvPicPr>
          <p:cNvPr id="61" name="Picture 4" descr="http://barley-malt.ru/wp-content/uploads/2017/05/chuvashyja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3" y="42350"/>
            <a:ext cx="1512168" cy="10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47" y="1307858"/>
            <a:ext cx="2956649" cy="1552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2748038" y="724216"/>
            <a:ext cx="5985356" cy="3762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Всего призывными </a:t>
            </a:r>
            <a:r>
              <a:rPr lang="ru-RU" b="1" dirty="0">
                <a:solidFill>
                  <a:srgbClr val="FF0000"/>
                </a:solidFill>
              </a:rPr>
              <a:t>комиссиями </a:t>
            </a:r>
            <a:r>
              <a:rPr lang="ru-RU" b="1" dirty="0" smtClean="0">
                <a:solidFill>
                  <a:srgbClr val="FF0000"/>
                </a:solidFill>
              </a:rPr>
              <a:t>вызвано </a:t>
            </a:r>
            <a:r>
              <a:rPr lang="ru-RU" b="1" dirty="0">
                <a:solidFill>
                  <a:srgbClr val="FF0000"/>
                </a:solidFill>
              </a:rPr>
              <a:t>5150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741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14" y="5672738"/>
            <a:ext cx="1988418" cy="7338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" y="761862"/>
            <a:ext cx="2463338" cy="164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36" y="638812"/>
            <a:ext cx="2465551" cy="164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9219565" y="4708152"/>
            <a:ext cx="407935" cy="27289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20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215475" y="3627446"/>
            <a:ext cx="431089" cy="3180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9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215475" y="4192001"/>
            <a:ext cx="453419" cy="28122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23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79372" y="2066612"/>
            <a:ext cx="1393909" cy="431800"/>
          </a:xfrm>
          <a:prstGeom prst="roundRect">
            <a:avLst/>
          </a:prstGeom>
          <a:solidFill>
            <a:srgbClr val="CCFFCC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       5147 человек 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60976" y="1993886"/>
            <a:ext cx="1384078" cy="438381"/>
          </a:xfrm>
          <a:prstGeom prst="roundRect">
            <a:avLst/>
          </a:prstGeom>
          <a:solidFill>
            <a:srgbClr val="CCFFCC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      3 человека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261277" y="6492875"/>
            <a:ext cx="324172" cy="365125"/>
          </a:xfrm>
        </p:spPr>
        <p:txBody>
          <a:bodyPr vert="horz" lIns="91440" tIns="45720" rIns="91440" bIns="45720" rtlCol="0" anchor="ctr"/>
          <a:lstStyle/>
          <a:p>
            <a:pPr algn="l">
              <a:spcBef>
                <a:spcPct val="0"/>
              </a:spcBef>
            </a:pPr>
            <a:fld id="{1418299A-CFA5-4E2B-8E3B-C1B29D6F9FEC}" type="slidenum">
              <a:rPr lang="ru-RU" sz="1800" b="1" i="1">
                <a:solidFill>
                  <a:srgbClr val="C00000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3</a:t>
            </a:fld>
            <a:endParaRPr lang="ru-RU" sz="1800" b="1" i="1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07871" y="824518"/>
            <a:ext cx="48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34548" y="144623"/>
            <a:ext cx="887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 итогах призыва граждан на военную службу в октябре-декабре 2019 года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14452" y="994579"/>
            <a:ext cx="4073650" cy="646986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Всего вызвано призывными комиссиями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5150 человек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96218" y="1738933"/>
            <a:ext cx="1692422" cy="491291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явились</a:t>
            </a:r>
            <a:endParaRPr lang="ru-RU" sz="13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6398" y="1738933"/>
            <a:ext cx="1761710" cy="474144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не явились</a:t>
            </a:r>
            <a:endParaRPr lang="ru-RU" sz="13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7253" y="2614586"/>
            <a:ext cx="1237086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400" b="1" dirty="0" smtClean="0"/>
              <a:t>Разыскано</a:t>
            </a:r>
          </a:p>
          <a:p>
            <a:pPr algn="ctr"/>
            <a:endParaRPr lang="ru-RU" sz="1200" b="1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7971536" y="2830481"/>
            <a:ext cx="503711" cy="24531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617008" y="2614586"/>
            <a:ext cx="1243242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400" b="1" dirty="0" smtClean="0"/>
              <a:t>52 человека</a:t>
            </a:r>
          </a:p>
          <a:p>
            <a:pPr algn="ctr"/>
            <a:endParaRPr lang="ru-RU" sz="1200" b="1" dirty="0"/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7472022" y="3465466"/>
            <a:ext cx="1777982" cy="440183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Силами военного комиссариата 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7431250" y="4078741"/>
            <a:ext cx="1807379" cy="33780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Силами </a:t>
            </a:r>
            <a:r>
              <a:rPr lang="ru-RU" sz="1400" b="1" dirty="0" smtClean="0">
                <a:solidFill>
                  <a:schemeClr val="tx1"/>
                </a:solidFill>
              </a:rPr>
              <a:t>полиции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129072" y="3349099"/>
            <a:ext cx="7137" cy="13781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21125" y="3732729"/>
            <a:ext cx="3418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36209" y="4229842"/>
            <a:ext cx="30915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4" idx="2"/>
          </p:cNvCxnSpPr>
          <p:nvPr/>
        </p:nvCxnSpPr>
        <p:spPr>
          <a:xfrm>
            <a:off x="7117152" y="4720999"/>
            <a:ext cx="304249" cy="125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7421401" y="4544500"/>
            <a:ext cx="1843194" cy="378148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Совместными действиями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5971" y="3532902"/>
            <a:ext cx="3058237" cy="340519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Признаны годными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5971" y="4025498"/>
            <a:ext cx="3058237" cy="578882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Признаны годными с незначительными ограничениями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5971" y="4800363"/>
            <a:ext cx="3058237" cy="340519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Признаны ограниченно годными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95971" y="5332219"/>
            <a:ext cx="3058237" cy="340519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Признаны временно негодными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2928" y="5906272"/>
            <a:ext cx="3058237" cy="340519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Признаны негодными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rot="10800000" flipV="1">
            <a:off x="322928" y="2472888"/>
            <a:ext cx="3031280" cy="919401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Результаты медицинского </a:t>
            </a:r>
            <a:r>
              <a:rPr lang="ru-RU" sz="1600" dirty="0" smtClean="0"/>
              <a:t>освидетельствования</a:t>
            </a:r>
          </a:p>
          <a:p>
            <a:pPr algn="ctr"/>
            <a:r>
              <a:rPr lang="ru-RU" sz="1600" b="1" dirty="0" smtClean="0"/>
              <a:t>5140 чел.</a:t>
            </a:r>
            <a:endParaRPr lang="ru-RU" sz="1600" b="1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1647040" y="3350278"/>
            <a:ext cx="284981" cy="24080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18604" y="3720429"/>
            <a:ext cx="28233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418603" y="4314938"/>
            <a:ext cx="28233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3447536" y="4993787"/>
            <a:ext cx="28233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447536" y="5502477"/>
            <a:ext cx="28233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18604" y="6076532"/>
            <a:ext cx="28233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3761960" y="3479774"/>
            <a:ext cx="770768" cy="481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1766 (34,4%)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76055" y="4074283"/>
            <a:ext cx="770768" cy="481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1964 (38,2%)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87771" y="4690324"/>
            <a:ext cx="770768" cy="481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994 (19,3%)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65417" y="5265291"/>
            <a:ext cx="770768" cy="481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327 (6,4%)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762594" y="5835877"/>
            <a:ext cx="770768" cy="4813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89 (1,7%)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Правая фигурная скобка 60"/>
          <p:cNvSpPr/>
          <p:nvPr/>
        </p:nvSpPr>
        <p:spPr>
          <a:xfrm>
            <a:off x="4558539" y="3591087"/>
            <a:ext cx="210521" cy="860323"/>
          </a:xfrm>
          <a:prstGeom prst="rightBrace">
            <a:avLst>
              <a:gd name="adj1" fmla="val 6218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4798857" y="3529682"/>
            <a:ext cx="1160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Font typeface="Arial Unicode MS" pitchFamily="34" charset="-128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Font typeface="Arial Unicode MS" pitchFamily="34" charset="-128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 i="1" dirty="0">
                <a:latin typeface="Arial" charset="0"/>
              </a:rPr>
              <a:t>Процент годности</a:t>
            </a:r>
          </a:p>
        </p:txBody>
      </p:sp>
      <p:sp>
        <p:nvSpPr>
          <p:cNvPr id="63" name="Овал 62"/>
          <p:cNvSpPr/>
          <p:nvPr/>
        </p:nvSpPr>
        <p:spPr>
          <a:xfrm>
            <a:off x="4882699" y="3796468"/>
            <a:ext cx="950913" cy="417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72,6%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68" name="Picture 4" descr="http://barley-malt.ru/wp-content/uploads/2017/05/chuvashyja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75" y="17036"/>
            <a:ext cx="1512168" cy="10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8" y="4384921"/>
            <a:ext cx="1448466" cy="201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6732885" y="5077328"/>
            <a:ext cx="3600400" cy="645670"/>
          </a:xfrm>
          <a:prstGeom prst="roundRect">
            <a:avLst/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Всего количество граждан (юношей), выполнивших нормативы ВФСК ГТО в </a:t>
            </a:r>
            <a:r>
              <a:rPr lang="en-US" sz="1200" b="1" dirty="0" smtClean="0">
                <a:solidFill>
                  <a:schemeClr val="tx1"/>
                </a:solidFill>
              </a:rPr>
              <a:t>V</a:t>
            </a:r>
            <a:r>
              <a:rPr lang="ru-RU" sz="1200" b="1" dirty="0" smtClean="0">
                <a:solidFill>
                  <a:schemeClr val="tx1"/>
                </a:solidFill>
              </a:rPr>
              <a:t> и</a:t>
            </a:r>
            <a:r>
              <a:rPr lang="en-US" sz="1200" b="1" dirty="0" smtClean="0">
                <a:solidFill>
                  <a:schemeClr val="tx1"/>
                </a:solidFill>
              </a:rPr>
              <a:t> VI</a:t>
            </a:r>
            <a:r>
              <a:rPr lang="ru-RU" sz="1200" b="1" dirty="0" smtClean="0">
                <a:solidFill>
                  <a:schemeClr val="tx1"/>
                </a:solidFill>
              </a:rPr>
              <a:t> ступенях на знаки отличия ГТО – </a:t>
            </a:r>
            <a:r>
              <a:rPr lang="ru-RU" sz="1200" b="1" dirty="0" smtClean="0">
                <a:solidFill>
                  <a:srgbClr val="FF0000"/>
                </a:solidFill>
              </a:rPr>
              <a:t>2065 </a:t>
            </a:r>
            <a:r>
              <a:rPr lang="ru-RU" sz="1200" b="1" dirty="0" smtClean="0">
                <a:solidFill>
                  <a:schemeClr val="tx1"/>
                </a:solidFill>
              </a:rPr>
              <a:t>человек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ая прямоугольная выноска 68"/>
          <p:cNvSpPr/>
          <p:nvPr/>
        </p:nvSpPr>
        <p:spPr>
          <a:xfrm>
            <a:off x="9385856" y="6406572"/>
            <a:ext cx="694945" cy="391597"/>
          </a:xfrm>
          <a:prstGeom prst="wedgeRoundRectCallout">
            <a:avLst>
              <a:gd name="adj1" fmla="val -55708"/>
              <a:gd name="adj2" fmla="val -920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1100" b="1" dirty="0" smtClean="0"/>
              <a:t>438</a:t>
            </a:r>
          </a:p>
          <a:p>
            <a:pPr algn="ctr"/>
            <a:endParaRPr lang="ru-RU" sz="600" b="1" dirty="0"/>
          </a:p>
        </p:txBody>
      </p:sp>
      <p:sp>
        <p:nvSpPr>
          <p:cNvPr id="70" name="Скругленная прямоугольная выноска 69"/>
          <p:cNvSpPr/>
          <p:nvPr/>
        </p:nvSpPr>
        <p:spPr>
          <a:xfrm>
            <a:off x="6858070" y="6406573"/>
            <a:ext cx="694945" cy="391597"/>
          </a:xfrm>
          <a:prstGeom prst="wedgeRoundRectCallout">
            <a:avLst>
              <a:gd name="adj1" fmla="val 43289"/>
              <a:gd name="adj2" fmla="val -831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1100" b="1" dirty="0" smtClean="0"/>
              <a:t>1005</a:t>
            </a:r>
          </a:p>
          <a:p>
            <a:pPr algn="ctr"/>
            <a:endParaRPr lang="ru-RU" sz="600" b="1" dirty="0"/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8081850" y="6408012"/>
            <a:ext cx="694945" cy="391597"/>
          </a:xfrm>
          <a:prstGeom prst="wedgeRoundRectCallout">
            <a:avLst>
              <a:gd name="adj1" fmla="val -570"/>
              <a:gd name="adj2" fmla="val -719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1100" b="1" dirty="0" smtClean="0"/>
              <a:t>622</a:t>
            </a:r>
          </a:p>
          <a:p>
            <a:pPr algn="ctr"/>
            <a:endParaRPr lang="ru-RU" sz="600" b="1" dirty="0"/>
          </a:p>
        </p:txBody>
      </p:sp>
    </p:spTree>
    <p:extLst>
      <p:ext uri="{BB962C8B-B14F-4D97-AF65-F5344CB8AC3E}">
        <p14:creationId xmlns:p14="http://schemas.microsoft.com/office/powerpoint/2010/main" val="23648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92" y="4077072"/>
            <a:ext cx="3186477" cy="212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77220" y="6490495"/>
            <a:ext cx="308230" cy="365125"/>
          </a:xfrm>
        </p:spPr>
        <p:txBody>
          <a:bodyPr/>
          <a:lstStyle/>
          <a:p>
            <a:pPr algn="l">
              <a:spcBef>
                <a:spcPct val="0"/>
              </a:spcBef>
            </a:pPr>
            <a:fld id="{1418299A-CFA5-4E2B-8E3B-C1B29D6F9FEC}" type="slidenum">
              <a:rPr lang="ru-RU" sz="1800" b="1" i="1">
                <a:solidFill>
                  <a:srgbClr val="C00000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4</a:t>
            </a:fld>
            <a:endParaRPr lang="ru-RU" sz="1800" b="1" i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" name="Picture 4" descr="http://barley-malt.ru/wp-content/uploads/2017/05/chuvashyj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3" y="42350"/>
            <a:ext cx="1512168" cy="10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1983" y="260648"/>
            <a:ext cx="887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 итогах призыва граждан на военную службу в октябре-декабре 2019 года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04212" y="908720"/>
            <a:ext cx="9073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26999" y="908720"/>
            <a:ext cx="5222110" cy="408623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4F81BD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Выполнение задания на призыв осенью 2019 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92" y="1844824"/>
            <a:ext cx="3104607" cy="174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9453"/>
              </p:ext>
            </p:extLst>
          </p:nvPr>
        </p:nvGraphicFramePr>
        <p:xfrm>
          <a:off x="180157" y="1415249"/>
          <a:ext cx="3456384" cy="51488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1403"/>
                <a:gridCol w="829058"/>
                <a:gridCol w="775923"/>
              </a:tblGrid>
              <a:tr h="89525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6" marB="456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</a:p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осень</a:t>
                      </a:r>
                    </a:p>
                    <a:p>
                      <a:pPr algn="ctr"/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6" marB="456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Отправлено в войска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6" marB="456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г. Новочебоксарск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Чебоксарский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Мариинско-Посадский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Аликовский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Батыревский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Ибресинский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Канашский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Урмарский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Шемуршинский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Комсомольский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Шумерлинский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г. Алатырь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Алатырский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56270"/>
              </p:ext>
            </p:extLst>
          </p:nvPr>
        </p:nvGraphicFramePr>
        <p:xfrm>
          <a:off x="3708548" y="1412775"/>
          <a:ext cx="3662170" cy="5168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4166"/>
                <a:gridCol w="848604"/>
                <a:gridCol w="789400"/>
              </a:tblGrid>
              <a:tr h="86688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699" marB="4569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на осень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699" marB="4569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Отправлено в войска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699" marB="4569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Яльчикский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Моргаушский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Цивильский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г. Шумерля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Порецкий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Ядринский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Красночетайский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Чебоксары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Красноармейский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Козловский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Канаш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Вурнарский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Янтиковский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Чувашская Республика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199660" y="2924944"/>
            <a:ext cx="10277641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О.Е. Кутафина (МГЮА)»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saturation sat="85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2" y="3056810"/>
            <a:ext cx="3726731" cy="2608711"/>
          </a:xfrm>
          <a:prstGeom prst="rect">
            <a:avLst/>
          </a:prstGeom>
          <a:effectLst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204212" y="864908"/>
            <a:ext cx="9073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28429" y="908720"/>
            <a:ext cx="5837791" cy="637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Bookman Old Style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4548" y="260648"/>
            <a:ext cx="8877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 итогах призыва граждан на военную </a:t>
            </a:r>
            <a:r>
              <a:rPr lang="ru-RU" sz="2000" b="1" dirty="0">
                <a:solidFill>
                  <a:srgbClr val="0070C0"/>
                </a:solidFill>
              </a:rPr>
              <a:t>службу в октябре-декабре 2019 года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277220" y="6492875"/>
            <a:ext cx="308229" cy="365125"/>
          </a:xfrm>
        </p:spPr>
        <p:txBody>
          <a:bodyPr vert="horz" lIns="91440" tIns="45720" rIns="91440" bIns="45720" rtlCol="0" anchor="ctr"/>
          <a:lstStyle/>
          <a:p>
            <a:pPr algn="l">
              <a:spcBef>
                <a:spcPct val="0"/>
              </a:spcBef>
            </a:pPr>
            <a:fld id="{1418299A-CFA5-4E2B-8E3B-C1B29D6F9FEC}" type="slidenum">
              <a:rPr lang="ru-RU" sz="1800" b="1" i="1">
                <a:solidFill>
                  <a:srgbClr val="C00000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5</a:t>
            </a:fld>
            <a:endParaRPr lang="ru-RU" sz="18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995" y="3006180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7281" y="89622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Принятые меры к лицам, уклоняющимся от призыва на военную службу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808348" y="3015805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96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8749109" y="3001799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69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61" name="Picture 4" descr="http://barley-malt.ru/wp-content/uploads/2017/05/chuvashyja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3" y="42350"/>
            <a:ext cx="1512168" cy="10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466725" y="1635009"/>
            <a:ext cx="3759200" cy="1120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/>
              <a:t>Привлечены  к административной ответственности (</a:t>
            </a:r>
            <a:r>
              <a:rPr lang="ru-RU" sz="1200" b="1" i="1" dirty="0" smtClean="0"/>
              <a:t>человек</a:t>
            </a:r>
            <a:r>
              <a:rPr lang="ru-RU" sz="1200" b="1" i="1" dirty="0"/>
              <a:t>):</a:t>
            </a:r>
            <a:endParaRPr lang="ru-RU" sz="12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59474" y="1635009"/>
            <a:ext cx="3570288" cy="1211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latin typeface="+mj-lt"/>
              </a:rPr>
              <a:t>Направлены материалы в следственные органы  для привлечения к уголовной ответственности (человек):</a:t>
            </a:r>
            <a:r>
              <a:rPr lang="ru-RU" sz="1200" i="1" dirty="0">
                <a:latin typeface="+mj-lt"/>
              </a:rPr>
              <a:t> </a:t>
            </a:r>
            <a:endParaRPr lang="ru-RU" sz="1200" b="1" i="1" dirty="0">
              <a:latin typeface="+mj-lt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1995" y="3541825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6675" y="4073699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51374" y="4670617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2017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53899" y="5249397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8770" y="5824210"/>
            <a:ext cx="1452378" cy="38324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2337113" y="3056810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2319579" y="3578320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2319579" y="4117326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2319579" y="4710167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2308936" y="5275800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2319579" y="5867837"/>
            <a:ext cx="244602" cy="2959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821183" y="3539225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68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808348" y="4083869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821184" y="4636918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826882" y="5181035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821184" y="5794588"/>
            <a:ext cx="846137" cy="3692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734124" y="3001799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736087" y="3555831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734124" y="4069863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734124" y="4615618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2017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734124" y="5181035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744216" y="5764782"/>
            <a:ext cx="1452378" cy="3832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8333657" y="3015805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>
            <a:off x="8344618" y="3612474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8343919" y="4120493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право 113"/>
          <p:cNvSpPr/>
          <p:nvPr/>
        </p:nvSpPr>
        <p:spPr>
          <a:xfrm>
            <a:off x="8353972" y="4666248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>
            <a:off x="8353972" y="5224662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>
            <a:off x="8370128" y="5779517"/>
            <a:ext cx="244602" cy="2959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8790688" y="3555831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8805745" y="4060321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8790688" y="4592999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8805745" y="5127440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8790688" y="5738392"/>
            <a:ext cx="846137" cy="3692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ая прямоугольная выноска 121"/>
          <p:cNvSpPr/>
          <p:nvPr/>
        </p:nvSpPr>
        <p:spPr>
          <a:xfrm>
            <a:off x="3492525" y="6117534"/>
            <a:ext cx="972000" cy="504000"/>
          </a:xfrm>
          <a:prstGeom prst="wedgeRoundRectCallout">
            <a:avLst>
              <a:gd name="adj1" fmla="val -46824"/>
              <a:gd name="adj2" fmla="val -7853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900" b="1" i="1" dirty="0" smtClean="0"/>
              <a:t>3 человека – осень 2019</a:t>
            </a:r>
          </a:p>
          <a:p>
            <a:pPr algn="ctr"/>
            <a:endParaRPr lang="ru-RU" sz="600" b="1" dirty="0"/>
          </a:p>
        </p:txBody>
      </p:sp>
      <p:sp>
        <p:nvSpPr>
          <p:cNvPr id="123" name="Скругленная прямоугольная выноска 122"/>
          <p:cNvSpPr/>
          <p:nvPr/>
        </p:nvSpPr>
        <p:spPr>
          <a:xfrm>
            <a:off x="9305220" y="6107631"/>
            <a:ext cx="972000" cy="504000"/>
          </a:xfrm>
          <a:prstGeom prst="wedgeRoundRectCallout">
            <a:avLst>
              <a:gd name="adj1" fmla="val -40670"/>
              <a:gd name="adj2" fmla="val -6666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/>
            <a:endParaRPr lang="ru-RU" sz="600" b="1" dirty="0" smtClean="0"/>
          </a:p>
          <a:p>
            <a:pPr algn="ctr"/>
            <a:r>
              <a:rPr lang="ru-RU" sz="900" b="1" i="1" dirty="0" smtClean="0"/>
              <a:t>3 человека – осень 2019</a:t>
            </a:r>
          </a:p>
          <a:p>
            <a:pPr algn="ctr"/>
            <a:endParaRPr lang="ru-RU" sz="600" b="1" dirty="0"/>
          </a:p>
        </p:txBody>
      </p:sp>
    </p:spTree>
    <p:extLst>
      <p:ext uri="{BB962C8B-B14F-4D97-AF65-F5344CB8AC3E}">
        <p14:creationId xmlns:p14="http://schemas.microsoft.com/office/powerpoint/2010/main" val="7052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11371</TotalTime>
  <Words>486</Words>
  <Application>Microsoft Office PowerPoint</Application>
  <PresentationFormat>Произвольный</PresentationFormat>
  <Paragraphs>212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Минюст 2.</cp:lastModifiedBy>
  <cp:revision>1131</cp:revision>
  <cp:lastPrinted>2020-02-03T05:24:52Z</cp:lastPrinted>
  <dcterms:created xsi:type="dcterms:W3CDTF">2014-01-06T09:32:33Z</dcterms:created>
  <dcterms:modified xsi:type="dcterms:W3CDTF">2020-02-03T05:31:14Z</dcterms:modified>
</cp:coreProperties>
</file>